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01" r:id="rId3"/>
    <p:sldId id="299" r:id="rId4"/>
    <p:sldId id="300" r:id="rId5"/>
    <p:sldId id="272" r:id="rId6"/>
    <p:sldId id="309" r:id="rId7"/>
    <p:sldId id="264" r:id="rId8"/>
    <p:sldId id="276" r:id="rId9"/>
    <p:sldId id="277" r:id="rId10"/>
    <p:sldId id="278" r:id="rId11"/>
    <p:sldId id="279" r:id="rId12"/>
    <p:sldId id="310" r:id="rId13"/>
    <p:sldId id="281" r:id="rId14"/>
    <p:sldId id="280" r:id="rId15"/>
    <p:sldId id="275" r:id="rId16"/>
    <p:sldId id="286" r:id="rId17"/>
    <p:sldId id="287" r:id="rId18"/>
    <p:sldId id="288" r:id="rId19"/>
    <p:sldId id="289" r:id="rId20"/>
    <p:sldId id="305" r:id="rId21"/>
    <p:sldId id="283" r:id="rId22"/>
    <p:sldId id="311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7C8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00" autoAdjust="0"/>
    <p:restoredTop sz="90929"/>
  </p:normalViewPr>
  <p:slideViewPr>
    <p:cSldViewPr>
      <p:cViewPr varScale="1">
        <p:scale>
          <a:sx n="97" d="100"/>
          <a:sy n="97" d="100"/>
        </p:scale>
        <p:origin x="14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6518E9E0-076B-407E-B777-FE151991F2A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281DECF3-2474-4D36-B841-9DDAB432C0B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CEF1ECDC-2A76-443E-82B9-41AF0537BD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D32844E5-3A3E-47C2-BE93-D3A7A01DDB9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E0D87B16-A4F5-4447-B6D5-9E2DFE6E1F0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FD29A3F5-225A-449C-8EC3-8C2AB760A2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6E3AAE0-213C-4AA8-970F-1E61C60AC09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8024F26-AF48-4A0C-863B-B669E29E15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718A6F-4E6F-4D6C-A8DC-8AC3FC3DC831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8AA8D454-01D4-4241-BC3A-2B61BFCF33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ADFB7F2-75FF-4FF3-94A7-F2C1D1259D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формулировка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CDCC559-33DB-4A29-9A96-B6CB2D23B8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83301F-4E4F-4E54-9AF4-C035D9963EF8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4740027F-561A-4571-A855-17F2C6BD11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D8D5EAC8-B064-47E0-8E8C-37947DEEF3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CDCC559-33DB-4A29-9A96-B6CB2D23B8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83301F-4E4F-4E54-9AF4-C035D9963EF8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4740027F-561A-4571-A855-17F2C6BD11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D8D5EAC8-B064-47E0-8E8C-37947DEEF3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13363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A300D17-2E15-4F15-B06D-87FBA0AA0D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EBFBC8-2211-4030-A230-C07FED504F70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4232A680-39CC-4990-ADDE-5A3CD0D4E4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D01C9981-134B-4AF1-8A33-D7FF433A84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298387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E6F50CF-F64B-4F74-8AF8-401EAAF80F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EFF55F-1ABA-421B-A347-7EA4702BC5FE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43010" name="Rectangle 1026">
            <a:extLst>
              <a:ext uri="{FF2B5EF4-FFF2-40B4-BE49-F238E27FC236}">
                <a16:creationId xmlns:a16="http://schemas.microsoft.com/office/drawing/2014/main" id="{37F6A3AF-480B-4693-ADE6-005CBC9304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1027">
            <a:extLst>
              <a:ext uri="{FF2B5EF4-FFF2-40B4-BE49-F238E27FC236}">
                <a16:creationId xmlns:a16="http://schemas.microsoft.com/office/drawing/2014/main" id="{FCE07581-1FEC-4B62-A1F9-5C61D288D5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DA63811-408C-410C-A971-12BE6D91D3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76C8A2-C704-4B86-B041-1FE472297425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F04D8D28-0BDA-426C-B487-F320DEACF1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789DFC3B-F8DA-4241-8A61-229CCBA57E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0FA27C5-F257-4CD0-943A-48B4CD154D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A2CDD3-DDD7-4C28-94E1-08C001DCC497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D315F9B0-6DAA-47AE-9844-C0C0789208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78AA066A-43AF-4FC6-929D-54A41166F4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4DAA513-997E-4EB2-8AF0-B3758AEFC7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36E719-26E8-44F8-A8E4-F225E7F65448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F0599BAC-8709-43D0-8DE4-DA681EB667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07EB0B30-9898-49FB-AD72-7C57C8C2B4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0C65114-4DFE-44A7-93DD-B996A2658C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5DC750-5422-42F5-ADFF-8CD390628065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12EC15F4-3050-4E9D-A747-06DE49AA4E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0A77D6BC-9CEC-4504-9F41-59CF63478A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A3BFF5-2D52-4C08-9D0B-819A1277F4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06D47C-A279-4BB7-9147-6E1023CB62CD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B4E31CEF-981B-47BC-84CD-93412838A2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FE67E195-8A94-46D1-AA40-6CA3A9E6F7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A3BFF5-2D52-4C08-9D0B-819A1277F4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06D47C-A279-4BB7-9147-6E1023CB62CD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B4E31CEF-981B-47BC-84CD-93412838A2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FE67E195-8A94-46D1-AA40-6CA3A9E6F7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1557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8024F26-AF48-4A0C-863B-B669E29E15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718A6F-4E6F-4D6C-A8DC-8AC3FC3DC831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8AA8D454-01D4-4241-BC3A-2B61BFCF33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ADFB7F2-75FF-4FF3-94A7-F2C1D1259D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формулировка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236619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78B711-5095-4232-995D-E8BB052B2A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8FDB2E-8472-487A-90A1-04F15D9652ED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8F81BD9A-33DC-478C-8159-46B296960A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102868B0-6F42-408E-A281-96DD026844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78B711-5095-4232-995D-E8BB052B2A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8FDB2E-8472-487A-90A1-04F15D9652ED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8F81BD9A-33DC-478C-8159-46B296960A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102868B0-6F42-408E-A281-96DD026844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0655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F149569-BF87-4662-AEDB-B6AEFEE2F5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C9E59A-5902-485C-AF55-244BBEA73FC2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F43E0D06-B246-4B98-AF11-BC025C2A73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B3553228-EF69-48D0-BB12-40F4773159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формулировка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2A1ABCC-A959-4F98-BC9B-FD64C1EDAF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4900D1-BE0F-49B4-B624-A840448C5410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C2EF2313-CACF-4D69-877F-21F9B739F4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47E611B4-CDAE-451B-8700-9AE1B210D8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формулировка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2A1ABCC-A959-4F98-BC9B-FD64C1EDAF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4900D1-BE0F-49B4-B624-A840448C5410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C2EF2313-CACF-4D69-877F-21F9B739F4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47E611B4-CDAE-451B-8700-9AE1B210D8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формулировка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90219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1F8F2D6-11D8-4EBA-8E5D-BE4AF0DD59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9C52E3-EF1C-44D9-A031-FA611C5465E6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D6A35DE3-48F6-4296-A3F9-E3770C26F5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BBF6EA11-5EA7-4086-B179-69E90E819D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42D2140-5C65-411E-A6D5-302614F2E3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329849-D384-465F-AD60-CE08F9021858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C01628EF-FE5A-4329-AD6B-F45B001231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68C686F2-0809-4747-ADDA-CFE6825140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BEB75A2-8BCF-4C4E-B64C-3986EDDAC6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51A8E7-98F0-4F5B-88E9-17049840F733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9DA96F57-E715-4D55-B589-E097E2561D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F4BE6FFE-0C1E-4437-9C2B-19B2AAFFC3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281631-BB50-4B65-9D6E-84D91C15D5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00CFC6-308C-4AC5-9340-F08EA9FF5C56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626FF7DB-98F0-4E1F-ACE2-5B59A59206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C223F6B-AE9D-4028-902B-1BE617C83C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E8FDC1-55B4-4BC9-83A0-A795A8C2C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579691E-ACC9-432E-ACC9-F1DE9CAB74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B803B9-4182-49E3-9080-6B8ECDFE0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307A7F-AEB1-4EB3-B4D4-B37EB86CE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8253F3-B9CB-48D7-A2BF-41A53EB5F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AC366-56CB-4697-8011-78B55F6AD4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068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5C1099-C240-4BA7-B914-80DCF1F95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1C47AE1-62C5-4091-AEF4-8A6C511E67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32EB4D-0664-44D3-AFFE-4822A49D3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1EAE0F-FA1D-4EAF-8A71-7630941DD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693357-BA5B-44D8-8998-214FB09CA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32F85-AAB8-4151-92AA-19DA15C1E2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285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896F891-2609-401E-8110-46E640138A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85553C4-75C2-4E7D-835E-B9056D37F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B79ABA-3F5C-4450-8EBE-C400325BF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81863C-3FE3-4DEA-BDEC-19A1C7456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A00E57-4DAC-4D60-B8BF-BDB5172DE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1C8626-76E5-420B-83AB-DF406EE11A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9082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B10F4C-AB4A-496C-A397-1AC298B1F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62B08D-1FA6-42E8-9830-9302C312E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DE70A2-A1EE-48EB-84DC-5B493B6B1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A91A1C-5C19-40A7-BF55-5A8982F3D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009042-8249-41B2-99AE-8A5643A35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C0A84-584F-4B48-9AE7-47033592B89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081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E0D34-F069-406E-B496-16C69ED10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ADA87D2-AC50-4025-AE5B-560DA8307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A61D46-D7F9-438D-ADB5-F62F9EAE3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39290C-8590-47B5-99C3-DDFDF2ADD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65CCF1-6294-4BF4-B370-B94E94FD6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52AFE-CE12-4D25-A8FF-AA1FB96CF78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9751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B58C49-DED3-413B-8E2A-CFF3D1018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F2D79E-559B-46C8-AD76-400905C289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71C4D5A-85B3-468E-923A-97922806F0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9F172C9-422A-460D-9D45-16B283BE6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B7DF71-EDA1-4B43-BE32-D1896D604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A0AE5ED-EFB6-45A4-A7A0-65E085002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6C1D35-5DCB-4CEF-9149-347AEF6819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06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B62676-3F61-447C-8A84-B6444C3BB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16332EC-71C2-47C5-8B56-8C3B7BC7C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158D1C-8BB6-4CDD-BCED-6E0617EDA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F705A75-4618-4AE0-BAFA-6857BE6F08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1EBF36A-F1D3-4C4F-97D3-B7C5399FB8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4CC7C64-FF29-433E-B53B-E03C428A4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8DE5B5A-34F8-4F5F-B8ED-AF977C5B6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47C12AE-7961-4D0C-A24A-AA7CF3E9D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0D8404-AB0D-4A84-AF8D-6DC322A9C3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82725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5D91A1-6B8C-465D-BD50-FB2C71C3E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3DF4C79-D2BE-4C51-84C0-64EDC328E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BACDBBB-5EA9-4625-B848-E7413529A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B4F8ED0-F4EF-4FE0-8A9E-A78446C14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718C4-3E2A-4318-84E7-487582A4E2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6418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E244A6E-FB12-4280-B383-8ACBDBF4C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519743-6610-4E25-9CAC-879E61905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112DCB3-5F04-4AED-BD87-584195B3B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FFACED-4403-4B09-AC8D-E33BFAF440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459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98D182-97AF-4F4D-B388-FFBA4AD8F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4D6D7E-2BDC-4297-9E2A-1C099A254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BA8EA44-4B09-4931-9A5B-B3C169B2E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7DF983F-2864-4300-8C11-BD69B7FE0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A20E99-44E2-4DCA-A695-E58C02283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3244899-8CCD-4350-9F78-576A0C7ED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41A836-509B-433F-AB9F-C61BDC5E76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7043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805C3F-7E63-465E-8417-B36EB36FC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255D8CD-324D-404A-B229-7E4D16AE3E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CF1F2B2-7CD5-4DBC-B423-87962465DE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417EA3-7D77-49AC-ADEC-1D83D0444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29229A-7317-4F49-A3C1-BD3A1B6B1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F0FEFE0-CDE1-4D36-A861-1DA7150E3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717297-F046-4057-908E-E9691593517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9898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5AC800F-8D68-444D-956F-55D0581C49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E587036-0D82-4379-912A-CD23CC9241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4F69191-CF82-4FC9-9330-9DE6D5D44F9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688F33C-81D7-40DD-B8B9-263AA049942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BE7AC2E-3016-4FBA-A51B-60F8A07A93F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D7B3512-C5CC-4221-9E91-98633C32A96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>
            <a:extLst>
              <a:ext uri="{FF2B5EF4-FFF2-40B4-BE49-F238E27FC236}">
                <a16:creationId xmlns:a16="http://schemas.microsoft.com/office/drawing/2014/main" id="{62F5FCB9-349E-4A00-A731-A90F079077B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1556792"/>
            <a:ext cx="8352928" cy="1872208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7</a:t>
            </a:r>
            <a:r>
              <a:rPr lang="ru-RU" altLang="ru-RU" dirty="0">
                <a:solidFill>
                  <a:srgbClr val="FF3300"/>
                </a:solidFill>
              </a:rPr>
              <a:t>а</a:t>
            </a:r>
            <a:r>
              <a:rPr lang="en-US" altLang="ru-RU" dirty="0">
                <a:solidFill>
                  <a:srgbClr val="FF3300"/>
                </a:solidFill>
              </a:rPr>
              <a:t>. </a:t>
            </a:r>
            <a:r>
              <a:rPr lang="ru-RU" altLang="ru-RU" dirty="0">
                <a:solidFill>
                  <a:srgbClr val="FF3300"/>
                </a:solidFill>
              </a:rPr>
              <a:t>ПАРАЛЛЕЛЬНОСТЬ ПРЯМОЙ </a:t>
            </a:r>
            <a:r>
              <a:rPr lang="ru-RU" altLang="ru-RU">
                <a:solidFill>
                  <a:srgbClr val="FF3300"/>
                </a:solidFill>
              </a:rPr>
              <a:t>И ПЛОСКОСТИ</a:t>
            </a:r>
            <a:br>
              <a:rPr lang="ru-RU" altLang="ru-RU">
                <a:solidFill>
                  <a:srgbClr val="FF3300"/>
                </a:solidFill>
              </a:rPr>
            </a:br>
            <a:r>
              <a:rPr lang="ru-RU" altLang="ru-RU">
                <a:solidFill>
                  <a:srgbClr val="FF3300"/>
                </a:solidFill>
              </a:rPr>
              <a:t>(Куб)</a:t>
            </a:r>
            <a:endParaRPr lang="ru-RU" altLang="ru-RU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>
            <a:extLst>
              <a:ext uri="{FF2B5EF4-FFF2-40B4-BE49-F238E27FC236}">
                <a16:creationId xmlns:a16="http://schemas.microsoft.com/office/drawing/2014/main" id="{8D6E73D5-B23D-4E84-A0C9-8934F3C031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Даны две параллельные прямые. Через каждую из них проведена плоскость. Эти две плоскости пересекаются. Как расположена их линия пересечения относительно данных прямых?</a:t>
            </a: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087CD335-1ECA-4688-99F1-9D003E2F5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029200"/>
            <a:ext cx="403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rgbClr val="33CC33"/>
                </a:solidFill>
              </a:rPr>
              <a:t> </a:t>
            </a:r>
            <a:r>
              <a:rPr lang="ru-RU" altLang="ru-RU" sz="2800"/>
              <a:t>Параллельна.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E6A8355-BCA7-472B-850A-EECB9DB67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286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4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026">
            <a:extLst>
              <a:ext uri="{FF2B5EF4-FFF2-40B4-BE49-F238E27FC236}">
                <a16:creationId xmlns:a16="http://schemas.microsoft.com/office/drawing/2014/main" id="{D2F1C89D-171A-4936-A45A-5E13FE618B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Даны две пересекающиеся плоскости. Существует ли плоскость, пересекающая две данные плоскости по параллельным прямым?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39939" name="Text Box 1027">
            <a:extLst>
              <a:ext uri="{FF2B5EF4-FFF2-40B4-BE49-F238E27FC236}">
                <a16:creationId xmlns:a16="http://schemas.microsoft.com/office/drawing/2014/main" id="{7D701138-A796-4750-BB10-8488A9C9E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029200"/>
            <a:ext cx="403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rgbClr val="33CC33"/>
                </a:solidFill>
              </a:rPr>
              <a:t> </a:t>
            </a:r>
            <a:r>
              <a:rPr lang="ru-RU" altLang="ru-RU" sz="2800"/>
              <a:t>Да.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309A947-2741-476C-AB50-B9E98DB77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286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5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9938" name="Text Box 1026">
                <a:extLst>
                  <a:ext uri="{FF2B5EF4-FFF2-40B4-BE49-F238E27FC236}">
                    <a16:creationId xmlns:a16="http://schemas.microsoft.com/office/drawing/2014/main" id="{D2F1C89D-171A-4936-A45A-5E13FE618B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891794"/>
                <a:ext cx="9144000" cy="13849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Через точку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 не принадлежащую плоскости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altLang="ru-RU" sz="280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α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, проведите прямую, параллельную этой плоскости. Сколько таких прямых?</a:t>
                </a:r>
                <a:endParaRPr lang="en-US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9938" name="Text Box 1026">
                <a:extLst>
                  <a:ext uri="{FF2B5EF4-FFF2-40B4-BE49-F238E27FC236}">
                    <a16:creationId xmlns:a16="http://schemas.microsoft.com/office/drawing/2014/main" id="{D2F1C89D-171A-4936-A45A-5E13FE618B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891794"/>
                <a:ext cx="9144000" cy="1384995"/>
              </a:xfrm>
              <a:prstGeom prst="rect">
                <a:avLst/>
              </a:prstGeom>
              <a:blipFill>
                <a:blip r:embed="rId3"/>
                <a:stretch>
                  <a:fillRect l="-1333" t="-4405" r="-1333" b="-114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0A83677-475F-4305-8091-64FDD18F57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7704" y="2475970"/>
            <a:ext cx="4321086" cy="1954021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1065FC81-1964-4812-BF94-3912639EE03E}"/>
              </a:ext>
            </a:extLst>
          </p:cNvPr>
          <p:cNvGrpSpPr/>
          <p:nvPr/>
        </p:nvGrpSpPr>
        <p:grpSpPr>
          <a:xfrm>
            <a:off x="0" y="2348880"/>
            <a:ext cx="9144000" cy="4134570"/>
            <a:chOff x="0" y="1645726"/>
            <a:chExt cx="9144000" cy="413457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939" name="Text Box 1027">
                  <a:extLst>
                    <a:ext uri="{FF2B5EF4-FFF2-40B4-BE49-F238E27FC236}">
                      <a16:creationId xmlns:a16="http://schemas.microsoft.com/office/drawing/2014/main" id="{7D701138-A796-4750-BB10-8488A9C9E05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4149080"/>
                  <a:ext cx="9144000" cy="163121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ts val="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Решение.</a:t>
                  </a:r>
                  <a:r>
                    <a:rPr lang="ru-RU" altLang="ru-RU" dirty="0">
                      <a:solidFill>
                        <a:srgbClr val="33CC33"/>
                      </a:solidFill>
                    </a:rPr>
                    <a:t> </a:t>
                  </a:r>
                  <a:r>
                    <a:rPr lang="ru-RU" altLang="ru-RU" dirty="0"/>
                    <a:t>В плоскости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altLang="ru-RU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α</m:t>
                      </m:r>
                    </m:oMath>
                  </a14:m>
                  <a:r>
                    <a:rPr lang="ru-RU" altLang="ru-RU" dirty="0"/>
                    <a:t> проведём какую-нибудь прямую </a:t>
                  </a:r>
                  <a:r>
                    <a:rPr lang="en-US" altLang="ru-RU" i="1" dirty="0"/>
                    <a:t>a</a:t>
                  </a:r>
                  <a:r>
                    <a:rPr lang="ru-RU" altLang="ru-RU" dirty="0"/>
                    <a:t>.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Через точку </a:t>
                  </a:r>
                  <a:r>
                    <a:rPr lang="en-US" altLang="ru-RU" i="1" dirty="0"/>
                    <a:t>B</a:t>
                  </a:r>
                  <a:r>
                    <a:rPr lang="ru-RU" altLang="ru-RU" dirty="0"/>
                    <a:t> проведём прямую </a:t>
                  </a:r>
                  <a:r>
                    <a:rPr lang="en-US" altLang="ru-RU" i="1" dirty="0"/>
                    <a:t>b</a:t>
                  </a:r>
                  <a:r>
                    <a:rPr lang="ru-RU" altLang="ru-RU" dirty="0"/>
                    <a:t>, параллельную прямой </a:t>
                  </a:r>
                  <a:r>
                    <a:rPr lang="en-US" altLang="ru-RU" i="1" dirty="0"/>
                    <a:t>a</a:t>
                  </a:r>
                  <a:r>
                    <a:rPr lang="ru-RU" altLang="ru-RU" dirty="0"/>
                    <a:t>. Она и будет прямой, параллельной плоскости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altLang="ru-RU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α</m:t>
                      </m:r>
                    </m:oMath>
                  </a14:m>
                  <a:r>
                    <a:rPr lang="ru-RU" altLang="ru-RU" dirty="0"/>
                    <a:t>. Таких прямых бесконечно много.</a:t>
                  </a:r>
                </a:p>
              </p:txBody>
            </p:sp>
          </mc:Choice>
          <mc:Fallback xmlns="">
            <p:sp>
              <p:nvSpPr>
                <p:cNvPr id="39939" name="Text Box 1027">
                  <a:extLst>
                    <a:ext uri="{FF2B5EF4-FFF2-40B4-BE49-F238E27FC236}">
                      <a16:creationId xmlns:a16="http://schemas.microsoft.com/office/drawing/2014/main" id="{7D701138-A796-4750-BB10-8488A9C9E05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4149080"/>
                  <a:ext cx="9144000" cy="1631216"/>
                </a:xfrm>
                <a:prstGeom prst="rect">
                  <a:avLst/>
                </a:prstGeom>
                <a:blipFill>
                  <a:blip r:embed="rId5"/>
                  <a:stretch>
                    <a:fillRect l="-1000" r="-1000" b="-786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2D8F61D9-007B-42FA-8D4D-22ADFA9C870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907704" y="1645726"/>
              <a:ext cx="4321086" cy="2081111"/>
            </a:xfrm>
            <a:prstGeom prst="rect">
              <a:avLst/>
            </a:prstGeom>
          </p:spPr>
        </p:pic>
      </p:grpSp>
      <p:sp>
        <p:nvSpPr>
          <p:cNvPr id="7" name="Rectangle 11">
            <a:extLst>
              <a:ext uri="{FF2B5EF4-FFF2-40B4-BE49-F238E27FC236}">
                <a16:creationId xmlns:a16="http://schemas.microsoft.com/office/drawing/2014/main" id="{D27CBC8A-AB0E-49E3-A917-D82BCBFB5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286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6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2879071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026">
            <a:extLst>
              <a:ext uri="{FF2B5EF4-FFF2-40B4-BE49-F238E27FC236}">
                <a16:creationId xmlns:a16="http://schemas.microsoft.com/office/drawing/2014/main" id="{6690FD81-CC73-4175-8DFA-419A2EB9C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Даны две скрещивающиеся прямые</a:t>
            </a:r>
            <a:r>
              <a:rPr lang="ru-RU" altLang="ru-RU" sz="2800" dirty="0"/>
              <a:t>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</a:t>
            </a:r>
            <a:r>
              <a:rPr lang="ru-RU" altLang="ru-RU" sz="2800" dirty="0">
                <a:cs typeface="Times New Roman" panose="02020603050405020304" pitchFamily="18" charset="0"/>
              </a:rPr>
              <a:t>.  Как через одну из них провести плоскость, параллельную другой</a:t>
            </a:r>
            <a:r>
              <a:rPr lang="ru-RU" altLang="ru-RU" sz="2800" dirty="0"/>
              <a:t> прямой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48132" name="Picture 1028">
            <a:extLst>
              <a:ext uri="{FF2B5EF4-FFF2-40B4-BE49-F238E27FC236}">
                <a16:creationId xmlns:a16="http://schemas.microsoft.com/office/drawing/2014/main" id="{B57CAE61-2889-4A1D-AAAD-923269E7AD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905000"/>
            <a:ext cx="1870075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8133" name="Group 1029">
            <a:extLst>
              <a:ext uri="{FF2B5EF4-FFF2-40B4-BE49-F238E27FC236}">
                <a16:creationId xmlns:a16="http://schemas.microsoft.com/office/drawing/2014/main" id="{40126C92-A83C-4C03-BDFF-7302D35D92F0}"/>
              </a:ext>
            </a:extLst>
          </p:cNvPr>
          <p:cNvGrpSpPr>
            <a:grpSpLocks/>
          </p:cNvGrpSpPr>
          <p:nvPr/>
        </p:nvGrpSpPr>
        <p:grpSpPr bwMode="auto">
          <a:xfrm>
            <a:off x="0" y="1981200"/>
            <a:ext cx="8991600" cy="4086225"/>
            <a:chOff x="0" y="1248"/>
            <a:chExt cx="5664" cy="2574"/>
          </a:xfrm>
        </p:grpSpPr>
        <p:sp>
          <p:nvSpPr>
            <p:cNvPr id="48134" name="Text Box 1030">
              <a:extLst>
                <a:ext uri="{FF2B5EF4-FFF2-40B4-BE49-F238E27FC236}">
                  <a16:creationId xmlns:a16="http://schemas.microsoft.com/office/drawing/2014/main" id="{2CA85973-6114-4D0F-8277-243D0A7E44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688"/>
              <a:ext cx="5664" cy="1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Решение: </a:t>
              </a:r>
              <a:r>
                <a:rPr lang="ru-RU" altLang="ru-RU" sz="2800" dirty="0"/>
                <a:t>Через точку прямой </a:t>
              </a:r>
              <a:r>
                <a:rPr lang="en-US" altLang="ru-RU" sz="2800" i="1" dirty="0"/>
                <a:t>b</a:t>
              </a:r>
              <a:r>
                <a:rPr lang="ru-RU" altLang="ru-RU" sz="2800" i="1" dirty="0"/>
                <a:t> </a:t>
              </a:r>
              <a:r>
                <a:rPr lang="ru-RU" altLang="ru-RU" sz="2800" dirty="0"/>
                <a:t>проведем прямую</a:t>
              </a:r>
              <a:r>
                <a:rPr lang="en-US" altLang="ru-RU" sz="2800" dirty="0"/>
                <a:t> </a:t>
              </a:r>
              <a:r>
                <a:rPr lang="en-US" altLang="ru-RU" sz="2800" i="1" dirty="0"/>
                <a:t>a’</a:t>
              </a:r>
              <a:r>
                <a:rPr lang="ru-RU" altLang="ru-RU" sz="2800" dirty="0"/>
                <a:t>, параллельную прямой </a:t>
              </a:r>
              <a:r>
                <a:rPr lang="en-US" altLang="ru-RU" sz="2800" i="1" dirty="0"/>
                <a:t>a</a:t>
              </a:r>
              <a:r>
                <a:rPr lang="ru-RU" altLang="ru-RU" sz="2800" dirty="0"/>
                <a:t>. Затем через полученные пересекающиеся прямые провести плоскость. Она будет параллельна второй данной прямой.</a:t>
              </a:r>
            </a:p>
          </p:txBody>
        </p:sp>
        <p:graphicFrame>
          <p:nvGraphicFramePr>
            <p:cNvPr id="48135" name="Object 1031">
              <a:extLst>
                <a:ext uri="{FF2B5EF4-FFF2-40B4-BE49-F238E27FC236}">
                  <a16:creationId xmlns:a16="http://schemas.microsoft.com/office/drawing/2014/main" id="{8159B176-7AF5-4BC6-B5DF-66F6D05C7E2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584" y="1248"/>
            <a:ext cx="2496" cy="1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0" name="Точечный рисунок" r:id="rId5" imgW="3962953" imgH="2142857" progId="Paint.Picture">
                    <p:embed/>
                  </p:oleObj>
                </mc:Choice>
                <mc:Fallback>
                  <p:oleObj name="Точечный рисунок" r:id="rId5" imgW="3962953" imgH="2142857" progId="Paint.Picture">
                    <p:embed/>
                    <p:pic>
                      <p:nvPicPr>
                        <p:cNvPr id="48135" name="Object 1031">
                          <a:extLst>
                            <a:ext uri="{FF2B5EF4-FFF2-40B4-BE49-F238E27FC236}">
                              <a16:creationId xmlns:a16="http://schemas.microsoft.com/office/drawing/2014/main" id="{8159B176-7AF5-4BC6-B5DF-66F6D05C7E2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4" y="1248"/>
                          <a:ext cx="2496" cy="1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Rectangle 11">
            <a:extLst>
              <a:ext uri="{FF2B5EF4-FFF2-40B4-BE49-F238E27FC236}">
                <a16:creationId xmlns:a16="http://schemas.microsoft.com/office/drawing/2014/main" id="{FF2C257A-600F-4A6F-B6BE-5FCD38866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0759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7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204821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>
            <a:extLst>
              <a:ext uri="{FF2B5EF4-FFF2-40B4-BE49-F238E27FC236}">
                <a16:creationId xmlns:a16="http://schemas.microsoft.com/office/drawing/2014/main" id="{41F4BBC2-4C9E-49A0-B207-3B3E1D780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685800"/>
            <a:ext cx="9108504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Сторона </a:t>
            </a:r>
            <a:r>
              <a:rPr lang="en-US" altLang="ru-RU" sz="2800" i="1" dirty="0">
                <a:cs typeface="Times New Roman" panose="02020603050405020304" pitchFamily="18" charset="0"/>
              </a:rPr>
              <a:t>AF </a:t>
            </a:r>
            <a:r>
              <a:rPr lang="ru-RU" altLang="ru-RU" sz="2800" dirty="0">
                <a:cs typeface="Times New Roman" panose="02020603050405020304" pitchFamily="18" charset="0"/>
              </a:rPr>
              <a:t>правильного шестиугольника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</a:t>
            </a:r>
            <a:r>
              <a:rPr lang="ru-RU" altLang="ru-RU" sz="2800" dirty="0">
                <a:cs typeface="Times New Roman" panose="02020603050405020304" pitchFamily="18" charset="0"/>
              </a:rPr>
              <a:t> лежит в плоскости α, не совпадающей с плоскостью шестиугольника. Как расположены </a:t>
            </a:r>
            <a:r>
              <a:rPr lang="ru-RU" altLang="ru-RU" sz="2800" dirty="0"/>
              <a:t>прямые, содержащие </a:t>
            </a:r>
            <a:r>
              <a:rPr lang="ru-RU" altLang="ru-RU" sz="2800" dirty="0">
                <a:cs typeface="Times New Roman" panose="02020603050405020304" pitchFamily="18" charset="0"/>
              </a:rPr>
              <a:t>остальные стороны </a:t>
            </a:r>
            <a:r>
              <a:rPr lang="ru-RU" altLang="ru-RU" sz="2800" dirty="0"/>
              <a:t>этого шестиугольника,</a:t>
            </a:r>
            <a:r>
              <a:rPr lang="ru-RU" altLang="ru-RU" sz="2800" dirty="0">
                <a:cs typeface="Times New Roman" panose="02020603050405020304" pitchFamily="18" charset="0"/>
              </a:rPr>
              <a:t> относительно плоскости α?</a:t>
            </a: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7980301C-C8BF-4B38-8445-A8EC24CAF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562600"/>
            <a:ext cx="8305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rgbClr val="33CC33"/>
                </a:solidFill>
              </a:rPr>
              <a:t> </a:t>
            </a:r>
            <a:r>
              <a:rPr lang="en-US" altLang="ru-RU" sz="2800" i="1"/>
              <a:t>AB</a:t>
            </a:r>
            <a:r>
              <a:rPr lang="en-US" altLang="ru-RU" sz="2800"/>
              <a:t>, </a:t>
            </a:r>
            <a:r>
              <a:rPr lang="en-US" altLang="ru-RU" sz="2800" i="1"/>
              <a:t>BC</a:t>
            </a:r>
            <a:r>
              <a:rPr lang="en-US" altLang="ru-RU" sz="2800"/>
              <a:t>, </a:t>
            </a:r>
            <a:r>
              <a:rPr lang="en-US" altLang="ru-RU" sz="2800" i="1"/>
              <a:t>DE</a:t>
            </a:r>
            <a:r>
              <a:rPr lang="en-US" altLang="ru-RU" sz="2800"/>
              <a:t>, </a:t>
            </a:r>
            <a:r>
              <a:rPr lang="en-US" altLang="ru-RU" sz="2800" i="1"/>
              <a:t>EF </a:t>
            </a:r>
            <a:r>
              <a:rPr lang="ru-RU" altLang="ru-RU" sz="2800"/>
              <a:t>пересекают плоскость; </a:t>
            </a:r>
            <a:r>
              <a:rPr lang="en-US" altLang="ru-RU" sz="2800" i="1"/>
              <a:t>CD </a:t>
            </a:r>
            <a:r>
              <a:rPr lang="ru-RU" altLang="ru-RU" sz="2800"/>
              <a:t>параллельна плоскости.</a:t>
            </a:r>
          </a:p>
        </p:txBody>
      </p:sp>
      <p:pic>
        <p:nvPicPr>
          <p:cNvPr id="41991" name="Picture 7">
            <a:extLst>
              <a:ext uri="{FF2B5EF4-FFF2-40B4-BE49-F238E27FC236}">
                <a16:creationId xmlns:a16="http://schemas.microsoft.com/office/drawing/2014/main" id="{33132C93-7746-499B-8F19-F32CC0AB6D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048000"/>
            <a:ext cx="4349750" cy="249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1">
            <a:extLst>
              <a:ext uri="{FF2B5EF4-FFF2-40B4-BE49-F238E27FC236}">
                <a16:creationId xmlns:a16="http://schemas.microsoft.com/office/drawing/2014/main" id="{5EFF9FD7-D3F4-476D-B8B3-DBBCC4F44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286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8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058EF3B6-912E-46AD-BE3A-E5E7E0A00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4864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</a:t>
            </a:r>
            <a:r>
              <a:rPr lang="en-US" altLang="ru-RU"/>
              <a:t>)</a:t>
            </a:r>
            <a:r>
              <a:rPr lang="ru-RU" altLang="ru-RU"/>
              <a:t> </a:t>
            </a:r>
            <a:r>
              <a:rPr lang="en-US" altLang="ru-RU" i="1"/>
              <a:t>CDD</a:t>
            </a:r>
            <a:r>
              <a:rPr lang="en-US" altLang="ru-RU" baseline="-25000"/>
              <a:t>1</a:t>
            </a:r>
            <a:r>
              <a:rPr lang="ru-RU" altLang="ru-RU"/>
              <a:t>, </a:t>
            </a:r>
            <a:r>
              <a:rPr lang="en-US" altLang="ru-RU" i="1"/>
              <a:t>DA</a:t>
            </a:r>
            <a:r>
              <a:rPr lang="en-US" altLang="ru-RU" baseline="-25000"/>
              <a:t>1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BDC</a:t>
            </a:r>
            <a:r>
              <a:rPr lang="en-US" altLang="ru-RU" baseline="-25000"/>
              <a:t>1</a:t>
            </a:r>
            <a:r>
              <a:rPr lang="ru-RU" altLang="ru-RU"/>
              <a:t>;</a:t>
            </a: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CA7BC1A5-B49D-44B5-936C-5863976CF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539750"/>
            <a:ext cx="8655496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 кубе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укажите плоскости, проходящие через вершины куба, параллельные прямой: а)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; б)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; </a:t>
            </a:r>
            <a:r>
              <a:rPr lang="ru-RU" altLang="ru-RU" sz="2800" dirty="0"/>
              <a:t>в) </a:t>
            </a:r>
            <a:r>
              <a:rPr lang="en-US" altLang="ru-RU" sz="2800" i="1" dirty="0"/>
              <a:t>AC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31748" name="Picture 4">
            <a:extLst>
              <a:ext uri="{FF2B5EF4-FFF2-40B4-BE49-F238E27FC236}">
                <a16:creationId xmlns:a16="http://schemas.microsoft.com/office/drawing/2014/main" id="{0E877A51-C0C2-4C97-84EB-8CA5176409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086290"/>
            <a:ext cx="2971800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749" name="Text Box 5">
            <a:extLst>
              <a:ext uri="{FF2B5EF4-FFF2-40B4-BE49-F238E27FC236}">
                <a16:creationId xmlns:a16="http://schemas.microsoft.com/office/drawing/2014/main" id="{F52056A2-9468-4E8C-A703-29CD5ECC3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0292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/>
              <a:t> а</a:t>
            </a:r>
            <a:r>
              <a:rPr lang="en-US" altLang="ru-RU"/>
              <a:t>)</a:t>
            </a:r>
            <a:r>
              <a:rPr lang="ru-RU" altLang="ru-RU"/>
              <a:t> </a:t>
            </a:r>
            <a:r>
              <a:rPr lang="en-US" altLang="ru-RU" i="1"/>
              <a:t>BCC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CDD</a:t>
            </a:r>
            <a:r>
              <a:rPr lang="en-US" altLang="ru-RU" baseline="-25000"/>
              <a:t>1</a:t>
            </a:r>
            <a:r>
              <a:rPr lang="en-US" altLang="ru-RU"/>
              <a:t>,</a:t>
            </a:r>
            <a:r>
              <a:rPr lang="ru-RU" altLang="ru-RU" i="1"/>
              <a:t> </a:t>
            </a:r>
            <a:r>
              <a:rPr lang="en-US" altLang="ru-RU" i="1"/>
              <a:t>BDD</a:t>
            </a:r>
            <a:r>
              <a:rPr lang="en-US" altLang="ru-RU" baseline="-25000"/>
              <a:t>1</a:t>
            </a:r>
            <a:r>
              <a:rPr lang="ru-RU" altLang="ru-RU"/>
              <a:t>;</a:t>
            </a:r>
          </a:p>
        </p:txBody>
      </p:sp>
      <p:sp>
        <p:nvSpPr>
          <p:cNvPr id="31750" name="Text Box 6">
            <a:extLst>
              <a:ext uri="{FF2B5EF4-FFF2-40B4-BE49-F238E27FC236}">
                <a16:creationId xmlns:a16="http://schemas.microsoft.com/office/drawing/2014/main" id="{E7DAAC51-7715-4F74-ADA4-A72E613E9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9436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в</a:t>
            </a:r>
            <a:r>
              <a:rPr lang="en-US" altLang="ru-RU"/>
              <a:t>)</a:t>
            </a:r>
            <a:r>
              <a:rPr lang="ru-RU" altLang="ru-RU"/>
              <a:t> нет.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02DBD40-8418-494D-962B-07D370E39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9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build="p" autoUpdateAnimBg="0"/>
      <p:bldP spid="31749" grpId="0" build="p" autoUpdateAnimBg="0"/>
      <p:bldP spid="31750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 Box 3">
            <a:extLst>
              <a:ext uri="{FF2B5EF4-FFF2-40B4-BE49-F238E27FC236}">
                <a16:creationId xmlns:a16="http://schemas.microsoft.com/office/drawing/2014/main" id="{2BD17825-74E5-42FB-8B7A-E749FF27D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685800"/>
            <a:ext cx="9108504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для куба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BCC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58372" name="Picture 4">
            <a:extLst>
              <a:ext uri="{FF2B5EF4-FFF2-40B4-BE49-F238E27FC236}">
                <a16:creationId xmlns:a16="http://schemas.microsoft.com/office/drawing/2014/main" id="{30203D72-3D25-4604-BA6B-F08F60D4C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828800"/>
            <a:ext cx="2971800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373" name="Text Box 5">
            <a:extLst>
              <a:ext uri="{FF2B5EF4-FFF2-40B4-BE49-F238E27FC236}">
                <a16:creationId xmlns:a16="http://schemas.microsoft.com/office/drawing/2014/main" id="{00068BEB-FF13-4DD6-8EF1-D16D9351D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прямой </a:t>
            </a:r>
            <a:r>
              <a:rPr lang="en-US" altLang="ru-RU" sz="2800" i="1" dirty="0"/>
              <a:t>BB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лежащей в плоскости </a:t>
            </a:r>
            <a:r>
              <a:rPr lang="en-US" altLang="ru-RU" sz="2800" i="1" dirty="0"/>
              <a:t>BCC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 </a:t>
            </a:r>
            <a:r>
              <a:rPr lang="ru-RU" altLang="ru-RU" sz="2800" dirty="0"/>
              <a:t>Следовательно, прямая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BCC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2D0EC789-036F-44B4-99D5-27020B4FE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10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>
            <a:extLst>
              <a:ext uri="{FF2B5EF4-FFF2-40B4-BE49-F238E27FC236}">
                <a16:creationId xmlns:a16="http://schemas.microsoft.com/office/drawing/2014/main" id="{26C71B63-ECDE-471E-9E0B-E5A4E3A08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для куба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BDD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60419" name="Picture 3">
            <a:extLst>
              <a:ext uri="{FF2B5EF4-FFF2-40B4-BE49-F238E27FC236}">
                <a16:creationId xmlns:a16="http://schemas.microsoft.com/office/drawing/2014/main" id="{DAA8B77D-33FD-4E42-A714-34CEEC3F6F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828800"/>
            <a:ext cx="2971800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420" name="Text Box 4">
            <a:extLst>
              <a:ext uri="{FF2B5EF4-FFF2-40B4-BE49-F238E27FC236}">
                <a16:creationId xmlns:a16="http://schemas.microsoft.com/office/drawing/2014/main" id="{6222C154-BB04-431F-934E-94D9D403C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прямой </a:t>
            </a:r>
            <a:r>
              <a:rPr lang="en-US" altLang="ru-RU" sz="2800" i="1" dirty="0"/>
              <a:t>BB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лежащей в плоскости </a:t>
            </a:r>
            <a:r>
              <a:rPr lang="en-US" altLang="ru-RU" sz="2800" i="1" dirty="0"/>
              <a:t>BDD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 </a:t>
            </a:r>
            <a:r>
              <a:rPr lang="ru-RU" altLang="ru-RU" sz="2800" dirty="0"/>
              <a:t>Следовательно, прямая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BDD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1F371D02-07E6-40F3-93D6-1B9CE7D80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11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>
            <a:extLst>
              <a:ext uri="{FF2B5EF4-FFF2-40B4-BE49-F238E27FC236}">
                <a16:creationId xmlns:a16="http://schemas.microsoft.com/office/drawing/2014/main" id="{10FE5454-75D2-4486-96FC-D5F458C8B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для куба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CDD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62467" name="Picture 3">
            <a:extLst>
              <a:ext uri="{FF2B5EF4-FFF2-40B4-BE49-F238E27FC236}">
                <a16:creationId xmlns:a16="http://schemas.microsoft.com/office/drawing/2014/main" id="{DCD5BB83-58DA-4882-B130-4FFAF7BC4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828800"/>
            <a:ext cx="2971800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468" name="Text Box 4">
            <a:extLst>
              <a:ext uri="{FF2B5EF4-FFF2-40B4-BE49-F238E27FC236}">
                <a16:creationId xmlns:a16="http://schemas.microsoft.com/office/drawing/2014/main" id="{6A104B26-1EF8-4D4C-A8D7-C35F40566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прямой </a:t>
            </a:r>
            <a:r>
              <a:rPr lang="en-US" altLang="ru-RU" sz="2800" i="1" dirty="0"/>
              <a:t>DC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лежащей в плоскости </a:t>
            </a:r>
            <a:r>
              <a:rPr lang="en-US" altLang="ru-RU" sz="2800" i="1" dirty="0"/>
              <a:t>CDD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 </a:t>
            </a:r>
            <a:r>
              <a:rPr lang="ru-RU" altLang="ru-RU" sz="2800" dirty="0"/>
              <a:t>Следовательно, прямая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CDD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0FA642B-5EFE-4827-A7BA-448191536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12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>
            <a:extLst>
              <a:ext uri="{FF2B5EF4-FFF2-40B4-BE49-F238E27FC236}">
                <a16:creationId xmlns:a16="http://schemas.microsoft.com/office/drawing/2014/main" id="{3C388DBD-4038-46A2-8310-C168227AB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для куба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BDC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64515" name="Picture 3">
            <a:extLst>
              <a:ext uri="{FF2B5EF4-FFF2-40B4-BE49-F238E27FC236}">
                <a16:creationId xmlns:a16="http://schemas.microsoft.com/office/drawing/2014/main" id="{0651829D-C760-4F77-82AE-E8ED51DBA5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828800"/>
            <a:ext cx="2971800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516" name="Text Box 4">
            <a:extLst>
              <a:ext uri="{FF2B5EF4-FFF2-40B4-BE49-F238E27FC236}">
                <a16:creationId xmlns:a16="http://schemas.microsoft.com/office/drawing/2014/main" id="{0E90DDF6-4BF8-485E-B4F3-D09F24817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прямой </a:t>
            </a:r>
            <a:r>
              <a:rPr lang="en-US" altLang="ru-RU" sz="2800" i="1" dirty="0"/>
              <a:t>DC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лежащей в плоскости </a:t>
            </a:r>
            <a:r>
              <a:rPr lang="en-US" altLang="ru-RU" sz="2800" i="1" dirty="0"/>
              <a:t>BDC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 </a:t>
            </a:r>
            <a:r>
              <a:rPr lang="ru-RU" altLang="ru-RU" sz="2800" dirty="0"/>
              <a:t>Следовательно, прямая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BDC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E7CB93E-3700-407E-A271-0D6035C06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13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D2B2D39E-9241-41A2-8424-1A7D5DFA6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458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Определение.</a:t>
            </a:r>
            <a:r>
              <a:rPr lang="ru-RU" altLang="ru-RU" sz="2800" dirty="0">
                <a:solidFill>
                  <a:srgbClr val="FF7C80"/>
                </a:solidFill>
              </a:rPr>
              <a:t> </a:t>
            </a:r>
            <a:r>
              <a:rPr lang="ru-RU" altLang="ru-RU" sz="2800" dirty="0"/>
              <a:t>Прямая называется параллельной плоскости, если</a:t>
            </a:r>
            <a:r>
              <a:rPr lang="en-US" altLang="ru-RU" sz="2800" dirty="0"/>
              <a:t> </a:t>
            </a:r>
            <a:r>
              <a:rPr lang="ru-RU" altLang="ru-RU" sz="2800" dirty="0"/>
              <a:t>она не имеет с этой плоскостью ни одной общей точки.</a:t>
            </a:r>
          </a:p>
        </p:txBody>
      </p:sp>
      <p:pic>
        <p:nvPicPr>
          <p:cNvPr id="2059" name="Picture 11">
            <a:extLst>
              <a:ext uri="{FF2B5EF4-FFF2-40B4-BE49-F238E27FC236}">
                <a16:creationId xmlns:a16="http://schemas.microsoft.com/office/drawing/2014/main" id="{08BE6621-FBBF-4A19-8C0C-BF9FCD5F06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590800"/>
            <a:ext cx="4017963" cy="214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5790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>
            <a:extLst>
              <a:ext uri="{FF2B5EF4-FFF2-40B4-BE49-F238E27FC236}">
                <a16:creationId xmlns:a16="http://schemas.microsoft.com/office/drawing/2014/main" id="{3C388DBD-4038-46A2-8310-C168227AB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1052"/>
            <a:ext cx="8763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Точка </a:t>
            </a:r>
            <a:r>
              <a:rPr lang="en-US" altLang="ru-RU" sz="2800" i="1" dirty="0"/>
              <a:t>O</a:t>
            </a:r>
            <a:r>
              <a:rPr lang="en-US" altLang="ru-RU" sz="2800" dirty="0"/>
              <a:t> </a:t>
            </a:r>
            <a:r>
              <a:rPr lang="ru-RU" altLang="ru-RU" sz="2800" dirty="0"/>
              <a:t>– центр грани </a:t>
            </a:r>
            <a:r>
              <a:rPr lang="en-US" altLang="ru-RU" sz="2800" i="1" dirty="0"/>
              <a:t>ABCD </a:t>
            </a:r>
            <a:r>
              <a:rPr lang="ru-RU" altLang="ru-RU" sz="2800" dirty="0"/>
              <a:t>куба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r>
              <a:rPr lang="en-US" altLang="ru-RU" sz="2800" baseline="-25000" dirty="0"/>
              <a:t> </a:t>
            </a:r>
            <a:r>
              <a:rPr lang="ru-RU" altLang="ru-RU" sz="2800" dirty="0"/>
              <a:t>Каково взаимное расположение прямой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O</a:t>
            </a:r>
            <a:r>
              <a:rPr lang="en-US" altLang="ru-RU" sz="2800" dirty="0"/>
              <a:t> </a:t>
            </a:r>
            <a:r>
              <a:rPr lang="ru-RU" altLang="ru-RU" sz="2800" dirty="0"/>
              <a:t>и плоскости </a:t>
            </a:r>
            <a:r>
              <a:rPr lang="en-US" altLang="ru-RU" sz="2800" i="1" dirty="0"/>
              <a:t>CB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29A3D3C-0B95-408D-B9ED-C88968CCF7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7" y="2016047"/>
            <a:ext cx="2808312" cy="2696618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32917085-1040-4190-8625-513C4FDFE80A}"/>
              </a:ext>
            </a:extLst>
          </p:cNvPr>
          <p:cNvGrpSpPr/>
          <p:nvPr/>
        </p:nvGrpSpPr>
        <p:grpSpPr>
          <a:xfrm>
            <a:off x="228600" y="2019376"/>
            <a:ext cx="8763000" cy="4632450"/>
            <a:chOff x="228600" y="2019376"/>
            <a:chExt cx="8763000" cy="4632450"/>
          </a:xfrm>
        </p:grpSpPr>
        <p:sp>
          <p:nvSpPr>
            <p:cNvPr id="64516" name="Text Box 4">
              <a:extLst>
                <a:ext uri="{FF2B5EF4-FFF2-40B4-BE49-F238E27FC236}">
                  <a16:creationId xmlns:a16="http://schemas.microsoft.com/office/drawing/2014/main" id="{0E90DDF6-4BF8-485E-B4F3-D09F248179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" y="4835944"/>
              <a:ext cx="8763000" cy="18158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Решение. </a:t>
              </a:r>
              <a:r>
                <a:rPr lang="ru-RU" altLang="ru-RU" sz="2800" dirty="0"/>
                <a:t>Обозначим </a:t>
              </a:r>
              <a:r>
                <a:rPr lang="en-US" altLang="ru-RU" sz="2800" i="1" dirty="0"/>
                <a:t>O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 </a:t>
              </a:r>
              <a:r>
                <a:rPr lang="ru-RU" altLang="ru-RU" sz="2800" dirty="0"/>
                <a:t>центр грани</a:t>
              </a:r>
              <a:r>
                <a:rPr lang="en-US" altLang="ru-RU" sz="2800" dirty="0"/>
                <a:t> </a:t>
              </a:r>
              <a:r>
                <a:rPr lang="en-US" altLang="ru-RU" sz="2800" i="1" dirty="0"/>
                <a:t>A</a:t>
              </a:r>
              <a:r>
                <a:rPr lang="en-US" altLang="ru-RU" sz="2800" baseline="-25000" dirty="0"/>
                <a:t>1</a:t>
              </a:r>
              <a:r>
                <a:rPr lang="en-US" altLang="ru-RU" sz="2800" i="1" dirty="0"/>
                <a:t>B</a:t>
              </a:r>
              <a:r>
                <a:rPr lang="en-US" altLang="ru-RU" sz="2800" baseline="-25000" dirty="0"/>
                <a:t>1</a:t>
              </a:r>
              <a:r>
                <a:rPr lang="en-US" altLang="ru-RU" sz="2800" i="1" dirty="0"/>
                <a:t>C</a:t>
              </a:r>
              <a:r>
                <a:rPr lang="en-US" altLang="ru-RU" sz="2800" baseline="-25000" dirty="0"/>
                <a:t>1</a:t>
              </a:r>
              <a:r>
                <a:rPr lang="en-US" altLang="ru-RU" sz="2800" i="1" dirty="0"/>
                <a:t>D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.</a:t>
              </a:r>
              <a:r>
                <a:rPr lang="ru-RU" altLang="ru-RU" sz="2800" dirty="0"/>
                <a:t> </a:t>
              </a:r>
              <a:r>
                <a:rPr lang="en-US" altLang="ru-RU" sz="2800" i="1" dirty="0"/>
                <a:t> </a:t>
              </a:r>
              <a:r>
                <a:rPr lang="ru-RU" altLang="ru-RU" sz="2800" dirty="0"/>
                <a:t>Прямая </a:t>
              </a:r>
              <a:r>
                <a:rPr lang="en-US" altLang="ru-RU" sz="2800" i="1" dirty="0"/>
                <a:t>A</a:t>
              </a:r>
              <a:r>
                <a:rPr lang="en-US" altLang="ru-RU" sz="2800" baseline="-25000" dirty="0"/>
                <a:t>1</a:t>
              </a:r>
              <a:r>
                <a:rPr lang="en-US" altLang="ru-RU" sz="2800" i="1" dirty="0"/>
                <a:t>O </a:t>
              </a:r>
              <a:r>
                <a:rPr lang="ru-RU" altLang="ru-RU" sz="2800" dirty="0"/>
                <a:t>параллельна прямой </a:t>
              </a:r>
              <a:r>
                <a:rPr lang="en-US" altLang="ru-RU" sz="2800" i="1" dirty="0"/>
                <a:t>CO</a:t>
              </a:r>
              <a:r>
                <a:rPr lang="en-US" altLang="ru-RU" sz="2800" baseline="-25000" dirty="0"/>
                <a:t>1</a:t>
              </a:r>
              <a:r>
                <a:rPr lang="ru-RU" altLang="ru-RU" sz="2800" dirty="0"/>
                <a:t>, лежащей в плоскости </a:t>
              </a:r>
              <a:r>
                <a:rPr lang="en-US" altLang="ru-RU" sz="2800" i="1" dirty="0"/>
                <a:t>CB</a:t>
              </a:r>
              <a:r>
                <a:rPr lang="en-US" altLang="ru-RU" sz="2800" baseline="-25000" dirty="0"/>
                <a:t>1</a:t>
              </a:r>
              <a:r>
                <a:rPr lang="en-US" altLang="ru-RU" sz="2800" i="1" dirty="0"/>
                <a:t>D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. </a:t>
              </a:r>
              <a:r>
                <a:rPr lang="ru-RU" altLang="ru-RU" sz="2800" dirty="0"/>
                <a:t>Следовательно, прямая </a:t>
              </a:r>
              <a:r>
                <a:rPr lang="en-US" altLang="ru-RU" sz="2800" i="1" dirty="0"/>
                <a:t>A</a:t>
              </a:r>
              <a:r>
                <a:rPr lang="en-US" altLang="ru-RU" sz="2800" baseline="-25000" dirty="0"/>
                <a:t>1</a:t>
              </a:r>
              <a:r>
                <a:rPr lang="en-US" altLang="ru-RU" sz="2800" i="1" dirty="0"/>
                <a:t>O </a:t>
              </a:r>
              <a:r>
                <a:rPr lang="ru-RU" altLang="ru-RU" sz="2800" dirty="0"/>
                <a:t>параллельна плоскости </a:t>
              </a:r>
              <a:r>
                <a:rPr lang="en-US" altLang="ru-RU" sz="2800" i="1" dirty="0"/>
                <a:t>CB</a:t>
              </a:r>
              <a:r>
                <a:rPr lang="en-US" altLang="ru-RU" sz="2800" baseline="-25000" dirty="0"/>
                <a:t>1</a:t>
              </a:r>
              <a:r>
                <a:rPr lang="en-US" altLang="ru-RU" sz="2800" i="1" dirty="0"/>
                <a:t>D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.</a:t>
              </a:r>
              <a:endParaRPr lang="ru-RU" altLang="ru-RU" sz="2800" dirty="0"/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236DEFE0-B98E-4279-A30D-E52F9AFE5C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59243" y="2019376"/>
              <a:ext cx="2804845" cy="2693289"/>
            </a:xfrm>
            <a:prstGeom prst="rect">
              <a:avLst/>
            </a:prstGeom>
          </p:spPr>
        </p:pic>
      </p:grpSp>
      <p:sp>
        <p:nvSpPr>
          <p:cNvPr id="7" name="Rectangle 11">
            <a:extLst>
              <a:ext uri="{FF2B5EF4-FFF2-40B4-BE49-F238E27FC236}">
                <a16:creationId xmlns:a16="http://schemas.microsoft.com/office/drawing/2014/main" id="{AD9B1BB7-0B86-454E-804B-6EFA2C074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14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132087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>
            <a:extLst>
              <a:ext uri="{FF2B5EF4-FFF2-40B4-BE49-F238E27FC236}">
                <a16:creationId xmlns:a16="http://schemas.microsoft.com/office/drawing/2014/main" id="{248C4D80-AE01-419C-890E-7908B90D7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имеется пар параллельных прямых и плоскостей, содержащих ребра куба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? </a:t>
            </a:r>
          </a:p>
        </p:txBody>
      </p:sp>
      <p:pic>
        <p:nvPicPr>
          <p:cNvPr id="52227" name="Picture 3">
            <a:extLst>
              <a:ext uri="{FF2B5EF4-FFF2-40B4-BE49-F238E27FC236}">
                <a16:creationId xmlns:a16="http://schemas.microsoft.com/office/drawing/2014/main" id="{E31286B5-A00A-48B6-884A-C6168A795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676400"/>
            <a:ext cx="2971800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228" name="Text Box 4">
            <a:extLst>
              <a:ext uri="{FF2B5EF4-FFF2-40B4-BE49-F238E27FC236}">
                <a16:creationId xmlns:a16="http://schemas.microsoft.com/office/drawing/2014/main" id="{FAB627E9-DD10-4B21-AEA1-4770C875A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65292"/>
            <a:ext cx="8991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Решение: </a:t>
            </a:r>
            <a:r>
              <a:rPr lang="ru-RU" altLang="ru-RU" sz="2800" dirty="0"/>
              <a:t>Для каждого ребра имеется две грани, ей параллельные. У куба имеется 12 ребер. Следовательно, искомое число пар параллельных прямых и плоскостей равно 24.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2984C92-FF3F-4FDE-B365-F9A459C279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15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>
            <a:extLst>
              <a:ext uri="{FF2B5EF4-FFF2-40B4-BE49-F238E27FC236}">
                <a16:creationId xmlns:a16="http://schemas.microsoft.com/office/drawing/2014/main" id="{248C4D80-AE01-419C-890E-7908B90D7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 кубе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 через прямую </a:t>
            </a:r>
            <a:r>
              <a:rPr lang="en-US" altLang="ru-RU" sz="2800" i="1" dirty="0"/>
              <a:t>AC</a:t>
            </a:r>
            <a:r>
              <a:rPr lang="ru-RU" altLang="ru-RU" sz="2800" i="1" dirty="0"/>
              <a:t> </a:t>
            </a:r>
            <a:r>
              <a:rPr lang="ru-RU" altLang="ru-RU" sz="2800" dirty="0"/>
              <a:t>проведите плоскость, параллельную прямой </a:t>
            </a:r>
            <a:r>
              <a:rPr lang="en-US" altLang="ru-RU" sz="2800" i="1" dirty="0"/>
              <a:t>BC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F362909-D14D-4311-9D21-5B631304B6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1692007"/>
            <a:ext cx="3022052" cy="2803793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00B8D3CF-B08B-46FE-9BF3-83FAE77990B9}"/>
              </a:ext>
            </a:extLst>
          </p:cNvPr>
          <p:cNvGrpSpPr/>
          <p:nvPr/>
        </p:nvGrpSpPr>
        <p:grpSpPr>
          <a:xfrm>
            <a:off x="395536" y="1692006"/>
            <a:ext cx="8610600" cy="4059253"/>
            <a:chOff x="395536" y="1692006"/>
            <a:chExt cx="8610600" cy="4059253"/>
          </a:xfrm>
        </p:grpSpPr>
        <p:sp>
          <p:nvSpPr>
            <p:cNvPr id="52228" name="Text Box 4">
              <a:extLst>
                <a:ext uri="{FF2B5EF4-FFF2-40B4-BE49-F238E27FC236}">
                  <a16:creationId xmlns:a16="http://schemas.microsoft.com/office/drawing/2014/main" id="{FAB627E9-DD10-4B21-AEA1-4770C875A9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536" y="4797152"/>
              <a:ext cx="8610600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Ответ. </a:t>
              </a:r>
              <a:r>
                <a:rPr lang="ru-RU" altLang="ru-RU" sz="2800" dirty="0"/>
                <a:t>Искомой плоскостью является плоскость </a:t>
              </a:r>
              <a:r>
                <a:rPr lang="en-US" altLang="ru-RU" sz="2800" i="1" dirty="0"/>
                <a:t>ACD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.</a:t>
              </a:r>
              <a:endParaRPr lang="ru-RU" altLang="ru-RU" sz="2800" dirty="0"/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BE489A28-E61B-4DA6-9454-794042D4EBD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99792" y="1692006"/>
              <a:ext cx="3022052" cy="2803793"/>
            </a:xfrm>
            <a:prstGeom prst="rect">
              <a:avLst/>
            </a:prstGeom>
          </p:spPr>
        </p:pic>
      </p:grpSp>
      <p:sp>
        <p:nvSpPr>
          <p:cNvPr id="7" name="Rectangle 11">
            <a:extLst>
              <a:ext uri="{FF2B5EF4-FFF2-40B4-BE49-F238E27FC236}">
                <a16:creationId xmlns:a16="http://schemas.microsoft.com/office/drawing/2014/main" id="{6BB011D1-3899-4249-8646-872BF789C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16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221381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994" name="Group 2">
            <a:extLst>
              <a:ext uri="{FF2B5EF4-FFF2-40B4-BE49-F238E27FC236}">
                <a16:creationId xmlns:a16="http://schemas.microsoft.com/office/drawing/2014/main" id="{FA615F39-4FD4-4854-BEBD-63B5E7607CAB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676400"/>
            <a:ext cx="8763000" cy="3627438"/>
            <a:chOff x="144" y="1056"/>
            <a:chExt cx="5520" cy="2285"/>
          </a:xfrm>
        </p:grpSpPr>
        <p:sp>
          <p:nvSpPr>
            <p:cNvPr id="84995" name="Text Box 3">
              <a:extLst>
                <a:ext uri="{FF2B5EF4-FFF2-40B4-BE49-F238E27FC236}">
                  <a16:creationId xmlns:a16="http://schemas.microsoft.com/office/drawing/2014/main" id="{E0796ACD-D28C-4B1D-AB7D-D66997102C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1056"/>
              <a:ext cx="2016" cy="37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ru-RU" altLang="ru-RU"/>
                <a:t>Прямая и плоскость</a:t>
              </a:r>
            </a:p>
          </p:txBody>
        </p:sp>
        <p:sp>
          <p:nvSpPr>
            <p:cNvPr id="84996" name="Text Box 4">
              <a:extLst>
                <a:ext uri="{FF2B5EF4-FFF2-40B4-BE49-F238E27FC236}">
                  <a16:creationId xmlns:a16="http://schemas.microsoft.com/office/drawing/2014/main" id="{BF180940-24D5-4E1F-8B15-88B0DEB6D7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872"/>
              <a:ext cx="2448" cy="509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ru-RU" altLang="ru-RU" sz="1400"/>
                <a:t>    </a:t>
              </a:r>
              <a:r>
                <a:rPr lang="ru-RU" altLang="ru-RU"/>
                <a:t>Имеют общие точки</a:t>
              </a:r>
            </a:p>
          </p:txBody>
        </p:sp>
        <p:sp>
          <p:nvSpPr>
            <p:cNvPr id="84997" name="Text Box 5">
              <a:extLst>
                <a:ext uri="{FF2B5EF4-FFF2-40B4-BE49-F238E27FC236}">
                  <a16:creationId xmlns:a16="http://schemas.microsoft.com/office/drawing/2014/main" id="{164671F2-48A8-4455-8FD0-31D0E11F12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1872"/>
              <a:ext cx="2256" cy="509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ru-RU" altLang="ru-RU" sz="1400"/>
                <a:t> </a:t>
              </a:r>
              <a:r>
                <a:rPr lang="ru-RU" altLang="ru-RU"/>
                <a:t>Не имеют общих точек</a:t>
              </a:r>
            </a:p>
            <a:p>
              <a:pPr algn="ctr" eaLnBrk="0" hangingPunct="0"/>
              <a:r>
                <a:rPr lang="ru-RU" altLang="ru-RU"/>
                <a:t>  (параллельны)</a:t>
              </a:r>
            </a:p>
          </p:txBody>
        </p:sp>
        <p:sp>
          <p:nvSpPr>
            <p:cNvPr id="84998" name="Line 6">
              <a:extLst>
                <a:ext uri="{FF2B5EF4-FFF2-40B4-BE49-F238E27FC236}">
                  <a16:creationId xmlns:a16="http://schemas.microsoft.com/office/drawing/2014/main" id="{1276285B-D764-43D4-B282-206FA54796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84" y="1440"/>
              <a:ext cx="1296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4999" name="Line 7">
              <a:extLst>
                <a:ext uri="{FF2B5EF4-FFF2-40B4-BE49-F238E27FC236}">
                  <a16:creationId xmlns:a16="http://schemas.microsoft.com/office/drawing/2014/main" id="{818F8831-7547-4DB5-9624-C33ECDDCFD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1440"/>
              <a:ext cx="1248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5000" name="Line 8">
              <a:extLst>
                <a:ext uri="{FF2B5EF4-FFF2-40B4-BE49-F238E27FC236}">
                  <a16:creationId xmlns:a16="http://schemas.microsoft.com/office/drawing/2014/main" id="{4F1B1A22-B091-4556-B2A0-690B0A16E6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8" y="2387"/>
              <a:ext cx="2576" cy="4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5001" name="Text Box 9">
              <a:extLst>
                <a:ext uri="{FF2B5EF4-FFF2-40B4-BE49-F238E27FC236}">
                  <a16:creationId xmlns:a16="http://schemas.microsoft.com/office/drawing/2014/main" id="{68CD052F-9E76-4668-A0B4-D626DB5B27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832"/>
              <a:ext cx="2448" cy="509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ru-RU" altLang="ru-RU" sz="1400"/>
                <a:t>    </a:t>
              </a:r>
              <a:r>
                <a:rPr lang="ru-RU" altLang="ru-RU"/>
                <a:t>Имеют одну общую точку (пересекаются)</a:t>
              </a:r>
            </a:p>
          </p:txBody>
        </p:sp>
        <p:sp>
          <p:nvSpPr>
            <p:cNvPr id="85002" name="Text Box 10">
              <a:extLst>
                <a:ext uri="{FF2B5EF4-FFF2-40B4-BE49-F238E27FC236}">
                  <a16:creationId xmlns:a16="http://schemas.microsoft.com/office/drawing/2014/main" id="{F235D313-5C99-4B51-884E-8885ED0280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2832"/>
              <a:ext cx="2976" cy="509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ru-RU" altLang="ru-RU" sz="1400"/>
                <a:t>    </a:t>
              </a:r>
              <a:r>
                <a:rPr lang="ru-RU" altLang="ru-RU"/>
                <a:t>Имеют более одной общей точки (прямая лежит в плоскости)</a:t>
              </a:r>
            </a:p>
          </p:txBody>
        </p:sp>
        <p:sp>
          <p:nvSpPr>
            <p:cNvPr id="85003" name="Line 11">
              <a:extLst>
                <a:ext uri="{FF2B5EF4-FFF2-40B4-BE49-F238E27FC236}">
                  <a16:creationId xmlns:a16="http://schemas.microsoft.com/office/drawing/2014/main" id="{277BAB77-52AF-4EB0-A5C6-64AE80B249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32" y="2400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5004" name="Rectangle 12">
            <a:extLst>
              <a:ext uri="{FF2B5EF4-FFF2-40B4-BE49-F238E27FC236}">
                <a16:creationId xmlns:a16="http://schemas.microsoft.com/office/drawing/2014/main" id="{024B842A-C076-4FFC-823E-02A252C89ED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Взаимное расположение прямой и плоскости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2">
            <a:extLst>
              <a:ext uri="{FF2B5EF4-FFF2-40B4-BE49-F238E27FC236}">
                <a16:creationId xmlns:a16="http://schemas.microsoft.com/office/drawing/2014/main" id="{471C5A48-A199-4E0F-B47D-76A976602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70808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Теорема.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(Признак параллельности двух прямых.) </a:t>
            </a:r>
            <a:r>
              <a:rPr lang="ru-RU" altLang="ru-RU" dirty="0"/>
              <a:t>Если плоскость проходит через прямую, параллельную другой плоскости, и пересекает эту плоскость, то линия их пересечения параллельна данной прямой.</a:t>
            </a:r>
          </a:p>
        </p:txBody>
      </p:sp>
      <p:pic>
        <p:nvPicPr>
          <p:cNvPr id="88068" name="Picture 4">
            <a:extLst>
              <a:ext uri="{FF2B5EF4-FFF2-40B4-BE49-F238E27FC236}">
                <a16:creationId xmlns:a16="http://schemas.microsoft.com/office/drawing/2014/main" id="{47D8EBC9-BDD0-406C-83C9-BCE688EE5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90172"/>
            <a:ext cx="3238500" cy="219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8069" name="Text Box 5">
            <a:extLst>
              <a:ext uri="{FF2B5EF4-FFF2-40B4-BE49-F238E27FC236}">
                <a16:creationId xmlns:a16="http://schemas.microsoft.com/office/drawing/2014/main" id="{B6DEC79E-DD77-410E-84FE-CFD3B5874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090172"/>
            <a:ext cx="5486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Доказательство. </a:t>
            </a:r>
            <a:r>
              <a:rPr lang="ru-RU" altLang="ru-RU" dirty="0">
                <a:cs typeface="Times New Roman" panose="02020603050405020304" pitchFamily="18" charset="0"/>
              </a:rPr>
              <a:t>Пусть плоскость </a:t>
            </a:r>
            <a:r>
              <a:rPr lang="en-US" altLang="ru-RU" dirty="0">
                <a:cs typeface="Times New Roman" panose="02020603050405020304" pitchFamily="18" charset="0"/>
              </a:rPr>
              <a:t>α</a:t>
            </a:r>
            <a:r>
              <a:rPr lang="ru-RU" altLang="ru-RU" dirty="0">
                <a:cs typeface="Times New Roman" panose="02020603050405020304" pitchFamily="18" charset="0"/>
              </a:rPr>
              <a:t> проходит через прямую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, параллельную плоскости </a:t>
            </a:r>
            <a:r>
              <a:rPr lang="en-US" altLang="ru-RU" dirty="0">
                <a:cs typeface="Times New Roman" panose="02020603050405020304" pitchFamily="18" charset="0"/>
              </a:rPr>
              <a:t>β</a:t>
            </a:r>
            <a:r>
              <a:rPr lang="ru-RU" altLang="ru-RU" dirty="0">
                <a:cs typeface="Times New Roman" panose="02020603050405020304" pitchFamily="18" charset="0"/>
              </a:rPr>
              <a:t>, и прямая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является линией пересечения этих плоскостей. Докажем, что прямые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параллельны.</a:t>
            </a:r>
            <a:endParaRPr lang="ru-RU" altLang="ru-RU" dirty="0"/>
          </a:p>
        </p:txBody>
      </p:sp>
      <p:sp>
        <p:nvSpPr>
          <p:cNvPr id="88070" name="Text Box 6">
            <a:extLst>
              <a:ext uri="{FF2B5EF4-FFF2-40B4-BE49-F238E27FC236}">
                <a16:creationId xmlns:a16="http://schemas.microsoft.com/office/drawing/2014/main" id="{EDDF1042-F2BA-4DB8-A5BE-D9521F8EE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482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Действительно, они лежат в одной плоскости </a:t>
            </a:r>
            <a:r>
              <a:rPr lang="en-US" altLang="ru-RU" dirty="0">
                <a:cs typeface="Times New Roman" panose="02020603050405020304" pitchFamily="18" charset="0"/>
              </a:rPr>
              <a:t>α</a:t>
            </a:r>
            <a:r>
              <a:rPr lang="ru-RU" altLang="ru-RU" dirty="0">
                <a:cs typeface="Times New Roman" panose="02020603050405020304" pitchFamily="18" charset="0"/>
              </a:rPr>
              <a:t>. Кроме этого, прямая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лежит в плоскости </a:t>
            </a:r>
            <a:r>
              <a:rPr lang="en-US" altLang="ru-RU" dirty="0">
                <a:cs typeface="Times New Roman" panose="02020603050405020304" pitchFamily="18" charset="0"/>
              </a:rPr>
              <a:t>β</a:t>
            </a:r>
            <a:r>
              <a:rPr lang="ru-RU" altLang="ru-RU" dirty="0">
                <a:cs typeface="Times New Roman" panose="02020603050405020304" pitchFamily="18" charset="0"/>
              </a:rPr>
              <a:t>, а прямая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не пересекается с этой плоскостью. Следовательно, прямая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и подавно не пересекается с прямой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. Таким образом, прямые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лежат в одной плоскости и не пересекаются. Значит, они параллельны.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9" grpId="0" autoUpdateAnimBg="0"/>
      <p:bldP spid="8807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>
            <a:extLst>
              <a:ext uri="{FF2B5EF4-FFF2-40B4-BE49-F238E27FC236}">
                <a16:creationId xmlns:a16="http://schemas.microsoft.com/office/drawing/2014/main" id="{DE3B1D1D-7E04-4F7E-8388-F647A88F8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5059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Теорема.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(Признак параллельности прямой и плоскости.) 	</a:t>
            </a:r>
            <a:r>
              <a:rPr lang="ru-RU" altLang="ru-RU" dirty="0"/>
              <a:t>Если прямая, не лежащая в плоскости, параллельна некоторой прямой, лежащей в этой плоскости, то данная прямая параллельна самой плоскости.</a:t>
            </a:r>
          </a:p>
        </p:txBody>
      </p:sp>
      <p:pic>
        <p:nvPicPr>
          <p:cNvPr id="18439" name="Picture 7">
            <a:extLst>
              <a:ext uri="{FF2B5EF4-FFF2-40B4-BE49-F238E27FC236}">
                <a16:creationId xmlns:a16="http://schemas.microsoft.com/office/drawing/2014/main" id="{C27C8627-1C39-42D6-A8B7-5451F2B16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03" y="1938739"/>
            <a:ext cx="35369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40" name="Text Box 8">
            <a:extLst>
              <a:ext uri="{FF2B5EF4-FFF2-40B4-BE49-F238E27FC236}">
                <a16:creationId xmlns:a16="http://schemas.microsoft.com/office/drawing/2014/main" id="{8C91E171-F234-44EB-9DDE-F631A529E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687553"/>
            <a:ext cx="4267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Доказательство.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Пусть прямая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не лежит в плоскости </a:t>
            </a:r>
            <a:r>
              <a:rPr lang="en-US" altLang="ru-RU" dirty="0">
                <a:cs typeface="Times New Roman" panose="02020603050405020304" pitchFamily="18" charset="0"/>
              </a:rPr>
              <a:t>β</a:t>
            </a:r>
            <a:r>
              <a:rPr lang="ru-RU" altLang="ru-RU" dirty="0">
                <a:cs typeface="Times New Roman" panose="02020603050405020304" pitchFamily="18" charset="0"/>
              </a:rPr>
              <a:t> и параллельна прямой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, лежащей в этой плоскости. Докажем, что прямая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параллельна плоскости </a:t>
            </a:r>
            <a:r>
              <a:rPr lang="en-US" altLang="ru-RU" dirty="0">
                <a:cs typeface="Times New Roman" panose="02020603050405020304" pitchFamily="18" charset="0"/>
              </a:rPr>
              <a:t>β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8441" name="Text Box 9">
            <a:extLst>
              <a:ext uri="{FF2B5EF4-FFF2-40B4-BE49-F238E27FC236}">
                <a16:creationId xmlns:a16="http://schemas.microsoft.com/office/drawing/2014/main" id="{0ABC2B45-3E62-44B7-BF06-400D7AA55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2348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Предположим противное, т.е., что прямая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пересекает плоскость </a:t>
            </a:r>
            <a:r>
              <a:rPr lang="en-US" altLang="ru-RU" dirty="0">
                <a:cs typeface="Times New Roman" panose="02020603050405020304" pitchFamily="18" charset="0"/>
              </a:rPr>
              <a:t>β</a:t>
            </a:r>
            <a:r>
              <a:rPr lang="ru-RU" altLang="ru-RU" dirty="0">
                <a:cs typeface="Times New Roman" panose="02020603050405020304" pitchFamily="18" charset="0"/>
              </a:rPr>
              <a:t> в некоторой точке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8442" name="Text Box 10">
            <a:extLst>
              <a:ext uri="{FF2B5EF4-FFF2-40B4-BE49-F238E27FC236}">
                <a16:creationId xmlns:a16="http://schemas.microsoft.com/office/drawing/2014/main" id="{121D9528-DDF8-4D0E-84D7-EAC69F4AE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77992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Рассмотрим плоскость </a:t>
            </a:r>
            <a:r>
              <a:rPr lang="en-US" altLang="ru-RU" dirty="0">
                <a:cs typeface="Times New Roman" panose="02020603050405020304" pitchFamily="18" charset="0"/>
              </a:rPr>
              <a:t>α</a:t>
            </a:r>
            <a:r>
              <a:rPr lang="ru-RU" altLang="ru-RU" dirty="0">
                <a:cs typeface="Times New Roman" panose="02020603050405020304" pitchFamily="18" charset="0"/>
              </a:rPr>
              <a:t>, проходящую через прямые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(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||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, по условию). Точка </a:t>
            </a:r>
            <a:r>
              <a:rPr lang="en-US" altLang="ru-RU" i="1" dirty="0">
                <a:cs typeface="Times New Roman" panose="02020603050405020304" pitchFamily="18" charset="0"/>
              </a:rPr>
              <a:t>C </a:t>
            </a:r>
            <a:r>
              <a:rPr lang="ru-RU" altLang="ru-RU" dirty="0">
                <a:cs typeface="Times New Roman" panose="02020603050405020304" pitchFamily="18" charset="0"/>
              </a:rPr>
              <a:t>принадлежит как плоскости </a:t>
            </a:r>
            <a:r>
              <a:rPr lang="en-US" altLang="ru-RU" dirty="0">
                <a:cs typeface="Times New Roman" panose="02020603050405020304" pitchFamily="18" charset="0"/>
              </a:rPr>
              <a:t>β</a:t>
            </a:r>
            <a:r>
              <a:rPr lang="ru-RU" altLang="ru-RU" dirty="0">
                <a:cs typeface="Times New Roman" panose="02020603050405020304" pitchFamily="18" charset="0"/>
              </a:rPr>
              <a:t>, так и плоскости </a:t>
            </a:r>
            <a:r>
              <a:rPr lang="en-US" altLang="ru-RU" dirty="0">
                <a:cs typeface="Times New Roman" panose="02020603050405020304" pitchFamily="18" charset="0"/>
              </a:rPr>
              <a:t>α</a:t>
            </a:r>
            <a:r>
              <a:rPr lang="ru-RU" altLang="ru-RU" dirty="0">
                <a:cs typeface="Times New Roman" panose="02020603050405020304" pitchFamily="18" charset="0"/>
              </a:rPr>
              <a:t>, т.е. принадлежит линии их пересечения - прямой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. Следовательно, прямые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пересекаются, что противоречит условию. Таким образом,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|| </a:t>
            </a:r>
            <a:r>
              <a:rPr lang="en-US" altLang="ru-RU" dirty="0">
                <a:cs typeface="Times New Roman" panose="02020603050405020304" pitchFamily="18" charset="0"/>
              </a:rPr>
              <a:t>β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8443" name="Picture 11">
            <a:extLst>
              <a:ext uri="{FF2B5EF4-FFF2-40B4-BE49-F238E27FC236}">
                <a16:creationId xmlns:a16="http://schemas.microsoft.com/office/drawing/2014/main" id="{854ACD0D-7FA9-46EB-A3D7-4313689D61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16832"/>
            <a:ext cx="46370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 autoUpdateAnimBg="0"/>
      <p:bldP spid="18441" grpId="0" autoUpdateAnimBg="0"/>
      <p:bldP spid="1844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>
            <a:extLst>
              <a:ext uri="{FF2B5EF4-FFF2-40B4-BE49-F238E27FC236}">
                <a16:creationId xmlns:a16="http://schemas.microsoft.com/office/drawing/2014/main" id="{DE3B1D1D-7E04-4F7E-8388-F647A88F8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55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Теорема</a:t>
            </a:r>
            <a:r>
              <a:rPr lang="ru-RU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Две прямые, параллельные третьей прямой, параллельны между собой.</a:t>
            </a:r>
            <a:endParaRPr lang="ru-RU" alt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40" name="Text Box 8">
                <a:extLst>
                  <a:ext uri="{FF2B5EF4-FFF2-40B4-BE49-F238E27FC236}">
                    <a16:creationId xmlns:a16="http://schemas.microsoft.com/office/drawing/2014/main" id="{8C91E171-F234-44EB-9DDE-F631A529E3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2703016"/>
                <a:ext cx="9144000" cy="41549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0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 </a:t>
                </a:r>
                <a:r>
                  <a:rPr lang="ru-RU" altLang="ru-RU" sz="2000" dirty="0">
                    <a:solidFill>
                      <a:srgbClr val="FF3300"/>
                    </a:solidFill>
                  </a:rPr>
                  <a:t>Доказательство.</a:t>
                </a:r>
                <a:r>
                  <a:rPr lang="ru-RU" sz="2000" dirty="0"/>
                  <a:t> Пусть прямые </a:t>
                </a:r>
                <a:r>
                  <a:rPr lang="en-US" sz="2000" i="1" dirty="0"/>
                  <a:t>a</a:t>
                </a:r>
                <a:r>
                  <a:rPr lang="ru-RU" sz="2000" dirty="0"/>
                  <a:t> и </a:t>
                </a:r>
                <a:r>
                  <a:rPr lang="en-US" sz="2000" i="1" dirty="0"/>
                  <a:t>b</a:t>
                </a:r>
                <a:r>
                  <a:rPr lang="ru-RU" sz="2000" dirty="0"/>
                  <a:t> параллельны прямой </a:t>
                </a:r>
                <a:r>
                  <a:rPr lang="en-US" sz="2000" i="1" dirty="0"/>
                  <a:t>c</a:t>
                </a:r>
                <a:r>
                  <a:rPr lang="ru-RU" sz="2000" dirty="0"/>
                  <a:t>. Случай, когда прямые </a:t>
                </a:r>
                <a:r>
                  <a:rPr lang="en-US" sz="2000" i="1" dirty="0"/>
                  <a:t>a</a:t>
                </a:r>
                <a:r>
                  <a:rPr lang="ru-RU" sz="2000" dirty="0"/>
                  <a:t>, </a:t>
                </a:r>
                <a:r>
                  <a:rPr lang="en-US" sz="2000" i="1" dirty="0"/>
                  <a:t>b</a:t>
                </a:r>
                <a:r>
                  <a:rPr lang="ru-RU" sz="2000" dirty="0"/>
                  <a:t>, </a:t>
                </a:r>
                <a:r>
                  <a:rPr lang="en-US" sz="2000" i="1" dirty="0"/>
                  <a:t>c </a:t>
                </a:r>
                <a:r>
                  <a:rPr lang="ru-RU" sz="2000" dirty="0"/>
                  <a:t>лежат в одной плоскости, был рассмотрен в курсе планиметрии. Рассмотрим случай, когда прямые не лежат в одной плоскости. Докажем, что прямые </a:t>
                </a:r>
                <a:r>
                  <a:rPr lang="en-US" sz="2000" i="1" dirty="0"/>
                  <a:t>a </a:t>
                </a:r>
                <a:r>
                  <a:rPr lang="ru-RU" sz="2000" dirty="0"/>
                  <a:t>и </a:t>
                </a:r>
                <a:r>
                  <a:rPr lang="en-US" sz="2000" i="1" dirty="0"/>
                  <a:t>b</a:t>
                </a:r>
                <a:r>
                  <a:rPr lang="ru-RU" sz="2000" dirty="0"/>
                  <a:t> параллельны. Для этого нужно доказать, что прямые </a:t>
                </a:r>
                <a:r>
                  <a:rPr lang="en-US" sz="2000" i="1" dirty="0"/>
                  <a:t>a</a:t>
                </a:r>
                <a:r>
                  <a:rPr lang="ru-RU" sz="2000" dirty="0"/>
                  <a:t> и </a:t>
                </a:r>
                <a:r>
                  <a:rPr lang="en-US" sz="2000" i="1" dirty="0"/>
                  <a:t>b</a:t>
                </a:r>
                <a:r>
                  <a:rPr lang="ru-RU" sz="2000" dirty="0"/>
                  <a:t> лежат в одной плоскости и не пересекаются. Через прямые </a:t>
                </a:r>
                <a:r>
                  <a:rPr lang="en-US" sz="2000" i="1" dirty="0"/>
                  <a:t>a </a:t>
                </a:r>
                <a:r>
                  <a:rPr lang="ru-RU" sz="2000" dirty="0"/>
                  <a:t>и </a:t>
                </a:r>
                <a:r>
                  <a:rPr lang="en-US" sz="2000" i="1" dirty="0"/>
                  <a:t>c</a:t>
                </a:r>
                <a:r>
                  <a:rPr lang="ru-RU" sz="2000" dirty="0"/>
                  <a:t> проведем плоскость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0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ru-RU" sz="2000" dirty="0">
                    <a:cs typeface="Times New Roman" panose="02020603050405020304" pitchFamily="18" charset="0"/>
                  </a:rPr>
                  <a:t> </a:t>
                </a:r>
                <a:r>
                  <a:rPr lang="ru-RU" sz="2000" dirty="0"/>
                  <a:t>Через прямые </a:t>
                </a:r>
                <a:r>
                  <a:rPr lang="en-US" sz="2000" i="1" dirty="0"/>
                  <a:t>b</a:t>
                </a:r>
                <a:r>
                  <a:rPr lang="ru-RU" sz="2000" dirty="0"/>
                  <a:t> и </a:t>
                </a:r>
                <a:r>
                  <a:rPr lang="en-US" sz="2000" i="1" dirty="0"/>
                  <a:t>c</a:t>
                </a:r>
                <a:r>
                  <a:rPr lang="ru-RU" sz="2000" dirty="0"/>
                  <a:t> проведем плоскость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0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β</m:t>
                    </m:r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ru-RU" sz="2000" dirty="0">
                    <a:cs typeface="Times New Roman" panose="02020603050405020304" pitchFamily="18" charset="0"/>
                  </a:rPr>
                  <a:t> </a:t>
                </a:r>
                <a:r>
                  <a:rPr lang="ru-RU" sz="2000" dirty="0"/>
                  <a:t>Заметим, что прямая </a:t>
                </a:r>
                <a:r>
                  <a:rPr lang="en-US" sz="2000" i="1" dirty="0"/>
                  <a:t>a</a:t>
                </a:r>
                <a:r>
                  <a:rPr lang="ru-RU" sz="2000" dirty="0"/>
                  <a:t> параллельна плоскости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β</m:t>
                    </m:r>
                  </m:oMath>
                </a14:m>
                <a:r>
                  <a:rPr lang="en-US" altLang="ru-RU" sz="2000" dirty="0">
                    <a:cs typeface="Times New Roman" panose="02020603050405020304" pitchFamily="18" charset="0"/>
                  </a:rPr>
                  <a:t>, </a:t>
                </a:r>
                <a:r>
                  <a:rPr lang="ru-RU" sz="2000" dirty="0"/>
                  <a:t>следовательно, не пересекается с прямой </a:t>
                </a:r>
                <a:r>
                  <a:rPr lang="en-US" sz="2000" i="1" dirty="0"/>
                  <a:t>b</a:t>
                </a:r>
                <a:r>
                  <a:rPr lang="ru-RU" sz="2000" dirty="0"/>
                  <a:t>. Осталось доказать, что прямые </a:t>
                </a:r>
                <a:r>
                  <a:rPr lang="en-US" sz="2000" i="1" dirty="0"/>
                  <a:t>a </a:t>
                </a:r>
                <a:r>
                  <a:rPr lang="ru-RU" sz="2000" dirty="0"/>
                  <a:t>и </a:t>
                </a:r>
                <a:r>
                  <a:rPr lang="en-US" sz="2000" i="1" dirty="0"/>
                  <a:t>b</a:t>
                </a:r>
                <a:r>
                  <a:rPr lang="ru-RU" sz="2000" dirty="0"/>
                  <a:t> лежат в одной плоскости. Для этого через прямую </a:t>
                </a:r>
                <a:r>
                  <a:rPr lang="en-US" sz="2000" i="1" dirty="0"/>
                  <a:t>a</a:t>
                </a:r>
                <a:r>
                  <a:rPr lang="ru-RU" sz="2000" dirty="0"/>
                  <a:t> и какую-нибудь точку </a:t>
                </a:r>
                <a:r>
                  <a:rPr lang="en-US" sz="2000" i="1" dirty="0"/>
                  <a:t>B</a:t>
                </a:r>
                <a:r>
                  <a:rPr lang="ru-RU" sz="2000" dirty="0"/>
                  <a:t> прямой </a:t>
                </a:r>
                <a:r>
                  <a:rPr lang="en-US" sz="2000" i="1" dirty="0"/>
                  <a:t>b</a:t>
                </a:r>
                <a:r>
                  <a:rPr lang="ru-RU" sz="2000" dirty="0"/>
                  <a:t> проведем плоскость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0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γ</m:t>
                    </m:r>
                  </m:oMath>
                </a14:m>
                <a:r>
                  <a:rPr lang="en-US" altLang="ru-RU" sz="2000" dirty="0">
                    <a:cs typeface="Times New Roman" panose="02020603050405020304" pitchFamily="18" charset="0"/>
                  </a:rPr>
                  <a:t>. </a:t>
                </a:r>
                <a:r>
                  <a:rPr lang="ru-RU" sz="2000" dirty="0"/>
                  <a:t>Она пересечет плоскость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β</m:t>
                    </m:r>
                  </m:oMath>
                </a14:m>
                <a:r>
                  <a:rPr lang="en-US" altLang="ru-RU" sz="2000" dirty="0">
                    <a:cs typeface="Times New Roman" panose="02020603050405020304" pitchFamily="18" charset="0"/>
                  </a:rPr>
                  <a:t> </a:t>
                </a:r>
                <a:r>
                  <a:rPr lang="ru-RU" sz="2000" dirty="0"/>
                  <a:t>по прямой, параллельной прямой </a:t>
                </a:r>
                <a:r>
                  <a:rPr lang="en-US" sz="2000" i="1" dirty="0"/>
                  <a:t>c</a:t>
                </a:r>
                <a:r>
                  <a:rPr lang="ru-RU" sz="2000" dirty="0"/>
                  <a:t>. Эта прямая должна совпадать с прямой </a:t>
                </a:r>
                <a:r>
                  <a:rPr lang="en-US" sz="2000" i="1" dirty="0"/>
                  <a:t>b</a:t>
                </a:r>
                <a:r>
                  <a:rPr lang="ru-RU" sz="2000" dirty="0"/>
                  <a:t>, так как иначе через точку </a:t>
                </a:r>
                <a:r>
                  <a:rPr lang="en-US" sz="2000" i="1" dirty="0"/>
                  <a:t>B</a:t>
                </a:r>
                <a:r>
                  <a:rPr lang="ru-RU" sz="2000" dirty="0"/>
                  <a:t> в плоскости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β</m:t>
                    </m:r>
                  </m:oMath>
                </a14:m>
                <a:r>
                  <a:rPr lang="en-US" altLang="ru-RU" sz="2000" dirty="0">
                    <a:cs typeface="Times New Roman" panose="02020603050405020304" pitchFamily="18" charset="0"/>
                  </a:rPr>
                  <a:t> </a:t>
                </a:r>
                <a:r>
                  <a:rPr lang="ru-RU" sz="2000" dirty="0"/>
                  <a:t>проходило бы две прямые параллельные прямой </a:t>
                </a:r>
                <a:r>
                  <a:rPr lang="en-US" sz="2000" i="1" dirty="0"/>
                  <a:t>c</a:t>
                </a:r>
                <a:r>
                  <a:rPr lang="ru-RU" sz="2000" dirty="0"/>
                  <a:t>. Следовательно, прямые </a:t>
                </a:r>
                <a:r>
                  <a:rPr lang="en-US" sz="2000" i="1" dirty="0"/>
                  <a:t>a </a:t>
                </a:r>
                <a:r>
                  <a:rPr lang="ru-RU" sz="2000" dirty="0"/>
                  <a:t>и </a:t>
                </a:r>
                <a:r>
                  <a:rPr lang="en-US" sz="2000" i="1" dirty="0"/>
                  <a:t>b </a:t>
                </a:r>
                <a:r>
                  <a:rPr lang="ru-RU" sz="2000" dirty="0"/>
                  <a:t>лежат в одной плоскости и не пересекаются. Значит, они параллельны. </a:t>
                </a:r>
                <a:endParaRPr lang="ru-RU" altLang="ru-RU" sz="20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440" name="Text Box 8">
                <a:extLst>
                  <a:ext uri="{FF2B5EF4-FFF2-40B4-BE49-F238E27FC236}">
                    <a16:creationId xmlns:a16="http://schemas.microsoft.com/office/drawing/2014/main" id="{8C91E171-F234-44EB-9DDE-F631A529E3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2703016"/>
                <a:ext cx="9144000" cy="4154984"/>
              </a:xfrm>
              <a:prstGeom prst="rect">
                <a:avLst/>
              </a:prstGeom>
              <a:blipFill>
                <a:blip r:embed="rId3"/>
                <a:stretch>
                  <a:fillRect l="-667" r="-667" b="-161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7F700F33-295C-4585-9C33-F1DBEA45AB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7844" y="715484"/>
            <a:ext cx="2808312" cy="192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99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Text Box 7">
            <a:extLst>
              <a:ext uri="{FF2B5EF4-FFF2-40B4-BE49-F238E27FC236}">
                <a16:creationId xmlns:a16="http://schemas.microsoft.com/office/drawing/2014/main" id="{3F6ECC45-A678-4D01-B74E-21F607FE3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Верно ли утверждение о том, что две прямые, параллельные одной и той же плоскости, параллельны между собой?</a:t>
            </a:r>
          </a:p>
        </p:txBody>
      </p:sp>
      <p:sp>
        <p:nvSpPr>
          <p:cNvPr id="10249" name="Text Box 9">
            <a:extLst>
              <a:ext uri="{FF2B5EF4-FFF2-40B4-BE49-F238E27FC236}">
                <a16:creationId xmlns:a16="http://schemas.microsoft.com/office/drawing/2014/main" id="{9B4675CA-2588-4996-903A-692FC9CC5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029200"/>
            <a:ext cx="403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Нет.</a:t>
            </a:r>
          </a:p>
        </p:txBody>
      </p:sp>
      <p:sp>
        <p:nvSpPr>
          <p:cNvPr id="10251" name="Rectangle 11">
            <a:extLst>
              <a:ext uri="{FF2B5EF4-FFF2-40B4-BE49-F238E27FC236}">
                <a16:creationId xmlns:a16="http://schemas.microsoft.com/office/drawing/2014/main" id="{9BCA437C-5821-4BE7-9EAB-74ADE49AF20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>
            <a:extLst>
              <a:ext uri="{FF2B5EF4-FFF2-40B4-BE49-F238E27FC236}">
                <a16:creationId xmlns:a16="http://schemas.microsoft.com/office/drawing/2014/main" id="{A44A00D6-6C10-4EE1-B32A-0419A9B20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Верно ли утверждение: "Прямая, параллельная плоскости, параллельна любой прямой, лежащей в этой плоскости"?</a:t>
            </a:r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C23377A0-A01C-44A1-8BF2-C92AF4B86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029200"/>
            <a:ext cx="403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Нет.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0A39328-A037-4846-8EDD-0E61704F2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286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2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>
            <a:extLst>
              <a:ext uri="{FF2B5EF4-FFF2-40B4-BE49-F238E27FC236}">
                <a16:creationId xmlns:a16="http://schemas.microsoft.com/office/drawing/2014/main" id="{B51A5607-51CA-4569-9112-7463B9614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Одна из двух параллельных прямых параллельна плоскости. Верно ли утверждение, что и вторая прямая параллельна этой плоскости?</a:t>
            </a: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F24A8242-CC84-44C9-B315-FB6946DCC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512" y="5029200"/>
            <a:ext cx="918051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</a:t>
            </a:r>
            <a:r>
              <a:rPr lang="ru-RU" altLang="ru-RU" sz="2800" dirty="0"/>
              <a:t> Нет. Вторая прямая может лежать в плоскости.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221B5F8-570F-4089-84CE-FF7BE4503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286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3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1362</Words>
  <Application>Microsoft Office PowerPoint</Application>
  <PresentationFormat>Экран (4:3)</PresentationFormat>
  <Paragraphs>110</Paragraphs>
  <Slides>22</Slides>
  <Notes>21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Cambria Math</vt:lpstr>
      <vt:lpstr>Times New Roman</vt:lpstr>
      <vt:lpstr>Оформление по умолчанию</vt:lpstr>
      <vt:lpstr>Точечный рисунок</vt:lpstr>
      <vt:lpstr>7а. ПАРАЛЛЕЛЬНОСТЬ ПРЯМОЙ И ПЛОСКОСТИ (Куб)</vt:lpstr>
      <vt:lpstr>Презентация PowerPoint</vt:lpstr>
      <vt:lpstr>Взаимное расположение прямой и плоскости</vt:lpstr>
      <vt:lpstr>Презентация PowerPoint</vt:lpstr>
      <vt:lpstr>Презентация PowerPoint</vt:lpstr>
      <vt:lpstr>Презентация PowerPoint</vt:lpstr>
      <vt:lpstr>Упражнение 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Vladimir Smirnov</cp:lastModifiedBy>
  <cp:revision>46</cp:revision>
  <dcterms:created xsi:type="dcterms:W3CDTF">2007-09-04T04:37:57Z</dcterms:created>
  <dcterms:modified xsi:type="dcterms:W3CDTF">2022-04-03T11:45:58Z</dcterms:modified>
</cp:coreProperties>
</file>