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82" r:id="rId3"/>
    <p:sldId id="303" r:id="rId4"/>
    <p:sldId id="304" r:id="rId5"/>
    <p:sldId id="270" r:id="rId6"/>
    <p:sldId id="290" r:id="rId7"/>
    <p:sldId id="291" r:id="rId8"/>
    <p:sldId id="292" r:id="rId9"/>
    <p:sldId id="293" r:id="rId10"/>
    <p:sldId id="273" r:id="rId11"/>
    <p:sldId id="308" r:id="rId12"/>
    <p:sldId id="284" r:id="rId13"/>
    <p:sldId id="294" r:id="rId14"/>
    <p:sldId id="295" r:id="rId15"/>
    <p:sldId id="296" r:id="rId16"/>
    <p:sldId id="285" r:id="rId17"/>
    <p:sldId id="297" r:id="rId18"/>
    <p:sldId id="298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7C8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00" autoAdjust="0"/>
    <p:restoredTop sz="90929"/>
  </p:normalViewPr>
  <p:slideViewPr>
    <p:cSldViewPr>
      <p:cViewPr varScale="1">
        <p:scale>
          <a:sx n="97" d="100"/>
          <a:sy n="97" d="100"/>
        </p:scale>
        <p:origin x="14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6518E9E0-076B-407E-B777-FE151991F2A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281DECF3-2474-4D36-B841-9DDAB432C0B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CEF1ECDC-2A76-443E-82B9-41AF0537BD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D32844E5-3A3E-47C2-BE93-D3A7A01DDB9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21510" name="Rectangle 6">
            <a:extLst>
              <a:ext uri="{FF2B5EF4-FFF2-40B4-BE49-F238E27FC236}">
                <a16:creationId xmlns:a16="http://schemas.microsoft.com/office/drawing/2014/main" id="{E0D87B16-A4F5-4447-B6D5-9E2DFE6E1F0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FD29A3F5-225A-449C-8EC3-8C2AB760A2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6E3AAE0-213C-4AA8-970F-1E61C60AC09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8024F26-AF48-4A0C-863B-B669E29E15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718A6F-4E6F-4D6C-A8DC-8AC3FC3DC831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8AA8D454-01D4-4241-BC3A-2B61BFCF33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4ADFB7F2-75FF-4FF3-94A7-F2C1D1259D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формулировка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86BEAAF-0EBF-4DE0-A55F-352585052E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ACC540-3966-46F4-A91D-635996E97952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862DEA79-953E-4CCE-A96D-C5BA031D9A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05F341A2-2E75-4C29-870D-771D75FB7B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020453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0A3BFF5-2D52-4C08-9D0B-819A1277F4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06D47C-A279-4BB7-9147-6E1023CB62CD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B4E31CEF-981B-47BC-84CD-93412838A2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FE67E195-8A94-46D1-AA40-6CA3A9E6F7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68888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22DB5E2-9426-4DE3-A122-237A09EB76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53A10C-8628-447A-98B5-CAA22E6F152A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6D18631D-09F7-4F1F-B63E-D25BFA9722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D8E23972-5B73-4D77-A152-A446FDB94E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905042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31D0899-F3EA-4212-A0F7-DA3C55ECE9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28F37A-0CA3-4CEF-9657-FAA7358C910B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75778" name="Rectangle 2">
            <a:extLst>
              <a:ext uri="{FF2B5EF4-FFF2-40B4-BE49-F238E27FC236}">
                <a16:creationId xmlns:a16="http://schemas.microsoft.com/office/drawing/2014/main" id="{7AA385C9-0AA3-42C2-BCB1-C46EEED044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1C9C7258-B10E-49B0-B43C-0BF0977290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638566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BD1E350-66B0-4E85-8B83-F3E30E8E40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A959FA-4D29-4793-8B53-501763E0549D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77826" name="Rectangle 2">
            <a:extLst>
              <a:ext uri="{FF2B5EF4-FFF2-40B4-BE49-F238E27FC236}">
                <a16:creationId xmlns:a16="http://schemas.microsoft.com/office/drawing/2014/main" id="{311A8281-A7A9-4DB4-BD33-7915FBF669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234AD8EA-B772-4861-9326-B2F6B7617C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849393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9665299-49F7-4452-AD05-3D70C37CE1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C052B6-88F8-4A04-B242-74F7B3D19C9B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79874" name="Rectangle 2">
            <a:extLst>
              <a:ext uri="{FF2B5EF4-FFF2-40B4-BE49-F238E27FC236}">
                <a16:creationId xmlns:a16="http://schemas.microsoft.com/office/drawing/2014/main" id="{8C7C5752-AC27-4766-B9B1-B1F85FFEB3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D0B6598B-B384-4B35-9108-85B70A31B7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620243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F2F85E4-D9B1-4A0D-AFDA-89FD9E6ACA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E4EEA6-D856-43E8-B1A7-8AC143117C59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57346" name="Rectangle 2">
            <a:extLst>
              <a:ext uri="{FF2B5EF4-FFF2-40B4-BE49-F238E27FC236}">
                <a16:creationId xmlns:a16="http://schemas.microsoft.com/office/drawing/2014/main" id="{BC0B22F1-48DD-4994-ADB4-C4AFC5CFA5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421C2D1A-881B-4014-BFD8-66D09DC620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572416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B27302F-47BC-446A-907D-60539D020C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257689-982C-413A-8CD7-064A05303612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81922" name="Rectangle 2">
            <a:extLst>
              <a:ext uri="{FF2B5EF4-FFF2-40B4-BE49-F238E27FC236}">
                <a16:creationId xmlns:a16="http://schemas.microsoft.com/office/drawing/2014/main" id="{E733DF19-F23C-442D-ACAE-6C9E28EAE9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EFCBDF01-0F07-4221-87F3-815F3055DE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5536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E0E7F0C-1C5C-4B73-9C4E-583DF242CE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DA0C1F-3B11-4813-B0A4-EEA671CAAF4A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83970" name="Rectangle 2">
            <a:extLst>
              <a:ext uri="{FF2B5EF4-FFF2-40B4-BE49-F238E27FC236}">
                <a16:creationId xmlns:a16="http://schemas.microsoft.com/office/drawing/2014/main" id="{C6FEC95D-4BC7-46EA-85C4-E88B6FA798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848D9113-665B-4C81-8161-BA69A3E485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8824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BFDBB91-3D27-419C-96AB-1ACC906C78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890990-FFD6-49D1-82A0-CB28A87336C6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51202" name="Rectangle 1026">
            <a:extLst>
              <a:ext uri="{FF2B5EF4-FFF2-40B4-BE49-F238E27FC236}">
                <a16:creationId xmlns:a16="http://schemas.microsoft.com/office/drawing/2014/main" id="{84D8CCF1-B930-4443-B30B-5FCED0BB57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Rectangle 1027">
            <a:extLst>
              <a:ext uri="{FF2B5EF4-FFF2-40B4-BE49-F238E27FC236}">
                <a16:creationId xmlns:a16="http://schemas.microsoft.com/office/drawing/2014/main" id="{A56E1027-72D7-49B5-A51A-B2B498DF5E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61870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0A3BFF5-2D52-4C08-9D0B-819A1277F4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06D47C-A279-4BB7-9147-6E1023CB62CD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B4E31CEF-981B-47BC-84CD-93412838A2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FE67E195-8A94-46D1-AA40-6CA3A9E6F7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62867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0A3BFF5-2D52-4C08-9D0B-819A1277F4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06D47C-A279-4BB7-9147-6E1023CB62CD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B4E31CEF-981B-47BC-84CD-93412838A2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FE67E195-8A94-46D1-AA40-6CA3A9E6F7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318676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F7C3795-5FB9-4A28-BB9C-2979464668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70ED91-A79E-499C-8CB7-A3634071210A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AEAD4595-8EF2-4B02-A116-23B8A4AD3B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C5DB9F29-6B9A-4478-9291-C5352019EB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454063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D7A8586-1B44-4A0F-8D57-6D9D09B8D5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B5F036-5E53-4438-A763-759A4ADA0540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67586" name="Rectangle 2">
            <a:extLst>
              <a:ext uri="{FF2B5EF4-FFF2-40B4-BE49-F238E27FC236}">
                <a16:creationId xmlns:a16="http://schemas.microsoft.com/office/drawing/2014/main" id="{B9D1ED93-F4E6-4824-8AA0-E36D092E65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BE517102-5640-4EC0-AA61-921C655F9C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130774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428339B-97BA-4A44-B28C-564385F4CD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ED5FE7-9B9B-465C-981D-6AA585D9B3A7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69634" name="Rectangle 2">
            <a:extLst>
              <a:ext uri="{FF2B5EF4-FFF2-40B4-BE49-F238E27FC236}">
                <a16:creationId xmlns:a16="http://schemas.microsoft.com/office/drawing/2014/main" id="{AAAD5A01-03FF-41DE-A294-E5B2DBD9C6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E5FFF632-3F7A-4344-B242-AEF2A92989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889716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A2259AE-9F38-4467-8DBB-D6F9541C38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22B540-E349-4201-8651-F5C9DEF3CA86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71682" name="Rectangle 2">
            <a:extLst>
              <a:ext uri="{FF2B5EF4-FFF2-40B4-BE49-F238E27FC236}">
                <a16:creationId xmlns:a16="http://schemas.microsoft.com/office/drawing/2014/main" id="{B778A061-4E71-4EBC-A0B3-73DEA965D9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70092257-D4CD-48AD-832D-B9D3160D6A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699944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CB40E10-55F9-496B-A980-6F1CD611A7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ED1631-1B22-46AB-9D70-9B8A31599A67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73730" name="Rectangle 2">
            <a:extLst>
              <a:ext uri="{FF2B5EF4-FFF2-40B4-BE49-F238E27FC236}">
                <a16:creationId xmlns:a16="http://schemas.microsoft.com/office/drawing/2014/main" id="{95A3921A-7CAD-491E-AE10-DB4FC7D093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ED0E709E-891A-41D6-BD04-96995F1982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66581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E8FDC1-55B4-4BC9-83A0-A795A8C2CE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579691E-ACC9-432E-ACC9-F1DE9CAB74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1B803B9-4182-49E3-9080-6B8ECDFE0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2307A7F-AEB1-4EB3-B4D4-B37EB86CE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8253F3-B9CB-48D7-A2BF-41A53EB5F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AC366-56CB-4697-8011-78B55F6AD49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00680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5C1099-C240-4BA7-B914-80DCF1F95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1C47AE1-62C5-4091-AEF4-8A6C511E67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732EB4D-0664-44D3-AFFE-4822A49D3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1EAE0F-FA1D-4EAF-8A71-7630941DD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693357-BA5B-44D8-8998-214FB09CA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32F85-AAB8-4151-92AA-19DA15C1E2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9285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896F891-2609-401E-8110-46E640138A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85553C4-75C2-4E7D-835E-B9056D37FF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4B79ABA-3F5C-4450-8EBE-C400325BF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B81863C-3FE3-4DEA-BDEC-19A1C7456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A00E57-4DAC-4D60-B8BF-BDB5172DE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1C8626-76E5-420B-83AB-DF406EE11A5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79082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B10F4C-AB4A-496C-A397-1AC298B1F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62B08D-1FA6-42E8-9830-9302C312E4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1DE70A2-A1EE-48EB-84DC-5B493B6B1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EA91A1C-5C19-40A7-BF55-5A8982F3D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009042-8249-41B2-99AE-8A5643A35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5C0A84-584F-4B48-9AE7-47033592B89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0081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8E0D34-F069-406E-B496-16C69ED10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ADA87D2-AC50-4025-AE5B-560DA83073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AA61D46-D7F9-438D-ADB5-F62F9EAE3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C39290C-8590-47B5-99C3-DDFDF2ADD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565CCF1-6294-4BF4-B370-B94E94FD6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952AFE-CE12-4D25-A8FF-AA1FB96CF78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9751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B58C49-DED3-413B-8E2A-CFF3D1018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F2D79E-559B-46C8-AD76-400905C289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71C4D5A-85B3-468E-923A-97922806F0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9F172C9-422A-460D-9D45-16B283BE6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6B7DF71-EDA1-4B43-BE32-D1896D604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A0AE5ED-EFB6-45A4-A7A0-65E085002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6C1D35-5DCB-4CEF-9149-347AEF6819B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306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B62676-3F61-447C-8A84-B6444C3BB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16332EC-71C2-47C5-8B56-8C3B7BC7C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7158D1C-8BB6-4CDD-BCED-6E0617EDA2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F705A75-4618-4AE0-BAFA-6857BE6F08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1EBF36A-F1D3-4C4F-97D3-B7C5399FB8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4CC7C64-FF29-433E-B53B-E03C428A4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8DE5B5A-34F8-4F5F-B8ED-AF977C5B6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47C12AE-7961-4D0C-A24A-AA7CF3E9D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0D8404-AB0D-4A84-AF8D-6DC322A9C31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82725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5D91A1-6B8C-465D-BD50-FB2C71C3E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3DF4C79-D2BE-4C51-84C0-64EDC328E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BACDBBB-5EA9-4625-B848-E7413529A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B4F8ED0-F4EF-4FE0-8A9E-A78446C14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7718C4-3E2A-4318-84E7-487582A4E22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66418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E244A6E-FB12-4280-B383-8ACBDBF4C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B519743-6610-4E25-9CAC-879E61905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112DCB3-5F04-4AED-BD87-584195B3B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FFACED-4403-4B09-AC8D-E33BFAF4404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9459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98D182-97AF-4F4D-B388-FFBA4AD8F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4D6D7E-2BDC-4297-9E2A-1C099A254C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BA8EA44-4B09-4931-9A5B-B3C169B2E4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7DF983F-2864-4300-8C11-BD69B7FE0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AA20E99-44E2-4DCA-A695-E58C02283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3244899-8CCD-4350-9F78-576A0C7ED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41A836-509B-433F-AB9F-C61BDC5E76D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37043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805C3F-7E63-465E-8417-B36EB36FC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255D8CD-324D-404A-B229-7E4D16AE3E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CF1F2B2-7CD5-4DBC-B423-87962465DE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2417EA3-7D77-49AC-ADEC-1D83D0444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A29229A-7317-4F49-A3C1-BD3A1B6B1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F0FEFE0-CDE1-4D36-A861-1DA7150E3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717297-F046-4057-908E-E9691593517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98983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5AC800F-8D68-444D-956F-55D0581C49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E587036-0D82-4379-912A-CD23CC9241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4F69191-CF82-4FC9-9330-9DE6D5D44F9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688F33C-81D7-40DD-B8B9-263AA049942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BE7AC2E-3016-4FBA-A51B-60F8A07A93F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D7B3512-C5CC-4221-9E91-98633C32A96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12">
            <a:extLst>
              <a:ext uri="{FF2B5EF4-FFF2-40B4-BE49-F238E27FC236}">
                <a16:creationId xmlns:a16="http://schemas.microsoft.com/office/drawing/2014/main" id="{62F5FCB9-349E-4A00-A731-A90F079077B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1556792"/>
            <a:ext cx="8352928" cy="1872208"/>
          </a:xfrm>
        </p:spPr>
        <p:txBody>
          <a:bodyPr/>
          <a:lstStyle/>
          <a:p>
            <a:r>
              <a:rPr lang="en-US" altLang="ru-RU" dirty="0">
                <a:solidFill>
                  <a:srgbClr val="FF3300"/>
                </a:solidFill>
              </a:rPr>
              <a:t>7</a:t>
            </a:r>
            <a:r>
              <a:rPr lang="ru-RU" altLang="ru-RU" dirty="0">
                <a:solidFill>
                  <a:srgbClr val="FF3300"/>
                </a:solidFill>
              </a:rPr>
              <a:t>б</a:t>
            </a:r>
            <a:r>
              <a:rPr lang="en-US" altLang="ru-RU" dirty="0">
                <a:solidFill>
                  <a:srgbClr val="FF3300"/>
                </a:solidFill>
              </a:rPr>
              <a:t>. </a:t>
            </a:r>
            <a:r>
              <a:rPr lang="ru-RU" altLang="ru-RU" dirty="0">
                <a:solidFill>
                  <a:srgbClr val="FF3300"/>
                </a:solidFill>
              </a:rPr>
              <a:t>ПАРАЛЛЕЛЬНОСТЬ ПРЯМОЙ И ПЛОСКОСТИ</a:t>
            </a:r>
            <a:br>
              <a:rPr lang="ru-RU" altLang="ru-RU" dirty="0">
                <a:solidFill>
                  <a:srgbClr val="FF3300"/>
                </a:solidFill>
              </a:rPr>
            </a:br>
            <a:r>
              <a:rPr lang="ru-RU" altLang="ru-RU" dirty="0">
                <a:solidFill>
                  <a:srgbClr val="FF3300"/>
                </a:solidFill>
              </a:rPr>
              <a:t>(Пирамида, призма)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>
            <a:extLst>
              <a:ext uri="{FF2B5EF4-FFF2-40B4-BE49-F238E27FC236}">
                <a16:creationId xmlns:a16="http://schemas.microsoft.com/office/drawing/2014/main" id="{DC48A107-F8E2-4B01-B224-A3C0C38034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5638800"/>
            <a:ext cx="182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а) 10;</a:t>
            </a:r>
          </a:p>
        </p:txBody>
      </p:sp>
      <p:sp>
        <p:nvSpPr>
          <p:cNvPr id="19461" name="Text Box 5">
            <a:extLst>
              <a:ext uri="{FF2B5EF4-FFF2-40B4-BE49-F238E27FC236}">
                <a16:creationId xmlns:a16="http://schemas.microsoft.com/office/drawing/2014/main" id="{5CD1F619-53EC-4FE3-B365-D3B4E4CB3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685800"/>
            <a:ext cx="8304212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Сколько плоскостей проходит через вершины правильной шестиугольной призмы, параллельных прямой: а)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; б) </a:t>
            </a:r>
            <a:r>
              <a:rPr lang="en-US" altLang="ru-RU" sz="2800" i="1" dirty="0"/>
              <a:t>AB</a:t>
            </a:r>
            <a:r>
              <a:rPr lang="ru-RU" altLang="ru-RU" sz="2800" dirty="0"/>
              <a:t>? </a:t>
            </a:r>
          </a:p>
        </p:txBody>
      </p:sp>
      <p:sp>
        <p:nvSpPr>
          <p:cNvPr id="19464" name="Text Box 8">
            <a:extLst>
              <a:ext uri="{FF2B5EF4-FFF2-40B4-BE49-F238E27FC236}">
                <a16:creationId xmlns:a16="http://schemas.microsoft.com/office/drawing/2014/main" id="{CA4EE7D8-1E75-490F-8DFA-BF6C12E6B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56388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б) 6.</a:t>
            </a:r>
          </a:p>
        </p:txBody>
      </p:sp>
      <p:graphicFrame>
        <p:nvGraphicFramePr>
          <p:cNvPr id="19466" name="Object 10">
            <a:extLst>
              <a:ext uri="{FF2B5EF4-FFF2-40B4-BE49-F238E27FC236}">
                <a16:creationId xmlns:a16="http://schemas.microsoft.com/office/drawing/2014/main" id="{B77F53CD-7656-4F27-AE38-6FD0F9E0C8E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95600" y="2286000"/>
          <a:ext cx="3400425" cy="280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Точечный рисунок" r:id="rId4" imgW="3400900" imgH="2800741" progId="Paint.Picture">
                  <p:embed/>
                </p:oleObj>
              </mc:Choice>
              <mc:Fallback>
                <p:oleObj name="Точечный рисунок" r:id="rId4" imgW="3400900" imgH="2800741" progId="Paint.Picture">
                  <p:embed/>
                  <p:pic>
                    <p:nvPicPr>
                      <p:cNvPr id="19466" name="Object 10">
                        <a:extLst>
                          <a:ext uri="{FF2B5EF4-FFF2-40B4-BE49-F238E27FC236}">
                            <a16:creationId xmlns:a16="http://schemas.microsoft.com/office/drawing/2014/main" id="{B77F53CD-7656-4F27-AE38-6FD0F9E0C8E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286000"/>
                        <a:ext cx="3400425" cy="280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11">
            <a:extLst>
              <a:ext uri="{FF2B5EF4-FFF2-40B4-BE49-F238E27FC236}">
                <a16:creationId xmlns:a16="http://schemas.microsoft.com/office/drawing/2014/main" id="{E8CA66B6-8BD0-4AC7-9999-BDC7A3F9DF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65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9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3774188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utoUpdateAnimBg="0"/>
      <p:bldP spid="1946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2">
            <a:extLst>
              <a:ext uri="{FF2B5EF4-FFF2-40B4-BE49-F238E27FC236}">
                <a16:creationId xmlns:a16="http://schemas.microsoft.com/office/drawing/2014/main" id="{3C388DBD-4038-46A2-8310-C168227AB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20688"/>
            <a:ext cx="8763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 В правильной шестиугольной призме </a:t>
            </a:r>
            <a:r>
              <a:rPr lang="en-US" altLang="ru-RU" sz="2800" i="1" dirty="0"/>
              <a:t>ABCDEFA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E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F</a:t>
            </a:r>
            <a:r>
              <a:rPr lang="en-US" altLang="ru-RU" sz="2800" baseline="-25000" dirty="0"/>
              <a:t>1 </a:t>
            </a:r>
            <a:r>
              <a:rPr lang="ru-RU" altLang="ru-RU" sz="2800" dirty="0"/>
              <a:t>через прямую </a:t>
            </a:r>
            <a:r>
              <a:rPr lang="en-US" altLang="ru-RU" sz="2800" i="1" dirty="0"/>
              <a:t>BC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проведите плоскость, параллельную прямой </a:t>
            </a:r>
            <a:r>
              <a:rPr lang="en-US" altLang="ru-RU" sz="2800" i="1" dirty="0"/>
              <a:t>AB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32C7727-2423-4494-B39F-F23FBFBE05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9792" y="2272978"/>
            <a:ext cx="3147604" cy="2665673"/>
          </a:xfrm>
          <a:prstGeom prst="rect">
            <a:avLst/>
          </a:prstGeom>
        </p:spPr>
      </p:pic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D5F9B3D2-BF21-4E27-AC8B-3479B52CE8B5}"/>
              </a:ext>
            </a:extLst>
          </p:cNvPr>
          <p:cNvGrpSpPr/>
          <p:nvPr/>
        </p:nvGrpSpPr>
        <p:grpSpPr>
          <a:xfrm>
            <a:off x="395536" y="2272978"/>
            <a:ext cx="8610600" cy="4050451"/>
            <a:chOff x="395536" y="1700808"/>
            <a:chExt cx="8610600" cy="4050451"/>
          </a:xfrm>
        </p:grpSpPr>
        <p:sp>
          <p:nvSpPr>
            <p:cNvPr id="10" name="Text Box 4">
              <a:extLst>
                <a:ext uri="{FF2B5EF4-FFF2-40B4-BE49-F238E27FC236}">
                  <a16:creationId xmlns:a16="http://schemas.microsoft.com/office/drawing/2014/main" id="{4D13B842-AF02-4F73-B3E9-BC1F69F9A1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5536" y="4797152"/>
              <a:ext cx="8610600" cy="9541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Ответ. </a:t>
              </a:r>
              <a:r>
                <a:rPr lang="ru-RU" altLang="ru-RU" sz="2800" dirty="0"/>
                <a:t>Искомой плоскостью является плоскость, проходящая через вершины </a:t>
              </a:r>
              <a:r>
                <a:rPr lang="en-US" altLang="ru-RU" sz="2800" i="1" dirty="0"/>
                <a:t>C</a:t>
              </a:r>
              <a:r>
                <a:rPr lang="ru-RU" altLang="ru-RU" sz="2800" i="1" dirty="0"/>
                <a:t>, </a:t>
              </a:r>
              <a:r>
                <a:rPr lang="en-US" altLang="ru-RU" sz="2800" i="1" dirty="0"/>
                <a:t>E</a:t>
              </a:r>
              <a:r>
                <a:rPr lang="en-US" altLang="ru-RU" sz="2800" dirty="0"/>
                <a:t>, </a:t>
              </a:r>
              <a:r>
                <a:rPr lang="en-US" altLang="ru-RU" sz="2800" i="1" dirty="0"/>
                <a:t>C</a:t>
              </a:r>
              <a:r>
                <a:rPr lang="en-US" altLang="ru-RU" sz="2800" baseline="-25000" dirty="0"/>
                <a:t>1</a:t>
              </a:r>
              <a:r>
                <a:rPr lang="en-US" altLang="ru-RU" sz="2800" dirty="0"/>
                <a:t>,</a:t>
              </a:r>
              <a:r>
                <a:rPr lang="ru-RU" altLang="ru-RU" sz="2800" i="1" dirty="0"/>
                <a:t> </a:t>
              </a:r>
              <a:r>
                <a:rPr lang="en-US" altLang="ru-RU" sz="2800" i="1" dirty="0"/>
                <a:t>D</a:t>
              </a:r>
              <a:r>
                <a:rPr lang="en-US" altLang="ru-RU" sz="2800" baseline="-25000" dirty="0"/>
                <a:t>1</a:t>
              </a:r>
              <a:r>
                <a:rPr lang="en-US" altLang="ru-RU" sz="2800" dirty="0"/>
                <a:t>.</a:t>
              </a:r>
              <a:endParaRPr lang="ru-RU" altLang="ru-RU" sz="2800" dirty="0"/>
            </a:p>
          </p:txBody>
        </p:sp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F0D49CB9-EC5D-4737-8E54-084109280D8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99794" y="1700808"/>
              <a:ext cx="3147602" cy="2665672"/>
            </a:xfrm>
            <a:prstGeom prst="rect">
              <a:avLst/>
            </a:prstGeom>
          </p:spPr>
        </p:pic>
      </p:grpSp>
      <p:sp>
        <p:nvSpPr>
          <p:cNvPr id="8" name="Rectangle 11">
            <a:extLst>
              <a:ext uri="{FF2B5EF4-FFF2-40B4-BE49-F238E27FC236}">
                <a16:creationId xmlns:a16="http://schemas.microsoft.com/office/drawing/2014/main" id="{D6B5F3D7-CCDE-445E-82DD-D9E3F68C6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65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10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537869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>
            <a:extLst>
              <a:ext uri="{FF2B5EF4-FFF2-40B4-BE49-F238E27FC236}">
                <a16:creationId xmlns:a16="http://schemas.microsoft.com/office/drawing/2014/main" id="{C8052C4C-3D79-446A-A8C2-E53E7930CA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Назовите прямые, содержащие многогранника, изображенного на рисунке, все плоские углы которого прямые, параллельные плоскости </a:t>
            </a:r>
            <a:r>
              <a:rPr lang="en-US" altLang="ru-RU" sz="2800" i="1" dirty="0"/>
              <a:t>ABC</a:t>
            </a:r>
            <a:r>
              <a:rPr lang="ru-RU" altLang="ru-RU" sz="2800" dirty="0"/>
              <a:t>.</a:t>
            </a:r>
          </a:p>
        </p:txBody>
      </p:sp>
      <p:sp>
        <p:nvSpPr>
          <p:cNvPr id="54275" name="Text Box 3">
            <a:extLst>
              <a:ext uri="{FF2B5EF4-FFF2-40B4-BE49-F238E27FC236}">
                <a16:creationId xmlns:a16="http://schemas.microsoft.com/office/drawing/2014/main" id="{07525437-3F95-4CC5-BF0F-CAEFAD0D6F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715000"/>
            <a:ext cx="853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Ответ.</a:t>
            </a:r>
            <a:r>
              <a:rPr lang="ru-RU" altLang="ru-RU" sz="2800"/>
              <a:t> </a:t>
            </a:r>
            <a:r>
              <a:rPr lang="en-US" altLang="ru-RU" sz="2800" i="1"/>
              <a:t>B</a:t>
            </a:r>
            <a:r>
              <a:rPr lang="en-US" altLang="ru-RU" sz="2800" baseline="-25000"/>
              <a:t>1</a:t>
            </a:r>
            <a:r>
              <a:rPr lang="en-US" altLang="ru-RU" sz="2800" i="1"/>
              <a:t>C</a:t>
            </a:r>
            <a:r>
              <a:rPr lang="en-US" altLang="ru-RU" sz="2800" baseline="-25000"/>
              <a:t>1</a:t>
            </a:r>
            <a:r>
              <a:rPr lang="en-US" altLang="ru-RU" sz="2800"/>
              <a:t>, </a:t>
            </a:r>
            <a:r>
              <a:rPr lang="en-US" altLang="ru-RU" sz="2800" i="1"/>
              <a:t>A</a:t>
            </a:r>
            <a:r>
              <a:rPr lang="en-US" altLang="ru-RU" sz="2800" baseline="-25000"/>
              <a:t>1</a:t>
            </a:r>
            <a:r>
              <a:rPr lang="en-US" altLang="ru-RU" sz="2800" i="1"/>
              <a:t>D</a:t>
            </a:r>
            <a:r>
              <a:rPr lang="en-US" altLang="ru-RU" sz="2800" baseline="-25000"/>
              <a:t>1</a:t>
            </a:r>
            <a:r>
              <a:rPr lang="en-US" altLang="ru-RU" sz="2800"/>
              <a:t>, </a:t>
            </a:r>
            <a:r>
              <a:rPr lang="en-US" altLang="ru-RU" sz="2800" i="1"/>
              <a:t>B</a:t>
            </a:r>
            <a:r>
              <a:rPr lang="en-US" altLang="ru-RU" sz="2800" baseline="-25000"/>
              <a:t>2</a:t>
            </a:r>
            <a:r>
              <a:rPr lang="en-US" altLang="ru-RU" sz="2800" i="1"/>
              <a:t>C</a:t>
            </a:r>
            <a:r>
              <a:rPr lang="en-US" altLang="ru-RU" sz="2800" baseline="-25000"/>
              <a:t>2</a:t>
            </a:r>
            <a:r>
              <a:rPr lang="en-US" altLang="ru-RU" sz="2800"/>
              <a:t>,</a:t>
            </a:r>
            <a:r>
              <a:rPr lang="en-US" altLang="ru-RU" sz="2800" i="1"/>
              <a:t> A</a:t>
            </a:r>
            <a:r>
              <a:rPr lang="en-US" altLang="ru-RU" sz="2800" baseline="-25000"/>
              <a:t>2</a:t>
            </a:r>
            <a:r>
              <a:rPr lang="en-US" altLang="ru-RU" sz="2800" i="1"/>
              <a:t>D</a:t>
            </a:r>
            <a:r>
              <a:rPr lang="en-US" altLang="ru-RU" sz="2800" baseline="-25000"/>
              <a:t>2</a:t>
            </a:r>
            <a:r>
              <a:rPr lang="en-US" altLang="ru-RU" sz="2800"/>
              <a:t>, </a:t>
            </a:r>
            <a:r>
              <a:rPr lang="en-US" altLang="ru-RU" sz="2800" i="1"/>
              <a:t>A</a:t>
            </a:r>
            <a:r>
              <a:rPr lang="en-US" altLang="ru-RU" sz="2800" baseline="-25000"/>
              <a:t>1</a:t>
            </a:r>
            <a:r>
              <a:rPr lang="en-US" altLang="ru-RU" sz="2800" i="1"/>
              <a:t>B</a:t>
            </a:r>
            <a:r>
              <a:rPr lang="en-US" altLang="ru-RU" sz="2800" baseline="-25000"/>
              <a:t>1</a:t>
            </a:r>
            <a:r>
              <a:rPr lang="en-US" altLang="ru-RU" sz="2800"/>
              <a:t>; </a:t>
            </a:r>
            <a:r>
              <a:rPr lang="en-US" altLang="ru-RU" sz="2800" i="1"/>
              <a:t>C</a:t>
            </a:r>
            <a:r>
              <a:rPr lang="en-US" altLang="ru-RU" sz="2800" baseline="-25000"/>
              <a:t>1</a:t>
            </a:r>
            <a:r>
              <a:rPr lang="en-US" altLang="ru-RU" sz="2800" i="1"/>
              <a:t>D</a:t>
            </a:r>
            <a:r>
              <a:rPr lang="en-US" altLang="ru-RU" sz="2800" baseline="-25000"/>
              <a:t>1</a:t>
            </a:r>
            <a:r>
              <a:rPr lang="en-US" altLang="ru-RU" sz="2800"/>
              <a:t>; </a:t>
            </a:r>
            <a:r>
              <a:rPr lang="en-US" altLang="ru-RU" sz="2800" i="1"/>
              <a:t>A</a:t>
            </a:r>
            <a:r>
              <a:rPr lang="en-US" altLang="ru-RU" sz="2800" baseline="-25000"/>
              <a:t>2</a:t>
            </a:r>
            <a:r>
              <a:rPr lang="en-US" altLang="ru-RU" sz="2800" i="1"/>
              <a:t>B</a:t>
            </a:r>
            <a:r>
              <a:rPr lang="en-US" altLang="ru-RU" sz="2800" baseline="-25000"/>
              <a:t>2</a:t>
            </a:r>
            <a:r>
              <a:rPr lang="en-US" altLang="ru-RU" sz="2800"/>
              <a:t>; </a:t>
            </a:r>
            <a:r>
              <a:rPr lang="en-US" altLang="ru-RU" sz="2800" i="1"/>
              <a:t>C</a:t>
            </a:r>
            <a:r>
              <a:rPr lang="en-US" altLang="ru-RU" sz="2800" baseline="-25000"/>
              <a:t>2</a:t>
            </a:r>
            <a:r>
              <a:rPr lang="en-US" altLang="ru-RU" sz="2800" i="1"/>
              <a:t>D</a:t>
            </a:r>
            <a:r>
              <a:rPr lang="en-US" altLang="ru-RU" sz="2800" baseline="-25000"/>
              <a:t>2</a:t>
            </a:r>
            <a:r>
              <a:rPr lang="en-US" altLang="ru-RU" sz="2800"/>
              <a:t>.</a:t>
            </a:r>
            <a:endParaRPr lang="ru-RU" altLang="ru-RU" sz="2800" i="1">
              <a:solidFill>
                <a:srgbClr val="33CC33"/>
              </a:solidFill>
            </a:endParaRPr>
          </a:p>
        </p:txBody>
      </p:sp>
      <p:pic>
        <p:nvPicPr>
          <p:cNvPr id="54277" name="Picture 5">
            <a:extLst>
              <a:ext uri="{FF2B5EF4-FFF2-40B4-BE49-F238E27FC236}">
                <a16:creationId xmlns:a16="http://schemas.microsoft.com/office/drawing/2014/main" id="{347B7265-6355-4257-80DB-081B52223A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286000"/>
            <a:ext cx="3078163" cy="290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11">
            <a:extLst>
              <a:ext uri="{FF2B5EF4-FFF2-40B4-BE49-F238E27FC236}">
                <a16:creationId xmlns:a16="http://schemas.microsoft.com/office/drawing/2014/main" id="{13064A42-F3EC-448D-9785-1B53F03A77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65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11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2159454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2">
            <a:extLst>
              <a:ext uri="{FF2B5EF4-FFF2-40B4-BE49-F238E27FC236}">
                <a16:creationId xmlns:a16="http://schemas.microsoft.com/office/drawing/2014/main" id="{50262D47-A796-430B-854F-AB7D4F2DAC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Для многогранника, изображенного на рисунке, все плоские углы которого прямые, докажите, что прямая </a:t>
            </a:r>
            <a:r>
              <a:rPr lang="en-US" altLang="ru-RU" sz="2800" i="1" dirty="0"/>
              <a:t>AB </a:t>
            </a:r>
            <a:r>
              <a:rPr lang="ru-RU" altLang="ru-RU" sz="2800" dirty="0"/>
              <a:t>параллельна плоскости </a:t>
            </a:r>
            <a:r>
              <a:rPr lang="en-US" altLang="ru-RU" sz="2800" i="1" dirty="0"/>
              <a:t>A</a:t>
            </a:r>
            <a:r>
              <a:rPr lang="ru-RU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ru-RU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ru-RU" altLang="ru-RU" sz="2800" baseline="-25000" dirty="0"/>
              <a:t>1</a:t>
            </a:r>
            <a:r>
              <a:rPr lang="ru-RU" altLang="ru-RU" sz="2800" dirty="0"/>
              <a:t>.</a:t>
            </a:r>
          </a:p>
        </p:txBody>
      </p:sp>
      <p:sp>
        <p:nvSpPr>
          <p:cNvPr id="74755" name="Text Box 3">
            <a:extLst>
              <a:ext uri="{FF2B5EF4-FFF2-40B4-BE49-F238E27FC236}">
                <a16:creationId xmlns:a16="http://schemas.microsoft.com/office/drawing/2014/main" id="{1294A2A5-5CCE-45A5-B41B-4CD1EC63D4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181600"/>
            <a:ext cx="8534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Доказательство: </a:t>
            </a:r>
            <a:r>
              <a:rPr lang="ru-RU" altLang="ru-RU" sz="2800" dirty="0"/>
              <a:t>Прямая </a:t>
            </a:r>
            <a:r>
              <a:rPr lang="en-US" altLang="ru-RU" sz="2800" i="1" dirty="0"/>
              <a:t>AB</a:t>
            </a:r>
            <a:r>
              <a:rPr lang="en-US" altLang="ru-RU" sz="2800" dirty="0"/>
              <a:t> </a:t>
            </a:r>
            <a:r>
              <a:rPr lang="ru-RU" altLang="ru-RU" sz="2800" dirty="0"/>
              <a:t>параллельна прямой </a:t>
            </a:r>
            <a:r>
              <a:rPr lang="en-US" altLang="ru-RU" sz="2800" i="1" dirty="0"/>
              <a:t>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 лежащей в плоскости </a:t>
            </a:r>
            <a:r>
              <a:rPr lang="en-US" altLang="ru-RU" sz="2800" i="1" dirty="0"/>
              <a:t>A</a:t>
            </a:r>
            <a:r>
              <a:rPr lang="ru-RU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ru-RU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ru-RU" altLang="ru-RU" sz="2800" baseline="-25000" dirty="0"/>
              <a:t>1</a:t>
            </a:r>
            <a:r>
              <a:rPr lang="en-US" altLang="ru-RU" sz="2800" dirty="0"/>
              <a:t>. </a:t>
            </a:r>
            <a:r>
              <a:rPr lang="ru-RU" altLang="ru-RU" sz="2800" dirty="0"/>
              <a:t>Следовательно, прямая </a:t>
            </a:r>
            <a:r>
              <a:rPr lang="en-US" altLang="ru-RU" sz="2800" i="1" dirty="0"/>
              <a:t>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параллельна плоскости </a:t>
            </a:r>
            <a:r>
              <a:rPr lang="en-US" altLang="ru-RU" sz="2800" i="1" dirty="0"/>
              <a:t>A</a:t>
            </a:r>
            <a:r>
              <a:rPr lang="ru-RU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ru-RU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ru-RU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pic>
        <p:nvPicPr>
          <p:cNvPr id="74757" name="Picture 5">
            <a:extLst>
              <a:ext uri="{FF2B5EF4-FFF2-40B4-BE49-F238E27FC236}">
                <a16:creationId xmlns:a16="http://schemas.microsoft.com/office/drawing/2014/main" id="{C6FB30DD-A838-4E6D-96B0-50E3F4C4AA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133600"/>
            <a:ext cx="3078163" cy="290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11">
            <a:extLst>
              <a:ext uri="{FF2B5EF4-FFF2-40B4-BE49-F238E27FC236}">
                <a16:creationId xmlns:a16="http://schemas.microsoft.com/office/drawing/2014/main" id="{DD866F67-FD0B-438A-BA9D-53B35C2CD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65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</a:t>
            </a:r>
            <a:r>
              <a:rPr lang="ru-RU" altLang="ru-RU" sz="3200" dirty="0">
                <a:solidFill>
                  <a:srgbClr val="FF3300"/>
                </a:solidFill>
              </a:rPr>
              <a:t>2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3296007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4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2">
            <a:extLst>
              <a:ext uri="{FF2B5EF4-FFF2-40B4-BE49-F238E27FC236}">
                <a16:creationId xmlns:a16="http://schemas.microsoft.com/office/drawing/2014/main" id="{8EDB3D5C-A1A4-40E7-BAD3-DF5CA12468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Для многогранника, изображенного на рисунке, все плоские углы которого прямые, докажите, что прямая </a:t>
            </a:r>
            <a:r>
              <a:rPr lang="en-US" altLang="ru-RU" sz="2800" i="1" dirty="0"/>
              <a:t>AB </a:t>
            </a:r>
            <a:r>
              <a:rPr lang="ru-RU" altLang="ru-RU" sz="2800" dirty="0"/>
              <a:t>параллельна плоскости </a:t>
            </a:r>
            <a:r>
              <a:rPr lang="en-US" altLang="ru-RU" sz="2800" i="1" dirty="0"/>
              <a:t>CDD</a:t>
            </a:r>
            <a:r>
              <a:rPr lang="en-US" altLang="ru-RU" sz="2800" baseline="-25000" dirty="0"/>
              <a:t>2</a:t>
            </a:r>
            <a:r>
              <a:rPr lang="ru-RU" altLang="ru-RU" sz="2800" dirty="0"/>
              <a:t>.</a:t>
            </a:r>
          </a:p>
        </p:txBody>
      </p:sp>
      <p:sp>
        <p:nvSpPr>
          <p:cNvPr id="76803" name="Text Box 3">
            <a:extLst>
              <a:ext uri="{FF2B5EF4-FFF2-40B4-BE49-F238E27FC236}">
                <a16:creationId xmlns:a16="http://schemas.microsoft.com/office/drawing/2014/main" id="{A8092461-3BE3-4041-B8E8-3A391C2D90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181600"/>
            <a:ext cx="8534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Доказательство: </a:t>
            </a:r>
            <a:r>
              <a:rPr lang="ru-RU" altLang="ru-RU" sz="2800" dirty="0"/>
              <a:t>Прямая </a:t>
            </a:r>
            <a:r>
              <a:rPr lang="en-US" altLang="ru-RU" sz="2800" i="1" dirty="0"/>
              <a:t>AB</a:t>
            </a:r>
            <a:r>
              <a:rPr lang="en-US" altLang="ru-RU" sz="2800" dirty="0"/>
              <a:t> </a:t>
            </a:r>
            <a:r>
              <a:rPr lang="ru-RU" altLang="ru-RU" sz="2800" dirty="0"/>
              <a:t>параллельна прямой </a:t>
            </a:r>
            <a:r>
              <a:rPr lang="en-US" altLang="ru-RU" sz="2800" i="1" dirty="0"/>
              <a:t>CD</a:t>
            </a:r>
            <a:r>
              <a:rPr lang="ru-RU" altLang="ru-RU" sz="2800" dirty="0"/>
              <a:t>, лежащей в плоскости </a:t>
            </a:r>
            <a:r>
              <a:rPr lang="en-US" altLang="ru-RU" sz="2800" i="1" dirty="0"/>
              <a:t>CDD</a:t>
            </a:r>
            <a:r>
              <a:rPr lang="en-US" altLang="ru-RU" sz="2800" baseline="-25000" dirty="0"/>
              <a:t>2</a:t>
            </a:r>
            <a:r>
              <a:rPr lang="en-US" altLang="ru-RU" sz="2800" dirty="0"/>
              <a:t>. </a:t>
            </a:r>
            <a:r>
              <a:rPr lang="ru-RU" altLang="ru-RU" sz="2800" dirty="0"/>
              <a:t>Следовательно, прямая </a:t>
            </a:r>
            <a:r>
              <a:rPr lang="en-US" altLang="ru-RU" sz="2800" i="1" dirty="0"/>
              <a:t>AB</a:t>
            </a:r>
            <a:r>
              <a:rPr lang="en-US" altLang="ru-RU" sz="2800" dirty="0"/>
              <a:t> </a:t>
            </a:r>
            <a:r>
              <a:rPr lang="ru-RU" altLang="ru-RU" sz="2800" dirty="0"/>
              <a:t>параллельна плоскости </a:t>
            </a:r>
            <a:r>
              <a:rPr lang="en-US" altLang="ru-RU" sz="2800" i="1" dirty="0"/>
              <a:t>CDD</a:t>
            </a:r>
            <a:r>
              <a:rPr lang="en-US" altLang="ru-RU" sz="2800" baseline="-25000" dirty="0"/>
              <a:t>2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pic>
        <p:nvPicPr>
          <p:cNvPr id="76805" name="Picture 5">
            <a:extLst>
              <a:ext uri="{FF2B5EF4-FFF2-40B4-BE49-F238E27FC236}">
                <a16:creationId xmlns:a16="http://schemas.microsoft.com/office/drawing/2014/main" id="{A71626BC-B98B-4F84-A195-802FFD80A9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133600"/>
            <a:ext cx="3078163" cy="290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11">
            <a:extLst>
              <a:ext uri="{FF2B5EF4-FFF2-40B4-BE49-F238E27FC236}">
                <a16:creationId xmlns:a16="http://schemas.microsoft.com/office/drawing/2014/main" id="{3A42B90A-F5CF-4124-81D9-76442B0951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65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13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778626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6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2">
            <a:extLst>
              <a:ext uri="{FF2B5EF4-FFF2-40B4-BE49-F238E27FC236}">
                <a16:creationId xmlns:a16="http://schemas.microsoft.com/office/drawing/2014/main" id="{506C1EB8-1051-4C72-AD22-235AF6AFB3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30181"/>
            <a:ext cx="8839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Для многогранника, изображенного на рисунке, все плоские углы которого прямые, докажите, что прямая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2</a:t>
            </a:r>
            <a:r>
              <a:rPr lang="en-US" altLang="ru-RU" sz="2800" i="1" dirty="0"/>
              <a:t> </a:t>
            </a:r>
            <a:r>
              <a:rPr lang="ru-RU" altLang="ru-RU" sz="2800" dirty="0"/>
              <a:t>параллельна плоскости </a:t>
            </a:r>
            <a:r>
              <a:rPr lang="en-US" altLang="ru-RU" sz="2800" i="1" dirty="0"/>
              <a:t>BCC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.</a:t>
            </a:r>
          </a:p>
        </p:txBody>
      </p:sp>
      <p:sp>
        <p:nvSpPr>
          <p:cNvPr id="78851" name="Text Box 3">
            <a:extLst>
              <a:ext uri="{FF2B5EF4-FFF2-40B4-BE49-F238E27FC236}">
                <a16:creationId xmlns:a16="http://schemas.microsoft.com/office/drawing/2014/main" id="{5EA7114F-FE99-4E99-8EAD-A18F4CF310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797152"/>
            <a:ext cx="85344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Доказательство: </a:t>
            </a:r>
            <a:r>
              <a:rPr lang="ru-RU" altLang="ru-RU" sz="2800" dirty="0"/>
              <a:t>Прямая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2</a:t>
            </a:r>
            <a:r>
              <a:rPr lang="en-US" altLang="ru-RU" sz="2800" dirty="0"/>
              <a:t> </a:t>
            </a:r>
            <a:r>
              <a:rPr lang="ru-RU" altLang="ru-RU" sz="2800" dirty="0"/>
              <a:t>параллельна прямой </a:t>
            </a:r>
            <a:r>
              <a:rPr lang="en-US" altLang="ru-RU" sz="2800" i="1" dirty="0"/>
              <a:t>BB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 лежащей в плоскости </a:t>
            </a:r>
            <a:r>
              <a:rPr lang="en-US" altLang="ru-RU" sz="2800" i="1" dirty="0"/>
              <a:t>BCC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 </a:t>
            </a:r>
            <a:r>
              <a:rPr lang="ru-RU" altLang="ru-RU" sz="2800" dirty="0"/>
              <a:t>Следовательно, прямая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2</a:t>
            </a:r>
            <a:r>
              <a:rPr lang="en-US" altLang="ru-RU" sz="2800" dirty="0"/>
              <a:t> </a:t>
            </a:r>
            <a:r>
              <a:rPr lang="ru-RU" altLang="ru-RU" sz="2800" dirty="0"/>
              <a:t>параллельна плоскости </a:t>
            </a:r>
            <a:r>
              <a:rPr lang="en-US" altLang="ru-RU" sz="2800" i="1" dirty="0"/>
              <a:t>BCC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pic>
        <p:nvPicPr>
          <p:cNvPr id="78853" name="Picture 5">
            <a:extLst>
              <a:ext uri="{FF2B5EF4-FFF2-40B4-BE49-F238E27FC236}">
                <a16:creationId xmlns:a16="http://schemas.microsoft.com/office/drawing/2014/main" id="{4081C4D7-B203-406C-AB86-38A5F91CB4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1" y="2125246"/>
            <a:ext cx="2680320" cy="2533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11">
            <a:extLst>
              <a:ext uri="{FF2B5EF4-FFF2-40B4-BE49-F238E27FC236}">
                <a16:creationId xmlns:a16="http://schemas.microsoft.com/office/drawing/2014/main" id="{58D9C40A-F9AC-43B7-8E2D-6DABEE5845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65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14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887623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8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2">
            <a:extLst>
              <a:ext uri="{FF2B5EF4-FFF2-40B4-BE49-F238E27FC236}">
                <a16:creationId xmlns:a16="http://schemas.microsoft.com/office/drawing/2014/main" id="{EB55DB0E-21F1-4F73-89F5-D8928A5CC1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Назовите прямые, содержащие ребра многогранника, изображенного на рисунке, все плоские углы которого прямые, параллельные плоскости </a:t>
            </a:r>
            <a:r>
              <a:rPr lang="en-US" altLang="ru-RU" sz="2800" i="1" dirty="0"/>
              <a:t>ADD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.</a:t>
            </a:r>
          </a:p>
        </p:txBody>
      </p:sp>
      <p:sp>
        <p:nvSpPr>
          <p:cNvPr id="56323" name="Text Box 3">
            <a:extLst>
              <a:ext uri="{FF2B5EF4-FFF2-40B4-BE49-F238E27FC236}">
                <a16:creationId xmlns:a16="http://schemas.microsoft.com/office/drawing/2014/main" id="{92D5B8F7-40A9-41EE-B2FF-3B0EBF82C9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181600"/>
            <a:ext cx="8458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Ответ.</a:t>
            </a:r>
            <a:r>
              <a:rPr lang="ru-RU" altLang="ru-RU" sz="2800"/>
              <a:t> </a:t>
            </a:r>
            <a:r>
              <a:rPr lang="en-US" altLang="ru-RU" sz="2800" i="1"/>
              <a:t>BC</a:t>
            </a:r>
            <a:r>
              <a:rPr lang="en-US" altLang="ru-RU" sz="2800"/>
              <a:t>, </a:t>
            </a:r>
            <a:r>
              <a:rPr lang="en-US" altLang="ru-RU" sz="2800" i="1"/>
              <a:t>B</a:t>
            </a:r>
            <a:r>
              <a:rPr lang="en-US" altLang="ru-RU" sz="2800" baseline="-25000"/>
              <a:t>1</a:t>
            </a:r>
            <a:r>
              <a:rPr lang="en-US" altLang="ru-RU" sz="2800" i="1"/>
              <a:t>C</a:t>
            </a:r>
            <a:r>
              <a:rPr lang="en-US" altLang="ru-RU" sz="2800" baseline="-25000"/>
              <a:t>1</a:t>
            </a:r>
            <a:r>
              <a:rPr lang="en-US" altLang="ru-RU" sz="2800"/>
              <a:t>, </a:t>
            </a:r>
            <a:r>
              <a:rPr lang="en-US" altLang="ru-RU" sz="2800" i="1"/>
              <a:t>B</a:t>
            </a:r>
            <a:r>
              <a:rPr lang="en-US" altLang="ru-RU" sz="2800" baseline="-25000"/>
              <a:t>2</a:t>
            </a:r>
            <a:r>
              <a:rPr lang="en-US" altLang="ru-RU" sz="2800" i="1"/>
              <a:t>C</a:t>
            </a:r>
            <a:r>
              <a:rPr lang="en-US" altLang="ru-RU" sz="2800" baseline="-25000"/>
              <a:t>2</a:t>
            </a:r>
            <a:r>
              <a:rPr lang="en-US" altLang="ru-RU" sz="2800"/>
              <a:t>,</a:t>
            </a:r>
            <a:r>
              <a:rPr lang="en-US" altLang="ru-RU" sz="2800" i="1"/>
              <a:t> B</a:t>
            </a:r>
            <a:r>
              <a:rPr lang="en-US" altLang="ru-RU" sz="2800" baseline="-25000"/>
              <a:t>3</a:t>
            </a:r>
            <a:r>
              <a:rPr lang="en-US" altLang="ru-RU" sz="2800" i="1"/>
              <a:t>C</a:t>
            </a:r>
            <a:r>
              <a:rPr lang="en-US" altLang="ru-RU" sz="2800" baseline="-25000"/>
              <a:t>3</a:t>
            </a:r>
            <a:r>
              <a:rPr lang="en-US" altLang="ru-RU" sz="2800"/>
              <a:t>, </a:t>
            </a:r>
            <a:r>
              <a:rPr lang="en-US" altLang="ru-RU" sz="2800" i="1"/>
              <a:t>A</a:t>
            </a:r>
            <a:r>
              <a:rPr lang="en-US" altLang="ru-RU" sz="2800" baseline="-25000"/>
              <a:t>3</a:t>
            </a:r>
            <a:r>
              <a:rPr lang="en-US" altLang="ru-RU" sz="2800" i="1"/>
              <a:t>D</a:t>
            </a:r>
            <a:r>
              <a:rPr lang="en-US" altLang="ru-RU" sz="2800" baseline="-25000"/>
              <a:t>3</a:t>
            </a:r>
            <a:r>
              <a:rPr lang="en-US" altLang="ru-RU" sz="2800"/>
              <a:t>, </a:t>
            </a:r>
            <a:r>
              <a:rPr lang="en-US" altLang="ru-RU" sz="2800" i="1"/>
              <a:t>A</a:t>
            </a:r>
            <a:r>
              <a:rPr lang="en-US" altLang="ru-RU" sz="2800" baseline="-25000"/>
              <a:t>2</a:t>
            </a:r>
            <a:r>
              <a:rPr lang="en-US" altLang="ru-RU" sz="2800" i="1"/>
              <a:t>D</a:t>
            </a:r>
            <a:r>
              <a:rPr lang="en-US" altLang="ru-RU" sz="2800" baseline="-25000"/>
              <a:t>2</a:t>
            </a:r>
            <a:r>
              <a:rPr lang="en-US" altLang="ru-RU" sz="2800"/>
              <a:t>, </a:t>
            </a:r>
            <a:r>
              <a:rPr lang="en-US" altLang="ru-RU" sz="2800" i="1"/>
              <a:t>C</a:t>
            </a:r>
            <a:r>
              <a:rPr lang="en-US" altLang="ru-RU" sz="2800" baseline="-25000"/>
              <a:t>3</a:t>
            </a:r>
            <a:r>
              <a:rPr lang="en-US" altLang="ru-RU" sz="2800" i="1"/>
              <a:t>D</a:t>
            </a:r>
            <a:r>
              <a:rPr lang="en-US" altLang="ru-RU" sz="2800" baseline="-25000"/>
              <a:t>3</a:t>
            </a:r>
            <a:r>
              <a:rPr lang="en-US" altLang="ru-RU" sz="2800"/>
              <a:t>; </a:t>
            </a:r>
            <a:r>
              <a:rPr lang="en-US" altLang="ru-RU" sz="2800" i="1"/>
              <a:t>BB</a:t>
            </a:r>
            <a:r>
              <a:rPr lang="en-US" altLang="ru-RU" sz="2800" baseline="-25000"/>
              <a:t>1</a:t>
            </a:r>
            <a:r>
              <a:rPr lang="en-US" altLang="ru-RU" sz="2800"/>
              <a:t>; </a:t>
            </a:r>
            <a:r>
              <a:rPr lang="en-US" altLang="ru-RU" sz="2800" i="1"/>
              <a:t>CC</a:t>
            </a:r>
            <a:r>
              <a:rPr lang="en-US" altLang="ru-RU" sz="2800" baseline="-25000"/>
              <a:t>1</a:t>
            </a:r>
            <a:r>
              <a:rPr lang="en-US" altLang="ru-RU" sz="2800"/>
              <a:t>; </a:t>
            </a:r>
            <a:r>
              <a:rPr lang="en-US" altLang="ru-RU" sz="2800" i="1"/>
              <a:t>B</a:t>
            </a:r>
            <a:r>
              <a:rPr lang="en-US" altLang="ru-RU" sz="2800" baseline="-25000"/>
              <a:t>2</a:t>
            </a:r>
            <a:r>
              <a:rPr lang="en-US" altLang="ru-RU" sz="2800" i="1"/>
              <a:t>B</a:t>
            </a:r>
            <a:r>
              <a:rPr lang="en-US" altLang="ru-RU" sz="2800" baseline="-25000"/>
              <a:t>3</a:t>
            </a:r>
            <a:r>
              <a:rPr lang="en-US" altLang="ru-RU" sz="2800"/>
              <a:t>; </a:t>
            </a:r>
            <a:r>
              <a:rPr lang="en-US" altLang="ru-RU" sz="2800" i="1"/>
              <a:t>C</a:t>
            </a:r>
            <a:r>
              <a:rPr lang="en-US" altLang="ru-RU" sz="2800" baseline="-25000"/>
              <a:t>2</a:t>
            </a:r>
            <a:r>
              <a:rPr lang="en-US" altLang="ru-RU" sz="2800" i="1"/>
              <a:t>C</a:t>
            </a:r>
            <a:r>
              <a:rPr lang="en-US" altLang="ru-RU" sz="2800" baseline="-25000"/>
              <a:t>3</a:t>
            </a:r>
            <a:r>
              <a:rPr lang="en-US" altLang="ru-RU" sz="2800"/>
              <a:t>; </a:t>
            </a:r>
            <a:r>
              <a:rPr lang="en-US" altLang="ru-RU" sz="2800" i="1"/>
              <a:t>A</a:t>
            </a:r>
            <a:r>
              <a:rPr lang="en-US" altLang="ru-RU" sz="2800" baseline="-25000"/>
              <a:t>2</a:t>
            </a:r>
            <a:r>
              <a:rPr lang="en-US" altLang="ru-RU" sz="2800" i="1"/>
              <a:t>A</a:t>
            </a:r>
            <a:r>
              <a:rPr lang="en-US" altLang="ru-RU" sz="2800" baseline="-25000"/>
              <a:t>3</a:t>
            </a:r>
            <a:r>
              <a:rPr lang="en-US" altLang="ru-RU" sz="2800"/>
              <a:t>; </a:t>
            </a:r>
            <a:r>
              <a:rPr lang="en-US" altLang="ru-RU" sz="2800" i="1"/>
              <a:t>D</a:t>
            </a:r>
            <a:r>
              <a:rPr lang="en-US" altLang="ru-RU" sz="2800" baseline="-25000"/>
              <a:t>2</a:t>
            </a:r>
            <a:r>
              <a:rPr lang="en-US" altLang="ru-RU" sz="2800" i="1"/>
              <a:t>D</a:t>
            </a:r>
            <a:r>
              <a:rPr lang="en-US" altLang="ru-RU" sz="2800" baseline="-25000"/>
              <a:t>3</a:t>
            </a:r>
            <a:r>
              <a:rPr lang="en-US" altLang="ru-RU" sz="2800"/>
              <a:t>.</a:t>
            </a:r>
            <a:endParaRPr lang="ru-RU" altLang="ru-RU" sz="2800" baseline="-25000"/>
          </a:p>
        </p:txBody>
      </p:sp>
      <p:pic>
        <p:nvPicPr>
          <p:cNvPr id="56325" name="Picture 5">
            <a:extLst>
              <a:ext uri="{FF2B5EF4-FFF2-40B4-BE49-F238E27FC236}">
                <a16:creationId xmlns:a16="http://schemas.microsoft.com/office/drawing/2014/main" id="{1F5CB366-BD3F-435A-940C-D5D5622DCF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438400"/>
            <a:ext cx="3624263" cy="2636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11">
            <a:extLst>
              <a:ext uri="{FF2B5EF4-FFF2-40B4-BE49-F238E27FC236}">
                <a16:creationId xmlns:a16="http://schemas.microsoft.com/office/drawing/2014/main" id="{5B9387B5-FE63-4AEA-AE92-D57A71345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65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15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2353402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 Box 2">
            <a:extLst>
              <a:ext uri="{FF2B5EF4-FFF2-40B4-BE49-F238E27FC236}">
                <a16:creationId xmlns:a16="http://schemas.microsoft.com/office/drawing/2014/main" id="{6AF2FF99-9082-4CE9-A4AF-E62EAB98C8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12068"/>
            <a:ext cx="8839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Для многогранника, изображенного на рисунке, все плоские углы которого прямые, докажите, что прямая </a:t>
            </a:r>
            <a:r>
              <a:rPr lang="en-US" altLang="ru-RU" sz="2800" i="1" dirty="0"/>
              <a:t>AB </a:t>
            </a:r>
            <a:r>
              <a:rPr lang="ru-RU" altLang="ru-RU" sz="2800" dirty="0"/>
              <a:t>параллельна плоскости </a:t>
            </a:r>
            <a:r>
              <a:rPr lang="en-US" altLang="ru-RU" sz="2800" i="1" dirty="0"/>
              <a:t>A</a:t>
            </a:r>
            <a:r>
              <a:rPr lang="en-US" altLang="ru-RU" sz="2800" baseline="-25000" dirty="0"/>
              <a:t>3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3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3</a:t>
            </a:r>
            <a:r>
              <a:rPr lang="ru-RU" altLang="ru-RU" sz="2800" dirty="0"/>
              <a:t>.</a:t>
            </a:r>
          </a:p>
        </p:txBody>
      </p:sp>
      <p:sp>
        <p:nvSpPr>
          <p:cNvPr id="80899" name="Text Box 3">
            <a:extLst>
              <a:ext uri="{FF2B5EF4-FFF2-40B4-BE49-F238E27FC236}">
                <a16:creationId xmlns:a16="http://schemas.microsoft.com/office/drawing/2014/main" id="{071C5ADF-FB3C-4714-B43C-5CF0AC7F5F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828456"/>
            <a:ext cx="84582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Доказательство: </a:t>
            </a:r>
            <a:r>
              <a:rPr lang="ru-RU" altLang="ru-RU" sz="2800" dirty="0"/>
              <a:t>Прямая </a:t>
            </a:r>
            <a:r>
              <a:rPr lang="en-US" altLang="ru-RU" sz="2800" i="1" dirty="0"/>
              <a:t>AB</a:t>
            </a:r>
            <a:r>
              <a:rPr lang="en-US" altLang="ru-RU" sz="2800" dirty="0"/>
              <a:t> </a:t>
            </a:r>
            <a:r>
              <a:rPr lang="ru-RU" altLang="ru-RU" sz="2800" dirty="0"/>
              <a:t>параллельна прямой </a:t>
            </a:r>
            <a:r>
              <a:rPr lang="en-US" altLang="ru-RU" sz="2800" i="1" dirty="0"/>
              <a:t>A</a:t>
            </a:r>
            <a:r>
              <a:rPr lang="en-US" altLang="ru-RU" sz="2800" baseline="-25000" dirty="0"/>
              <a:t>3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3</a:t>
            </a:r>
            <a:r>
              <a:rPr lang="ru-RU" altLang="ru-RU" sz="2800" dirty="0"/>
              <a:t>, лежащей в плоскости </a:t>
            </a:r>
            <a:r>
              <a:rPr lang="en-US" altLang="ru-RU" sz="2800" i="1" dirty="0"/>
              <a:t>A</a:t>
            </a:r>
            <a:r>
              <a:rPr lang="en-US" altLang="ru-RU" sz="2800" baseline="-25000" dirty="0"/>
              <a:t>3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3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3</a:t>
            </a:r>
            <a:r>
              <a:rPr lang="en-US" altLang="ru-RU" sz="2800" dirty="0"/>
              <a:t>. </a:t>
            </a:r>
            <a:r>
              <a:rPr lang="ru-RU" altLang="ru-RU" sz="2800" dirty="0"/>
              <a:t>Следовательно, прямая </a:t>
            </a:r>
            <a:r>
              <a:rPr lang="en-US" altLang="ru-RU" sz="2800" i="1" dirty="0"/>
              <a:t>AB</a:t>
            </a:r>
            <a:r>
              <a:rPr lang="en-US" altLang="ru-RU" sz="2800" dirty="0"/>
              <a:t> </a:t>
            </a:r>
            <a:r>
              <a:rPr lang="ru-RU" altLang="ru-RU" sz="2800" dirty="0"/>
              <a:t>параллельна плоскости </a:t>
            </a:r>
            <a:r>
              <a:rPr lang="en-US" altLang="ru-RU" sz="2800" i="1" dirty="0"/>
              <a:t>A</a:t>
            </a:r>
            <a:r>
              <a:rPr lang="en-US" altLang="ru-RU" sz="2800" baseline="-25000" dirty="0"/>
              <a:t>3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3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3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pic>
        <p:nvPicPr>
          <p:cNvPr id="80901" name="Picture 5">
            <a:extLst>
              <a:ext uri="{FF2B5EF4-FFF2-40B4-BE49-F238E27FC236}">
                <a16:creationId xmlns:a16="http://schemas.microsoft.com/office/drawing/2014/main" id="{5D7C8026-F121-40C3-A69B-37FDC49BF7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085256"/>
            <a:ext cx="3624263" cy="2636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11">
            <a:extLst>
              <a:ext uri="{FF2B5EF4-FFF2-40B4-BE49-F238E27FC236}">
                <a16:creationId xmlns:a16="http://schemas.microsoft.com/office/drawing/2014/main" id="{52B54FFB-E8AB-49CD-8C9C-D11328D0F2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65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16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3205330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0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ext Box 2">
            <a:extLst>
              <a:ext uri="{FF2B5EF4-FFF2-40B4-BE49-F238E27FC236}">
                <a16:creationId xmlns:a16="http://schemas.microsoft.com/office/drawing/2014/main" id="{17FA4D56-AD29-44BA-BD58-9F87C2DF28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06487"/>
            <a:ext cx="8839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Для многогранника, изображенного на рисунке, все плоские углы которого прямые, докажите, что прямая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 </a:t>
            </a:r>
            <a:r>
              <a:rPr lang="ru-RU" altLang="ru-RU" sz="2800" dirty="0"/>
              <a:t>параллельна плоскости 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2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2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3</a:t>
            </a:r>
            <a:r>
              <a:rPr lang="ru-RU" altLang="ru-RU" sz="2800" dirty="0"/>
              <a:t>.</a:t>
            </a:r>
          </a:p>
        </p:txBody>
      </p:sp>
      <p:sp>
        <p:nvSpPr>
          <p:cNvPr id="82947" name="Text Box 3">
            <a:extLst>
              <a:ext uri="{FF2B5EF4-FFF2-40B4-BE49-F238E27FC236}">
                <a16:creationId xmlns:a16="http://schemas.microsoft.com/office/drawing/2014/main" id="{EDD75867-6C4C-41C7-9309-BF9C61FC65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756448"/>
            <a:ext cx="84582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Доказательство: </a:t>
            </a:r>
            <a:r>
              <a:rPr lang="ru-RU" altLang="ru-RU" sz="2800" dirty="0"/>
              <a:t>Прямая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параллельна прямой 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2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3</a:t>
            </a:r>
            <a:r>
              <a:rPr lang="ru-RU" altLang="ru-RU" sz="2800" dirty="0"/>
              <a:t>, лежащей в плоскости 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2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2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3</a:t>
            </a:r>
            <a:r>
              <a:rPr lang="en-US" altLang="ru-RU" sz="2800" dirty="0"/>
              <a:t>. </a:t>
            </a:r>
            <a:r>
              <a:rPr lang="ru-RU" altLang="ru-RU" sz="2800" dirty="0"/>
              <a:t>Следовательно, прямая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параллельна плоскости 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2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2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3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pic>
        <p:nvPicPr>
          <p:cNvPr id="82949" name="Picture 5">
            <a:extLst>
              <a:ext uri="{FF2B5EF4-FFF2-40B4-BE49-F238E27FC236}">
                <a16:creationId xmlns:a16="http://schemas.microsoft.com/office/drawing/2014/main" id="{3BA58E86-AD12-434A-90B4-E38404F503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013248"/>
            <a:ext cx="3624263" cy="2636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11">
            <a:extLst>
              <a:ext uri="{FF2B5EF4-FFF2-40B4-BE49-F238E27FC236}">
                <a16:creationId xmlns:a16="http://schemas.microsoft.com/office/drawing/2014/main" id="{9DFC85E6-3F71-4925-A7F9-2BD91CD944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65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17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3689501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2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1026">
            <a:extLst>
              <a:ext uri="{FF2B5EF4-FFF2-40B4-BE49-F238E27FC236}">
                <a16:creationId xmlns:a16="http://schemas.microsoft.com/office/drawing/2014/main" id="{71421B05-DD15-4662-8CB1-FA94B5202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"/>
            <a:ext cx="86868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основании четырехугольной пирамиды </a:t>
            </a:r>
            <a:r>
              <a:rPr lang="en-US" altLang="ru-RU" sz="2800" i="1" dirty="0">
                <a:cs typeface="Times New Roman" panose="02020603050405020304" pitchFamily="18" charset="0"/>
              </a:rPr>
              <a:t>SABCD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лежит параллелограмм. Каково взаимное расположение прямой пересечения плоскостей граней </a:t>
            </a:r>
            <a:r>
              <a:rPr lang="en-US" altLang="ru-RU" sz="2800" i="1" dirty="0">
                <a:cs typeface="Times New Roman" panose="02020603050405020304" pitchFamily="18" charset="0"/>
              </a:rPr>
              <a:t>SAB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SCD</a:t>
            </a:r>
            <a:r>
              <a:rPr lang="ru-RU" altLang="ru-RU" sz="2800" dirty="0">
                <a:cs typeface="Times New Roman" panose="02020603050405020304" pitchFamily="18" charset="0"/>
              </a:rPr>
              <a:t> и плоскости основания </a:t>
            </a:r>
            <a:r>
              <a:rPr lang="en-US" altLang="ru-RU" sz="2800" i="1" dirty="0">
                <a:cs typeface="Times New Roman" panose="02020603050405020304" pitchFamily="18" charset="0"/>
              </a:rPr>
              <a:t>ABCD</a:t>
            </a:r>
            <a:r>
              <a:rPr lang="ru-RU" altLang="ru-RU" sz="2800" dirty="0">
                <a:cs typeface="Times New Roman" panose="02020603050405020304" pitchFamily="18" charset="0"/>
              </a:rPr>
              <a:t>?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50179" name="Text Box 1027">
            <a:extLst>
              <a:ext uri="{FF2B5EF4-FFF2-40B4-BE49-F238E27FC236}">
                <a16:creationId xmlns:a16="http://schemas.microsoft.com/office/drawing/2014/main" id="{4599BC3B-B031-4EDC-9B84-B6A0237125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638800"/>
            <a:ext cx="868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Параллельны.</a:t>
            </a:r>
          </a:p>
        </p:txBody>
      </p:sp>
      <p:pic>
        <p:nvPicPr>
          <p:cNvPr id="50182" name="Picture 1030">
            <a:extLst>
              <a:ext uri="{FF2B5EF4-FFF2-40B4-BE49-F238E27FC236}">
                <a16:creationId xmlns:a16="http://schemas.microsoft.com/office/drawing/2014/main" id="{CF4797A0-9FB9-4F85-9AC4-A0595F0A11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590800"/>
            <a:ext cx="3249613" cy="260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11">
            <a:extLst>
              <a:ext uri="{FF2B5EF4-FFF2-40B4-BE49-F238E27FC236}">
                <a16:creationId xmlns:a16="http://schemas.microsoft.com/office/drawing/2014/main" id="{FA00D430-B3BF-4807-BE07-FC533AAF11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089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2224085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2">
            <a:extLst>
              <a:ext uri="{FF2B5EF4-FFF2-40B4-BE49-F238E27FC236}">
                <a16:creationId xmlns:a16="http://schemas.microsoft.com/office/drawing/2014/main" id="{3C388DBD-4038-46A2-8310-C168227AB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8763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Докажите, что для правильной четырёхугольной пирамиды </a:t>
            </a:r>
            <a:r>
              <a:rPr lang="en-US" altLang="ru-RU" sz="2800" i="1" dirty="0"/>
              <a:t>SABCD</a:t>
            </a:r>
            <a:r>
              <a:rPr lang="en-US" altLang="ru-RU" sz="2800" baseline="-25000" dirty="0"/>
              <a:t> </a:t>
            </a:r>
            <a:r>
              <a:rPr lang="ru-RU" altLang="ru-RU" sz="2800" dirty="0"/>
              <a:t>прямая </a:t>
            </a:r>
            <a:r>
              <a:rPr lang="en-US" altLang="ru-RU" sz="2800" i="1" dirty="0"/>
              <a:t>AB</a:t>
            </a:r>
            <a:r>
              <a:rPr lang="en-US" altLang="ru-RU" sz="2800" dirty="0"/>
              <a:t> </a:t>
            </a:r>
            <a:r>
              <a:rPr lang="ru-RU" altLang="ru-RU" sz="2800" dirty="0"/>
              <a:t>параллельна плоскости </a:t>
            </a:r>
            <a:r>
              <a:rPr lang="en-US" altLang="ru-RU" sz="2800" i="1" dirty="0"/>
              <a:t>SCD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sp>
        <p:nvSpPr>
          <p:cNvPr id="64516" name="Text Box 4">
            <a:extLst>
              <a:ext uri="{FF2B5EF4-FFF2-40B4-BE49-F238E27FC236}">
                <a16:creationId xmlns:a16="http://schemas.microsoft.com/office/drawing/2014/main" id="{0E90DDF6-4BF8-485E-B4F3-D09F248179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029200"/>
            <a:ext cx="8763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Доказательство: </a:t>
            </a:r>
            <a:r>
              <a:rPr lang="ru-RU" altLang="ru-RU" sz="2800" dirty="0"/>
              <a:t>Прямая </a:t>
            </a:r>
            <a:r>
              <a:rPr lang="en-US" altLang="ru-RU" sz="2800" i="1" dirty="0"/>
              <a:t>AB</a:t>
            </a:r>
            <a:r>
              <a:rPr lang="en-US" altLang="ru-RU" sz="2800" dirty="0"/>
              <a:t> </a:t>
            </a:r>
            <a:r>
              <a:rPr lang="ru-RU" altLang="ru-RU" sz="2800" dirty="0"/>
              <a:t>параллельна прямой </a:t>
            </a:r>
            <a:r>
              <a:rPr lang="en-US" altLang="ru-RU" sz="2800" i="1" dirty="0"/>
              <a:t>CD</a:t>
            </a:r>
            <a:r>
              <a:rPr lang="ru-RU" altLang="ru-RU" sz="2800" dirty="0"/>
              <a:t>, лежащей в плоскости </a:t>
            </a:r>
            <a:r>
              <a:rPr lang="en-US" altLang="ru-RU" sz="2800" i="1" dirty="0"/>
              <a:t>SCD</a:t>
            </a:r>
            <a:r>
              <a:rPr lang="en-US" altLang="ru-RU" sz="2800" dirty="0"/>
              <a:t>, </a:t>
            </a:r>
            <a:r>
              <a:rPr lang="ru-RU" altLang="ru-RU" sz="2800" dirty="0"/>
              <a:t>Следовательно, прямая </a:t>
            </a:r>
            <a:r>
              <a:rPr lang="en-US" altLang="ru-RU" sz="2800" i="1" dirty="0"/>
              <a:t>AB</a:t>
            </a:r>
            <a:r>
              <a:rPr lang="en-US" altLang="ru-RU" sz="2800" dirty="0"/>
              <a:t> </a:t>
            </a:r>
            <a:r>
              <a:rPr lang="ru-RU" altLang="ru-RU" sz="2800" dirty="0"/>
              <a:t>параллельна плоскости </a:t>
            </a:r>
            <a:r>
              <a:rPr lang="en-US" altLang="ru-RU" sz="2800" i="1" dirty="0"/>
              <a:t>SCD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0DC21F1-F02D-4794-B6A9-6B4404CCD9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800" y="1916832"/>
            <a:ext cx="2887322" cy="2449849"/>
          </a:xfrm>
          <a:prstGeom prst="rect">
            <a:avLst/>
          </a:prstGeom>
        </p:spPr>
      </p:pic>
      <p:sp>
        <p:nvSpPr>
          <p:cNvPr id="6" name="Rectangle 11">
            <a:extLst>
              <a:ext uri="{FF2B5EF4-FFF2-40B4-BE49-F238E27FC236}">
                <a16:creationId xmlns:a16="http://schemas.microsoft.com/office/drawing/2014/main" id="{FC939BF0-C8A3-45C2-ABBF-99D0B49E54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65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2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3171887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2">
            <a:extLst>
              <a:ext uri="{FF2B5EF4-FFF2-40B4-BE49-F238E27FC236}">
                <a16:creationId xmlns:a16="http://schemas.microsoft.com/office/drawing/2014/main" id="{3C388DBD-4038-46A2-8310-C168227AB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8763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/>
              <a:t>	</a:t>
            </a:r>
            <a:r>
              <a:rPr lang="ru-RU" altLang="ru-RU" sz="2800" dirty="0"/>
              <a:t>Для правильной шестиугольной пирамиды </a:t>
            </a:r>
            <a:r>
              <a:rPr lang="en-US" altLang="ru-RU" sz="2800" i="1" dirty="0"/>
              <a:t>SABCDEF</a:t>
            </a:r>
            <a:r>
              <a:rPr lang="en-US" altLang="ru-RU" sz="2800" baseline="-25000" dirty="0"/>
              <a:t> </a:t>
            </a:r>
            <a:r>
              <a:rPr lang="ru-RU" altLang="ru-RU" sz="2800" dirty="0"/>
              <a:t>укажите параллельные рёбра и грани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sp>
        <p:nvSpPr>
          <p:cNvPr id="64516" name="Text Box 4">
            <a:extLst>
              <a:ext uri="{FF2B5EF4-FFF2-40B4-BE49-F238E27FC236}">
                <a16:creationId xmlns:a16="http://schemas.microsoft.com/office/drawing/2014/main" id="{0E90DDF6-4BF8-485E-B4F3-D09F248179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029200"/>
            <a:ext cx="8763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Ответ. </a:t>
            </a:r>
            <a:r>
              <a:rPr lang="en-US" altLang="ru-RU" sz="2800" i="1" dirty="0"/>
              <a:t>AB</a:t>
            </a:r>
            <a:r>
              <a:rPr lang="en-US" altLang="ru-RU" sz="2800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SDE</a:t>
            </a:r>
            <a:r>
              <a:rPr lang="en-US" altLang="ru-RU" sz="2800" dirty="0"/>
              <a:t>,</a:t>
            </a:r>
            <a:r>
              <a:rPr lang="en-US" altLang="ru-RU" sz="2800" i="1" dirty="0"/>
              <a:t> BC</a:t>
            </a:r>
            <a:r>
              <a:rPr lang="en-US" altLang="ru-RU" sz="2800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SEF</a:t>
            </a:r>
            <a:r>
              <a:rPr lang="en-US" altLang="ru-RU" sz="2800" dirty="0"/>
              <a:t>, </a:t>
            </a:r>
            <a:r>
              <a:rPr lang="en-US" altLang="ru-RU" sz="2800" i="1" dirty="0"/>
              <a:t>CD</a:t>
            </a:r>
            <a:r>
              <a:rPr lang="en-US" altLang="ru-RU" sz="2800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SAF</a:t>
            </a:r>
            <a:r>
              <a:rPr lang="en-US" altLang="ru-RU" sz="2800" dirty="0"/>
              <a:t>, </a:t>
            </a:r>
            <a:r>
              <a:rPr lang="en-US" altLang="ru-RU" sz="2800" i="1" dirty="0"/>
              <a:t>DE</a:t>
            </a:r>
            <a:r>
              <a:rPr lang="en-US" altLang="ru-RU" sz="2800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SAB</a:t>
            </a:r>
            <a:r>
              <a:rPr lang="en-US" altLang="ru-RU" sz="2800" dirty="0"/>
              <a:t>, </a:t>
            </a:r>
            <a:r>
              <a:rPr lang="en-US" altLang="ru-RU" sz="2800" i="1" dirty="0"/>
              <a:t>EF</a:t>
            </a:r>
            <a:r>
              <a:rPr lang="en-US" altLang="ru-RU" sz="2800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SBC</a:t>
            </a:r>
            <a:r>
              <a:rPr lang="en-US" altLang="ru-RU" sz="2800" dirty="0"/>
              <a:t>, </a:t>
            </a:r>
            <a:r>
              <a:rPr lang="en-US" altLang="ru-RU" sz="2800" i="1" dirty="0"/>
              <a:t>AF</a:t>
            </a:r>
            <a:r>
              <a:rPr lang="en-US" altLang="ru-RU" sz="2800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SCD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2B6A991-DE72-4584-BB87-AFDDC53B68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824" y="2041799"/>
            <a:ext cx="2643840" cy="2774401"/>
          </a:xfrm>
          <a:prstGeom prst="rect">
            <a:avLst/>
          </a:prstGeom>
        </p:spPr>
      </p:pic>
      <p:sp>
        <p:nvSpPr>
          <p:cNvPr id="5" name="Rectangle 11">
            <a:extLst>
              <a:ext uri="{FF2B5EF4-FFF2-40B4-BE49-F238E27FC236}">
                <a16:creationId xmlns:a16="http://schemas.microsoft.com/office/drawing/2014/main" id="{573BFED6-E0A2-4C02-A286-3FC00EB516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65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3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3388429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Text Box 5">
            <a:extLst>
              <a:ext uri="{FF2B5EF4-FFF2-40B4-BE49-F238E27FC236}">
                <a16:creationId xmlns:a16="http://schemas.microsoft.com/office/drawing/2014/main" id="{EC4190B5-4708-4796-AF87-ED0216C7DC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6019800"/>
            <a:ext cx="297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/>
              <a:t>в) </a:t>
            </a:r>
            <a:r>
              <a:rPr lang="en-US" altLang="ru-RU" sz="2800" i="1"/>
              <a:t>BCC</a:t>
            </a:r>
            <a:r>
              <a:rPr lang="en-US" altLang="ru-RU" sz="2800" baseline="-25000"/>
              <a:t>1</a:t>
            </a:r>
            <a:r>
              <a:rPr lang="en-US" altLang="ru-RU" sz="2800"/>
              <a:t>, </a:t>
            </a:r>
            <a:r>
              <a:rPr lang="en-US" altLang="ru-RU" sz="2800" i="1"/>
              <a:t>EFF</a:t>
            </a:r>
            <a:r>
              <a:rPr lang="en-US" altLang="ru-RU" sz="2800" baseline="-25000"/>
              <a:t>1</a:t>
            </a:r>
            <a:r>
              <a:rPr lang="ru-RU" altLang="ru-RU" sz="2800"/>
              <a:t>.</a:t>
            </a:r>
          </a:p>
        </p:txBody>
      </p:sp>
      <p:sp>
        <p:nvSpPr>
          <p:cNvPr id="16393" name="Text Box 9">
            <a:extLst>
              <a:ext uri="{FF2B5EF4-FFF2-40B4-BE49-F238E27FC236}">
                <a16:creationId xmlns:a16="http://schemas.microsoft.com/office/drawing/2014/main" id="{F656CC8D-4099-4C6A-8663-520D69ADA4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85800"/>
            <a:ext cx="8763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В правильной шестиугольной призме назовите плоскости, проходящие через ребра призмы и параллельные прямой: а) </a:t>
            </a:r>
            <a:r>
              <a:rPr lang="en-US" altLang="ru-RU" sz="2800" i="1" dirty="0"/>
              <a:t>AB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;</a:t>
            </a:r>
            <a:r>
              <a:rPr lang="en-US" altLang="ru-RU" sz="2800" dirty="0"/>
              <a:t> </a:t>
            </a:r>
            <a:r>
              <a:rPr lang="ru-RU" altLang="ru-RU" sz="2800" dirty="0"/>
              <a:t>б) </a:t>
            </a:r>
            <a:r>
              <a:rPr lang="en-US" altLang="ru-RU" sz="2800" i="1" dirty="0"/>
              <a:t>AC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; </a:t>
            </a:r>
            <a:r>
              <a:rPr lang="ru-RU" altLang="ru-RU" sz="2800" dirty="0"/>
              <a:t>в) </a:t>
            </a:r>
            <a:r>
              <a:rPr lang="en-US" altLang="ru-RU" sz="2800" i="1" dirty="0"/>
              <a:t>AD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sp>
        <p:nvSpPr>
          <p:cNvPr id="16395" name="Text Box 11">
            <a:extLst>
              <a:ext uri="{FF2B5EF4-FFF2-40B4-BE49-F238E27FC236}">
                <a16:creationId xmlns:a16="http://schemas.microsoft.com/office/drawing/2014/main" id="{B2E8F742-69B5-4743-BE11-F681020C94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562600"/>
            <a:ext cx="2438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/>
              <a:t>б) </a:t>
            </a:r>
            <a:r>
              <a:rPr lang="en-US" altLang="ru-RU" sz="2800" i="1"/>
              <a:t>DFF</a:t>
            </a:r>
            <a:r>
              <a:rPr lang="en-US" altLang="ru-RU" sz="2800" baseline="-25000"/>
              <a:t>1</a:t>
            </a:r>
            <a:r>
              <a:rPr lang="en-US" altLang="ru-RU" sz="2800"/>
              <a:t>;</a:t>
            </a:r>
            <a:endParaRPr lang="ru-RU" altLang="ru-RU" sz="2800"/>
          </a:p>
        </p:txBody>
      </p:sp>
      <p:sp>
        <p:nvSpPr>
          <p:cNvPr id="16396" name="Text Box 12">
            <a:extLst>
              <a:ext uri="{FF2B5EF4-FFF2-40B4-BE49-F238E27FC236}">
                <a16:creationId xmlns:a16="http://schemas.microsoft.com/office/drawing/2014/main" id="{5A25AA27-FA23-42F2-8FE8-AC86EBF80A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105400"/>
            <a:ext cx="3962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/>
              <a:t> а) </a:t>
            </a:r>
            <a:r>
              <a:rPr lang="en-US" altLang="ru-RU" sz="2800" i="1"/>
              <a:t>DEE</a:t>
            </a:r>
            <a:r>
              <a:rPr lang="en-US" altLang="ru-RU" sz="2800" baseline="-25000"/>
              <a:t>1</a:t>
            </a:r>
            <a:r>
              <a:rPr lang="en-US" altLang="ru-RU" sz="2800"/>
              <a:t>, </a:t>
            </a:r>
            <a:r>
              <a:rPr lang="en-US" altLang="ru-RU" sz="2800" i="1"/>
              <a:t>CFF</a:t>
            </a:r>
            <a:r>
              <a:rPr lang="en-US" altLang="ru-RU" sz="2800" baseline="-25000"/>
              <a:t>1</a:t>
            </a:r>
            <a:r>
              <a:rPr lang="ru-RU" altLang="ru-RU" sz="2800"/>
              <a:t>;</a:t>
            </a:r>
          </a:p>
        </p:txBody>
      </p:sp>
      <p:graphicFrame>
        <p:nvGraphicFramePr>
          <p:cNvPr id="16398" name="Object 14">
            <a:extLst>
              <a:ext uri="{FF2B5EF4-FFF2-40B4-BE49-F238E27FC236}">
                <a16:creationId xmlns:a16="http://schemas.microsoft.com/office/drawing/2014/main" id="{000ED31D-F726-43CE-B773-9FD20C91E66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19400" y="2362200"/>
          <a:ext cx="3400425" cy="280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Точечный рисунок" r:id="rId4" imgW="3400900" imgH="2800741" progId="Paint.Picture">
                  <p:embed/>
                </p:oleObj>
              </mc:Choice>
              <mc:Fallback>
                <p:oleObj name="Точечный рисунок" r:id="rId4" imgW="3400900" imgH="2800741" progId="Paint.Picture">
                  <p:embed/>
                  <p:pic>
                    <p:nvPicPr>
                      <p:cNvPr id="16398" name="Object 14">
                        <a:extLst>
                          <a:ext uri="{FF2B5EF4-FFF2-40B4-BE49-F238E27FC236}">
                            <a16:creationId xmlns:a16="http://schemas.microsoft.com/office/drawing/2014/main" id="{000ED31D-F726-43CE-B773-9FD20C91E66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362200"/>
                        <a:ext cx="3400425" cy="280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1">
            <a:extLst>
              <a:ext uri="{FF2B5EF4-FFF2-40B4-BE49-F238E27FC236}">
                <a16:creationId xmlns:a16="http://schemas.microsoft.com/office/drawing/2014/main" id="{DA28F2E6-92D3-4BE0-BEC5-AFDA95DA1A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65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4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3940685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 autoUpdateAnimBg="0"/>
      <p:bldP spid="16395" grpId="0" autoUpdateAnimBg="0"/>
      <p:bldP spid="1639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Text Box 3">
            <a:extLst>
              <a:ext uri="{FF2B5EF4-FFF2-40B4-BE49-F238E27FC236}">
                <a16:creationId xmlns:a16="http://schemas.microsoft.com/office/drawing/2014/main" id="{CCCD1BF4-D083-4532-BB07-834038BC72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85800"/>
            <a:ext cx="8763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Докажите, что для правильной шестиугольной призмы </a:t>
            </a:r>
            <a:r>
              <a:rPr lang="en-US" altLang="ru-RU" sz="2800" i="1" dirty="0"/>
              <a:t>ABCDEFA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E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F</a:t>
            </a:r>
            <a:r>
              <a:rPr lang="en-US" altLang="ru-RU" sz="2800" baseline="-25000" dirty="0"/>
              <a:t>1 </a:t>
            </a:r>
            <a:r>
              <a:rPr lang="ru-RU" altLang="ru-RU" sz="2800" dirty="0"/>
              <a:t>прямая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параллельна плоскости </a:t>
            </a:r>
            <a:r>
              <a:rPr lang="en-US" altLang="ru-RU" sz="2800" i="1" dirty="0"/>
              <a:t>BCC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sp>
        <p:nvSpPr>
          <p:cNvPr id="66565" name="Text Box 5">
            <a:extLst>
              <a:ext uri="{FF2B5EF4-FFF2-40B4-BE49-F238E27FC236}">
                <a16:creationId xmlns:a16="http://schemas.microsoft.com/office/drawing/2014/main" id="{070671BA-EDB9-45D0-BD3F-0780E33ED4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953000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Доказательство: </a:t>
            </a:r>
            <a:r>
              <a:rPr lang="ru-RU" altLang="ru-RU" sz="2800" dirty="0"/>
              <a:t>Прямая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параллельна прямой </a:t>
            </a:r>
            <a:r>
              <a:rPr lang="en-US" altLang="ru-RU" sz="2800" i="1" dirty="0"/>
              <a:t>BB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 лежащей в плоскости </a:t>
            </a:r>
            <a:r>
              <a:rPr lang="en-US" altLang="ru-RU" sz="2800" i="1" dirty="0"/>
              <a:t>BCC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 </a:t>
            </a:r>
            <a:r>
              <a:rPr lang="ru-RU" altLang="ru-RU" sz="2800" dirty="0"/>
              <a:t>Следовательно, прямая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параллельна плоскости </a:t>
            </a:r>
            <a:r>
              <a:rPr lang="en-US" altLang="ru-RU" sz="2800" i="1" dirty="0"/>
              <a:t>BCC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graphicFrame>
        <p:nvGraphicFramePr>
          <p:cNvPr id="66567" name="Object 7">
            <a:extLst>
              <a:ext uri="{FF2B5EF4-FFF2-40B4-BE49-F238E27FC236}">
                <a16:creationId xmlns:a16="http://schemas.microsoft.com/office/drawing/2014/main" id="{DA773B3C-26F9-4D34-8A9C-8C1B96DDA30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19400" y="2133600"/>
          <a:ext cx="3400425" cy="280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Точечный рисунок" r:id="rId4" imgW="3400900" imgH="2800741" progId="Paint.Picture">
                  <p:embed/>
                </p:oleObj>
              </mc:Choice>
              <mc:Fallback>
                <p:oleObj name="Точечный рисунок" r:id="rId4" imgW="3400900" imgH="2800741" progId="Paint.Picture">
                  <p:embed/>
                  <p:pic>
                    <p:nvPicPr>
                      <p:cNvPr id="66567" name="Object 7">
                        <a:extLst>
                          <a:ext uri="{FF2B5EF4-FFF2-40B4-BE49-F238E27FC236}">
                            <a16:creationId xmlns:a16="http://schemas.microsoft.com/office/drawing/2014/main" id="{DA773B3C-26F9-4D34-8A9C-8C1B96DDA3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133600"/>
                        <a:ext cx="3400425" cy="280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1">
            <a:extLst>
              <a:ext uri="{FF2B5EF4-FFF2-40B4-BE49-F238E27FC236}">
                <a16:creationId xmlns:a16="http://schemas.microsoft.com/office/drawing/2014/main" id="{96272AA7-8944-451D-829E-72762F0D97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65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5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4278037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5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>
            <a:extLst>
              <a:ext uri="{FF2B5EF4-FFF2-40B4-BE49-F238E27FC236}">
                <a16:creationId xmlns:a16="http://schemas.microsoft.com/office/drawing/2014/main" id="{17F1FA78-87FE-4A3A-86EB-031C6C594A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85800"/>
            <a:ext cx="8763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Докажите, что для правильной шестиугольной призмы </a:t>
            </a:r>
            <a:r>
              <a:rPr lang="en-US" altLang="ru-RU" sz="2800" i="1" dirty="0"/>
              <a:t>ABCDEFA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E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F</a:t>
            </a:r>
            <a:r>
              <a:rPr lang="en-US" altLang="ru-RU" sz="2800" baseline="-25000" dirty="0"/>
              <a:t>1 </a:t>
            </a:r>
            <a:r>
              <a:rPr lang="ru-RU" altLang="ru-RU" sz="2800" dirty="0"/>
              <a:t>прямая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параллельна плоскости </a:t>
            </a:r>
            <a:r>
              <a:rPr lang="en-US" altLang="ru-RU" sz="2800" i="1" dirty="0"/>
              <a:t>CEE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sp>
        <p:nvSpPr>
          <p:cNvPr id="68611" name="Text Box 3">
            <a:extLst>
              <a:ext uri="{FF2B5EF4-FFF2-40B4-BE49-F238E27FC236}">
                <a16:creationId xmlns:a16="http://schemas.microsoft.com/office/drawing/2014/main" id="{D867AF4C-EE34-40C8-8E8A-480667183E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953000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Доказательство: </a:t>
            </a:r>
            <a:r>
              <a:rPr lang="ru-RU" altLang="ru-RU" sz="2800" dirty="0"/>
              <a:t>Прямая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параллельна прямой </a:t>
            </a:r>
            <a:r>
              <a:rPr lang="en-US" altLang="ru-RU" sz="2800" i="1" dirty="0"/>
              <a:t>CC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 лежащей в плоскости </a:t>
            </a:r>
            <a:r>
              <a:rPr lang="en-US" altLang="ru-RU" sz="2800" i="1" dirty="0"/>
              <a:t>CEE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 </a:t>
            </a:r>
            <a:r>
              <a:rPr lang="ru-RU" altLang="ru-RU" sz="2800" dirty="0"/>
              <a:t>Следовательно, прямая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параллельна плоскости </a:t>
            </a:r>
            <a:r>
              <a:rPr lang="en-US" altLang="ru-RU" sz="2800" i="1" dirty="0"/>
              <a:t>CEE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graphicFrame>
        <p:nvGraphicFramePr>
          <p:cNvPr id="68613" name="Object 5">
            <a:extLst>
              <a:ext uri="{FF2B5EF4-FFF2-40B4-BE49-F238E27FC236}">
                <a16:creationId xmlns:a16="http://schemas.microsoft.com/office/drawing/2014/main" id="{AFF6641E-7F66-42C1-9B1E-FCAE425CD01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19400" y="2133600"/>
          <a:ext cx="3400425" cy="280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Точечный рисунок" r:id="rId4" imgW="3400900" imgH="2800741" progId="Paint.Picture">
                  <p:embed/>
                </p:oleObj>
              </mc:Choice>
              <mc:Fallback>
                <p:oleObj name="Точечный рисунок" r:id="rId4" imgW="3400900" imgH="2800741" progId="Paint.Picture">
                  <p:embed/>
                  <p:pic>
                    <p:nvPicPr>
                      <p:cNvPr id="68613" name="Object 5">
                        <a:extLst>
                          <a:ext uri="{FF2B5EF4-FFF2-40B4-BE49-F238E27FC236}">
                            <a16:creationId xmlns:a16="http://schemas.microsoft.com/office/drawing/2014/main" id="{AFF6641E-7F66-42C1-9B1E-FCAE425CD01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133600"/>
                        <a:ext cx="3400425" cy="280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1">
            <a:extLst>
              <a:ext uri="{FF2B5EF4-FFF2-40B4-BE49-F238E27FC236}">
                <a16:creationId xmlns:a16="http://schemas.microsoft.com/office/drawing/2014/main" id="{52D9D64C-B8A1-4E04-8799-27FCE8B21C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65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6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3060427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8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2">
            <a:extLst>
              <a:ext uri="{FF2B5EF4-FFF2-40B4-BE49-F238E27FC236}">
                <a16:creationId xmlns:a16="http://schemas.microsoft.com/office/drawing/2014/main" id="{50E9C2C1-7DCB-4989-A685-92210CC0A8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85800"/>
            <a:ext cx="8763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Докажите, что для правильной шестиугольной призмы </a:t>
            </a:r>
            <a:r>
              <a:rPr lang="en-US" altLang="ru-RU" sz="2800" i="1" dirty="0"/>
              <a:t>ABCDEFA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E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F</a:t>
            </a:r>
            <a:r>
              <a:rPr lang="en-US" altLang="ru-RU" sz="2800" baseline="-25000" dirty="0"/>
              <a:t>1 </a:t>
            </a:r>
            <a:r>
              <a:rPr lang="ru-RU" altLang="ru-RU" sz="2800" dirty="0"/>
              <a:t>прямая </a:t>
            </a:r>
            <a:r>
              <a:rPr lang="en-US" altLang="ru-RU" sz="2800" i="1" dirty="0"/>
              <a:t>AB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параллельна плоскости </a:t>
            </a:r>
            <a:r>
              <a:rPr lang="en-US" altLang="ru-RU" sz="2800" i="1" dirty="0"/>
              <a:t>DEE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331A35CA-951D-4BCD-9376-DA8EB4EF0C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953000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Доказательство: </a:t>
            </a:r>
            <a:r>
              <a:rPr lang="ru-RU" altLang="ru-RU" sz="2800" dirty="0"/>
              <a:t>Прямая </a:t>
            </a:r>
            <a:r>
              <a:rPr lang="en-US" altLang="ru-RU" sz="2800" i="1" dirty="0"/>
              <a:t>AB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параллельна прямой </a:t>
            </a:r>
            <a:r>
              <a:rPr lang="en-US" altLang="ru-RU" sz="2800" i="1" dirty="0"/>
              <a:t>ED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 лежащей в плоскости </a:t>
            </a:r>
            <a:r>
              <a:rPr lang="en-US" altLang="ru-RU" sz="2800" i="1" dirty="0"/>
              <a:t>DEE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 </a:t>
            </a:r>
            <a:r>
              <a:rPr lang="ru-RU" altLang="ru-RU" sz="2800" dirty="0"/>
              <a:t>Следовательно, прямая </a:t>
            </a:r>
            <a:r>
              <a:rPr lang="en-US" altLang="ru-RU" sz="2800" i="1" dirty="0"/>
              <a:t>AB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параллельна плоскости </a:t>
            </a:r>
            <a:r>
              <a:rPr lang="en-US" altLang="ru-RU" sz="2800" i="1" dirty="0"/>
              <a:t>DEE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graphicFrame>
        <p:nvGraphicFramePr>
          <p:cNvPr id="70661" name="Object 5">
            <a:extLst>
              <a:ext uri="{FF2B5EF4-FFF2-40B4-BE49-F238E27FC236}">
                <a16:creationId xmlns:a16="http://schemas.microsoft.com/office/drawing/2014/main" id="{135C7624-CF4A-4540-8C5F-67D7E9B9197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19400" y="2133600"/>
          <a:ext cx="3400425" cy="280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Точечный рисунок" r:id="rId4" imgW="3400900" imgH="2800741" progId="Paint.Picture">
                  <p:embed/>
                </p:oleObj>
              </mc:Choice>
              <mc:Fallback>
                <p:oleObj name="Точечный рисунок" r:id="rId4" imgW="3400900" imgH="2800741" progId="Paint.Picture">
                  <p:embed/>
                  <p:pic>
                    <p:nvPicPr>
                      <p:cNvPr id="70661" name="Object 5">
                        <a:extLst>
                          <a:ext uri="{FF2B5EF4-FFF2-40B4-BE49-F238E27FC236}">
                            <a16:creationId xmlns:a16="http://schemas.microsoft.com/office/drawing/2014/main" id="{135C7624-CF4A-4540-8C5F-67D7E9B919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133600"/>
                        <a:ext cx="3400425" cy="280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1">
            <a:extLst>
              <a:ext uri="{FF2B5EF4-FFF2-40B4-BE49-F238E27FC236}">
                <a16:creationId xmlns:a16="http://schemas.microsoft.com/office/drawing/2014/main" id="{69DE9800-4EE1-4E48-A0FA-5D0743E3F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65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7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2939127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0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2">
            <a:extLst>
              <a:ext uri="{FF2B5EF4-FFF2-40B4-BE49-F238E27FC236}">
                <a16:creationId xmlns:a16="http://schemas.microsoft.com/office/drawing/2014/main" id="{E1253C72-825D-402A-A7F0-D93FBBABEB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85800"/>
            <a:ext cx="8763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Докажите, что для правильной шестиугольной призмы </a:t>
            </a:r>
            <a:r>
              <a:rPr lang="en-US" altLang="ru-RU" sz="2800" i="1" dirty="0"/>
              <a:t>ABCDEFA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E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F</a:t>
            </a:r>
            <a:r>
              <a:rPr lang="en-US" altLang="ru-RU" sz="2800" baseline="-25000" dirty="0"/>
              <a:t>1 </a:t>
            </a:r>
            <a:r>
              <a:rPr lang="ru-RU" altLang="ru-RU" sz="2800" dirty="0"/>
              <a:t>прямая </a:t>
            </a:r>
            <a:r>
              <a:rPr lang="en-US" altLang="ru-RU" sz="2800" i="1" dirty="0"/>
              <a:t>AC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параллельна плоскости </a:t>
            </a:r>
            <a:r>
              <a:rPr lang="en-US" altLang="ru-RU" sz="2800" i="1" dirty="0"/>
              <a:t>DFF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sp>
        <p:nvSpPr>
          <p:cNvPr id="72707" name="Text Box 3">
            <a:extLst>
              <a:ext uri="{FF2B5EF4-FFF2-40B4-BE49-F238E27FC236}">
                <a16:creationId xmlns:a16="http://schemas.microsoft.com/office/drawing/2014/main" id="{04FFC6CE-220A-44A6-B0D0-8957868A71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953000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</a:t>
            </a:r>
            <a:r>
              <a:rPr lang="en-US" altLang="ru-RU" sz="2800" dirty="0">
                <a:solidFill>
                  <a:srgbClr val="FF3300"/>
                </a:solidFill>
              </a:rPr>
              <a:t>.</a:t>
            </a:r>
            <a:r>
              <a:rPr lang="ru-RU" altLang="ru-RU" sz="2800" dirty="0">
                <a:solidFill>
                  <a:srgbClr val="FF3300"/>
                </a:solidFill>
              </a:rPr>
              <a:t> </a:t>
            </a:r>
            <a:r>
              <a:rPr lang="ru-RU" altLang="ru-RU" sz="2800" dirty="0"/>
              <a:t>Прямая </a:t>
            </a:r>
            <a:r>
              <a:rPr lang="en-US" altLang="ru-RU" sz="2800" i="1" dirty="0"/>
              <a:t>AC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параллельна прямой </a:t>
            </a:r>
            <a:r>
              <a:rPr lang="en-US" altLang="ru-RU" sz="2800" i="1" dirty="0"/>
              <a:t>FD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 лежащей в плоскости </a:t>
            </a:r>
            <a:r>
              <a:rPr lang="en-US" altLang="ru-RU" sz="2800" i="1" dirty="0"/>
              <a:t>DFF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 </a:t>
            </a:r>
            <a:r>
              <a:rPr lang="ru-RU" altLang="ru-RU" sz="2800" dirty="0"/>
              <a:t>Следовательно, прямая </a:t>
            </a:r>
            <a:r>
              <a:rPr lang="en-US" altLang="ru-RU" sz="2800" i="1" dirty="0"/>
              <a:t>AC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параллельна плоскости </a:t>
            </a:r>
            <a:r>
              <a:rPr lang="en-US" altLang="ru-RU" sz="2800" i="1" dirty="0"/>
              <a:t>DFF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graphicFrame>
        <p:nvGraphicFramePr>
          <p:cNvPr id="72709" name="Object 5">
            <a:extLst>
              <a:ext uri="{FF2B5EF4-FFF2-40B4-BE49-F238E27FC236}">
                <a16:creationId xmlns:a16="http://schemas.microsoft.com/office/drawing/2014/main" id="{304D4055-2578-432F-B171-5B61527A417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19400" y="2133600"/>
          <a:ext cx="3400425" cy="280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Точечный рисунок" r:id="rId4" imgW="3400900" imgH="2800741" progId="Paint.Picture">
                  <p:embed/>
                </p:oleObj>
              </mc:Choice>
              <mc:Fallback>
                <p:oleObj name="Точечный рисунок" r:id="rId4" imgW="3400900" imgH="2800741" progId="Paint.Picture">
                  <p:embed/>
                  <p:pic>
                    <p:nvPicPr>
                      <p:cNvPr id="72709" name="Object 5">
                        <a:extLst>
                          <a:ext uri="{FF2B5EF4-FFF2-40B4-BE49-F238E27FC236}">
                            <a16:creationId xmlns:a16="http://schemas.microsoft.com/office/drawing/2014/main" id="{304D4055-2578-432F-B171-5B61527A417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133600"/>
                        <a:ext cx="3400425" cy="280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1">
            <a:extLst>
              <a:ext uri="{FF2B5EF4-FFF2-40B4-BE49-F238E27FC236}">
                <a16:creationId xmlns:a16="http://schemas.microsoft.com/office/drawing/2014/main" id="{9854764F-0E8A-486E-8D15-EC2AA68D7B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65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8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913531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2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</TotalTime>
  <Words>904</Words>
  <Application>Microsoft Office PowerPoint</Application>
  <PresentationFormat>Экран (4:3)</PresentationFormat>
  <Paragraphs>91</Paragraphs>
  <Slides>18</Slides>
  <Notes>18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Times New Roman</vt:lpstr>
      <vt:lpstr>Оформление по умолчанию</vt:lpstr>
      <vt:lpstr>Точечный рисунок</vt:lpstr>
      <vt:lpstr>7б. ПАРАЛЛЕЛЬНОСТЬ ПРЯМОЙ И ПЛОСКОСТИ (Пирамида, призма)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*</dc:creator>
  <cp:lastModifiedBy>Vladimir Smirnov</cp:lastModifiedBy>
  <cp:revision>49</cp:revision>
  <dcterms:created xsi:type="dcterms:W3CDTF">2007-09-04T04:37:57Z</dcterms:created>
  <dcterms:modified xsi:type="dcterms:W3CDTF">2022-04-03T11:57:25Z</dcterms:modified>
</cp:coreProperties>
</file>