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8" r:id="rId3"/>
    <p:sldId id="296" r:id="rId4"/>
    <p:sldId id="272" r:id="rId5"/>
    <p:sldId id="297" r:id="rId6"/>
    <p:sldId id="264" r:id="rId7"/>
    <p:sldId id="275" r:id="rId8"/>
    <p:sldId id="276" r:id="rId9"/>
    <p:sldId id="277" r:id="rId10"/>
    <p:sldId id="278" r:id="rId11"/>
    <p:sldId id="274" r:id="rId12"/>
    <p:sldId id="281" r:id="rId13"/>
    <p:sldId id="280" r:id="rId14"/>
    <p:sldId id="299" r:id="rId15"/>
    <p:sldId id="300" r:id="rId16"/>
    <p:sldId id="279" r:id="rId17"/>
    <p:sldId id="286" r:id="rId18"/>
    <p:sldId id="283" r:id="rId19"/>
    <p:sldId id="312" r:id="rId20"/>
    <p:sldId id="31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80" autoAdjust="0"/>
    <p:restoredTop sz="90929"/>
  </p:normalViewPr>
  <p:slideViewPr>
    <p:cSldViewPr>
      <p:cViewPr varScale="1">
        <p:scale>
          <a:sx n="97" d="100"/>
          <a:sy n="97" d="100"/>
        </p:scale>
        <p:origin x="1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840F2F4-CF86-44E6-9FF9-FD6C9A7842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34BA4E3-6A9B-421C-B622-26B9879EB1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BDB6E02-B921-48FC-B2EA-4634E618D9D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1C760D34-F6E2-446A-B84A-47FB58A1A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020E4045-B64B-4C03-AA69-556D70C6E0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E2690223-3E8D-4AB5-B289-567AF8B702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C05362-EE5B-4DD0-9359-F283BDBA948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3007B7-99B6-4EF0-9B2F-287FC89F0A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D1B93-3FC5-41AA-A088-2C284A50C0A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2B467A7-152F-4145-AD12-FFF38EACB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C237B8B-35CE-4B06-B295-7F3F27729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5DCBFF-D307-478B-B6AC-5A962B0238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0F9AF6-F20E-40B9-8B07-764CCC4AB74A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1055C959-49ED-4EFE-9A6F-A63BDFC3B5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DEE53AA-58C1-4D6B-BB6E-D038B4CFB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7C56CF-0BA6-4D88-890A-F713240C8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6E3F3-F9B0-487C-9F87-340AE43BA52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C6F89DFE-A522-47BE-BBEC-C2C6E616B1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5E3C510-A1BE-46C4-BA7E-1F1854F2F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7E7794-719D-4D84-9FEB-32A5474A66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1919A-9BD4-4CFE-A292-E993B438B9B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DC9CCB2A-2CB2-4EB8-B993-3ACF5B7DFD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CE09F26-3CBA-4BEB-BE59-D443745AD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7C56CF-0BA6-4D88-890A-F713240C8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6E3F3-F9B0-487C-9F87-340AE43BA52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C6F89DFE-A522-47BE-BBEC-C2C6E616B1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5E3C510-A1BE-46C4-BA7E-1F1854F2F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73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7C56CF-0BA6-4D88-890A-F713240C8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6E3F3-F9B0-487C-9F87-340AE43BA52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C6F89DFE-A522-47BE-BBEC-C2C6E616B1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5E3C510-A1BE-46C4-BA7E-1F1854F2F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750442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D48ABE-A788-4EC0-9660-609167735C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0C002-F50A-4731-BD30-854081EF205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020683E2-B214-4622-88C7-A4402E247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13E9957-CB77-4FDB-90DD-FE89A944A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28A9E1-A975-4917-91F6-BCCEA21A98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1BD30-9B3B-444C-92B4-66BD117B346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B2123731-F2E0-469B-907E-43B09A70AF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28DEA349-59CB-4F85-9A74-46C4CE525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5A19C3-FBA6-4B5D-B619-9A9670A267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C08C95-EEAF-4E27-B361-6E1379B2D1E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65FD75B8-FED5-4120-B783-2018DA9B8C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7A71EBA-6802-451D-8064-26573AAB9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78B711-5095-4232-995D-E8BB052B2A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FDB2E-8472-487A-90A1-04F15D9652ED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8F81BD9A-33DC-478C-8159-46B296960A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02868B0-6F42-408E-A281-96DD0268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72092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78B711-5095-4232-995D-E8BB052B2A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FDB2E-8472-487A-90A1-04F15D9652ED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8F81BD9A-33DC-478C-8159-46B296960A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02868B0-6F42-408E-A281-96DD0268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469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3007B7-99B6-4EF0-9B2F-287FC89F0A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D1B93-3FC5-41AA-A088-2C284A50C0AF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2B467A7-152F-4145-AD12-FFF38EACB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C237B8B-35CE-4B06-B295-7F3F27729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28313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7F376-43B9-4757-A397-439FCD75CA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FD44D-1447-451B-8F94-D34DAF228F2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1AB0ACEC-0435-4670-98C0-659227C21F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CAD4FD7-CA38-4420-B0B5-A231537DB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CFEAF0-B9BE-41B3-B38D-B9888620E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57308-6EB6-43A1-BCAE-C9EBA5F19968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4AB7410F-D06E-460C-895B-A2A958DFBB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170DC48-C033-4BA3-9A7C-8A85C27DE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169130-D00B-46A4-9B32-A2CCA6CBF3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B60C4D-32BD-4F27-B892-162C5502E81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82635FF-A0E9-4C34-8551-E6BFD98E8D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6A55719-B6F7-4EFE-93A9-EA1A6960A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0AEDEB-9F6E-4488-9569-0E89E570CB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AE601-426C-4095-99E8-960618523DCE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53FA24B-D9C6-4206-B01F-8FC89BFE5E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EDA8426-9A3E-46C8-8FB0-1A0D73D4C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B3AF9D-C61F-46BC-9051-CEEBAA3E19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10403-37B2-478E-B9C5-627C5710A2A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95EE8F9F-02D1-486E-A0A7-3ECF98FE2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1AB0848-4E30-4C7E-B225-EB8DEA579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889CD2-4CE2-4A66-893D-32493B3327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6B0352-126C-4559-9E89-2AA62EC23DB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420740EC-5298-47D0-8AEA-DD53E9F738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2AA2780-89AB-4154-8B71-895FB68BF7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2ACCB2-23D8-4719-860E-4162974610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9A55C-A4ED-419E-993C-E2D378C52D2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1BB85D35-97F0-48A6-A8F8-8CEA969316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5941FD9-D653-45AB-982E-2EEF65753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B8229-CFC7-4C6B-9760-E58BDB44D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D2E64-5B89-4E97-A0BE-EBE650D57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4F8FDF-B5C5-4E9C-AFDF-77D53EE7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647C32-1261-4B51-BBB5-697305FD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00518C-25DE-49B8-812D-01637C8A6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50CED-369B-408B-910E-BB83BB873A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000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CA2C2-F9A6-4D27-9359-253F8BC69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E6FD10-E9C8-4A2B-83CB-CB8A429CA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D4014C-70CB-4858-A52F-E05DB99F6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FE156E-5F3F-4AD6-A0AE-B6E34C2D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7F41CB-842D-4275-BA18-159489F7D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95F31-89D1-41DD-8F03-EDBFD981DF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878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C318A5-5EDB-4DF0-9112-CDFB0C50E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856069-F060-4C38-AEA9-3A6008D2F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0F3501-7DA3-46DF-8DF2-DE1BD57F9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F492C3-4B0C-45B2-B92A-EB38DF8F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B4332C-EB54-4D33-ADD5-E67499FF4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FBAA0-C859-4B50-86D8-2565AB3625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735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76FDF-A445-4329-940A-521825D9C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21E33C-11DD-46BE-AD68-C4EDB31FD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30303D-D17E-406B-8D46-5BE9F6C6B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8B5507-B29B-47C8-81A5-C50DEADD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BE0C61-4D5F-490E-84A8-356D733C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0AD5F-1052-451F-B79C-3E6E33019F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181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D05002-D3AB-4336-9F2B-C878F813B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F4DD10-A90D-4759-BACF-C2FA4E227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594AC1-073D-4CCF-BC01-D4674D01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460309-3E67-436D-ADC3-AB90F6C7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9C78A1-1FB7-460C-930E-185575AA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18F5A-F4B1-4A48-93B0-8E7892A8E7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06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5E5BF-C4F3-470D-BAAF-451B89D7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FA917A-DD0B-481B-95EB-5F35E8E54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3C6F45-EC98-4C95-9A18-7F214757E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2AC160-ED5F-478B-943B-06FDF9F4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30E4F3-00E1-4740-B929-401D888D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528B63-5F33-489A-A729-D69B0F7E2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D8284-0CDD-4F4E-B342-3D2DFB2FFA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02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57EF5D-BF5B-4D62-BAE0-7569E8B0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937075-AB2D-4048-9519-49617BD03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810E9F-F0F0-4B7B-9B10-DFBDA4933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FE71818-80AE-4DD6-8EF7-92D46DF7E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DA3703E-0516-423E-A580-ACB453D30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D714950-2BBC-4C6B-98D4-DF9DA8F5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1DCC00F-4C49-4CCC-905A-34DE4A980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73EC607-8D17-4C21-93AC-A1193FEF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F1944-81DD-4FF4-AFC8-7DD64A4A3E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229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81859A-7D00-435C-BDA1-A9B5F26B4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5F53BB-30B0-46A5-A2CF-831BED36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2DB2ADC-7CC5-48D5-BBE8-9AE0BC056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895EABB-7A28-4114-BC99-D19F599D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85ECD-357A-416D-B3A5-6C2EBB3CD7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812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442AFD-DC1A-47FF-B10F-6A8DAB3F4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3CB46A-3F50-4B42-A58B-7C141B9D6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E79C27-3329-4422-BD07-6E65B1EC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0A958-E898-43EF-B1EB-8966DEA54C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4807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53B56-18B4-4C39-BF38-BABD08CDB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7A07A0-6217-4808-83A6-23EBF1F93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08D0C18-4F1B-443B-8CAE-91C8A0D94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A8546D-C781-41EF-9FC5-64F4823E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D1E05F-22EC-4ABA-82C4-FF869AF8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C64BA0-0273-49BF-A8A9-AEF2FFDA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425D1-FE9B-4C7A-AE2B-0160140E22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892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F3A2-E0C2-4FD1-9A29-C76EA9DF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F13805-5231-437B-87F6-D29C34DDC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1368B24-D25E-461C-B43D-831864EBB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41DB7D-94EA-4D9E-9745-AA0243B4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018676-A8AF-4C18-9177-F332F1DCA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1CB6A4-2966-418C-8CB1-F8E8CF52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E9FEB-8996-4466-9F03-C39D4DA6FE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643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8C342F-6473-481D-9FE2-9D1802215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4F8F845-40D0-4640-A773-A7833B16A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BE1260D-92EE-41A7-B3C1-D6FC1F1FA2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F2C0E9-CACF-4050-B2EA-E30C0F2057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B97618-145E-4817-9D62-E165BF9E6C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885985-9F0B-4B1A-9D1D-D0E879870E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>
                <a16:creationId xmlns:a16="http://schemas.microsoft.com/office/drawing/2014/main" id="{EFFDB841-F45F-4CA6-8FF9-8BA10806FB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1169122"/>
            <a:ext cx="8568952" cy="223224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8</a:t>
            </a:r>
            <a:r>
              <a:rPr lang="ru-RU" altLang="ru-RU">
                <a:solidFill>
                  <a:srgbClr val="FF3300"/>
                </a:solidFill>
              </a:rPr>
              <a:t>а. ПАРАЛЛЕЛЬНОСТЬ </a:t>
            </a:r>
            <a:r>
              <a:rPr lang="ru-RU" altLang="ru-RU" dirty="0">
                <a:solidFill>
                  <a:srgbClr val="FF3300"/>
                </a:solidFill>
              </a:rPr>
              <a:t>ПЛОСКОСТЕЙ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(Параллелепипед)</a:t>
            </a:r>
            <a:endParaRPr lang="ru-RU" alt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0AC93073-4B50-48CE-97FC-65130CB2F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Нет.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34A7AC2D-6086-4351-B4C5-75DA4695F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Через каждую из двух параллельных прямых проведена плоскость. Можно ли утверждать, что эти плоскости параллельны?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CB7E185-992F-412D-B294-5EA44E645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AA058F53-5ED3-4A65-B94C-2018074DC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013325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936BCBF2-D4E7-4EEF-A71E-C868603DB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800" dirty="0"/>
              <a:t>	Могут ли пересекаться плоскости, параллельные одной и той же прямой?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92538ED-6162-472A-B2EF-862BDB4C4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>
            <a:extLst>
              <a:ext uri="{FF2B5EF4-FFF2-40B4-BE49-F238E27FC236}">
                <a16:creationId xmlns:a16="http://schemas.microsoft.com/office/drawing/2014/main" id="{11435C58-0FA1-46F4-A96F-E54D6D57B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013325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EAA918F5-3B11-4862-977C-360AEC7BE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800" dirty="0"/>
              <a:t>	Могут ли быть параллельными две плоскости, проходящие через непараллельные прямые?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5AC32FF-BC06-4A55-B745-1F3C6BED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B0306F3D-4132-4DF2-BBE0-267299B4E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013325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а) Нет; 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2A956A59-6126-4C23-8490-4AD6FCC2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725"/>
            <a:ext cx="91440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800" dirty="0"/>
              <a:t>	Можно ли признак параллельности двух плоскостей сформулировать следующим образом:</a:t>
            </a:r>
          </a:p>
          <a:p>
            <a:pPr algn="just"/>
            <a:r>
              <a:rPr lang="ru-RU" altLang="ru-RU" sz="2800" dirty="0"/>
              <a:t>	а) если прямая одной плоскости параллельна прямой другой плоскости, то плоскости параллельны;</a:t>
            </a:r>
          </a:p>
          <a:p>
            <a:pPr algn="just"/>
            <a:r>
              <a:rPr lang="ru-RU" altLang="ru-RU" sz="2800" dirty="0"/>
              <a:t>	б) если две прямые одной плоскости параллельны двум прямым другой плоскости, то плоскости параллельны;</a:t>
            </a:r>
          </a:p>
          <a:p>
            <a:pPr algn="just"/>
            <a:r>
              <a:rPr lang="ru-RU" altLang="ru-RU" sz="2800" dirty="0"/>
              <a:t>	в) если две пересекающиеся прямые одной плоскости параллельны другой плоскости, то плоскости параллельны?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341EC53C-87EF-4E12-90AA-C6246BD97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5589588"/>
            <a:ext cx="4483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б) Нет; 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89FC49CE-BB02-4457-8DC3-1F869E7B9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6092825"/>
            <a:ext cx="4483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в) да.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1E62EE8-8BDA-44BD-9C2D-1E6932A68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 autoUpdateAnimBg="0"/>
      <p:bldP spid="44037" grpId="0" build="p" autoUpdateAnimBg="0"/>
      <p:bldP spid="4403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6083" name="Text Box 3">
                <a:extLst>
                  <a:ext uri="{FF2B5EF4-FFF2-40B4-BE49-F238E27FC236}">
                    <a16:creationId xmlns:a16="http://schemas.microsoft.com/office/drawing/2014/main" id="{EAA918F5-3B11-4862-977C-360AEC7BEC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44628"/>
                <a:ext cx="9144000" cy="892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sz="2800" dirty="0"/>
                  <a:t>	</a:t>
                </a:r>
                <a:r>
                  <a:rPr lang="ru-RU" altLang="ru-RU" dirty="0"/>
                  <a:t>Че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рез точку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не принадлежащую плоскости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проведите плоскость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параллельн</a:t>
                </a:r>
                <a:r>
                  <a:rPr lang="ru-RU" dirty="0">
                    <a:ea typeface="Times New Roman" panose="02020603050405020304" pitchFamily="18" charset="0"/>
                  </a:rPr>
                  <a:t>ую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 Сколько таких плоскостей?</a:t>
                </a:r>
                <a:endParaRPr lang="ru-RU" altLang="ru-RU" dirty="0"/>
              </a:p>
            </p:txBody>
          </p:sp>
        </mc:Choice>
        <mc:Fallback>
          <p:sp>
            <p:nvSpPr>
              <p:cNvPr id="46083" name="Text Box 3">
                <a:extLst>
                  <a:ext uri="{FF2B5EF4-FFF2-40B4-BE49-F238E27FC236}">
                    <a16:creationId xmlns:a16="http://schemas.microsoft.com/office/drawing/2014/main" id="{EAA918F5-3B11-4862-977C-360AEC7BE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44628"/>
                <a:ext cx="9144000" cy="892552"/>
              </a:xfrm>
              <a:prstGeom prst="rect">
                <a:avLst/>
              </a:prstGeom>
              <a:blipFill>
                <a:blip r:embed="rId3"/>
                <a:stretch>
                  <a:fillRect l="-1000" r="-1000" b="-150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74F708B-92FD-4BA3-901E-2832A0D1E2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2070112"/>
            <a:ext cx="4028537" cy="191059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697E4BC-6800-4171-894F-A5F5824FE5A3}"/>
              </a:ext>
            </a:extLst>
          </p:cNvPr>
          <p:cNvGrpSpPr/>
          <p:nvPr/>
        </p:nvGrpSpPr>
        <p:grpSpPr>
          <a:xfrm>
            <a:off x="0" y="1788707"/>
            <a:ext cx="9144000" cy="4365857"/>
            <a:chOff x="0" y="1788707"/>
            <a:chExt cx="9144000" cy="43658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082" name="Text Box 2">
                  <a:extLst>
                    <a:ext uri="{FF2B5EF4-FFF2-40B4-BE49-F238E27FC236}">
                      <a16:creationId xmlns:a16="http://schemas.microsoft.com/office/drawing/2014/main" id="{11435C58-0FA1-46F4-A96F-E54D6D57B15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154016"/>
                  <a:ext cx="9144000" cy="20005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В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a:rPr lang="en-US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ru-RU" altLang="ru-RU" dirty="0"/>
                    <a:t> проведём пересекающиеся прямые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2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Через точку </a:t>
                  </a:r>
                  <a:r>
                    <a:rPr lang="en-US" altLang="ru-RU" i="1" dirty="0"/>
                    <a:t>B </a:t>
                  </a:r>
                  <a:r>
                    <a:rPr lang="ru-RU" altLang="ru-RU" dirty="0"/>
                    <a:t>проведём прямые</a:t>
                  </a:r>
                  <a:r>
                    <a:rPr lang="en-US" altLang="ru-RU" i="1" dirty="0"/>
                    <a:t> 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2</a:t>
                  </a:r>
                  <a:r>
                    <a:rPr lang="ru-RU" altLang="ru-RU" dirty="0"/>
                    <a:t>, соответственно параллельные прямым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2</a:t>
                  </a:r>
                  <a:r>
                    <a:rPr lang="en-US" altLang="ru-RU" dirty="0"/>
                    <a:t>.</a:t>
                  </a:r>
                  <a:r>
                    <a:rPr lang="ru-RU" altLang="ru-RU" dirty="0"/>
                    <a:t> Через прямые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2 </a:t>
                  </a:r>
                  <a:r>
                    <a:rPr lang="ru-RU" altLang="ru-RU" dirty="0"/>
                    <a:t>проведём плоскость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β</m:t>
                      </m:r>
                    </m:oMath>
                  </a14:m>
                  <a:r>
                    <a:rPr lang="ru-RU" altLang="ru-RU" dirty="0"/>
                    <a:t>. Она будет параллельна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</m:oMath>
                  </a14:m>
                  <a:r>
                    <a:rPr lang="ru-RU" altLang="ru-RU" dirty="0"/>
                    <a:t>.</a:t>
                  </a:r>
                </a:p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/>
                    <a:t>	Такая плоскость одна.</a:t>
                  </a:r>
                </a:p>
              </p:txBody>
            </p:sp>
          </mc:Choice>
          <mc:Fallback xmlns="">
            <p:sp>
              <p:nvSpPr>
                <p:cNvPr id="46082" name="Text Box 2">
                  <a:extLst>
                    <a:ext uri="{FF2B5EF4-FFF2-40B4-BE49-F238E27FC236}">
                      <a16:creationId xmlns:a16="http://schemas.microsoft.com/office/drawing/2014/main" id="{11435C58-0FA1-46F4-A96F-E54D6D57B1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154016"/>
                  <a:ext cx="9144000" cy="2000548"/>
                </a:xfrm>
                <a:prstGeom prst="rect">
                  <a:avLst/>
                </a:prstGeom>
                <a:blipFill>
                  <a:blip r:embed="rId5"/>
                  <a:stretch>
                    <a:fillRect l="-1000" r="-1000" b="-577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9AFA27F-17CA-45CB-A625-8300C0FC20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79712" y="1788707"/>
              <a:ext cx="4028536" cy="2191998"/>
            </a:xfrm>
            <a:prstGeom prst="rect">
              <a:avLst/>
            </a:prstGeom>
          </p:spPr>
        </p:pic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9647AF8A-DAD3-4078-B15C-68509263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30244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6083" name="Text Box 3">
                <a:extLst>
                  <a:ext uri="{FF2B5EF4-FFF2-40B4-BE49-F238E27FC236}">
                    <a16:creationId xmlns:a16="http://schemas.microsoft.com/office/drawing/2014/main" id="{EAA918F5-3B11-4862-977C-360AEC7BEC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38832"/>
                <a:ext cx="9144000" cy="892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sz="2800" dirty="0"/>
                  <a:t>	</a:t>
                </a:r>
                <a:r>
                  <a:rPr lang="ru-RU" altLang="ru-RU" dirty="0"/>
                  <a:t>Че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рез две скрещивающиеся прямые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en-US" i="1" dirty="0">
                    <a:ea typeface="Times New Roman" panose="02020603050405020304" pitchFamily="18" charset="0"/>
                  </a:rPr>
                  <a:t>b </a:t>
                </a:r>
                <a:r>
                  <a:rPr lang="ru-RU" dirty="0">
                    <a:ea typeface="Times New Roman" panose="02020603050405020304" pitchFamily="18" charset="0"/>
                  </a:rPr>
                  <a:t>проведите параллельные плоскости соответственно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US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  <m:r>
                      <a:rPr lang="en-US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46083" name="Text Box 3">
                <a:extLst>
                  <a:ext uri="{FF2B5EF4-FFF2-40B4-BE49-F238E27FC236}">
                    <a16:creationId xmlns:a16="http://schemas.microsoft.com/office/drawing/2014/main" id="{EAA918F5-3B11-4862-977C-360AEC7BE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38832"/>
                <a:ext cx="9144000" cy="892552"/>
              </a:xfrm>
              <a:prstGeom prst="rect">
                <a:avLst/>
              </a:prstGeom>
              <a:blipFill>
                <a:blip r:embed="rId3"/>
                <a:stretch>
                  <a:fillRect l="-1000" r="-1000" b="-142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F0963F-0AB7-4C7C-85AF-073B329FB9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1807609"/>
            <a:ext cx="2736304" cy="1792750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14F38143-51EA-4B9E-979C-18474D9F5911}"/>
              </a:ext>
            </a:extLst>
          </p:cNvPr>
          <p:cNvGrpSpPr/>
          <p:nvPr/>
        </p:nvGrpSpPr>
        <p:grpSpPr>
          <a:xfrm>
            <a:off x="0" y="1556792"/>
            <a:ext cx="9144000" cy="4597772"/>
            <a:chOff x="0" y="1556792"/>
            <a:chExt cx="9144000" cy="45977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082" name="Text Box 2">
                  <a:extLst>
                    <a:ext uri="{FF2B5EF4-FFF2-40B4-BE49-F238E27FC236}">
                      <a16:creationId xmlns:a16="http://schemas.microsoft.com/office/drawing/2014/main" id="{11435C58-0FA1-46F4-A96F-E54D6D57B15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154016"/>
                  <a:ext cx="9144000" cy="20005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</a:t>
                  </a:r>
                  <a:r>
                    <a:rPr lang="en-US" altLang="ru-RU" dirty="0">
                      <a:solidFill>
                        <a:srgbClr val="FF3300"/>
                      </a:solidFill>
                    </a:rPr>
                    <a:t>.</a:t>
                  </a:r>
                  <a:r>
                    <a:rPr lang="ru-RU" altLang="ru-RU" dirty="0"/>
                    <a:t> Через какую-нибудь точку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прямой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проведём прямую </a:t>
                  </a:r>
                  <a:r>
                    <a:rPr lang="en-US" altLang="ru-RU" i="1" dirty="0"/>
                    <a:t>b’</a:t>
                  </a:r>
                  <a:r>
                    <a:rPr lang="en-US" altLang="ru-RU" dirty="0"/>
                    <a:t>, </a:t>
                  </a:r>
                  <a:r>
                    <a:rPr lang="ru-RU" altLang="ru-RU" dirty="0"/>
                    <a:t>параллельную прямой </a:t>
                  </a:r>
                  <a:r>
                    <a:rPr lang="en-US" altLang="ru-RU" i="1" dirty="0"/>
                    <a:t>b</a:t>
                  </a:r>
                  <a:r>
                    <a:rPr lang="ru-RU" altLang="ru-RU" dirty="0"/>
                    <a:t>. Через какую-нибудь точку </a:t>
                  </a:r>
                  <a:r>
                    <a:rPr lang="en-US" altLang="ru-RU" i="1" dirty="0"/>
                    <a:t>B </a:t>
                  </a:r>
                  <a:r>
                    <a:rPr lang="ru-RU" altLang="ru-RU" dirty="0"/>
                    <a:t>прямой </a:t>
                  </a:r>
                  <a:r>
                    <a:rPr lang="en-US" altLang="ru-RU" i="1" dirty="0"/>
                    <a:t>b </a:t>
                  </a:r>
                  <a:r>
                    <a:rPr lang="ru-RU" altLang="ru-RU" dirty="0"/>
                    <a:t>проведём прямую </a:t>
                  </a:r>
                  <a:r>
                    <a:rPr lang="en-US" altLang="ru-RU" i="1" dirty="0"/>
                    <a:t>a’</a:t>
                  </a:r>
                  <a:r>
                    <a:rPr lang="en-US" altLang="ru-RU" dirty="0"/>
                    <a:t>, </a:t>
                  </a:r>
                  <a:r>
                    <a:rPr lang="ru-RU" altLang="ru-RU" dirty="0"/>
                    <a:t>параллельную прямой </a:t>
                  </a:r>
                  <a:r>
                    <a:rPr lang="en-US" altLang="ru-RU" i="1" dirty="0"/>
                    <a:t>a</a:t>
                  </a:r>
                  <a:r>
                    <a:rPr lang="ru-RU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Через прямые </a:t>
                  </a:r>
                  <a:r>
                    <a:rPr lang="en-US" altLang="ru-RU" i="1" dirty="0"/>
                    <a:t>a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b’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b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a’ </a:t>
                  </a:r>
                  <a:r>
                    <a:rPr lang="ru-RU" altLang="ru-RU" dirty="0"/>
                    <a:t>проведём соответственно плоскости</a:t>
                  </a:r>
                  <a:r>
                    <a:rPr lang="en-US" altLang="ru-RU" i="1" dirty="0"/>
                    <a:t>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a:rPr lang="en-US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ru-RU" dirty="0">
                      <a:ea typeface="Times New Roman" panose="02020603050405020304" pitchFamily="18" charset="0"/>
                    </a:rPr>
                    <a:t>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β</m:t>
                      </m:r>
                      <m:r>
                        <a:rPr lang="en-US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b="0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Они будут искомыми параллельными плоскостями.</a:t>
                  </a:r>
                </a:p>
              </p:txBody>
            </p:sp>
          </mc:Choice>
          <mc:Fallback xmlns="">
            <p:sp>
              <p:nvSpPr>
                <p:cNvPr id="46082" name="Text Box 2">
                  <a:extLst>
                    <a:ext uri="{FF2B5EF4-FFF2-40B4-BE49-F238E27FC236}">
                      <a16:creationId xmlns:a16="http://schemas.microsoft.com/office/drawing/2014/main" id="{11435C58-0FA1-46F4-A96F-E54D6D57B1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154016"/>
                  <a:ext cx="9144000" cy="2000548"/>
                </a:xfrm>
                <a:prstGeom prst="rect">
                  <a:avLst/>
                </a:prstGeom>
                <a:blipFill>
                  <a:blip r:embed="rId5"/>
                  <a:stretch>
                    <a:fillRect l="-1000" r="-1000" b="-577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2B5EB67D-E6E5-47BA-BE1E-19CB901FE8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051720" y="1556792"/>
              <a:ext cx="4367188" cy="2376264"/>
            </a:xfrm>
            <a:prstGeom prst="rect">
              <a:avLst/>
            </a:prstGeom>
          </p:spPr>
        </p:pic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9427F1FC-C8B4-4842-8E0D-EB43B09B6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65184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D2B8B574-589E-4E9F-BB4A-89CC89C8F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006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AD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параллельны.</a:t>
            </a:r>
            <a:endParaRPr lang="ru-RU" altLang="ru-RU" sz="2800" baseline="-25000" dirty="0"/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D42A4E5E-0E6F-4020-925D-C82D2101D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докажите параллельность плоскостей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graphicFrame>
        <p:nvGraphicFramePr>
          <p:cNvPr id="41990" name="Object 6">
            <a:extLst>
              <a:ext uri="{FF2B5EF4-FFF2-40B4-BE49-F238E27FC236}">
                <a16:creationId xmlns:a16="http://schemas.microsoft.com/office/drawing/2014/main" id="{86BF259D-C1E4-4E4D-8BFF-5E7E377484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1828800"/>
          <a:ext cx="35433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Точечный рисунок" r:id="rId4" imgW="3543795" imgH="2610214" progId="Paint.Picture">
                  <p:embed/>
                </p:oleObj>
              </mc:Choice>
              <mc:Fallback>
                <p:oleObj name="Точечный рисунок" r:id="rId4" imgW="3543795" imgH="261021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28800"/>
                        <a:ext cx="35433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>
            <a:extLst>
              <a:ext uri="{FF2B5EF4-FFF2-40B4-BE49-F238E27FC236}">
                <a16:creationId xmlns:a16="http://schemas.microsoft.com/office/drawing/2014/main" id="{7A8EEEAE-937B-483F-AD22-3DF60E8CA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>
            <a:extLst>
              <a:ext uri="{FF2B5EF4-FFF2-40B4-BE49-F238E27FC236}">
                <a16:creationId xmlns:a16="http://schemas.microsoft.com/office/drawing/2014/main" id="{C456E32C-300B-4239-AD56-33234333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006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AB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DC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BC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BDC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AB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BDC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параллельны.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2CF414E3-A799-4C97-BBAD-FA7E8423A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докажите параллельность плоскостей </a:t>
            </a:r>
            <a:r>
              <a:rPr lang="en-US" altLang="ru-RU" sz="2800" i="1" dirty="0"/>
              <a:t>AB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BDC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graphicFrame>
        <p:nvGraphicFramePr>
          <p:cNvPr id="56327" name="Object 7">
            <a:extLst>
              <a:ext uri="{FF2B5EF4-FFF2-40B4-BE49-F238E27FC236}">
                <a16:creationId xmlns:a16="http://schemas.microsoft.com/office/drawing/2014/main" id="{097E33D2-D929-43C7-8BCA-9C3F6B8579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1905000"/>
          <a:ext cx="35433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Точечный рисунок" r:id="rId4" imgW="3543795" imgH="2610214" progId="Paint.Picture">
                  <p:embed/>
                </p:oleObj>
              </mc:Choice>
              <mc:Fallback>
                <p:oleObj name="Точечный рисунок" r:id="rId4" imgW="3543795" imgH="2610214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905000"/>
                        <a:ext cx="35433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>
            <a:extLst>
              <a:ext uri="{FF2B5EF4-FFF2-40B4-BE49-F238E27FC236}">
                <a16:creationId xmlns:a16="http://schemas.microsoft.com/office/drawing/2014/main" id="{791DF99C-FD6F-4BAC-BCA8-E7AAC5F52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>
            <a:extLst>
              <a:ext uri="{FF2B5EF4-FFF2-40B4-BE49-F238E27FC236}">
                <a16:creationId xmlns:a16="http://schemas.microsoft.com/office/drawing/2014/main" id="{C04D0E80-FAE6-445C-841B-8A4587655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38168"/>
            <a:ext cx="85030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параллельных плоскостей, содержащих грани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grpSp>
        <p:nvGrpSpPr>
          <p:cNvPr id="50180" name="Group 4">
            <a:extLst>
              <a:ext uri="{FF2B5EF4-FFF2-40B4-BE49-F238E27FC236}">
                <a16:creationId xmlns:a16="http://schemas.microsoft.com/office/drawing/2014/main" id="{ADDA1D0A-6E52-412C-A985-62A59BAB4EF1}"/>
              </a:ext>
            </a:extLst>
          </p:cNvPr>
          <p:cNvGrpSpPr>
            <a:grpSpLocks/>
          </p:cNvGrpSpPr>
          <p:nvPr/>
        </p:nvGrpSpPr>
        <p:grpSpPr bwMode="auto">
          <a:xfrm>
            <a:off x="838" y="4711700"/>
            <a:ext cx="9143162" cy="1466850"/>
            <a:chOff x="12" y="2968"/>
            <a:chExt cx="5172" cy="924"/>
          </a:xfrm>
        </p:grpSpPr>
        <p:sp>
          <p:nvSpPr>
            <p:cNvPr id="50181" name="Text Box 5">
              <a:extLst>
                <a:ext uri="{FF2B5EF4-FFF2-40B4-BE49-F238E27FC236}">
                  <a16:creationId xmlns:a16="http://schemas.microsoft.com/office/drawing/2014/main" id="{1D31A05F-C7E4-4AA6-9CA5-AF314ACC01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" y="2968"/>
              <a:ext cx="517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dirty="0">
                  <a:solidFill>
                    <a:srgbClr val="FF7C80"/>
                  </a:solidFill>
                </a:rPr>
                <a:t> </a:t>
              </a:r>
              <a:r>
                <a:rPr lang="ru-RU" altLang="ru-RU" dirty="0"/>
                <a:t>Каждая грань участвует в одной паре параллельных плоскостей. У куба имеется 6 граней. Следовательно, искомое число пар параллельных граней равно </a:t>
              </a:r>
            </a:p>
          </p:txBody>
        </p:sp>
        <p:graphicFrame>
          <p:nvGraphicFramePr>
            <p:cNvPr id="50182" name="Object 6">
              <a:extLst>
                <a:ext uri="{FF2B5EF4-FFF2-40B4-BE49-F238E27FC236}">
                  <a16:creationId xmlns:a16="http://schemas.microsoft.com/office/drawing/2014/main" id="{4BC744EE-9E1D-4BA0-AD45-EC58776BB61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1122130"/>
                </p:ext>
              </p:extLst>
            </p:nvPr>
          </p:nvGraphicFramePr>
          <p:xfrm>
            <a:off x="3611" y="3436"/>
            <a:ext cx="472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Equation" r:id="rId4" imgW="749160" imgH="723600" progId="Equation.DSMT4">
                    <p:embed/>
                  </p:oleObj>
                </mc:Choice>
                <mc:Fallback>
                  <p:oleObj name="Equation" r:id="rId4" imgW="749160" imgH="723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1" y="3436"/>
                          <a:ext cx="472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0184" name="Object 8">
            <a:extLst>
              <a:ext uri="{FF2B5EF4-FFF2-40B4-BE49-F238E27FC236}">
                <a16:creationId xmlns:a16="http://schemas.microsoft.com/office/drawing/2014/main" id="{A1870532-6955-45C4-A97E-8F953AC798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828800"/>
          <a:ext cx="35433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Точечный рисунок" r:id="rId6" imgW="3543795" imgH="2610214" progId="Paint.Picture">
                  <p:embed/>
                </p:oleObj>
              </mc:Choice>
              <mc:Fallback>
                <p:oleObj name="Точечный рисунок" r:id="rId6" imgW="3543795" imgH="2610214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828800"/>
                        <a:ext cx="35433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">
            <a:extLst>
              <a:ext uri="{FF2B5EF4-FFF2-40B4-BE49-F238E27FC236}">
                <a16:creationId xmlns:a16="http://schemas.microsoft.com/office/drawing/2014/main" id="{ACB6F430-64AF-4C40-970A-713316505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248C4D80-AE01-419C-890E-7908B90D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через точку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проведите плоскость, параллельную плоскости </a:t>
            </a:r>
            <a:r>
              <a:rPr lang="en-US" altLang="ru-RU" sz="2800" i="1" dirty="0"/>
              <a:t>ACD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46D8330-89D7-4A3D-81B0-627307474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1779170"/>
            <a:ext cx="3102811" cy="2878719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333109C-6612-45C1-B053-CFAF7528CCFD}"/>
              </a:ext>
            </a:extLst>
          </p:cNvPr>
          <p:cNvGrpSpPr/>
          <p:nvPr/>
        </p:nvGrpSpPr>
        <p:grpSpPr>
          <a:xfrm>
            <a:off x="395536" y="1737240"/>
            <a:ext cx="8610600" cy="4014019"/>
            <a:chOff x="395536" y="1737240"/>
            <a:chExt cx="8610600" cy="4014019"/>
          </a:xfrm>
        </p:grpSpPr>
        <p:sp>
          <p:nvSpPr>
            <p:cNvPr id="52228" name="Text Box 4">
              <a:extLst>
                <a:ext uri="{FF2B5EF4-FFF2-40B4-BE49-F238E27FC236}">
                  <a16:creationId xmlns:a16="http://schemas.microsoft.com/office/drawing/2014/main" id="{FAB627E9-DD10-4B21-AEA1-4770C875A9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536" y="4797152"/>
              <a:ext cx="86106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 </a:t>
              </a:r>
              <a:r>
                <a:rPr lang="ru-RU" altLang="ru-RU" sz="2800" dirty="0"/>
                <a:t>Искомой плоскостью является плоскость </a:t>
              </a:r>
              <a:r>
                <a:rPr lang="en-US" altLang="ru-RU" sz="2800" i="1" dirty="0"/>
                <a:t>BA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C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1BB5A1D6-D6F3-45BD-8E6C-1E7B34754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04080" y="1737240"/>
              <a:ext cx="3102810" cy="2878719"/>
            </a:xfrm>
            <a:prstGeom prst="rect">
              <a:avLst/>
            </a:prstGeom>
          </p:spPr>
        </p:pic>
      </p:grpSp>
      <p:sp>
        <p:nvSpPr>
          <p:cNvPr id="8" name="Rectangle 11">
            <a:extLst>
              <a:ext uri="{FF2B5EF4-FFF2-40B4-BE49-F238E27FC236}">
                <a16:creationId xmlns:a16="http://schemas.microsoft.com/office/drawing/2014/main" id="{F77D94E8-0EDF-48C4-9CEA-DA4343A65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84987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BD74FBCD-3948-4DA4-AC6D-9ADF015A7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192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Определение.</a:t>
            </a:r>
            <a:r>
              <a:rPr lang="ru-RU" altLang="ru-RU" sz="2800" dirty="0">
                <a:solidFill>
                  <a:srgbClr val="FF7C80"/>
                </a:solidFill>
              </a:rPr>
              <a:t> </a:t>
            </a:r>
            <a:r>
              <a:rPr lang="ru-RU" altLang="ru-RU" sz="2800" dirty="0"/>
              <a:t>Две плоскости в пространстве называются параллельными, если</a:t>
            </a:r>
            <a:r>
              <a:rPr lang="en-US" altLang="ru-RU" sz="2800" dirty="0"/>
              <a:t> </a:t>
            </a:r>
            <a:r>
              <a:rPr lang="ru-RU" altLang="ru-RU" sz="2800" dirty="0"/>
              <a:t>они не имеют общих точек.</a:t>
            </a:r>
          </a:p>
        </p:txBody>
      </p:sp>
      <p:pic>
        <p:nvPicPr>
          <p:cNvPr id="2058" name="Picture 10">
            <a:extLst>
              <a:ext uri="{FF2B5EF4-FFF2-40B4-BE49-F238E27FC236}">
                <a16:creationId xmlns:a16="http://schemas.microsoft.com/office/drawing/2014/main" id="{35BD6001-86CD-4ED0-9BDD-2B60EEF74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19400"/>
            <a:ext cx="415607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101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248C4D80-AE01-419C-890E-7908B90D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через скрещивающиеся прямые </a:t>
            </a:r>
            <a:r>
              <a:rPr lang="en-US" altLang="ru-RU" sz="2800" i="1" dirty="0"/>
              <a:t>BA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проведите параллельные плоскости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18A2617-5BD1-4FFA-A167-D3CCB0313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916832"/>
            <a:ext cx="2729577" cy="2532441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67B757F-4AC5-4BCE-AEA6-352CF869479B}"/>
              </a:ext>
            </a:extLst>
          </p:cNvPr>
          <p:cNvGrpSpPr/>
          <p:nvPr/>
        </p:nvGrpSpPr>
        <p:grpSpPr>
          <a:xfrm>
            <a:off x="395536" y="1916832"/>
            <a:ext cx="8610600" cy="3834427"/>
            <a:chOff x="395536" y="1916832"/>
            <a:chExt cx="8610600" cy="3834427"/>
          </a:xfrm>
        </p:grpSpPr>
        <p:sp>
          <p:nvSpPr>
            <p:cNvPr id="52228" name="Text Box 4">
              <a:extLst>
                <a:ext uri="{FF2B5EF4-FFF2-40B4-BE49-F238E27FC236}">
                  <a16:creationId xmlns:a16="http://schemas.microsoft.com/office/drawing/2014/main" id="{FAB627E9-DD10-4B21-AEA1-4770C875A9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536" y="4797152"/>
              <a:ext cx="86106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 </a:t>
              </a:r>
              <a:r>
                <a:rPr lang="ru-RU" altLang="ru-RU" sz="2800" dirty="0"/>
                <a:t>Искомыми плоскостями являются плоскости </a:t>
              </a:r>
              <a:r>
                <a:rPr lang="en-US" altLang="ru-RU" sz="2800" i="1" dirty="0"/>
                <a:t>BDA</a:t>
              </a:r>
              <a:r>
                <a:rPr lang="en-US" altLang="ru-RU" sz="2800" baseline="-25000" dirty="0"/>
                <a:t>1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CB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6B726C46-8D96-4F84-9593-D3092BF37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71799" y="1916832"/>
              <a:ext cx="2729577" cy="2532441"/>
            </a:xfrm>
            <a:prstGeom prst="rect">
              <a:avLst/>
            </a:prstGeom>
          </p:spPr>
        </p:pic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486BD2B2-A063-47EC-8C61-2ABE6E965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8144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2" name="Group 2">
            <a:extLst>
              <a:ext uri="{FF2B5EF4-FFF2-40B4-BE49-F238E27FC236}">
                <a16:creationId xmlns:a16="http://schemas.microsoft.com/office/drawing/2014/main" id="{00282AEA-7ED6-43DC-97F6-7E70B397F28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492896"/>
            <a:ext cx="7772400" cy="2103438"/>
            <a:chOff x="384" y="816"/>
            <a:chExt cx="4896" cy="1325"/>
          </a:xfrm>
        </p:grpSpPr>
        <p:sp>
          <p:nvSpPr>
            <p:cNvPr id="76803" name="Text Box 3">
              <a:extLst>
                <a:ext uri="{FF2B5EF4-FFF2-40B4-BE49-F238E27FC236}">
                  <a16:creationId xmlns:a16="http://schemas.microsoft.com/office/drawing/2014/main" id="{8BA76546-41DC-4D2B-B88B-A18B42C7F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816"/>
              <a:ext cx="1632" cy="37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altLang="ru-RU"/>
                <a:t>Две плоскости</a:t>
              </a:r>
            </a:p>
          </p:txBody>
        </p:sp>
        <p:sp>
          <p:nvSpPr>
            <p:cNvPr id="76804" name="Text Box 4">
              <a:extLst>
                <a:ext uri="{FF2B5EF4-FFF2-40B4-BE49-F238E27FC236}">
                  <a16:creationId xmlns:a16="http://schemas.microsoft.com/office/drawing/2014/main" id="{A986A1F7-5DFF-42AC-99E8-D8A2F7E3C1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632"/>
              <a:ext cx="2448" cy="50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altLang="ru-RU" sz="1400"/>
                <a:t>    </a:t>
              </a:r>
              <a:r>
                <a:rPr lang="ru-RU" altLang="ru-RU"/>
                <a:t>Имеют общие точки</a:t>
              </a:r>
            </a:p>
            <a:p>
              <a:pPr algn="ctr" eaLnBrk="0" hangingPunct="0"/>
              <a:r>
                <a:rPr lang="ru-RU" altLang="ru-RU"/>
                <a:t>(пересекаются по прямой)</a:t>
              </a:r>
            </a:p>
          </p:txBody>
        </p:sp>
        <p:sp>
          <p:nvSpPr>
            <p:cNvPr id="76805" name="Text Box 5">
              <a:extLst>
                <a:ext uri="{FF2B5EF4-FFF2-40B4-BE49-F238E27FC236}">
                  <a16:creationId xmlns:a16="http://schemas.microsoft.com/office/drawing/2014/main" id="{E9E49C23-AD84-48CE-A834-3EE4C0EA8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632"/>
              <a:ext cx="2256" cy="50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altLang="ru-RU" sz="1400"/>
                <a:t> </a:t>
              </a:r>
              <a:r>
                <a:rPr lang="ru-RU" altLang="ru-RU"/>
                <a:t>Не имеют общих точек</a:t>
              </a:r>
            </a:p>
            <a:p>
              <a:pPr algn="ctr" eaLnBrk="0" hangingPunct="0"/>
              <a:r>
                <a:rPr lang="ru-RU" altLang="ru-RU"/>
                <a:t>  (параллельны)</a:t>
              </a:r>
            </a:p>
          </p:txBody>
        </p:sp>
        <p:sp>
          <p:nvSpPr>
            <p:cNvPr id="76806" name="Line 6">
              <a:extLst>
                <a:ext uri="{FF2B5EF4-FFF2-40B4-BE49-F238E27FC236}">
                  <a16:creationId xmlns:a16="http://schemas.microsoft.com/office/drawing/2014/main" id="{13D83F8A-9AAA-4730-B589-606866592A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4" y="1200"/>
              <a:ext cx="129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807" name="Line 7">
              <a:extLst>
                <a:ext uri="{FF2B5EF4-FFF2-40B4-BE49-F238E27FC236}">
                  <a16:creationId xmlns:a16="http://schemas.microsoft.com/office/drawing/2014/main" id="{523F1201-3D38-4A42-B9AC-9EAC4D34C9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200"/>
              <a:ext cx="124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810" name="Rectangle 10">
            <a:extLst>
              <a:ext uri="{FF2B5EF4-FFF2-40B4-BE49-F238E27FC236}">
                <a16:creationId xmlns:a16="http://schemas.microsoft.com/office/drawing/2014/main" id="{07B7A3B9-BBEE-4FDA-84EF-364E70456BF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Взаимное расположение двух плоскостей в пространстве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>
            <a:extLst>
              <a:ext uri="{FF2B5EF4-FFF2-40B4-BE49-F238E27FC236}">
                <a16:creationId xmlns:a16="http://schemas.microsoft.com/office/drawing/2014/main" id="{1A00C3A1-76B1-4BDC-83C5-A4924E6B5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732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Если две параллельные плоскости пересечены третьей плоскостью, то линии их пересечения параллельны.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2E626E37-595A-46A2-BEF0-04CA402C22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32280"/>
            <a:ext cx="7772400" cy="6858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Признак параллельности двух прямых</a:t>
            </a:r>
            <a:endParaRPr lang="ru-RU" altLang="ru-RU" dirty="0"/>
          </a:p>
        </p:txBody>
      </p:sp>
      <p:pic>
        <p:nvPicPr>
          <p:cNvPr id="18438" name="Picture 6">
            <a:extLst>
              <a:ext uri="{FF2B5EF4-FFF2-40B4-BE49-F238E27FC236}">
                <a16:creationId xmlns:a16="http://schemas.microsoft.com/office/drawing/2014/main" id="{26CC1104-64DD-4F95-A672-EE83A8031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58155"/>
            <a:ext cx="33655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72B17E4B-BB39-43C6-B361-3D9A4D905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1196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плоскость γ пересекает параллельные плоскости α и β по прямым </a:t>
            </a:r>
            <a:r>
              <a:rPr lang="ru-RU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ru-RU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соответственно. Докажем, что прямые </a:t>
            </a:r>
            <a:r>
              <a:rPr lang="ru-RU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параллельны. Действительно, они лежат в одной плоскости - плоскости γ. Кроме этого, они лежат в непересекающихся плоскостях, следовательно, и подавно, не пересекаются. Значит, они параллельны.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>
            <a:extLst>
              <a:ext uri="{FF2B5EF4-FFF2-40B4-BE49-F238E27FC236}">
                <a16:creationId xmlns:a16="http://schemas.microsoft.com/office/drawing/2014/main" id="{8F5EAACE-0F96-43B7-AD05-A62949E86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Если две пересекающиеся прямые одной плоскости соответственно параллельны двум прямым другой плоскости, то эти плоскости параллельны.</a:t>
            </a: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DC0762C0-782F-40AF-B322-A5667776047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Признак параллельности двух плоскостей</a:t>
            </a:r>
            <a:endParaRPr lang="ru-RU" altLang="ru-RU"/>
          </a:p>
        </p:txBody>
      </p:sp>
      <p:pic>
        <p:nvPicPr>
          <p:cNvPr id="77829" name="Picture 5">
            <a:extLst>
              <a:ext uri="{FF2B5EF4-FFF2-40B4-BE49-F238E27FC236}">
                <a16:creationId xmlns:a16="http://schemas.microsoft.com/office/drawing/2014/main" id="{74308D7B-2A4A-41B8-9897-C3B6EA035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327025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830" name="Text Box 6">
            <a:extLst>
              <a:ext uri="{FF2B5EF4-FFF2-40B4-BE49-F238E27FC236}">
                <a16:creationId xmlns:a16="http://schemas.microsoft.com/office/drawing/2014/main" id="{F8C0EED9-29A2-4DCA-A294-2FE9EDD85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00200"/>
            <a:ext cx="4419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</a:t>
            </a:r>
            <a:r>
              <a:rPr lang="ru-RU" altLang="ru-RU" dirty="0"/>
              <a:t>две </a:t>
            </a:r>
            <a:r>
              <a:rPr lang="ru-RU" altLang="ru-RU" dirty="0">
                <a:cs typeface="Times New Roman" panose="02020603050405020304" pitchFamily="18" charset="0"/>
              </a:rPr>
              <a:t>пересекающиеся прямые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 плоскости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 соответственно параллельны </a:t>
            </a:r>
            <a:r>
              <a:rPr lang="ru-RU" altLang="ru-RU" dirty="0"/>
              <a:t>двум </a:t>
            </a:r>
            <a:r>
              <a:rPr lang="ru-RU" altLang="ru-RU" dirty="0">
                <a:cs typeface="Times New Roman" panose="02020603050405020304" pitchFamily="18" charset="0"/>
              </a:rPr>
              <a:t>прямым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Д</a:t>
            </a:r>
            <a:r>
              <a:rPr lang="ru-RU" altLang="ru-RU" dirty="0">
                <a:cs typeface="Times New Roman" panose="02020603050405020304" pitchFamily="18" charset="0"/>
              </a:rPr>
              <a:t>окажем, что плоскости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параллельны. </a:t>
            </a:r>
          </a:p>
        </p:txBody>
      </p:sp>
      <p:grpSp>
        <p:nvGrpSpPr>
          <p:cNvPr id="77833" name="Group 9">
            <a:extLst>
              <a:ext uri="{FF2B5EF4-FFF2-40B4-BE49-F238E27FC236}">
                <a16:creationId xmlns:a16="http://schemas.microsoft.com/office/drawing/2014/main" id="{E7D57EAD-E83A-4E47-AC10-28C25DD4C343}"/>
              </a:ext>
            </a:extLst>
          </p:cNvPr>
          <p:cNvGrpSpPr>
            <a:grpSpLocks/>
          </p:cNvGrpSpPr>
          <p:nvPr/>
        </p:nvGrpSpPr>
        <p:grpSpPr bwMode="auto">
          <a:xfrm>
            <a:off x="0" y="1752600"/>
            <a:ext cx="9144000" cy="5027613"/>
            <a:chOff x="0" y="1104"/>
            <a:chExt cx="5760" cy="3167"/>
          </a:xfrm>
        </p:grpSpPr>
        <p:sp>
          <p:nvSpPr>
            <p:cNvPr id="77831" name="Text Box 7">
              <a:extLst>
                <a:ext uri="{FF2B5EF4-FFF2-40B4-BE49-F238E27FC236}">
                  <a16:creationId xmlns:a16="http://schemas.microsoft.com/office/drawing/2014/main" id="{7321DBC8-631B-4DDD-A70F-1E2F970B7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52"/>
              <a:ext cx="5760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Предположим противное, т.е., что плоскости </a:t>
              </a:r>
              <a:r>
                <a:rPr lang="en-US" altLang="ru-RU" dirty="0">
                  <a:cs typeface="Times New Roman" panose="02020603050405020304" pitchFamily="18" charset="0"/>
                </a:rPr>
                <a:t>α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dirty="0">
                  <a:cs typeface="Times New Roman" panose="02020603050405020304" pitchFamily="18" charset="0"/>
                </a:rPr>
                <a:t>β</a:t>
              </a:r>
              <a:r>
                <a:rPr lang="ru-RU" altLang="ru-RU" dirty="0">
                  <a:cs typeface="Times New Roman" panose="02020603050405020304" pitchFamily="18" charset="0"/>
                </a:rPr>
                <a:t> пересекаются, и пусть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 - линия их пересечения. По признаку параллельности прямой и плоскости, прямая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параллельна плоскости </a:t>
              </a:r>
              <a:r>
                <a:rPr lang="en-US" altLang="ru-RU" dirty="0">
                  <a:cs typeface="Times New Roman" panose="02020603050405020304" pitchFamily="18" charset="0"/>
                </a:rPr>
                <a:t>β</a:t>
              </a:r>
              <a:r>
                <a:rPr lang="ru-RU" altLang="ru-RU" dirty="0">
                  <a:cs typeface="Times New Roman" panose="02020603050405020304" pitchFamily="18" charset="0"/>
                </a:rPr>
                <a:t>, а по свойству параллельности прямой и плоскости, она параллельна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. Аналогично, прямая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2</a:t>
              </a:r>
              <a:r>
                <a:rPr lang="ru-RU" altLang="ru-RU" dirty="0">
                  <a:cs typeface="Times New Roman" panose="02020603050405020304" pitchFamily="18" charset="0"/>
                </a:rPr>
                <a:t> также параллельна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. Таким образом, в плоскости </a:t>
              </a:r>
              <a:r>
                <a:rPr lang="en-US" altLang="ru-RU" dirty="0">
                  <a:cs typeface="Times New Roman" panose="02020603050405020304" pitchFamily="18" charset="0"/>
                </a:rPr>
                <a:t>α</a:t>
              </a:r>
              <a:r>
                <a:rPr lang="ru-RU" altLang="ru-RU" dirty="0">
                  <a:cs typeface="Times New Roman" panose="02020603050405020304" pitchFamily="18" charset="0"/>
                </a:rPr>
                <a:t> мы имеем две пересекающиеся прямые, параллельные одной прямой, что невозможно. </a:t>
              </a:r>
              <a:r>
                <a:rPr lang="ru-RU" altLang="ru-RU" dirty="0"/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ледовательно, </a:t>
              </a:r>
              <a:r>
                <a:rPr lang="ru-RU" altLang="ru-RU" dirty="0"/>
                <a:t>плоскости </a:t>
              </a:r>
              <a:r>
                <a:rPr lang="en-US" altLang="ru-RU" dirty="0">
                  <a:cs typeface="Times New Roman" panose="02020603050405020304" pitchFamily="18" charset="0"/>
                </a:rPr>
                <a:t>α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dirty="0">
                  <a:cs typeface="Times New Roman" panose="02020603050405020304" pitchFamily="18" charset="0"/>
                </a:rPr>
                <a:t>β</a:t>
              </a:r>
              <a:r>
                <a:rPr lang="ru-RU" altLang="ru-RU" dirty="0">
                  <a:cs typeface="Times New Roman" panose="02020603050405020304" pitchFamily="18" charset="0"/>
                </a:rPr>
                <a:t> параллельны. </a:t>
              </a:r>
            </a:p>
          </p:txBody>
        </p:sp>
        <p:pic>
          <p:nvPicPr>
            <p:cNvPr id="77832" name="Picture 8">
              <a:extLst>
                <a:ext uri="{FF2B5EF4-FFF2-40B4-BE49-F238E27FC236}">
                  <a16:creationId xmlns:a16="http://schemas.microsoft.com/office/drawing/2014/main" id="{2A3EC6F1-8DF8-4B23-8160-E523D6B7A8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104"/>
              <a:ext cx="2565" cy="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C978E235-96DD-4FE2-B876-119CACDF5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Нет.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0AF81EDD-6579-40D8-ABE8-68BCD32E9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 утверждение: "Если прямая, лежащая в одной плоскости, параллельна прямой, лежащей в другой плоскости, то эти плоскости параллельны"? 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12AF8577-3C5A-4C72-B505-61F32A035AC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286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endParaRPr lang="ru-RU" alt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F6ACF518-300B-4EAB-AC2D-1596486D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Нет.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A2C0E2C2-1745-48D4-9551-1D862CE18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 утверждение: "Если две прямые, лежащие в одной плоскости, параллельны двум прямым, лежащим в другой плоскости, то эти плоскости параллельны”? 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2829454-2F1F-456C-97B1-5F08C5C7D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31176061-4353-44EE-97E6-E8AC61DB4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F44CB446-9EDB-441A-88AB-45FE26297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Могут ли быть параллельными две плоскости, проходящие через непараллельные прямые?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C9E1B46-9505-4ED9-B312-7070851C3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238F8D7-15A0-4C1B-886B-20A7C385B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A8E44C19-1BB1-4533-96FC-E01DF28A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Могут ли пересекаться плоскости, параллельные одной и той же прямой?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F7FB07D-4B64-4A36-878A-6FE7940B9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1037</Words>
  <Application>Microsoft Office PowerPoint</Application>
  <PresentationFormat>Экран (4:3)</PresentationFormat>
  <Paragraphs>104</Paragraphs>
  <Slides>20</Slides>
  <Notes>19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Cambria Math</vt:lpstr>
      <vt:lpstr>Times New Roman</vt:lpstr>
      <vt:lpstr>Оформление по умолчанию</vt:lpstr>
      <vt:lpstr>Точечный рисунок</vt:lpstr>
      <vt:lpstr>Equation</vt:lpstr>
      <vt:lpstr>8а. ПАРАЛЛЕЛЬНОСТЬ ПЛОСКОСТЕЙ (Параллелепипед)</vt:lpstr>
      <vt:lpstr>Презентация PowerPoint</vt:lpstr>
      <vt:lpstr>Взаимное расположение двух плоскостей в пространстве</vt:lpstr>
      <vt:lpstr>Признак параллельности двух прямых</vt:lpstr>
      <vt:lpstr>Признак параллельности двух плоскостей</vt:lpstr>
      <vt:lpstr>Упражнение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Vladimir Smirnov</cp:lastModifiedBy>
  <cp:revision>37</cp:revision>
  <dcterms:created xsi:type="dcterms:W3CDTF">2007-09-04T04:37:57Z</dcterms:created>
  <dcterms:modified xsi:type="dcterms:W3CDTF">2022-04-03T11:53:49Z</dcterms:modified>
</cp:coreProperties>
</file>