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6" r:id="rId3"/>
    <p:sldId id="287" r:id="rId4"/>
    <p:sldId id="289" r:id="rId5"/>
    <p:sldId id="290" r:id="rId6"/>
    <p:sldId id="314" r:id="rId7"/>
    <p:sldId id="315" r:id="rId8"/>
    <p:sldId id="284" r:id="rId9"/>
    <p:sldId id="291" r:id="rId10"/>
    <p:sldId id="292" r:id="rId11"/>
    <p:sldId id="285" r:id="rId12"/>
    <p:sldId id="293" r:id="rId13"/>
    <p:sldId id="294" r:id="rId14"/>
    <p:sldId id="295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7C8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80" autoAdjust="0"/>
    <p:restoredTop sz="90929"/>
  </p:normalViewPr>
  <p:slideViewPr>
    <p:cSldViewPr>
      <p:cViewPr varScale="1">
        <p:scale>
          <a:sx n="97" d="100"/>
          <a:sy n="97" d="100"/>
        </p:scale>
        <p:origin x="13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840F2F4-CF86-44E6-9FF9-FD6C9A78422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34BA4E3-6A9B-421C-B622-26B9879EB14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2BDB6E02-B921-48FC-B2EA-4634E618D9D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1C760D34-F6E2-446A-B84A-47FB58A1A03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020E4045-B64B-4C03-AA69-556D70C6E0F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E2690223-3E8D-4AB5-B289-567AF8B702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2C05362-EE5B-4DD0-9359-F283BDBA948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3007B7-99B6-4EF0-9B2F-287FC89F0A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0D1B93-3FC5-41AA-A088-2C284A50C0AF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62B467A7-152F-4145-AD12-FFF38EACBA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C237B8B-35CE-4B06-B295-7F3F277293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1F649EA-A75A-4F0E-8F0A-9DC2F04F1F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0810F7-15D8-400E-A817-305A2F4C1DDC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766DF54E-023F-48FE-81D9-02D79F2980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27925F43-DBC1-43FF-93F8-FA96BD8464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96609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BC42133-17B1-42FF-8283-48014F115D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475048-C196-4C5F-8128-A22D65612404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3A06D195-0872-4BCF-AB9F-0AE61DDF77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C2849D84-2834-4466-A8CC-4DFAA258F7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6973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85425B9-1C78-4116-ABCD-84061947AE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78257B-20EB-4F7A-8606-E7AEE2D1C2DF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71682" name="Rectangle 1026">
            <a:extLst>
              <a:ext uri="{FF2B5EF4-FFF2-40B4-BE49-F238E27FC236}">
                <a16:creationId xmlns:a16="http://schemas.microsoft.com/office/drawing/2014/main" id="{C05FCDBE-7F2F-43BC-BD73-C5D3A9CAEA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1027">
            <a:extLst>
              <a:ext uri="{FF2B5EF4-FFF2-40B4-BE49-F238E27FC236}">
                <a16:creationId xmlns:a16="http://schemas.microsoft.com/office/drawing/2014/main" id="{A66E7F3D-DA8F-4FA5-A61D-EDC76DA971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43967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7B411B1-0891-4BF6-8DD7-EC9D41365E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507D71-DCE2-494A-8A67-05947180A027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4579C314-86FA-4F35-BCD7-EE3C099E56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E603C627-811B-4E79-9413-1F04F13BBB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29113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9118E6-B622-419D-84D5-AF7FA7EDF9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E44C83-9527-44F5-9795-A720905AB362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0089B9C7-59D6-4058-97E2-EAEE20C810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81274579-59BF-4716-8F7D-D1BD433A2D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8842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4D0EEE-A215-48DA-ABAF-8923EA52AB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0DFF0C-6EFB-4475-9954-37F4F523981C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612C5BEA-4135-4605-A6CD-2F069E579A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EBD78DA-3274-4B92-8368-9648D1F7F5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10846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693752D-4726-46AF-A536-110840993A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25587B-D0DE-43F5-BBD0-0F90B6AB1474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090E0F3F-5FD7-4C3D-8F67-40FEBA450B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104DF829-081D-4763-956A-5647748E52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17683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C545D1E-6781-4501-9F1F-79BF6C9B7F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9E778C-755E-42AC-BE43-694E475B2B74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63490" name="Rectangle 1026">
            <a:extLst>
              <a:ext uri="{FF2B5EF4-FFF2-40B4-BE49-F238E27FC236}">
                <a16:creationId xmlns:a16="http://schemas.microsoft.com/office/drawing/2014/main" id="{41489276-F296-4D14-907F-2E45F2A41F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1027">
            <a:extLst>
              <a:ext uri="{FF2B5EF4-FFF2-40B4-BE49-F238E27FC236}">
                <a16:creationId xmlns:a16="http://schemas.microsoft.com/office/drawing/2014/main" id="{5E0271EA-DE34-4395-BBCD-2197138E96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59820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D3B28D0-4345-4806-B291-9D7DDBE52F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5661D7-02DB-48B7-B718-5EC3EC5895F2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2C191F49-5133-42EE-8B64-721EE6D630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154703A2-9BED-4D33-8ACD-5EB2408CBC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81125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D3B28D0-4345-4806-B291-9D7DDBE52F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5661D7-02DB-48B7-B718-5EC3EC5895F2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2C191F49-5133-42EE-8B64-721EE6D630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154703A2-9BED-4D33-8ACD-5EB2408CBC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90165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D3B28D0-4345-4806-B291-9D7DDBE52F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5661D7-02DB-48B7-B718-5EC3EC5895F2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2C191F49-5133-42EE-8B64-721EE6D630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154703A2-9BED-4D33-8ACD-5EB2408CBC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744103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B6DD46A-809A-4927-9415-84097CDB9B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DD7754-D592-4ED5-978F-712EF341F1F1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1994B4BC-18D0-4CD3-94A7-C6C44997B6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825CE3FB-FF51-4D3E-B3AB-BB1853988A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41398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F63070D-A41E-41AC-8C1B-5D6FF6A2CA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1F1A8-7E4F-42C9-BF1A-307CC94B5AE7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1D219A6E-FA2A-4141-9B41-C73E408683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D81D76F8-CD7F-407E-AAEB-7C04A629C3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951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8B8229-CFC7-4C6B-9760-E58BDB44D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DD2E64-5B89-4E97-A0BE-EBE650D57E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4F8FDF-B5C5-4E9C-AFDF-77D53EE73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647C32-1261-4B51-BBB5-697305FDF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00518C-25DE-49B8-812D-01637C8A6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F50CED-369B-408B-910E-BB83BB873A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80006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2CA2C2-F9A6-4D27-9359-253F8BC69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AE6FD10-E9C8-4A2B-83CB-CB8A429CA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D4014C-70CB-4858-A52F-E05DB99F6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FE156E-5F3F-4AD6-A0AE-B6E34C2D5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7F41CB-842D-4275-BA18-159489F7D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895F31-89D1-41DD-8F03-EDBFD981DF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878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5C318A5-5EDB-4DF0-9112-CDFB0C50EC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9856069-F060-4C38-AEA9-3A6008D2FF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0F3501-7DA3-46DF-8DF2-DE1BD57F9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F492C3-4B0C-45B2-B92A-EB38DF8F7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B4332C-EB54-4D33-ADD5-E67499FF4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FBAA0-C859-4B50-86D8-2565AB3625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7351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C76FDF-A445-4329-940A-521825D9C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21E33C-11DD-46BE-AD68-C4EDB31FD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30303D-D17E-406B-8D46-5BE9F6C6B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8B5507-B29B-47C8-81A5-C50DEADDB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BE0C61-4D5F-490E-84A8-356D733CD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0AD5F-1052-451F-B79C-3E6E33019F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1816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D05002-D3AB-4336-9F2B-C878F813B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FF4DD10-A90D-4759-BACF-C2FA4E227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594AC1-073D-4CCF-BC01-D4674D012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460309-3E67-436D-ADC3-AB90F6C7B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9C78A1-1FB7-460C-930E-185575AAA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18F5A-F4B1-4A48-93B0-8E7892A8E7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069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45E5BF-C4F3-470D-BAAF-451B89D71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FA917A-DD0B-481B-95EB-5F35E8E54F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D3C6F45-EC98-4C95-9A18-7F214757EE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2AC160-ED5F-478B-943B-06FDF9F49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F30E4F3-00E1-4740-B929-401D888D7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4528B63-5F33-489A-A729-D69B0F7E2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1D8284-0CDD-4F4E-B342-3D2DFB2FFA3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026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57EF5D-BF5B-4D62-BAE0-7569E8B0C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7937075-AB2D-4048-9519-49617BD03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7810E9F-F0F0-4B7B-9B10-DFBDA4933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FE71818-80AE-4DD6-8EF7-92D46DF7E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DA3703E-0516-423E-A580-ACB453D304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D714950-2BBC-4C6B-98D4-DF9DA8F52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1DCC00F-4C49-4CCC-905A-34DE4A980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73EC607-8D17-4C21-93AC-A1193FEFF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AF1944-81DD-4FF4-AFC8-7DD64A4A3E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2298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81859A-7D00-435C-BDA1-A9B5F26B4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75F53BB-30B0-46A5-A2CF-831BED368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2DB2ADC-7CC5-48D5-BBE8-9AE0BC056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895EABB-7A28-4114-BC99-D19F599DE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85ECD-357A-416D-B3A5-6C2EBB3CD7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8127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8442AFD-DC1A-47FF-B10F-6A8DAB3F4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63CB46A-3F50-4B42-A58B-7C141B9D6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AE79C27-3329-4422-BD07-6E65B1ECF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E0A958-E898-43EF-B1EB-8966DEA54C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4807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B53B56-18B4-4C39-BF38-BABD08CDB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7A07A0-6217-4808-83A6-23EBF1F93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08D0C18-4F1B-443B-8CAE-91C8A0D947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A8546D-C781-41EF-9FC5-64F4823E5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5D1E05F-22EC-4ABA-82C4-FF869AF8A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CC64BA0-0273-49BF-A8A9-AEF2FFDAC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425D1-FE9B-4C7A-AE2B-0160140E22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8926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21F3A2-E0C2-4FD1-9A29-C76EA9DF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4F13805-5231-437B-87F6-D29C34DDC8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1368B24-D25E-461C-B43D-831864EBB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E41DB7D-94EA-4D9E-9745-AA0243B48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1018676-A8AF-4C18-9177-F332F1DCA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71CB6A4-2966-418C-8CB1-F8E8CF522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E9FEB-8996-4466-9F03-C39D4DA6FE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6433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58C342F-6473-481D-9FE2-9D18022158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4F8F845-40D0-4640-A773-A7833B16A6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BE1260D-92EE-41A7-B3C1-D6FC1F1FA2A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7F2C0E9-CACF-4050-B2EA-E30C0F20570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4B97618-145E-4817-9D62-E165BF9E6CF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9885985-9F0B-4B1A-9D1D-D0E879870EB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>
            <a:extLst>
              <a:ext uri="{FF2B5EF4-FFF2-40B4-BE49-F238E27FC236}">
                <a16:creationId xmlns:a16="http://schemas.microsoft.com/office/drawing/2014/main" id="{EFFDB841-F45F-4CA6-8FF9-8BA10806FB6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1169122"/>
            <a:ext cx="8568952" cy="2232248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8</a:t>
            </a:r>
            <a:r>
              <a:rPr lang="ru-RU" altLang="ru-RU" dirty="0">
                <a:solidFill>
                  <a:srgbClr val="FF3300"/>
                </a:solidFill>
              </a:rPr>
              <a:t>б. ПАРАЛЛЕЛЬНОСТЬ ПЛОСКОСТЕЙ</a:t>
            </a:r>
            <a:br>
              <a:rPr lang="ru-RU" altLang="ru-RU" dirty="0">
                <a:solidFill>
                  <a:srgbClr val="FF3300"/>
                </a:solidFill>
              </a:rPr>
            </a:br>
            <a:r>
              <a:rPr lang="ru-RU" altLang="ru-RU" dirty="0">
                <a:solidFill>
                  <a:srgbClr val="FF3300"/>
                </a:solidFill>
              </a:rPr>
              <a:t>(Призма)</a:t>
            </a:r>
            <a:endParaRPr lang="ru-RU" alt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>
            <a:extLst>
              <a:ext uri="{FF2B5EF4-FFF2-40B4-BE49-F238E27FC236}">
                <a16:creationId xmlns:a16="http://schemas.microsoft.com/office/drawing/2014/main" id="{122F620C-5C18-4204-A940-79F198A41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Для многогранника, изображенного на рисунке, все плоские углы которого прямые, докажите, что плоскости </a:t>
            </a:r>
            <a:r>
              <a:rPr lang="en-US" altLang="ru-RU" sz="2800" i="1" dirty="0"/>
              <a:t>ADD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2 </a:t>
            </a:r>
            <a:r>
              <a:rPr lang="ru-RU" altLang="ru-RU" sz="2800" dirty="0"/>
              <a:t>параллельны.</a:t>
            </a:r>
          </a:p>
        </p:txBody>
      </p:sp>
      <p:sp>
        <p:nvSpPr>
          <p:cNvPr id="68611" name="Text Box 3">
            <a:extLst>
              <a:ext uri="{FF2B5EF4-FFF2-40B4-BE49-F238E27FC236}">
                <a16:creationId xmlns:a16="http://schemas.microsoft.com/office/drawing/2014/main" id="{BEF551FC-B444-42B1-9FAB-35AA4C0CB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76800"/>
            <a:ext cx="8991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sz="2800" dirty="0"/>
              <a:t> Прямые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2</a:t>
            </a:r>
            <a:r>
              <a:rPr lang="ru-RU" altLang="ru-RU" sz="2800" dirty="0"/>
              <a:t>, лежащие в плоскости </a:t>
            </a:r>
            <a:r>
              <a:rPr lang="en-US" altLang="ru-RU" sz="2800" i="1" dirty="0"/>
              <a:t>ADD</a:t>
            </a:r>
            <a:r>
              <a:rPr lang="en-US" altLang="ru-RU" sz="2800" baseline="-25000" dirty="0"/>
              <a:t>2</a:t>
            </a:r>
            <a:r>
              <a:rPr lang="ru-RU" altLang="ru-RU" sz="2800" dirty="0"/>
              <a:t>, соответственно параллельны прямым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2 </a:t>
            </a:r>
            <a:r>
              <a:rPr lang="ru-RU" altLang="ru-RU" sz="2800" dirty="0"/>
              <a:t>и</a:t>
            </a:r>
            <a:r>
              <a:rPr lang="en-US" altLang="ru-RU" sz="2800" i="1" dirty="0"/>
              <a:t> B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2</a:t>
            </a:r>
            <a:r>
              <a:rPr lang="ru-RU" altLang="ru-RU" sz="2800" dirty="0"/>
              <a:t>, лежащим в плоскости</a:t>
            </a:r>
            <a:r>
              <a:rPr lang="en-US" altLang="ru-RU" sz="2800" i="1" dirty="0"/>
              <a:t> 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2</a:t>
            </a:r>
            <a:r>
              <a:rPr lang="en-US" altLang="ru-RU" sz="2800" dirty="0"/>
              <a:t>.</a:t>
            </a:r>
            <a:r>
              <a:rPr lang="ru-RU" altLang="ru-RU" sz="2800" dirty="0"/>
              <a:t> Следовательно, плоскости </a:t>
            </a:r>
            <a:r>
              <a:rPr lang="en-US" altLang="ru-RU" sz="2800" i="1" dirty="0"/>
              <a:t>ADD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2 </a:t>
            </a:r>
            <a:r>
              <a:rPr lang="ru-RU" altLang="ru-RU" sz="2800" dirty="0"/>
              <a:t>параллельны.</a:t>
            </a:r>
          </a:p>
        </p:txBody>
      </p:sp>
      <p:pic>
        <p:nvPicPr>
          <p:cNvPr id="68613" name="Picture 5">
            <a:extLst>
              <a:ext uri="{FF2B5EF4-FFF2-40B4-BE49-F238E27FC236}">
                <a16:creationId xmlns:a16="http://schemas.microsoft.com/office/drawing/2014/main" id="{58D43F79-638C-44CE-AC18-E6C0FFAA96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057400"/>
            <a:ext cx="3078163" cy="290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1">
            <a:extLst>
              <a:ext uri="{FF2B5EF4-FFF2-40B4-BE49-F238E27FC236}">
                <a16:creationId xmlns:a16="http://schemas.microsoft.com/office/drawing/2014/main" id="{E7B6B2DD-5FCC-45B5-BD0D-C191E154D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089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9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06574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>
            <a:extLst>
              <a:ext uri="{FF2B5EF4-FFF2-40B4-BE49-F238E27FC236}">
                <a16:creationId xmlns:a16="http://schemas.microsoft.com/office/drawing/2014/main" id="{1160D009-0B10-48D9-A7F2-BBB240451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плоскости, проходящие через вершины многогранника, изображенного на рисунке, все плоские углы которого прямые, параллельные плоскости </a:t>
            </a:r>
            <a:r>
              <a:rPr lang="en-US" altLang="ru-RU" sz="2800" i="1" dirty="0"/>
              <a:t>ADD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.</a:t>
            </a: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FE11C056-D731-4055-A3C2-467A6D33E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1500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Ответ.</a:t>
            </a:r>
            <a:r>
              <a:rPr lang="ru-RU" altLang="ru-RU" sz="2800"/>
              <a:t> </a:t>
            </a:r>
            <a:r>
              <a:rPr lang="en-US" altLang="ru-RU" sz="2800" i="1"/>
              <a:t>BCC</a:t>
            </a:r>
            <a:r>
              <a:rPr lang="en-US" altLang="ru-RU" sz="2800" baseline="-25000"/>
              <a:t>1</a:t>
            </a:r>
            <a:r>
              <a:rPr lang="en-US" altLang="ru-RU" sz="2800"/>
              <a:t>, </a:t>
            </a:r>
            <a:r>
              <a:rPr lang="en-US" altLang="ru-RU" sz="2800" i="1"/>
              <a:t>B</a:t>
            </a:r>
            <a:r>
              <a:rPr lang="en-US" altLang="ru-RU" sz="2800" baseline="-25000"/>
              <a:t>2</a:t>
            </a:r>
            <a:r>
              <a:rPr lang="en-US" altLang="ru-RU" sz="2800" i="1"/>
              <a:t>C</a:t>
            </a:r>
            <a:r>
              <a:rPr lang="en-US" altLang="ru-RU" sz="2800" baseline="-25000"/>
              <a:t>2</a:t>
            </a:r>
            <a:r>
              <a:rPr lang="en-US" altLang="ru-RU" sz="2800" i="1"/>
              <a:t>C</a:t>
            </a:r>
            <a:r>
              <a:rPr lang="en-US" altLang="ru-RU" sz="2800" baseline="-25000"/>
              <a:t>3</a:t>
            </a:r>
            <a:r>
              <a:rPr lang="en-US" altLang="ru-RU" sz="2800"/>
              <a:t>, </a:t>
            </a:r>
            <a:r>
              <a:rPr lang="en-US" altLang="ru-RU" sz="2800" i="1"/>
              <a:t>A</a:t>
            </a:r>
            <a:r>
              <a:rPr lang="en-US" altLang="ru-RU" sz="2800" baseline="-25000"/>
              <a:t>2</a:t>
            </a:r>
            <a:r>
              <a:rPr lang="en-US" altLang="ru-RU" sz="2800" i="1"/>
              <a:t>D</a:t>
            </a:r>
            <a:r>
              <a:rPr lang="en-US" altLang="ru-RU" sz="2800" baseline="-25000"/>
              <a:t>2</a:t>
            </a:r>
            <a:r>
              <a:rPr lang="en-US" altLang="ru-RU" sz="2800" i="1"/>
              <a:t>D</a:t>
            </a:r>
            <a:r>
              <a:rPr lang="en-US" altLang="ru-RU" sz="2800" baseline="-25000"/>
              <a:t>3</a:t>
            </a:r>
            <a:r>
              <a:rPr lang="en-US" altLang="ru-RU" sz="2800"/>
              <a:t>.</a:t>
            </a:r>
            <a:endParaRPr lang="ru-RU" altLang="ru-RU" sz="2800" baseline="-25000"/>
          </a:p>
        </p:txBody>
      </p:sp>
      <p:pic>
        <p:nvPicPr>
          <p:cNvPr id="54277" name="Picture 5">
            <a:extLst>
              <a:ext uri="{FF2B5EF4-FFF2-40B4-BE49-F238E27FC236}">
                <a16:creationId xmlns:a16="http://schemas.microsoft.com/office/drawing/2014/main" id="{D027DD02-9236-4FDE-B765-2C52B4F35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438400"/>
            <a:ext cx="3624263" cy="26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1">
            <a:extLst>
              <a:ext uri="{FF2B5EF4-FFF2-40B4-BE49-F238E27FC236}">
                <a16:creationId xmlns:a16="http://schemas.microsoft.com/office/drawing/2014/main" id="{62602A5C-EE89-48B2-89F0-41B1939CC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089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10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57709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1026">
            <a:extLst>
              <a:ext uri="{FF2B5EF4-FFF2-40B4-BE49-F238E27FC236}">
                <a16:creationId xmlns:a16="http://schemas.microsoft.com/office/drawing/2014/main" id="{9368CCC2-2192-4928-9BD3-0D4E3E50F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Для многогранника, изображенного на рисунке, все плоские углы которого прямые, докажите, что плоскости </a:t>
            </a:r>
            <a:r>
              <a:rPr lang="en-US" altLang="ru-RU" sz="2800" i="1" dirty="0"/>
              <a:t>ADD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BCC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параллельны.</a:t>
            </a:r>
          </a:p>
        </p:txBody>
      </p:sp>
      <p:sp>
        <p:nvSpPr>
          <p:cNvPr id="70659" name="Text Box 1027">
            <a:extLst>
              <a:ext uri="{FF2B5EF4-FFF2-40B4-BE49-F238E27FC236}">
                <a16:creationId xmlns:a16="http://schemas.microsoft.com/office/drawing/2014/main" id="{63319CFB-55E6-402F-AFBF-D2E91E757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76800"/>
            <a:ext cx="8991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sz="2800" dirty="0"/>
              <a:t> Прямые </a:t>
            </a:r>
            <a:r>
              <a:rPr lang="en-US" altLang="ru-RU" sz="2800" i="1" dirty="0"/>
              <a:t>AD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лежащие в плоскости </a:t>
            </a:r>
            <a:r>
              <a:rPr lang="en-US" altLang="ru-RU" sz="2800" i="1" dirty="0"/>
              <a:t>ADD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соответственно параллельны прямым </a:t>
            </a:r>
            <a:r>
              <a:rPr lang="en-US" altLang="ru-RU" sz="2800" i="1" dirty="0"/>
              <a:t>BC</a:t>
            </a:r>
            <a:r>
              <a:rPr lang="en-US" altLang="ru-RU" sz="2800" baseline="-25000" dirty="0"/>
              <a:t> </a:t>
            </a:r>
            <a:r>
              <a:rPr lang="ru-RU" altLang="ru-RU" sz="2800" dirty="0"/>
              <a:t>и</a:t>
            </a:r>
            <a:r>
              <a:rPr lang="en-US" altLang="ru-RU" sz="2800" i="1" dirty="0"/>
              <a:t> BB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лежащим в плоскости</a:t>
            </a:r>
            <a:r>
              <a:rPr lang="en-US" altLang="ru-RU" sz="2800" i="1" dirty="0"/>
              <a:t> BCC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r>
              <a:rPr lang="ru-RU" altLang="ru-RU" sz="2800" dirty="0"/>
              <a:t> Следовательно, плоскости </a:t>
            </a:r>
            <a:r>
              <a:rPr lang="en-US" altLang="ru-RU" sz="2800" i="1" dirty="0"/>
              <a:t>ADD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BCC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параллельны.</a:t>
            </a:r>
          </a:p>
        </p:txBody>
      </p:sp>
      <p:pic>
        <p:nvPicPr>
          <p:cNvPr id="70662" name="Picture 1030">
            <a:extLst>
              <a:ext uri="{FF2B5EF4-FFF2-40B4-BE49-F238E27FC236}">
                <a16:creationId xmlns:a16="http://schemas.microsoft.com/office/drawing/2014/main" id="{53E55835-A3D6-4D12-BA0E-182A0046E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209800"/>
            <a:ext cx="3624263" cy="26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1">
            <a:extLst>
              <a:ext uri="{FF2B5EF4-FFF2-40B4-BE49-F238E27FC236}">
                <a16:creationId xmlns:a16="http://schemas.microsoft.com/office/drawing/2014/main" id="{AC888397-5BC6-424F-A949-F2B0D9880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089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11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12572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026">
            <a:extLst>
              <a:ext uri="{FF2B5EF4-FFF2-40B4-BE49-F238E27FC236}">
                <a16:creationId xmlns:a16="http://schemas.microsoft.com/office/drawing/2014/main" id="{AEA94A97-2DE6-4DB8-8398-68440D2A5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Для многогранника, изображенного на рисунке, все плоские углы которого прямые, докажите, что плоскости </a:t>
            </a:r>
            <a:r>
              <a:rPr lang="en-US" altLang="ru-RU" sz="2800" i="1" dirty="0"/>
              <a:t>ADD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3 </a:t>
            </a:r>
            <a:r>
              <a:rPr lang="ru-RU" altLang="ru-RU" sz="2800" dirty="0"/>
              <a:t>параллельны.</a:t>
            </a:r>
          </a:p>
        </p:txBody>
      </p:sp>
      <p:sp>
        <p:nvSpPr>
          <p:cNvPr id="72707" name="Text Box 1027">
            <a:extLst>
              <a:ext uri="{FF2B5EF4-FFF2-40B4-BE49-F238E27FC236}">
                <a16:creationId xmlns:a16="http://schemas.microsoft.com/office/drawing/2014/main" id="{0BF04495-DCB9-496F-978C-460690408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76800"/>
            <a:ext cx="8991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sz="2800" dirty="0"/>
              <a:t> Прямые </a:t>
            </a:r>
            <a:r>
              <a:rPr lang="en-US" altLang="ru-RU" sz="2800" i="1" dirty="0"/>
              <a:t>AD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лежащие в плоскости </a:t>
            </a:r>
            <a:r>
              <a:rPr lang="en-US" altLang="ru-RU" sz="2800" i="1" dirty="0"/>
              <a:t>ADD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соответственно параллельны прямым 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2 </a:t>
            </a:r>
            <a:r>
              <a:rPr lang="ru-RU" altLang="ru-RU" sz="2800" dirty="0"/>
              <a:t>и</a:t>
            </a:r>
            <a:r>
              <a:rPr lang="en-US" altLang="ru-RU" sz="2800" i="1" dirty="0"/>
              <a:t> B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3</a:t>
            </a:r>
            <a:r>
              <a:rPr lang="ru-RU" altLang="ru-RU" sz="2800" dirty="0"/>
              <a:t>, лежащим в плоскости</a:t>
            </a:r>
            <a:r>
              <a:rPr lang="en-US" altLang="ru-RU" sz="2800" i="1" dirty="0"/>
              <a:t> B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3 </a:t>
            </a:r>
            <a:r>
              <a:rPr lang="en-US" altLang="ru-RU" sz="2800" dirty="0"/>
              <a:t>.</a:t>
            </a:r>
            <a:r>
              <a:rPr lang="ru-RU" altLang="ru-RU" sz="2800" dirty="0"/>
              <a:t> Следовательно, плоскости </a:t>
            </a:r>
            <a:r>
              <a:rPr lang="en-US" altLang="ru-RU" sz="2800" i="1" dirty="0"/>
              <a:t>ADD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3 </a:t>
            </a:r>
            <a:r>
              <a:rPr lang="ru-RU" altLang="ru-RU" sz="2800" dirty="0"/>
              <a:t>параллельны.</a:t>
            </a:r>
          </a:p>
        </p:txBody>
      </p:sp>
      <p:pic>
        <p:nvPicPr>
          <p:cNvPr id="72709" name="Picture 1029">
            <a:extLst>
              <a:ext uri="{FF2B5EF4-FFF2-40B4-BE49-F238E27FC236}">
                <a16:creationId xmlns:a16="http://schemas.microsoft.com/office/drawing/2014/main" id="{3207E2DD-E15C-425D-8342-BDD5CD1A95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209800"/>
            <a:ext cx="3624263" cy="26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1">
            <a:extLst>
              <a:ext uri="{FF2B5EF4-FFF2-40B4-BE49-F238E27FC236}">
                <a16:creationId xmlns:a16="http://schemas.microsoft.com/office/drawing/2014/main" id="{75AD33F6-12E1-41F9-8701-8D36FD8FE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089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12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11740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>
            <a:extLst>
              <a:ext uri="{FF2B5EF4-FFF2-40B4-BE49-F238E27FC236}">
                <a16:creationId xmlns:a16="http://schemas.microsoft.com/office/drawing/2014/main" id="{B4256BF6-FD64-4A11-974D-7F24A7494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Для многогранника, изображенного на рисунке, все плоские углы которого прямые, докажите, что плоскости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3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3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3 </a:t>
            </a:r>
            <a:r>
              <a:rPr lang="ru-RU" altLang="ru-RU" sz="2800" dirty="0"/>
              <a:t>параллельны.</a:t>
            </a:r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id="{FCBEE8DB-DE57-48DD-851C-46E3A5E9F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76800"/>
            <a:ext cx="8991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sz="2800" dirty="0"/>
              <a:t> Прямые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</a:t>
            </a:r>
            <a:r>
              <a:rPr lang="ru-RU" altLang="ru-RU" sz="2800" dirty="0"/>
              <a:t>, лежащие в плоскости </a:t>
            </a:r>
            <a:r>
              <a:rPr lang="en-US" altLang="ru-RU" sz="2800" i="1" dirty="0"/>
              <a:t>ABC</a:t>
            </a:r>
            <a:r>
              <a:rPr lang="ru-RU" altLang="ru-RU" sz="2800" dirty="0"/>
              <a:t>, соответственно параллельны прямым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3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3 </a:t>
            </a:r>
            <a:r>
              <a:rPr lang="ru-RU" altLang="ru-RU" sz="2800" dirty="0"/>
              <a:t>и</a:t>
            </a:r>
            <a:r>
              <a:rPr lang="en-US" altLang="ru-RU" sz="2800" i="1" dirty="0"/>
              <a:t> B</a:t>
            </a:r>
            <a:r>
              <a:rPr lang="en-US" altLang="ru-RU" sz="2800" baseline="-25000" dirty="0"/>
              <a:t>3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3</a:t>
            </a:r>
            <a:r>
              <a:rPr lang="ru-RU" altLang="ru-RU" sz="2800" dirty="0"/>
              <a:t>, лежащим в плоскости</a:t>
            </a:r>
            <a:r>
              <a:rPr lang="en-US" altLang="ru-RU" sz="2800" i="1" dirty="0"/>
              <a:t> A</a:t>
            </a:r>
            <a:r>
              <a:rPr lang="en-US" altLang="ru-RU" sz="2800" baseline="-25000" dirty="0"/>
              <a:t>3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3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3 </a:t>
            </a:r>
            <a:r>
              <a:rPr lang="en-US" altLang="ru-RU" sz="2800" dirty="0"/>
              <a:t>.</a:t>
            </a:r>
            <a:r>
              <a:rPr lang="ru-RU" altLang="ru-RU" sz="2800" dirty="0"/>
              <a:t> Следовательно, плоскости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3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3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3 </a:t>
            </a:r>
            <a:r>
              <a:rPr lang="ru-RU" altLang="ru-RU" sz="2800" dirty="0"/>
              <a:t>параллельны.</a:t>
            </a:r>
          </a:p>
        </p:txBody>
      </p:sp>
      <p:pic>
        <p:nvPicPr>
          <p:cNvPr id="74757" name="Picture 5">
            <a:extLst>
              <a:ext uri="{FF2B5EF4-FFF2-40B4-BE49-F238E27FC236}">
                <a16:creationId xmlns:a16="http://schemas.microsoft.com/office/drawing/2014/main" id="{03A69248-200B-463B-AE01-2E172DDE5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209800"/>
            <a:ext cx="3624263" cy="26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1">
            <a:extLst>
              <a:ext uri="{FF2B5EF4-FFF2-40B4-BE49-F238E27FC236}">
                <a16:creationId xmlns:a16="http://schemas.microsoft.com/office/drawing/2014/main" id="{BD3D7360-4CB7-4578-B909-D00928F7C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089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13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21054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>
            <a:extLst>
              <a:ext uri="{FF2B5EF4-FFF2-40B4-BE49-F238E27FC236}">
                <a16:creationId xmlns:a16="http://schemas.microsoft.com/office/drawing/2014/main" id="{2176CCA1-018A-46CD-8B10-4B9365543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219200"/>
            <a:ext cx="4572000" cy="308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а) </a:t>
            </a:r>
            <a:r>
              <a:rPr lang="en-US" altLang="ru-RU" sz="2800" i="1"/>
              <a:t>ABB</a:t>
            </a:r>
            <a:r>
              <a:rPr lang="en-US" altLang="ru-RU" sz="2800" baseline="-25000"/>
              <a:t>1</a:t>
            </a:r>
            <a:r>
              <a:rPr lang="en-US" altLang="ru-RU" sz="2800" i="1"/>
              <a:t> </a:t>
            </a:r>
            <a:r>
              <a:rPr lang="ru-RU" altLang="ru-RU" sz="2800"/>
              <a:t>и </a:t>
            </a:r>
            <a:r>
              <a:rPr lang="en-US" altLang="ru-RU" sz="2800" i="1"/>
              <a:t>CDD</a:t>
            </a:r>
            <a:r>
              <a:rPr lang="en-US" altLang="ru-RU" sz="2800" baseline="-25000"/>
              <a:t>1</a:t>
            </a:r>
            <a:r>
              <a:rPr lang="ru-RU" altLang="ru-RU" sz="2800"/>
              <a:t>;</a:t>
            </a:r>
          </a:p>
          <a:p>
            <a:pPr>
              <a:spcBef>
                <a:spcPct val="50000"/>
              </a:spcBef>
            </a:pPr>
            <a:r>
              <a:rPr lang="ru-RU" altLang="ru-RU" sz="2800"/>
              <a:t>б) </a:t>
            </a:r>
            <a:r>
              <a:rPr lang="en-US" altLang="ru-RU" sz="2800" i="1"/>
              <a:t>ABB</a:t>
            </a:r>
            <a:r>
              <a:rPr lang="en-US" altLang="ru-RU" sz="2800" baseline="-25000"/>
              <a:t>1</a:t>
            </a:r>
            <a:r>
              <a:rPr lang="en-US" altLang="ru-RU" sz="2800" i="1"/>
              <a:t> </a:t>
            </a:r>
            <a:r>
              <a:rPr lang="ru-RU" altLang="ru-RU" sz="2800"/>
              <a:t>и </a:t>
            </a:r>
            <a:r>
              <a:rPr lang="en-US" altLang="ru-RU" sz="2800" i="1"/>
              <a:t>DEE</a:t>
            </a:r>
            <a:r>
              <a:rPr lang="en-US" altLang="ru-RU" sz="2800" baseline="-25000"/>
              <a:t>1</a:t>
            </a:r>
            <a:r>
              <a:rPr lang="ru-RU" altLang="ru-RU" sz="2800"/>
              <a:t>;</a:t>
            </a:r>
            <a:endParaRPr lang="en-US" altLang="ru-RU" sz="2800"/>
          </a:p>
          <a:p>
            <a:pPr>
              <a:spcBef>
                <a:spcPct val="50000"/>
              </a:spcBef>
            </a:pPr>
            <a:r>
              <a:rPr lang="ru-RU" altLang="ru-RU" sz="2800"/>
              <a:t>в) </a:t>
            </a:r>
            <a:r>
              <a:rPr lang="en-US" altLang="ru-RU" sz="2800" i="1"/>
              <a:t>ABB</a:t>
            </a:r>
            <a:r>
              <a:rPr lang="en-US" altLang="ru-RU" sz="2800" baseline="-25000"/>
              <a:t>1</a:t>
            </a:r>
            <a:r>
              <a:rPr lang="en-US" altLang="ru-RU" sz="2800" i="1"/>
              <a:t> </a:t>
            </a:r>
            <a:r>
              <a:rPr lang="ru-RU" altLang="ru-RU" sz="2800"/>
              <a:t>и </a:t>
            </a:r>
            <a:r>
              <a:rPr lang="en-US" altLang="ru-RU" sz="2800" i="1"/>
              <a:t>CEE</a:t>
            </a:r>
            <a:r>
              <a:rPr lang="en-US" altLang="ru-RU" sz="2800" baseline="-25000"/>
              <a:t>1</a:t>
            </a:r>
            <a:r>
              <a:rPr lang="ru-RU" altLang="ru-RU" sz="2800"/>
              <a:t>;</a:t>
            </a:r>
            <a:endParaRPr lang="en-US" altLang="ru-RU" sz="2800"/>
          </a:p>
          <a:p>
            <a:pPr>
              <a:spcBef>
                <a:spcPct val="50000"/>
              </a:spcBef>
            </a:pPr>
            <a:r>
              <a:rPr lang="ru-RU" altLang="ru-RU" sz="2800"/>
              <a:t>г) </a:t>
            </a:r>
            <a:r>
              <a:rPr lang="en-US" altLang="ru-RU" sz="2800" i="1"/>
              <a:t>ABB</a:t>
            </a:r>
            <a:r>
              <a:rPr lang="en-US" altLang="ru-RU" sz="2800" baseline="-25000"/>
              <a:t>1</a:t>
            </a:r>
            <a:r>
              <a:rPr lang="en-US" altLang="ru-RU" sz="2800" i="1"/>
              <a:t> </a:t>
            </a:r>
            <a:r>
              <a:rPr lang="ru-RU" altLang="ru-RU" sz="2800"/>
              <a:t>и </a:t>
            </a:r>
            <a:r>
              <a:rPr lang="en-US" altLang="ru-RU" sz="2800" i="1"/>
              <a:t>CFF</a:t>
            </a:r>
            <a:r>
              <a:rPr lang="en-US" altLang="ru-RU" sz="2800" baseline="-25000"/>
              <a:t>1</a:t>
            </a:r>
            <a:r>
              <a:rPr lang="ru-RU" altLang="ru-RU" sz="2800"/>
              <a:t>;</a:t>
            </a:r>
            <a:endParaRPr lang="en-US" altLang="ru-RU" sz="2800"/>
          </a:p>
          <a:p>
            <a:pPr>
              <a:spcBef>
                <a:spcPct val="50000"/>
              </a:spcBef>
            </a:pPr>
            <a:r>
              <a:rPr lang="ru-RU" altLang="ru-RU" sz="2800"/>
              <a:t>д) </a:t>
            </a:r>
            <a:r>
              <a:rPr lang="en-US" altLang="ru-RU" sz="2800" i="1"/>
              <a:t>ABB</a:t>
            </a:r>
            <a:r>
              <a:rPr lang="en-US" altLang="ru-RU" sz="2800" baseline="-25000"/>
              <a:t>1</a:t>
            </a:r>
            <a:r>
              <a:rPr lang="en-US" altLang="ru-RU" sz="2800" i="1"/>
              <a:t> </a:t>
            </a:r>
            <a:r>
              <a:rPr lang="ru-RU" altLang="ru-RU" sz="2800"/>
              <a:t>и </a:t>
            </a:r>
            <a:r>
              <a:rPr lang="en-US" altLang="ru-RU" sz="2800" i="1"/>
              <a:t>CFE</a:t>
            </a:r>
            <a:r>
              <a:rPr lang="en-US" altLang="ru-RU" sz="2800" baseline="-25000"/>
              <a:t>1</a:t>
            </a:r>
            <a:r>
              <a:rPr lang="ru-RU" altLang="ru-RU" sz="2800"/>
              <a:t>,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F943D021-369D-4142-A1E7-BC892DF52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7150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/>
              <a:t> а) Нет;</a:t>
            </a:r>
          </a:p>
        </p:txBody>
      </p:sp>
      <p:pic>
        <p:nvPicPr>
          <p:cNvPr id="12293" name="Picture 5">
            <a:extLst>
              <a:ext uri="{FF2B5EF4-FFF2-40B4-BE49-F238E27FC236}">
                <a16:creationId xmlns:a16="http://schemas.microsoft.com/office/drawing/2014/main" id="{5437C906-50E7-4D65-8AF2-188630A994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3835400" cy="310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5" name="Text Box 7">
            <a:extLst>
              <a:ext uri="{FF2B5EF4-FFF2-40B4-BE49-F238E27FC236}">
                <a16:creationId xmlns:a16="http://schemas.microsoft.com/office/drawing/2014/main" id="{03F8F135-9BDB-4AF9-93EB-C94F1F9EB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7150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да;</a:t>
            </a:r>
          </a:p>
        </p:txBody>
      </p:sp>
      <p:sp>
        <p:nvSpPr>
          <p:cNvPr id="12296" name="Text Box 8">
            <a:extLst>
              <a:ext uri="{FF2B5EF4-FFF2-40B4-BE49-F238E27FC236}">
                <a16:creationId xmlns:a16="http://schemas.microsoft.com/office/drawing/2014/main" id="{BBBA99F3-4F4D-4F6F-BE30-1C40F2958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715000"/>
            <a:ext cx="1022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/>
              <a:t>в) нет;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43C380DC-5044-4FA8-BDB5-77E83B265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7150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г) да;</a:t>
            </a:r>
          </a:p>
        </p:txBody>
      </p:sp>
      <p:sp>
        <p:nvSpPr>
          <p:cNvPr id="12298" name="Text Box 10">
            <a:extLst>
              <a:ext uri="{FF2B5EF4-FFF2-40B4-BE49-F238E27FC236}">
                <a16:creationId xmlns:a16="http://schemas.microsoft.com/office/drawing/2014/main" id="{293434BF-4E3A-441B-9CF0-0057E60D9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715000"/>
            <a:ext cx="1025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/>
              <a:t>д) нет.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962FF061-B997-4A3C-965F-30E46F0FC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685800"/>
            <a:ext cx="678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Являются ли параллельными плоскости:</a:t>
            </a:r>
          </a:p>
        </p:txBody>
      </p:sp>
      <p:sp>
        <p:nvSpPr>
          <p:cNvPr id="12301" name="Text Box 13">
            <a:extLst>
              <a:ext uri="{FF2B5EF4-FFF2-40B4-BE49-F238E27FC236}">
                <a16:creationId xmlns:a16="http://schemas.microsoft.com/office/drawing/2014/main" id="{E3D6B877-FFEE-4675-B70D-C67A42A98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3434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проходящие через вершины правильной шестиугольной призмы </a:t>
            </a:r>
            <a:r>
              <a:rPr lang="en-US" altLang="ru-RU" sz="2800" i="1"/>
              <a:t>ABCDEFA</a:t>
            </a:r>
            <a:r>
              <a:rPr lang="en-US" altLang="ru-RU" sz="2800" baseline="-25000"/>
              <a:t>1</a:t>
            </a:r>
            <a:r>
              <a:rPr lang="en-US" altLang="ru-RU" sz="2800" i="1"/>
              <a:t>B</a:t>
            </a:r>
            <a:r>
              <a:rPr lang="en-US" altLang="ru-RU" sz="2800" baseline="-25000"/>
              <a:t>1</a:t>
            </a:r>
            <a:r>
              <a:rPr lang="en-US" altLang="ru-RU" sz="2800" i="1"/>
              <a:t>C</a:t>
            </a:r>
            <a:r>
              <a:rPr lang="en-US" altLang="ru-RU" sz="2800" baseline="-25000"/>
              <a:t>1</a:t>
            </a:r>
            <a:r>
              <a:rPr lang="en-US" altLang="ru-RU" sz="2800" i="1"/>
              <a:t>D</a:t>
            </a:r>
            <a:r>
              <a:rPr lang="en-US" altLang="ru-RU" sz="2800" baseline="-25000"/>
              <a:t>1</a:t>
            </a:r>
            <a:r>
              <a:rPr lang="en-US" altLang="ru-RU" sz="2800" i="1"/>
              <a:t>E</a:t>
            </a:r>
            <a:r>
              <a:rPr lang="en-US" altLang="ru-RU" sz="2800" baseline="-25000"/>
              <a:t>1</a:t>
            </a:r>
            <a:r>
              <a:rPr lang="en-US" altLang="ru-RU" sz="2800" i="1"/>
              <a:t>F</a:t>
            </a:r>
            <a:r>
              <a:rPr lang="en-US" altLang="ru-RU" sz="2800" baseline="-25000"/>
              <a:t>1 </a:t>
            </a:r>
            <a:r>
              <a:rPr lang="ru-RU" altLang="ru-RU" sz="2800"/>
              <a:t>?</a:t>
            </a: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C6DEA6F-DD42-439D-88C8-D5587954EB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089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25944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utoUpdateAnimBg="0"/>
      <p:bldP spid="12295" grpId="0" autoUpdateAnimBg="0"/>
      <p:bldP spid="12296" grpId="0" autoUpdateAnimBg="0"/>
      <p:bldP spid="12297" grpId="0" autoUpdateAnimBg="0"/>
      <p:bldP spid="1229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>
            <a:extLst>
              <a:ext uri="{FF2B5EF4-FFF2-40B4-BE49-F238E27FC236}">
                <a16:creationId xmlns:a16="http://schemas.microsoft.com/office/drawing/2014/main" id="{2A4D300B-458C-4514-A5E8-DC47EE60A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53000"/>
            <a:ext cx="8839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sz="2800" dirty="0"/>
              <a:t> Прямые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лежащие в плоскости </a:t>
            </a:r>
            <a:r>
              <a:rPr lang="en-US" altLang="ru-RU" sz="2800" i="1" dirty="0"/>
              <a:t>ABB</a:t>
            </a:r>
            <a:r>
              <a:rPr lang="ru-RU" altLang="ru-RU" sz="2800" baseline="-25000" dirty="0"/>
              <a:t>1</a:t>
            </a:r>
            <a:r>
              <a:rPr lang="ru-RU" altLang="ru-RU" sz="2800" dirty="0"/>
              <a:t>, соответственно параллельны прямым </a:t>
            </a:r>
            <a:r>
              <a:rPr lang="en-US" altLang="ru-RU" sz="2800" i="1" dirty="0"/>
              <a:t>DE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и</a:t>
            </a:r>
            <a:r>
              <a:rPr lang="en-US" altLang="ru-RU" sz="2800" i="1" dirty="0"/>
              <a:t> EE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лежащим в плоскости</a:t>
            </a:r>
            <a:r>
              <a:rPr lang="en-US" altLang="ru-RU" sz="2800" i="1" dirty="0"/>
              <a:t> DEE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r>
              <a:rPr lang="ru-RU" altLang="ru-RU" sz="2800" dirty="0"/>
              <a:t> Следовательно, плоскости </a:t>
            </a:r>
            <a:r>
              <a:rPr lang="en-US" altLang="ru-RU" sz="2800" i="1" dirty="0"/>
              <a:t>ABB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DEE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параллельны.</a:t>
            </a:r>
          </a:p>
        </p:txBody>
      </p:sp>
      <p:pic>
        <p:nvPicPr>
          <p:cNvPr id="58371" name="Picture 3">
            <a:extLst>
              <a:ext uri="{FF2B5EF4-FFF2-40B4-BE49-F238E27FC236}">
                <a16:creationId xmlns:a16="http://schemas.microsoft.com/office/drawing/2014/main" id="{196225D6-1836-4EAB-9DF5-919F2E2AF5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81200"/>
            <a:ext cx="3835400" cy="310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373" name="Text Box 5">
            <a:extLst>
              <a:ext uri="{FF2B5EF4-FFF2-40B4-BE49-F238E27FC236}">
                <a16:creationId xmlns:a16="http://schemas.microsoft.com/office/drawing/2014/main" id="{1366CC06-41A4-4E35-BE7D-9F292842C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для правильной шестиугольной призмы </a:t>
            </a:r>
            <a:r>
              <a:rPr lang="en-US" altLang="ru-RU" sz="2800" i="1" dirty="0"/>
              <a:t>ABCDEFA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 плоскости </a:t>
            </a:r>
            <a:r>
              <a:rPr lang="en-US" altLang="ru-RU" sz="2800" i="1" dirty="0"/>
              <a:t>ABB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DEE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параллельны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646151B-995A-4863-83BE-560F6748D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089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2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05444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>
            <a:extLst>
              <a:ext uri="{FF2B5EF4-FFF2-40B4-BE49-F238E27FC236}">
                <a16:creationId xmlns:a16="http://schemas.microsoft.com/office/drawing/2014/main" id="{AFEADC9A-05A2-4801-92CF-6DBBD1435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53000"/>
            <a:ext cx="8839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sz="2800" dirty="0"/>
              <a:t> Прямые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AF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лежащие в плоскости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соответственно параллельны прямым </a:t>
            </a:r>
            <a:r>
              <a:rPr lang="en-US" altLang="ru-RU" sz="2800" i="1" dirty="0"/>
              <a:t>ED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и</a:t>
            </a:r>
            <a:r>
              <a:rPr lang="en-US" altLang="ru-RU" sz="2800" i="1" dirty="0"/>
              <a:t> CD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лежащим в плоскости</a:t>
            </a:r>
            <a:r>
              <a:rPr lang="en-US" altLang="ru-RU" sz="2800" i="1" dirty="0"/>
              <a:t> CED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r>
              <a:rPr lang="ru-RU" altLang="ru-RU" sz="2800" dirty="0"/>
              <a:t> Следовательно, плоскости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CED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параллельны.</a:t>
            </a:r>
          </a:p>
        </p:txBody>
      </p:sp>
      <p:pic>
        <p:nvPicPr>
          <p:cNvPr id="62467" name="Picture 3">
            <a:extLst>
              <a:ext uri="{FF2B5EF4-FFF2-40B4-BE49-F238E27FC236}">
                <a16:creationId xmlns:a16="http://schemas.microsoft.com/office/drawing/2014/main" id="{304FD7C8-0FA6-4502-B3D2-A6C8D43BF4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81200"/>
            <a:ext cx="3835400" cy="310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468" name="Text Box 4">
            <a:extLst>
              <a:ext uri="{FF2B5EF4-FFF2-40B4-BE49-F238E27FC236}">
                <a16:creationId xmlns:a16="http://schemas.microsoft.com/office/drawing/2014/main" id="{08A5B512-2EA6-46AA-AC0C-FA5BEB395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для правильной шестиугольной призмы </a:t>
            </a:r>
            <a:r>
              <a:rPr lang="en-US" altLang="ru-RU" sz="2800" i="1" dirty="0"/>
              <a:t>ABCDEFA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 плоскости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CED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параллельны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69A00D1-1284-47C2-8215-31018162A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089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3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70621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>
            <a:extLst>
              <a:ext uri="{FF2B5EF4-FFF2-40B4-BE49-F238E27FC236}">
                <a16:creationId xmlns:a16="http://schemas.microsoft.com/office/drawing/2014/main" id="{07D8A1AE-3469-4A18-9787-AAC312F5E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53000"/>
            <a:ext cx="8839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sz="2800" dirty="0"/>
              <a:t> Прямые </a:t>
            </a:r>
            <a:r>
              <a:rPr lang="en-US" altLang="ru-RU" sz="2800" i="1" dirty="0"/>
              <a:t>AC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AE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лежащие в плоскости </a:t>
            </a:r>
            <a:r>
              <a:rPr lang="en-US" altLang="ru-RU" sz="2800" i="1" dirty="0"/>
              <a:t>AC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соответственно параллельны прямым </a:t>
            </a:r>
            <a:r>
              <a:rPr lang="en-US" altLang="ru-RU" sz="2800" i="1" dirty="0"/>
              <a:t>FD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и</a:t>
            </a:r>
            <a:r>
              <a:rPr lang="en-US" altLang="ru-RU" sz="2800" i="1" dirty="0"/>
              <a:t> BD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лежащим в плоскости</a:t>
            </a:r>
            <a:r>
              <a:rPr lang="en-US" altLang="ru-RU" sz="2800" i="1" dirty="0"/>
              <a:t> BFD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r>
              <a:rPr lang="ru-RU" altLang="ru-RU" sz="2800" dirty="0"/>
              <a:t> Следовательно, плоскости </a:t>
            </a:r>
            <a:r>
              <a:rPr lang="en-US" altLang="ru-RU" sz="2800" i="1" dirty="0"/>
              <a:t>AC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BFD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параллельны.</a:t>
            </a:r>
          </a:p>
        </p:txBody>
      </p:sp>
      <p:pic>
        <p:nvPicPr>
          <p:cNvPr id="64515" name="Picture 3">
            <a:extLst>
              <a:ext uri="{FF2B5EF4-FFF2-40B4-BE49-F238E27FC236}">
                <a16:creationId xmlns:a16="http://schemas.microsoft.com/office/drawing/2014/main" id="{3CFB255A-5854-4D15-93DB-954E542A7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81200"/>
            <a:ext cx="3835400" cy="310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516" name="Text Box 4">
            <a:extLst>
              <a:ext uri="{FF2B5EF4-FFF2-40B4-BE49-F238E27FC236}">
                <a16:creationId xmlns:a16="http://schemas.microsoft.com/office/drawing/2014/main" id="{1CFA2DDE-9F91-4137-B589-BC36102E5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для правильной шестиугольной призмы </a:t>
            </a:r>
            <a:r>
              <a:rPr lang="en-US" altLang="ru-RU" sz="2800" i="1" dirty="0"/>
              <a:t>ABCDEFA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 плоскости </a:t>
            </a:r>
            <a:r>
              <a:rPr lang="en-US" altLang="ru-RU" sz="2800" i="1" dirty="0"/>
              <a:t>AC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BFD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параллельны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50E353C-7E7B-4FA5-9A12-5877B0A8E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089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4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303748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Text Box 4">
            <a:extLst>
              <a:ext uri="{FF2B5EF4-FFF2-40B4-BE49-F238E27FC236}">
                <a16:creationId xmlns:a16="http://schemas.microsoft.com/office/drawing/2014/main" id="{1CFA2DDE-9F91-4137-B589-BC36102E5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763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правильной шестиугольной призме </a:t>
            </a:r>
            <a:r>
              <a:rPr lang="en-US" altLang="ru-RU" sz="2800" i="1" dirty="0"/>
              <a:t>ABCDEFA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 через прямую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проведите плоскость, параллельную прямой</a:t>
            </a:r>
            <a:r>
              <a:rPr lang="en-US" altLang="ru-RU" sz="2800" dirty="0"/>
              <a:t> </a:t>
            </a:r>
            <a:r>
              <a:rPr lang="en-US" altLang="ru-RU" sz="2800" i="1" dirty="0"/>
              <a:t>CD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14FD183-DDB6-4AAD-A202-C8CA932D26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2072300"/>
            <a:ext cx="3461268" cy="2931312"/>
          </a:xfrm>
          <a:prstGeom prst="rect">
            <a:avLst/>
          </a:prstGeom>
        </p:spPr>
      </p:pic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AA5552F1-5237-472B-BDC1-58BB53EA2EDC}"/>
              </a:ext>
            </a:extLst>
          </p:cNvPr>
          <p:cNvGrpSpPr/>
          <p:nvPr/>
        </p:nvGrpSpPr>
        <p:grpSpPr>
          <a:xfrm>
            <a:off x="190500" y="2070794"/>
            <a:ext cx="8839200" cy="3886925"/>
            <a:chOff x="190500" y="2070794"/>
            <a:chExt cx="8839200" cy="3886925"/>
          </a:xfrm>
        </p:grpSpPr>
        <p:sp>
          <p:nvSpPr>
            <p:cNvPr id="64514" name="Text Box 2">
              <a:extLst>
                <a:ext uri="{FF2B5EF4-FFF2-40B4-BE49-F238E27FC236}">
                  <a16:creationId xmlns:a16="http://schemas.microsoft.com/office/drawing/2014/main" id="{07D8A1AE-3469-4A18-9787-AAC312F5EB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00" y="5003612"/>
              <a:ext cx="8839200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Ответ.</a:t>
              </a:r>
              <a:r>
                <a:rPr lang="ru-RU" altLang="ru-RU" sz="2800" dirty="0"/>
                <a:t> Искомой плоскостью является плоскость </a:t>
              </a:r>
              <a:r>
                <a:rPr lang="en-US" altLang="ru-RU" sz="2800" i="1" dirty="0"/>
                <a:t>AB</a:t>
              </a:r>
              <a:r>
                <a:rPr lang="en-US" altLang="ru-RU" sz="2800" baseline="-25000" dirty="0"/>
                <a:t>1</a:t>
              </a:r>
              <a:r>
                <a:rPr lang="en-US" altLang="ru-RU" sz="2800" i="1" dirty="0"/>
                <a:t>F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.</a:t>
              </a:r>
              <a:endParaRPr lang="ru-RU" altLang="ru-RU" sz="2800" dirty="0"/>
            </a:p>
          </p:txBody>
        </p:sp>
        <p:pic>
          <p:nvPicPr>
            <p:cNvPr id="10" name="Рисунок 9">
              <a:extLst>
                <a:ext uri="{FF2B5EF4-FFF2-40B4-BE49-F238E27FC236}">
                  <a16:creationId xmlns:a16="http://schemas.microsoft.com/office/drawing/2014/main" id="{1D967471-C65E-44EE-AE92-E15AE406A5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27786" y="2070794"/>
              <a:ext cx="3461266" cy="2931311"/>
            </a:xfrm>
            <a:prstGeom prst="rect">
              <a:avLst/>
            </a:prstGeom>
          </p:spPr>
        </p:pic>
      </p:grpSp>
      <p:sp>
        <p:nvSpPr>
          <p:cNvPr id="7" name="Rectangle 11">
            <a:extLst>
              <a:ext uri="{FF2B5EF4-FFF2-40B4-BE49-F238E27FC236}">
                <a16:creationId xmlns:a16="http://schemas.microsoft.com/office/drawing/2014/main" id="{823B2101-509B-4AF5-84B5-B7459FEB3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089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5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42308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Text Box 4">
            <a:extLst>
              <a:ext uri="{FF2B5EF4-FFF2-40B4-BE49-F238E27FC236}">
                <a16:creationId xmlns:a16="http://schemas.microsoft.com/office/drawing/2014/main" id="{1CFA2DDE-9F91-4137-B589-BC36102E5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763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правильной шестиугольной призме </a:t>
            </a:r>
            <a:r>
              <a:rPr lang="en-US" altLang="ru-RU" sz="2800" i="1" dirty="0"/>
              <a:t>ABCDEFA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 через прямые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en-US" altLang="ru-RU" sz="2800" i="1" dirty="0"/>
              <a:t> </a:t>
            </a:r>
            <a:r>
              <a:rPr lang="ru-RU" altLang="ru-RU" sz="2800" dirty="0"/>
              <a:t>проведите</a:t>
            </a:r>
            <a:r>
              <a:rPr lang="en-US" altLang="ru-RU" sz="2800" dirty="0"/>
              <a:t> </a:t>
            </a:r>
            <a:r>
              <a:rPr lang="ru-RU" altLang="ru-RU" sz="2800" dirty="0"/>
              <a:t>параллельные плоскости.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DE5EE80-B976-4CAA-9F95-7D5815D440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2154253"/>
            <a:ext cx="3206188" cy="2715288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FE73ACDA-6590-4C72-B0BD-E57E1CE5348E}"/>
              </a:ext>
            </a:extLst>
          </p:cNvPr>
          <p:cNvGrpSpPr/>
          <p:nvPr/>
        </p:nvGrpSpPr>
        <p:grpSpPr>
          <a:xfrm>
            <a:off x="152400" y="2154252"/>
            <a:ext cx="8839200" cy="3752855"/>
            <a:chOff x="152400" y="2154252"/>
            <a:chExt cx="8839200" cy="3752855"/>
          </a:xfrm>
        </p:grpSpPr>
        <p:sp>
          <p:nvSpPr>
            <p:cNvPr id="64514" name="Text Box 2">
              <a:extLst>
                <a:ext uri="{FF2B5EF4-FFF2-40B4-BE49-F238E27FC236}">
                  <a16:creationId xmlns:a16="http://schemas.microsoft.com/office/drawing/2014/main" id="{07D8A1AE-3469-4A18-9787-AAC312F5EB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" y="4953000"/>
              <a:ext cx="8839200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Ответ.</a:t>
              </a:r>
              <a:r>
                <a:rPr lang="ru-RU" altLang="ru-RU" sz="2800" dirty="0"/>
                <a:t> Искомыми плоскостями являются плоскости </a:t>
              </a:r>
              <a:r>
                <a:rPr lang="en-US" altLang="ru-RU" sz="2800" i="1" dirty="0"/>
                <a:t>AB</a:t>
              </a:r>
              <a:r>
                <a:rPr lang="en-US" altLang="ru-RU" sz="2800" baseline="-25000" dirty="0"/>
                <a:t>1</a:t>
              </a:r>
              <a:r>
                <a:rPr lang="en-US" altLang="ru-RU" sz="2800" i="1" dirty="0"/>
                <a:t>E</a:t>
              </a:r>
              <a:r>
                <a:rPr lang="en-US" altLang="ru-RU" sz="2800" baseline="-25000" dirty="0"/>
                <a:t>1 </a:t>
              </a:r>
              <a:r>
                <a:rPr lang="ru-RU" altLang="ru-RU" sz="2800" dirty="0"/>
                <a:t>и </a:t>
              </a:r>
              <a:r>
                <a:rPr lang="en-US" altLang="ru-RU" sz="2800" i="1" dirty="0"/>
                <a:t>BC</a:t>
              </a:r>
              <a:r>
                <a:rPr lang="en-US" altLang="ru-RU" sz="2800" baseline="-25000" dirty="0"/>
                <a:t>1</a:t>
              </a:r>
              <a:r>
                <a:rPr lang="en-US" altLang="ru-RU" sz="2800" i="1" dirty="0"/>
                <a:t>D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.</a:t>
              </a:r>
              <a:endParaRPr lang="ru-RU" altLang="ru-RU" sz="2800" dirty="0"/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C30DD2C6-D4FD-4F88-A7FB-C461DA57FE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43809" y="2154252"/>
              <a:ext cx="3206187" cy="2715287"/>
            </a:xfrm>
            <a:prstGeom prst="rect">
              <a:avLst/>
            </a:prstGeom>
          </p:spPr>
        </p:pic>
      </p:grpSp>
      <p:sp>
        <p:nvSpPr>
          <p:cNvPr id="7" name="Rectangle 11">
            <a:extLst>
              <a:ext uri="{FF2B5EF4-FFF2-40B4-BE49-F238E27FC236}">
                <a16:creationId xmlns:a16="http://schemas.microsoft.com/office/drawing/2014/main" id="{473863C3-8BDC-45BC-B5D3-17E349E3C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089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6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9394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>
            <a:extLst>
              <a:ext uri="{FF2B5EF4-FFF2-40B4-BE49-F238E27FC236}">
                <a16:creationId xmlns:a16="http://schemas.microsoft.com/office/drawing/2014/main" id="{6CA8D6BA-9118-41F0-BACA-56CD542BD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плоскости, проходящие через вершины многогранника, изображенного на рисунке, все плоские углы которого прямые, параллельные плоскости </a:t>
            </a:r>
            <a:r>
              <a:rPr lang="en-US" altLang="ru-RU" sz="2800" i="1" dirty="0"/>
              <a:t>ABC</a:t>
            </a:r>
            <a:r>
              <a:rPr lang="ru-RU" altLang="ru-RU" sz="2800" dirty="0"/>
              <a:t>.</a:t>
            </a:r>
          </a:p>
        </p:txBody>
      </p:sp>
      <p:sp>
        <p:nvSpPr>
          <p:cNvPr id="52227" name="Text Box 3">
            <a:extLst>
              <a:ext uri="{FF2B5EF4-FFF2-40B4-BE49-F238E27FC236}">
                <a16:creationId xmlns:a16="http://schemas.microsoft.com/office/drawing/2014/main" id="{AE8DAB2B-1B7F-45E9-83C3-37F803636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10200"/>
            <a:ext cx="815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Ответ.</a:t>
            </a:r>
            <a:r>
              <a:rPr lang="ru-RU" altLang="ru-RU" sz="2800"/>
              <a:t> </a:t>
            </a:r>
            <a:r>
              <a:rPr lang="en-US" altLang="ru-RU" sz="2800" i="1"/>
              <a:t>A</a:t>
            </a:r>
            <a:r>
              <a:rPr lang="en-US" altLang="ru-RU" sz="2800" baseline="-25000"/>
              <a:t>1</a:t>
            </a:r>
            <a:r>
              <a:rPr lang="en-US" altLang="ru-RU" sz="2800" i="1"/>
              <a:t>B</a:t>
            </a:r>
            <a:r>
              <a:rPr lang="en-US" altLang="ru-RU" sz="2800" baseline="-25000"/>
              <a:t>1</a:t>
            </a:r>
            <a:r>
              <a:rPr lang="en-US" altLang="ru-RU" sz="2800" i="1"/>
              <a:t>C</a:t>
            </a:r>
            <a:r>
              <a:rPr lang="en-US" altLang="ru-RU" sz="2800" baseline="-25000"/>
              <a:t>1</a:t>
            </a:r>
            <a:r>
              <a:rPr lang="en-US" altLang="ru-RU" sz="2800"/>
              <a:t>, </a:t>
            </a:r>
            <a:r>
              <a:rPr lang="en-US" altLang="ru-RU" sz="2800" i="1"/>
              <a:t>A</a:t>
            </a:r>
            <a:r>
              <a:rPr lang="en-US" altLang="ru-RU" sz="2800" baseline="-25000"/>
              <a:t>2</a:t>
            </a:r>
            <a:r>
              <a:rPr lang="en-US" altLang="ru-RU" sz="2800" i="1"/>
              <a:t>B</a:t>
            </a:r>
            <a:r>
              <a:rPr lang="en-US" altLang="ru-RU" sz="2800" baseline="-25000"/>
              <a:t>2</a:t>
            </a:r>
            <a:r>
              <a:rPr lang="en-US" altLang="ru-RU" sz="2800" i="1"/>
              <a:t>C</a:t>
            </a:r>
            <a:r>
              <a:rPr lang="en-US" altLang="ru-RU" sz="2800" baseline="-25000"/>
              <a:t>2</a:t>
            </a:r>
            <a:r>
              <a:rPr lang="en-US" altLang="ru-RU" sz="2800"/>
              <a:t>.</a:t>
            </a:r>
            <a:endParaRPr lang="ru-RU" altLang="ru-RU" sz="2800" i="1">
              <a:solidFill>
                <a:srgbClr val="33CC33"/>
              </a:solidFill>
            </a:endParaRPr>
          </a:p>
        </p:txBody>
      </p:sp>
      <p:pic>
        <p:nvPicPr>
          <p:cNvPr id="52229" name="Picture 5">
            <a:extLst>
              <a:ext uri="{FF2B5EF4-FFF2-40B4-BE49-F238E27FC236}">
                <a16:creationId xmlns:a16="http://schemas.microsoft.com/office/drawing/2014/main" id="{B5EB13CA-EEB0-4733-AB22-37A7533F55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86000"/>
            <a:ext cx="3078163" cy="290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1">
            <a:extLst>
              <a:ext uri="{FF2B5EF4-FFF2-40B4-BE49-F238E27FC236}">
                <a16:creationId xmlns:a16="http://schemas.microsoft.com/office/drawing/2014/main" id="{446AABE1-D04C-43E8-8D92-59BB1CABA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089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7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42375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026">
            <a:extLst>
              <a:ext uri="{FF2B5EF4-FFF2-40B4-BE49-F238E27FC236}">
                <a16:creationId xmlns:a16="http://schemas.microsoft.com/office/drawing/2014/main" id="{1BFDAD14-48B5-48FB-970D-0EBE2F98E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Для многогранника, изображенного на рисунке, все плоские углы которого прямые, докажите, что плоскости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параллельны.</a:t>
            </a:r>
          </a:p>
        </p:txBody>
      </p:sp>
      <p:sp>
        <p:nvSpPr>
          <p:cNvPr id="66563" name="Text Box 1027">
            <a:extLst>
              <a:ext uri="{FF2B5EF4-FFF2-40B4-BE49-F238E27FC236}">
                <a16:creationId xmlns:a16="http://schemas.microsoft.com/office/drawing/2014/main" id="{07AFAD8A-D4BC-4425-98D8-C961D7255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76800"/>
            <a:ext cx="8991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sz="2800" dirty="0"/>
              <a:t> Прямые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</a:t>
            </a:r>
            <a:r>
              <a:rPr lang="ru-RU" altLang="ru-RU" sz="2800" dirty="0"/>
              <a:t>, лежащие в плоскости </a:t>
            </a:r>
            <a:r>
              <a:rPr lang="en-US" altLang="ru-RU" sz="2800" i="1" dirty="0"/>
              <a:t>ABC</a:t>
            </a:r>
            <a:r>
              <a:rPr lang="ru-RU" altLang="ru-RU" sz="2800" dirty="0"/>
              <a:t>, соответственно параллельны прямым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и</a:t>
            </a:r>
            <a:r>
              <a:rPr lang="en-US" altLang="ru-RU" sz="2800" i="1" dirty="0"/>
              <a:t> 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лежащим в плоскости</a:t>
            </a:r>
            <a:r>
              <a:rPr lang="en-US" altLang="ru-RU" sz="2800" i="1" dirty="0"/>
              <a:t> 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r>
              <a:rPr lang="ru-RU" altLang="ru-RU" sz="2800" dirty="0"/>
              <a:t> Следовательно, плоскости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параллельны.</a:t>
            </a:r>
          </a:p>
        </p:txBody>
      </p:sp>
      <p:pic>
        <p:nvPicPr>
          <p:cNvPr id="66565" name="Picture 1029">
            <a:extLst>
              <a:ext uri="{FF2B5EF4-FFF2-40B4-BE49-F238E27FC236}">
                <a16:creationId xmlns:a16="http://schemas.microsoft.com/office/drawing/2014/main" id="{D24D5C4C-E349-49E1-856B-64D5255A8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057400"/>
            <a:ext cx="3078163" cy="290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1">
            <a:extLst>
              <a:ext uri="{FF2B5EF4-FFF2-40B4-BE49-F238E27FC236}">
                <a16:creationId xmlns:a16="http://schemas.microsoft.com/office/drawing/2014/main" id="{039279E7-D640-4D4C-853C-5A1461655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089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8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39430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762</Words>
  <Application>Microsoft Office PowerPoint</Application>
  <PresentationFormat>Экран (4:3)</PresentationFormat>
  <Paragraphs>78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Оформление по умолчанию</vt:lpstr>
      <vt:lpstr>8б. ПАРАЛЛЕЛЬНОСТЬ ПЛОСКОСТЕЙ (Призма)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Vladimir Smirnov</cp:lastModifiedBy>
  <cp:revision>39</cp:revision>
  <dcterms:created xsi:type="dcterms:W3CDTF">2007-09-04T04:37:57Z</dcterms:created>
  <dcterms:modified xsi:type="dcterms:W3CDTF">2022-04-03T11:56:11Z</dcterms:modified>
</cp:coreProperties>
</file>