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0" r:id="rId2"/>
    <p:sldId id="430" r:id="rId3"/>
    <p:sldId id="379" r:id="rId4"/>
    <p:sldId id="401" r:id="rId5"/>
    <p:sldId id="413" r:id="rId6"/>
    <p:sldId id="414" r:id="rId7"/>
    <p:sldId id="435" r:id="rId8"/>
    <p:sldId id="402" r:id="rId9"/>
    <p:sldId id="416" r:id="rId10"/>
    <p:sldId id="436" r:id="rId11"/>
    <p:sldId id="437" r:id="rId12"/>
    <p:sldId id="440" r:id="rId13"/>
    <p:sldId id="421" r:id="rId14"/>
    <p:sldId id="438" r:id="rId15"/>
    <p:sldId id="441" r:id="rId16"/>
    <p:sldId id="417" r:id="rId17"/>
    <p:sldId id="419" r:id="rId18"/>
    <p:sldId id="422" r:id="rId19"/>
    <p:sldId id="423" r:id="rId20"/>
    <p:sldId id="424" r:id="rId21"/>
    <p:sldId id="439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07" autoAdjust="0"/>
    <p:restoredTop sz="90929"/>
  </p:normalViewPr>
  <p:slideViewPr>
    <p:cSldViewPr>
      <p:cViewPr varScale="1">
        <p:scale>
          <a:sx n="97" d="100"/>
          <a:sy n="97" d="100"/>
        </p:scale>
        <p:origin x="18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1479F27-1F65-40CD-A760-EB173309EC4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7DABADA-9041-4339-A798-95234B3C857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D89A08E0-CC9B-4C10-A69F-AF58395F3DD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303A98A0-25F5-49B7-AE11-356A6898562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E8CD61E3-77AE-486E-A69D-DE667477E1A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BCB9C15B-6646-4336-8E9A-C759E362DE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17C64B8-7A74-4122-8F64-53B40512676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280002-DFCB-4F55-B018-0A43D4CCBA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B22D4F-DE2D-4EC7-B8F2-E62BDFD0C362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6B0F8A97-86CD-431A-8743-6F53A17557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7686E0BE-BC7E-4759-AB78-8A7A8D00E4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CD15BA4-254E-4D0D-91B4-333DB10284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E21C18-1CCF-42F6-B0EC-2F676242EF56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386050" name="Rectangle 1026">
            <a:extLst>
              <a:ext uri="{FF2B5EF4-FFF2-40B4-BE49-F238E27FC236}">
                <a16:creationId xmlns:a16="http://schemas.microsoft.com/office/drawing/2014/main" id="{F2D6722D-3F73-47F3-ACF1-8E85CED206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Rectangle 1027">
            <a:extLst>
              <a:ext uri="{FF2B5EF4-FFF2-40B4-BE49-F238E27FC236}">
                <a16:creationId xmlns:a16="http://schemas.microsoft.com/office/drawing/2014/main" id="{B014BCD2-3E3A-40A7-9FA3-67F4D78F7D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CD15BA4-254E-4D0D-91B4-333DB10284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E21C18-1CCF-42F6-B0EC-2F676242EF56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386050" name="Rectangle 1026">
            <a:extLst>
              <a:ext uri="{FF2B5EF4-FFF2-40B4-BE49-F238E27FC236}">
                <a16:creationId xmlns:a16="http://schemas.microsoft.com/office/drawing/2014/main" id="{F2D6722D-3F73-47F3-ACF1-8E85CED206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Rectangle 1027">
            <a:extLst>
              <a:ext uri="{FF2B5EF4-FFF2-40B4-BE49-F238E27FC236}">
                <a16:creationId xmlns:a16="http://schemas.microsoft.com/office/drawing/2014/main" id="{B014BCD2-3E3A-40A7-9FA3-67F4D78F7D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110193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CD15BA4-254E-4D0D-91B4-333DB10284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E21C18-1CCF-42F6-B0EC-2F676242EF56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386050" name="Rectangle 1026">
            <a:extLst>
              <a:ext uri="{FF2B5EF4-FFF2-40B4-BE49-F238E27FC236}">
                <a16:creationId xmlns:a16="http://schemas.microsoft.com/office/drawing/2014/main" id="{F2D6722D-3F73-47F3-ACF1-8E85CED206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Rectangle 1027">
            <a:extLst>
              <a:ext uri="{FF2B5EF4-FFF2-40B4-BE49-F238E27FC236}">
                <a16:creationId xmlns:a16="http://schemas.microsoft.com/office/drawing/2014/main" id="{B014BCD2-3E3A-40A7-9FA3-67F4D78F7D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752268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692F5A-7237-42F0-96A9-B072E05C28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DB0987-185B-47D2-8940-4A36489F182A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407554" name="Rectangle 2">
            <a:extLst>
              <a:ext uri="{FF2B5EF4-FFF2-40B4-BE49-F238E27FC236}">
                <a16:creationId xmlns:a16="http://schemas.microsoft.com/office/drawing/2014/main" id="{32F405CE-494B-4430-AB9F-7ACC644E1A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B8E86C56-9475-43D3-ADB1-1FA1797108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692F5A-7237-42F0-96A9-B072E05C28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DB0987-185B-47D2-8940-4A36489F182A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407554" name="Rectangle 2">
            <a:extLst>
              <a:ext uri="{FF2B5EF4-FFF2-40B4-BE49-F238E27FC236}">
                <a16:creationId xmlns:a16="http://schemas.microsoft.com/office/drawing/2014/main" id="{32F405CE-494B-4430-AB9F-7ACC644E1A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B8E86C56-9475-43D3-ADB1-1FA1797108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403160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692F5A-7237-42F0-96A9-B072E05C28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DB0987-185B-47D2-8940-4A36489F182A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407554" name="Rectangle 2">
            <a:extLst>
              <a:ext uri="{FF2B5EF4-FFF2-40B4-BE49-F238E27FC236}">
                <a16:creationId xmlns:a16="http://schemas.microsoft.com/office/drawing/2014/main" id="{32F405CE-494B-4430-AB9F-7ACC644E1A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B8E86C56-9475-43D3-ADB1-1FA1797108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0258097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71C2175-3636-4841-9BC8-152DC1A63E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463422-13B4-4432-B152-D620A5B40EA6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390146" name="Rectangle 2">
            <a:extLst>
              <a:ext uri="{FF2B5EF4-FFF2-40B4-BE49-F238E27FC236}">
                <a16:creationId xmlns:a16="http://schemas.microsoft.com/office/drawing/2014/main" id="{48719424-F8D9-41B0-8E4D-BFA3AF8340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0147" name="Rectangle 3">
            <a:extLst>
              <a:ext uri="{FF2B5EF4-FFF2-40B4-BE49-F238E27FC236}">
                <a16:creationId xmlns:a16="http://schemas.microsoft.com/office/drawing/2014/main" id="{FFF7403F-DED6-4146-B120-1980EC9D88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8F5B696-8091-47E6-BA28-1481208C80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92AE42-4C8A-48BF-8E5E-5C3EB67D7D67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394242" name="Rectangle 2">
            <a:extLst>
              <a:ext uri="{FF2B5EF4-FFF2-40B4-BE49-F238E27FC236}">
                <a16:creationId xmlns:a16="http://schemas.microsoft.com/office/drawing/2014/main" id="{E58DAA41-1D1F-4E78-A9E9-FCD188C113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4243" name="Rectangle 3">
            <a:extLst>
              <a:ext uri="{FF2B5EF4-FFF2-40B4-BE49-F238E27FC236}">
                <a16:creationId xmlns:a16="http://schemas.microsoft.com/office/drawing/2014/main" id="{A66C68F0-E576-4ADB-8237-233F3A1D69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1A59CC6-E2CC-4504-A389-95B493C1A0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5B6555-F063-41B3-9B5B-FB2EF4A0EF28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409602" name="Rectangle 2">
            <a:extLst>
              <a:ext uri="{FF2B5EF4-FFF2-40B4-BE49-F238E27FC236}">
                <a16:creationId xmlns:a16="http://schemas.microsoft.com/office/drawing/2014/main" id="{FFA1D89C-4CCC-42B4-8F4D-F97705D90A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03" name="Rectangle 3">
            <a:extLst>
              <a:ext uri="{FF2B5EF4-FFF2-40B4-BE49-F238E27FC236}">
                <a16:creationId xmlns:a16="http://schemas.microsoft.com/office/drawing/2014/main" id="{3AB35E27-9A7B-4FEA-9B55-9E11DE98A3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00DFC33-A5E9-4C5B-973B-F72A20122B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F4F4EB-5B91-4911-92CC-7AFC52D3484F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411650" name="Rectangle 2">
            <a:extLst>
              <a:ext uri="{FF2B5EF4-FFF2-40B4-BE49-F238E27FC236}">
                <a16:creationId xmlns:a16="http://schemas.microsoft.com/office/drawing/2014/main" id="{E044CA4D-BBBD-4B23-947F-2C7E4245C8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1651" name="Rectangle 3">
            <a:extLst>
              <a:ext uri="{FF2B5EF4-FFF2-40B4-BE49-F238E27FC236}">
                <a16:creationId xmlns:a16="http://schemas.microsoft.com/office/drawing/2014/main" id="{5D600AC5-8DD4-40D1-A21E-06F47D2B80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280002-DFCB-4F55-B018-0A43D4CCBA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B22D4F-DE2D-4EC7-B8F2-E62BDFD0C362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6B0F8A97-86CD-431A-8743-6F53A17557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7686E0BE-BC7E-4759-AB78-8A7A8D00E4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086437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83A0674-E410-4297-BD4C-B5EE06A3DD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26B3BE-2F74-41CE-BF2A-D30BEFDEF753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413698" name="Rectangle 2">
            <a:extLst>
              <a:ext uri="{FF2B5EF4-FFF2-40B4-BE49-F238E27FC236}">
                <a16:creationId xmlns:a16="http://schemas.microsoft.com/office/drawing/2014/main" id="{8D243957-68C9-4FF1-90EC-53A75E79F3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3699" name="Rectangle 3">
            <a:extLst>
              <a:ext uri="{FF2B5EF4-FFF2-40B4-BE49-F238E27FC236}">
                <a16:creationId xmlns:a16="http://schemas.microsoft.com/office/drawing/2014/main" id="{F26C5C64-79E3-4125-BC71-0B07A953CB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83A0674-E410-4297-BD4C-B5EE06A3DD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26B3BE-2F74-41CE-BF2A-D30BEFDEF753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413698" name="Rectangle 2">
            <a:extLst>
              <a:ext uri="{FF2B5EF4-FFF2-40B4-BE49-F238E27FC236}">
                <a16:creationId xmlns:a16="http://schemas.microsoft.com/office/drawing/2014/main" id="{8D243957-68C9-4FF1-90EC-53A75E79F3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3699" name="Rectangle 3">
            <a:extLst>
              <a:ext uri="{FF2B5EF4-FFF2-40B4-BE49-F238E27FC236}">
                <a16:creationId xmlns:a16="http://schemas.microsoft.com/office/drawing/2014/main" id="{F26C5C64-79E3-4125-BC71-0B07A953CB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83500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A4BCFBB-C97D-49D9-90D5-BF651430A2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580DF5-4AF3-4728-BF04-DFB8A797CAD2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08226" name="Rectangle 2">
            <a:extLst>
              <a:ext uri="{FF2B5EF4-FFF2-40B4-BE49-F238E27FC236}">
                <a16:creationId xmlns:a16="http://schemas.microsoft.com/office/drawing/2014/main" id="{54AE0174-9248-4A49-99EE-F9318C8E96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8227" name="Rectangle 3">
            <a:extLst>
              <a:ext uri="{FF2B5EF4-FFF2-40B4-BE49-F238E27FC236}">
                <a16:creationId xmlns:a16="http://schemas.microsoft.com/office/drawing/2014/main" id="{DD32D8B8-96B2-49B7-A99B-AED76153B2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A94F442-D7BF-4CD6-8F75-C6FDACCA39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9A9C97-4792-4B6A-B772-3FAFAB2911BD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53282" name="Rectangle 2">
            <a:extLst>
              <a:ext uri="{FF2B5EF4-FFF2-40B4-BE49-F238E27FC236}">
                <a16:creationId xmlns:a16="http://schemas.microsoft.com/office/drawing/2014/main" id="{3201DF7B-E643-4184-9AB7-4E1CDC1E34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3283" name="Rectangle 3">
            <a:extLst>
              <a:ext uri="{FF2B5EF4-FFF2-40B4-BE49-F238E27FC236}">
                <a16:creationId xmlns:a16="http://schemas.microsoft.com/office/drawing/2014/main" id="{26309AD2-252C-4BEB-AD01-AE5CF7137E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069972E-A66D-44E9-A01B-3EA3A98543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63F68A-0C34-41CF-9055-A977A0728802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381954" name="Rectangle 2">
            <a:extLst>
              <a:ext uri="{FF2B5EF4-FFF2-40B4-BE49-F238E27FC236}">
                <a16:creationId xmlns:a16="http://schemas.microsoft.com/office/drawing/2014/main" id="{1CD7D02B-900C-40F0-BEBF-4FD69E0A65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1955" name="Rectangle 3">
            <a:extLst>
              <a:ext uri="{FF2B5EF4-FFF2-40B4-BE49-F238E27FC236}">
                <a16:creationId xmlns:a16="http://schemas.microsoft.com/office/drawing/2014/main" id="{8E7F773F-71AA-4177-9E26-F47EDAB801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5B0A96D-6FA7-4F5D-951A-099D29F56A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9E8D27-5E69-48BB-859B-E6FB5E4D428E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384002" name="Rectangle 2">
            <a:extLst>
              <a:ext uri="{FF2B5EF4-FFF2-40B4-BE49-F238E27FC236}">
                <a16:creationId xmlns:a16="http://schemas.microsoft.com/office/drawing/2014/main" id="{AE3A5CBB-2F66-4FDC-816D-3EA29BA872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4003" name="Rectangle 3">
            <a:extLst>
              <a:ext uri="{FF2B5EF4-FFF2-40B4-BE49-F238E27FC236}">
                <a16:creationId xmlns:a16="http://schemas.microsoft.com/office/drawing/2014/main" id="{B5C350E9-2AB5-4DF4-8316-2F2B5B9787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5B0A96D-6FA7-4F5D-951A-099D29F56A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9E8D27-5E69-48BB-859B-E6FB5E4D428E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84002" name="Rectangle 2">
            <a:extLst>
              <a:ext uri="{FF2B5EF4-FFF2-40B4-BE49-F238E27FC236}">
                <a16:creationId xmlns:a16="http://schemas.microsoft.com/office/drawing/2014/main" id="{AE3A5CBB-2F66-4FDC-816D-3EA29BA872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4003" name="Rectangle 3">
            <a:extLst>
              <a:ext uri="{FF2B5EF4-FFF2-40B4-BE49-F238E27FC236}">
                <a16:creationId xmlns:a16="http://schemas.microsoft.com/office/drawing/2014/main" id="{B5C350E9-2AB5-4DF4-8316-2F2B5B9787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623324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391E9A3-3FF5-4DDF-82E5-3C5FDF9D71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0AA5EF-49CC-4EC6-A5B0-6D5C3D529EBA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55330" name="Rectangle 2">
            <a:extLst>
              <a:ext uri="{FF2B5EF4-FFF2-40B4-BE49-F238E27FC236}">
                <a16:creationId xmlns:a16="http://schemas.microsoft.com/office/drawing/2014/main" id="{DE0FE83F-A789-4BE3-B9C1-40C1B22447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5331" name="Rectangle 3">
            <a:extLst>
              <a:ext uri="{FF2B5EF4-FFF2-40B4-BE49-F238E27FC236}">
                <a16:creationId xmlns:a16="http://schemas.microsoft.com/office/drawing/2014/main" id="{66F447B0-3E02-4603-A59D-6528D7F3DD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9A143D9-70F1-45D7-9FC4-316A1FABE6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C9BB55-579C-4073-BFD4-6E963C654989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388098" name="Rectangle 2">
            <a:extLst>
              <a:ext uri="{FF2B5EF4-FFF2-40B4-BE49-F238E27FC236}">
                <a16:creationId xmlns:a16="http://schemas.microsoft.com/office/drawing/2014/main" id="{021CFA6A-449F-4905-A29C-E83B2E6078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8099" name="Rectangle 3">
            <a:extLst>
              <a:ext uri="{FF2B5EF4-FFF2-40B4-BE49-F238E27FC236}">
                <a16:creationId xmlns:a16="http://schemas.microsoft.com/office/drawing/2014/main" id="{5CAA2C36-B270-4C52-93F7-177AEDB402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696B48-7344-4462-9EDE-3201F190FC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82EEF47-50E6-47FE-92CB-A63235E9BE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519A4CD-536E-4B62-B0CB-E757A246D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04AF1D-9756-4A8F-A862-734035811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7DED25-F3C5-4648-854F-503A649F4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F7E3A8-4602-416E-A9A4-93DC511413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628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DE3B7E-4E6C-4DE3-B45A-96C16EA82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87F0A73-A108-4A64-BE15-9B68211F8F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2F8550-E238-46BE-9EAC-8B66354DE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FB0B92-69B1-4917-B54A-CFBE799E2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6F23C0-FE12-499F-89EB-F4C783F29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2978C1-0550-4660-839C-5BDE94BDB77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9814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69EE187-FF51-410D-A3BB-CBB04D1C16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6C37370-B191-4505-819E-718677E316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C4266D-CE65-45D4-A325-B1010090C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5CA47B-BEC3-4A10-98E5-DDABD5A20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804DA2-0BB0-4F8F-ACDF-18E8252DB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E29B39-3C1E-4487-B919-D924CEB4189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0976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8AF299-F20B-46FD-8886-E90645F34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BC00BB-5BFC-4E09-B437-A6A35139E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0A123D-0B2B-4B63-B14C-D829CED5F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1026DF-A6DF-4F8D-8694-588F3DC55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7939F0-102F-4EDE-A4B6-66E0BF2DD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2A00A-DC23-4800-AE3E-E1061CA7BF9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1128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8307C8-9807-4C84-A3C8-0D6794DB9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5063FB3-BD4E-47F2-AD88-ECA209435D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53B86B9-A38B-4FB5-9453-3C6783352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4BFE71-5EE9-4EB0-9636-D71C3546D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0DD3DE-B0FA-4A12-A56D-E2E73BA42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F7D844-FA57-46CF-88E4-BE550B4D1CF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9583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70067E-E475-4E17-BAFE-D27ECB449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649DB5-2235-4957-B9FE-A6B9F26D18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641E37-4EC7-46E5-9968-B77340D4A1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C61ADD-1039-440C-BF89-FF315491F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29EE1E5-958A-49E0-95F4-92F5EEF47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C064EAF-7791-483F-854E-57A58D996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66079C-1B11-4DA3-8A9F-6CEEED1C9D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38017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3F5F65-E316-4E64-8289-9375FAC6D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B860AA5-73D8-4F3B-93BB-D41812AEB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C19E00-A4F3-4E75-A882-54C83E1DA0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6971D6F-2B2F-4D49-9FA4-E9B5736A90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01CB66D-BF09-4F60-B193-5A297E149E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438A792-58E9-4B30-BEE8-4BDA91451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2EA9DDF-4044-4DBA-8B04-985E292EB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BD9FF25-1EC2-4E0D-8700-247C69B4C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04E3B-317C-4199-A0E8-74CEDC1D715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4218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BCFD53-8A8C-4150-B239-DC7684715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3B84597-91F8-4E89-BF6B-9D70E0075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9A13F99-04E8-47B2-8B39-0CEB64C83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5183E27-E994-4AB7-BF27-C9B089F50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B14025-DA0D-4A88-8BEA-AE0FEF8AEBC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5288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F917AB0-8369-4EDA-AFD3-92C25E4B5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B3614B5-A88D-4409-9A86-1D5854E9D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2CA4C4E-22C3-4397-9DC2-E01CB287D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9D28C1-FF67-460D-8038-6548A3913BE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7744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B62AFE-D8AB-461D-91CC-678B11918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C03CC2-3CFE-4162-8BED-2D1BD86A3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CFF255A-20F6-44EE-8E75-FD5841D90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3C1A9D0-CAEF-49BB-BE97-B917B1DDE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13B414E-C96B-4A3F-B549-B7B0E4B25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275081B-94CD-4761-ACA6-A9F08C6A1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27DAE-9066-4C14-9CF3-BA9F3EE0BD1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640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F6E68-6C93-4E29-BABD-9EAA8550C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318C255-8248-46D9-B315-805867B3DE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6EEF408-739A-44B3-8D5A-51C2B7E575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F5E4A0F-A6A5-455C-B1E5-615ABE0FC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6A03F2-C1CF-44D5-B780-4E9A06495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25AB838-2B38-4BFD-AC35-F29A16E1A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9D49DE-535C-49E5-A5B2-151715AD017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6144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C11F975-CD6B-421C-9F31-381BA80B58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8B8E5CE-7128-4792-9520-B1A20A0FD9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167534E-F291-4EAC-9123-8CF1490FF9B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23BBE88-21CD-49FF-958C-C994514262B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79355E9-41D1-4EE6-A6C9-8AEE0583C44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33D0875-7E5C-449E-B2D9-FC5EB5EF4F8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37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885A9FCE-5068-4C27-9A0F-66A0C31C13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132856"/>
            <a:ext cx="7772400" cy="1584176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9</a:t>
            </a:r>
            <a:r>
              <a:rPr lang="ru-RU" altLang="ru-RU" dirty="0">
                <a:solidFill>
                  <a:srgbClr val="FF3300"/>
                </a:solidFill>
              </a:rPr>
              <a:t>а</a:t>
            </a:r>
            <a:r>
              <a:rPr lang="en-US" altLang="ru-RU" dirty="0">
                <a:solidFill>
                  <a:srgbClr val="FF3300"/>
                </a:solidFill>
              </a:rPr>
              <a:t>. </a:t>
            </a:r>
            <a:r>
              <a:rPr lang="ru-RU" altLang="ru-RU" dirty="0">
                <a:solidFill>
                  <a:srgbClr val="FF3300"/>
                </a:solidFill>
              </a:rPr>
              <a:t>ВЕКТОРЫ</a:t>
            </a:r>
            <a:br>
              <a:rPr lang="en-US" altLang="ru-RU" dirty="0">
                <a:solidFill>
                  <a:srgbClr val="FF3300"/>
                </a:solidFill>
              </a:rPr>
            </a:br>
            <a:r>
              <a:rPr lang="en-US" altLang="ru-RU" dirty="0">
                <a:solidFill>
                  <a:srgbClr val="FF3300"/>
                </a:solidFill>
              </a:rPr>
              <a:t>(</a:t>
            </a:r>
            <a:r>
              <a:rPr lang="ru-RU" altLang="ru-RU" dirty="0">
                <a:solidFill>
                  <a:srgbClr val="FF3300"/>
                </a:solidFill>
              </a:rPr>
              <a:t>Куб, параллелепипед)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85030" name="Text Box 6">
                <a:extLst>
                  <a:ext uri="{FF2B5EF4-FFF2-40B4-BE49-F238E27FC236}">
                    <a16:creationId xmlns:a16="http://schemas.microsoft.com/office/drawing/2014/main" id="{1B49B95E-6610-485F-AF89-35B5D0876B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5486400"/>
                <a:ext cx="8839200" cy="6478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sz="3200" dirty="0">
                    <a:solidFill>
                      <a:srgbClr val="FF330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effectLst/>
                            <a:latin typeface="Cambria Math" panose="02040503050406030204" pitchFamily="18" charset="0"/>
                          </a:rPr>
                          <m:t>𝐷𝐶</m:t>
                        </m:r>
                      </m:e>
                    </m:acc>
                  </m:oMath>
                </a14:m>
                <a:r>
                  <a:rPr lang="en-US" altLang="ru-RU" sz="32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sz="32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altLang="ru-RU" sz="32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altLang="ru-RU" sz="3200" dirty="0"/>
                  <a:t>.</a:t>
                </a:r>
                <a:endParaRPr lang="ru-RU" altLang="ru-RU" sz="3200" dirty="0"/>
              </a:p>
            </p:txBody>
          </p:sp>
        </mc:Choice>
        <mc:Fallback xmlns="">
          <p:sp>
            <p:nvSpPr>
              <p:cNvPr id="385030" name="Text Box 6">
                <a:extLst>
                  <a:ext uri="{FF2B5EF4-FFF2-40B4-BE49-F238E27FC236}">
                    <a16:creationId xmlns:a16="http://schemas.microsoft.com/office/drawing/2014/main" id="{1B49B95E-6610-485F-AF89-35B5D0876B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5486400"/>
                <a:ext cx="8839200" cy="647870"/>
              </a:xfrm>
              <a:prstGeom prst="rect">
                <a:avLst/>
              </a:prstGeom>
              <a:blipFill>
                <a:blip r:embed="rId3"/>
                <a:stretch>
                  <a:fillRect l="-1724" t="-2830" b="-3018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5047" name="Text Box 23">
                <a:extLst>
                  <a:ext uri="{FF2B5EF4-FFF2-40B4-BE49-F238E27FC236}">
                    <a16:creationId xmlns:a16="http://schemas.microsoft.com/office/drawing/2014/main" id="{94F5DFA0-0CC1-4376-B8C5-CE24457C5C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560411"/>
                <a:ext cx="8763000" cy="15016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/>
                  <a:t>	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В параллелепипеде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ABCDA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D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укажите векторы с началом и концом в вершинах параллелепипеда, равные вектору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5047" name="Text Box 23">
                <a:extLst>
                  <a:ext uri="{FF2B5EF4-FFF2-40B4-BE49-F238E27FC236}">
                    <a16:creationId xmlns:a16="http://schemas.microsoft.com/office/drawing/2014/main" id="{94F5DFA0-0CC1-4376-B8C5-CE24457C5C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560411"/>
                <a:ext cx="8763000" cy="1501630"/>
              </a:xfrm>
              <a:prstGeom prst="rect">
                <a:avLst/>
              </a:prstGeom>
              <a:blipFill>
                <a:blip r:embed="rId4"/>
                <a:stretch>
                  <a:fillRect l="-1461" t="-1220" r="-1392" b="-105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2">
            <a:extLst>
              <a:ext uri="{FF2B5EF4-FFF2-40B4-BE49-F238E27FC236}">
                <a16:creationId xmlns:a16="http://schemas.microsoft.com/office/drawing/2014/main" id="{968C80E1-424D-42FE-80FA-CC6375A8DF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3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DE1E74E-7F60-4206-8024-894475966A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14381" y="2262024"/>
            <a:ext cx="3486637" cy="23339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5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30" name="Text Box 6">
            <a:extLst>
              <a:ext uri="{FF2B5EF4-FFF2-40B4-BE49-F238E27FC236}">
                <a16:creationId xmlns:a16="http://schemas.microsoft.com/office/drawing/2014/main" id="{1B49B95E-6610-485F-AF89-35B5D0876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486400"/>
            <a:ext cx="8839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/>
              <a:t>6</a:t>
            </a:r>
            <a:r>
              <a:rPr lang="en-US" altLang="ru-RU" sz="3200" dirty="0"/>
              <a:t>.</a:t>
            </a:r>
            <a:endParaRPr lang="ru-RU" altLang="ru-RU" sz="3200" dirty="0"/>
          </a:p>
        </p:txBody>
      </p:sp>
      <p:sp>
        <p:nvSpPr>
          <p:cNvPr id="385047" name="Text Box 23">
            <a:extLst>
              <a:ext uri="{FF2B5EF4-FFF2-40B4-BE49-F238E27FC236}">
                <a16:creationId xmlns:a16="http://schemas.microsoft.com/office/drawing/2014/main" id="{94F5DFA0-0CC1-4376-B8C5-CE24457C5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60411"/>
            <a:ext cx="8763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/>
              <a:t>Сколько различных векторов задают рёбра параллелепипеда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ABCDA</a:t>
            </a:r>
            <a:r>
              <a:rPr lang="ru-RU" sz="2400" baseline="-25000" dirty="0">
                <a:effectLst/>
                <a:ea typeface="Times New Roman" panose="02020603050405020304" pitchFamily="18" charset="0"/>
              </a:rPr>
              <a:t>1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</a:t>
            </a:r>
            <a:r>
              <a:rPr lang="ru-RU" sz="2400" baseline="-25000" dirty="0">
                <a:effectLst/>
                <a:ea typeface="Times New Roman" panose="02020603050405020304" pitchFamily="18" charset="0"/>
              </a:rPr>
              <a:t>1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C</a:t>
            </a:r>
            <a:r>
              <a:rPr lang="ru-RU" sz="2400" baseline="-25000" dirty="0">
                <a:effectLst/>
                <a:ea typeface="Times New Roman" panose="02020603050405020304" pitchFamily="18" charset="0"/>
              </a:rPr>
              <a:t>1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D</a:t>
            </a:r>
            <a:r>
              <a:rPr lang="ru-RU" sz="2400" baseline="-25000" dirty="0">
                <a:effectLst/>
                <a:ea typeface="Times New Roman" panose="02020603050405020304" pitchFamily="18" charset="0"/>
              </a:rPr>
              <a:t>1</a:t>
            </a:r>
            <a:r>
              <a:rPr lang="ru-RU" sz="2400" dirty="0">
                <a:effectLst/>
                <a:ea typeface="Times New Roman" panose="02020603050405020304" pitchFamily="18" charset="0"/>
              </a:rPr>
              <a:t>?</a:t>
            </a:r>
            <a:r>
              <a:rPr lang="ru-RU" dirty="0"/>
              <a:t> 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968C80E1-424D-42FE-80FA-CC6375A8DF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4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DE1E74E-7F60-4206-8024-894475966A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4381" y="2262024"/>
            <a:ext cx="3486637" cy="2333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631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5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85030" name="Text Box 6">
                <a:extLst>
                  <a:ext uri="{FF2B5EF4-FFF2-40B4-BE49-F238E27FC236}">
                    <a16:creationId xmlns:a16="http://schemas.microsoft.com/office/drawing/2014/main" id="{1B49B95E-6610-485F-AF89-35B5D0876B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5486400"/>
                <a:ext cx="8839200" cy="6478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sz="32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  <m:sSub>
                          <m:sSubPr>
                            <m:ctrlPr>
                              <a:rPr lang="ru-RU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altLang="ru-RU" sz="3200" dirty="0"/>
                  <a:t>.</a:t>
                </a:r>
                <a:endParaRPr lang="ru-RU" altLang="ru-RU" sz="3200" dirty="0"/>
              </a:p>
            </p:txBody>
          </p:sp>
        </mc:Choice>
        <mc:Fallback>
          <p:sp>
            <p:nvSpPr>
              <p:cNvPr id="385030" name="Text Box 6">
                <a:extLst>
                  <a:ext uri="{FF2B5EF4-FFF2-40B4-BE49-F238E27FC236}">
                    <a16:creationId xmlns:a16="http://schemas.microsoft.com/office/drawing/2014/main" id="{1B49B95E-6610-485F-AF89-35B5D0876B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5486400"/>
                <a:ext cx="8839200" cy="647870"/>
              </a:xfrm>
              <a:prstGeom prst="rect">
                <a:avLst/>
              </a:prstGeom>
              <a:blipFill>
                <a:blip r:embed="rId3"/>
                <a:stretch>
                  <a:fillRect l="-1724" t="-2830" b="-3018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5047" name="Text Box 23">
                <a:extLst>
                  <a:ext uri="{FF2B5EF4-FFF2-40B4-BE49-F238E27FC236}">
                    <a16:creationId xmlns:a16="http://schemas.microsoft.com/office/drawing/2014/main" id="{94F5DFA0-0CC1-4376-B8C5-CE24457C5C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560411"/>
                <a:ext cx="8763000" cy="15016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/>
                  <a:t>	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В параллелепипеде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ABCDA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D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укажите векторы с началом и концом в вершинах параллелепипеда, равные вектору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85047" name="Text Box 23">
                <a:extLst>
                  <a:ext uri="{FF2B5EF4-FFF2-40B4-BE49-F238E27FC236}">
                    <a16:creationId xmlns:a16="http://schemas.microsoft.com/office/drawing/2014/main" id="{94F5DFA0-0CC1-4376-B8C5-CE24457C5C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560411"/>
                <a:ext cx="8763000" cy="1501630"/>
              </a:xfrm>
              <a:prstGeom prst="rect">
                <a:avLst/>
              </a:prstGeom>
              <a:blipFill>
                <a:blip r:embed="rId4"/>
                <a:stretch>
                  <a:fillRect l="-1461" t="-1220" r="-1392" b="-105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2">
            <a:extLst>
              <a:ext uri="{FF2B5EF4-FFF2-40B4-BE49-F238E27FC236}">
                <a16:creationId xmlns:a16="http://schemas.microsoft.com/office/drawing/2014/main" id="{968C80E1-424D-42FE-80FA-CC6375A8DF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5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DE1E74E-7F60-4206-8024-894475966A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14381" y="2262024"/>
            <a:ext cx="3486637" cy="2333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49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5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06548" name="Text Box 20">
                <a:extLst>
                  <a:ext uri="{FF2B5EF4-FFF2-40B4-BE49-F238E27FC236}">
                    <a16:creationId xmlns:a16="http://schemas.microsoft.com/office/drawing/2014/main" id="{E530451A-8754-430A-BF3F-D5F3925C39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609600"/>
                <a:ext cx="8763000" cy="38700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/>
                  <a:t>	</a:t>
                </a:r>
                <a:r>
                  <a:rPr lang="ru-RU" altLang="ru-RU" sz="2800" dirty="0"/>
                  <a:t>В 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параллелепипеде</a:t>
                </a:r>
                <a:r>
                  <a:rPr lang="ru-RU" altLang="ru-RU" sz="2800" dirty="0"/>
                  <a:t>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ABCDA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B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C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D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2800" dirty="0"/>
                  <a:t> назовите вектор, равный вектору:</a:t>
                </a:r>
              </a:p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/>
                  <a:t>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ru-RU" altLang="ru-RU" sz="2800" dirty="0"/>
              </a:p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/>
                  <a:t>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𝐴𝐷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ru-RU" altLang="ru-RU" sz="2800" dirty="0"/>
              </a:p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/>
                  <a:t>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ru-RU" altLang="ru-RU" sz="2800" dirty="0"/>
              </a:p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/>
                  <a:t>г)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/>
              </a:p>
            </p:txBody>
          </p:sp>
        </mc:Choice>
        <mc:Fallback xmlns="">
          <p:sp>
            <p:nvSpPr>
              <p:cNvPr id="406548" name="Text Box 20">
                <a:extLst>
                  <a:ext uri="{FF2B5EF4-FFF2-40B4-BE49-F238E27FC236}">
                    <a16:creationId xmlns:a16="http://schemas.microsoft.com/office/drawing/2014/main" id="{E530451A-8754-430A-BF3F-D5F3925C39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609600"/>
                <a:ext cx="8763000" cy="3870034"/>
              </a:xfrm>
              <a:prstGeom prst="rect">
                <a:avLst/>
              </a:prstGeom>
              <a:blipFill>
                <a:blip r:embed="rId3"/>
                <a:stretch>
                  <a:fillRect l="-1461" t="-1575" r="-1392" b="-346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6532" name="Text Box 4">
                <a:extLst>
                  <a:ext uri="{FF2B5EF4-FFF2-40B4-BE49-F238E27FC236}">
                    <a16:creationId xmlns:a16="http://schemas.microsoft.com/office/drawing/2014/main" id="{62F7212F-EF73-4DA2-96B0-889C504E38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5486400"/>
                <a:ext cx="2590800" cy="57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Ответ: </a:t>
                </a:r>
                <a:r>
                  <a:rPr lang="ru-RU" altLang="ru-RU" sz="2800" dirty="0"/>
                  <a:t>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ru-RU" altLang="ru-RU" sz="2800" dirty="0"/>
                  <a:t>;</a:t>
                </a:r>
              </a:p>
            </p:txBody>
          </p:sp>
        </mc:Choice>
        <mc:Fallback xmlns="">
          <p:sp>
            <p:nvSpPr>
              <p:cNvPr id="406532" name="Text Box 4">
                <a:extLst>
                  <a:ext uri="{FF2B5EF4-FFF2-40B4-BE49-F238E27FC236}">
                    <a16:creationId xmlns:a16="http://schemas.microsoft.com/office/drawing/2014/main" id="{62F7212F-EF73-4DA2-96B0-889C504E38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5486400"/>
                <a:ext cx="2590800" cy="578300"/>
              </a:xfrm>
              <a:prstGeom prst="rect">
                <a:avLst/>
              </a:prstGeom>
              <a:blipFill>
                <a:blip r:embed="rId4"/>
                <a:stretch>
                  <a:fillRect l="-4706" t="-1053" b="-2842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6540" name="Text Box 12">
                <a:extLst>
                  <a:ext uri="{FF2B5EF4-FFF2-40B4-BE49-F238E27FC236}">
                    <a16:creationId xmlns:a16="http://schemas.microsoft.com/office/drawing/2014/main" id="{6453DBA7-D4C8-4804-99EC-43678E2BF8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84438" y="5481751"/>
                <a:ext cx="1727200" cy="57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/>
                  <a:t>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en-US" altLang="ru-RU" sz="2800" dirty="0"/>
                  <a:t>;</a:t>
                </a:r>
                <a:endParaRPr lang="ru-RU" altLang="ru-RU" sz="2800" dirty="0"/>
              </a:p>
            </p:txBody>
          </p:sp>
        </mc:Choice>
        <mc:Fallback xmlns="">
          <p:sp>
            <p:nvSpPr>
              <p:cNvPr id="406540" name="Text Box 12">
                <a:extLst>
                  <a:ext uri="{FF2B5EF4-FFF2-40B4-BE49-F238E27FC236}">
                    <a16:creationId xmlns:a16="http://schemas.microsoft.com/office/drawing/2014/main" id="{6453DBA7-D4C8-4804-99EC-43678E2BF8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84438" y="5481751"/>
                <a:ext cx="1727200" cy="578300"/>
              </a:xfrm>
              <a:prstGeom prst="rect">
                <a:avLst/>
              </a:prstGeom>
              <a:blipFill>
                <a:blip r:embed="rId5"/>
                <a:stretch>
                  <a:fillRect l="-7420" t="-1053" b="-2842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6558" name="Text Box 30">
                <a:extLst>
                  <a:ext uri="{FF2B5EF4-FFF2-40B4-BE49-F238E27FC236}">
                    <a16:creationId xmlns:a16="http://schemas.microsoft.com/office/drawing/2014/main" id="{35382B2A-378F-4658-9B1B-BC6D20DFE0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22483" y="5481751"/>
                <a:ext cx="1727200" cy="57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/>
                  <a:t>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ru-RU" altLang="ru-RU" sz="2800" dirty="0"/>
              </a:p>
            </p:txBody>
          </p:sp>
        </mc:Choice>
        <mc:Fallback xmlns="">
          <p:sp>
            <p:nvSpPr>
              <p:cNvPr id="406558" name="Text Box 30">
                <a:extLst>
                  <a:ext uri="{FF2B5EF4-FFF2-40B4-BE49-F238E27FC236}">
                    <a16:creationId xmlns:a16="http://schemas.microsoft.com/office/drawing/2014/main" id="{35382B2A-378F-4658-9B1B-BC6D20DFE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22483" y="5481751"/>
                <a:ext cx="1727200" cy="578300"/>
              </a:xfrm>
              <a:prstGeom prst="rect">
                <a:avLst/>
              </a:prstGeom>
              <a:blipFill>
                <a:blip r:embed="rId6"/>
                <a:stretch>
                  <a:fillRect l="-7420" t="-1053" b="-2842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6560" name="Text Box 32">
                <a:extLst>
                  <a:ext uri="{FF2B5EF4-FFF2-40B4-BE49-F238E27FC236}">
                    <a16:creationId xmlns:a16="http://schemas.microsoft.com/office/drawing/2014/main" id="{AA6C67EE-9B6A-4BA4-8F15-99B5EBD270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90921" y="5458690"/>
                <a:ext cx="1727200" cy="57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/>
                  <a:t>г)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𝐴𝐷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sz="2800" dirty="0"/>
                  <a:t> </a:t>
                </a:r>
              </a:p>
            </p:txBody>
          </p:sp>
        </mc:Choice>
        <mc:Fallback xmlns="">
          <p:sp>
            <p:nvSpPr>
              <p:cNvPr id="406560" name="Text Box 32">
                <a:extLst>
                  <a:ext uri="{FF2B5EF4-FFF2-40B4-BE49-F238E27FC236}">
                    <a16:creationId xmlns:a16="http://schemas.microsoft.com/office/drawing/2014/main" id="{AA6C67EE-9B6A-4BA4-8F15-99B5EBD270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90921" y="5458690"/>
                <a:ext cx="1727200" cy="578300"/>
              </a:xfrm>
              <a:prstGeom prst="rect">
                <a:avLst/>
              </a:prstGeom>
              <a:blipFill>
                <a:blip r:embed="rId7"/>
                <a:stretch>
                  <a:fillRect l="-7420" t="-1053" b="-2842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28AFFE34-4EDD-43BE-826B-5807947854A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38551" y="1912591"/>
            <a:ext cx="3486637" cy="2333951"/>
          </a:xfrm>
          <a:prstGeom prst="rect">
            <a:avLst/>
          </a:prstGeom>
        </p:spPr>
      </p:pic>
      <p:sp>
        <p:nvSpPr>
          <p:cNvPr id="22" name="Rectangle 2">
            <a:extLst>
              <a:ext uri="{FF2B5EF4-FFF2-40B4-BE49-F238E27FC236}">
                <a16:creationId xmlns:a16="http://schemas.microsoft.com/office/drawing/2014/main" id="{9BB208FF-6B31-4C01-A57F-0787BC2441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6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6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06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06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06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2" grpId="0"/>
      <p:bldP spid="406540" grpId="0"/>
      <p:bldP spid="406558" grpId="0"/>
      <p:bldP spid="40656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06548" name="Text Box 20">
                <a:extLst>
                  <a:ext uri="{FF2B5EF4-FFF2-40B4-BE49-F238E27FC236}">
                    <a16:creationId xmlns:a16="http://schemas.microsoft.com/office/drawing/2014/main" id="{E530451A-8754-430A-BF3F-D5F3925C39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609600"/>
                <a:ext cx="8763000" cy="39258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/>
                  <a:t>	</a:t>
                </a:r>
                <a:r>
                  <a:rPr lang="ru-RU" altLang="ru-RU" sz="2800" dirty="0"/>
                  <a:t>В 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параллелепипеде</a:t>
                </a:r>
                <a:r>
                  <a:rPr lang="ru-RU" altLang="ru-RU" sz="2800" dirty="0"/>
                  <a:t>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ABCDA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B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C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D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2800" dirty="0"/>
                  <a:t> назовите вектор, равный вектору:</a:t>
                </a:r>
              </a:p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/>
                  <a:t>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ru-RU" altLang="ru-RU" sz="2800" dirty="0"/>
              </a:p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/>
                  <a:t>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ru-RU" altLang="ru-RU" sz="2800" dirty="0"/>
              </a:p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/>
                  <a:t>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US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ru-RU" altLang="ru-RU" sz="2800" dirty="0"/>
              </a:p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/>
                  <a:t>г)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  <m:r>
                      <a:rPr lang="en-US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/>
              </a:p>
            </p:txBody>
          </p:sp>
        </mc:Choice>
        <mc:Fallback xmlns="">
          <p:sp>
            <p:nvSpPr>
              <p:cNvPr id="406548" name="Text Box 20">
                <a:extLst>
                  <a:ext uri="{FF2B5EF4-FFF2-40B4-BE49-F238E27FC236}">
                    <a16:creationId xmlns:a16="http://schemas.microsoft.com/office/drawing/2014/main" id="{E530451A-8754-430A-BF3F-D5F3925C39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609600"/>
                <a:ext cx="8763000" cy="3925818"/>
              </a:xfrm>
              <a:prstGeom prst="rect">
                <a:avLst/>
              </a:prstGeom>
              <a:blipFill>
                <a:blip r:embed="rId3"/>
                <a:stretch>
                  <a:fillRect l="-1461" t="-1553" r="-1392" b="-201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6532" name="Text Box 4">
                <a:extLst>
                  <a:ext uri="{FF2B5EF4-FFF2-40B4-BE49-F238E27FC236}">
                    <a16:creationId xmlns:a16="http://schemas.microsoft.com/office/drawing/2014/main" id="{62F7212F-EF73-4DA2-96B0-889C504E38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5486400"/>
                <a:ext cx="2590800" cy="5754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Ответ: </a:t>
                </a:r>
                <a:r>
                  <a:rPr lang="ru-RU" altLang="ru-RU" sz="2800" dirty="0"/>
                  <a:t>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𝐷𝐵</m:t>
                        </m:r>
                      </m:e>
                    </m:acc>
                  </m:oMath>
                </a14:m>
                <a:r>
                  <a:rPr lang="ru-RU" altLang="ru-RU" sz="2800" dirty="0"/>
                  <a:t>;</a:t>
                </a:r>
              </a:p>
            </p:txBody>
          </p:sp>
        </mc:Choice>
        <mc:Fallback xmlns="">
          <p:sp>
            <p:nvSpPr>
              <p:cNvPr id="406532" name="Text Box 4">
                <a:extLst>
                  <a:ext uri="{FF2B5EF4-FFF2-40B4-BE49-F238E27FC236}">
                    <a16:creationId xmlns:a16="http://schemas.microsoft.com/office/drawing/2014/main" id="{62F7212F-EF73-4DA2-96B0-889C504E38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5486400"/>
                <a:ext cx="2590800" cy="575479"/>
              </a:xfrm>
              <a:prstGeom prst="rect">
                <a:avLst/>
              </a:prstGeom>
              <a:blipFill>
                <a:blip r:embed="rId4"/>
                <a:stretch>
                  <a:fillRect l="-4706" t="-1064" b="-2978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6540" name="Text Box 12">
                <a:extLst>
                  <a:ext uri="{FF2B5EF4-FFF2-40B4-BE49-F238E27FC236}">
                    <a16:creationId xmlns:a16="http://schemas.microsoft.com/office/drawing/2014/main" id="{6453DBA7-D4C8-4804-99EC-43678E2BF8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84438" y="5481751"/>
                <a:ext cx="1727200" cy="57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/>
                  <a:t>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altLang="ru-RU" sz="2800" dirty="0"/>
                  <a:t>;</a:t>
                </a:r>
                <a:endParaRPr lang="ru-RU" altLang="ru-RU" sz="2800" dirty="0"/>
              </a:p>
            </p:txBody>
          </p:sp>
        </mc:Choice>
        <mc:Fallback xmlns="">
          <p:sp>
            <p:nvSpPr>
              <p:cNvPr id="406540" name="Text Box 12">
                <a:extLst>
                  <a:ext uri="{FF2B5EF4-FFF2-40B4-BE49-F238E27FC236}">
                    <a16:creationId xmlns:a16="http://schemas.microsoft.com/office/drawing/2014/main" id="{6453DBA7-D4C8-4804-99EC-43678E2BF8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84438" y="5481751"/>
                <a:ext cx="1727200" cy="578300"/>
              </a:xfrm>
              <a:prstGeom prst="rect">
                <a:avLst/>
              </a:prstGeom>
              <a:blipFill>
                <a:blip r:embed="rId5"/>
                <a:stretch>
                  <a:fillRect l="-7420" t="-1053" b="-2842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6558" name="Text Box 30">
                <a:extLst>
                  <a:ext uri="{FF2B5EF4-FFF2-40B4-BE49-F238E27FC236}">
                    <a16:creationId xmlns:a16="http://schemas.microsoft.com/office/drawing/2014/main" id="{35382B2A-378F-4658-9B1B-BC6D20DFE0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22483" y="5481751"/>
                <a:ext cx="1727200" cy="57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/>
                  <a:t>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ru-RU" sz="28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ru-RU" altLang="ru-RU" sz="2800" dirty="0"/>
              </a:p>
            </p:txBody>
          </p:sp>
        </mc:Choice>
        <mc:Fallback xmlns="">
          <p:sp>
            <p:nvSpPr>
              <p:cNvPr id="406558" name="Text Box 30">
                <a:extLst>
                  <a:ext uri="{FF2B5EF4-FFF2-40B4-BE49-F238E27FC236}">
                    <a16:creationId xmlns:a16="http://schemas.microsoft.com/office/drawing/2014/main" id="{35382B2A-378F-4658-9B1B-BC6D20DFE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22483" y="5481751"/>
                <a:ext cx="1727200" cy="578300"/>
              </a:xfrm>
              <a:prstGeom prst="rect">
                <a:avLst/>
              </a:prstGeom>
              <a:blipFill>
                <a:blip r:embed="rId6"/>
                <a:stretch>
                  <a:fillRect l="-7420" t="-1053" b="-2842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6560" name="Text Box 32">
                <a:extLst>
                  <a:ext uri="{FF2B5EF4-FFF2-40B4-BE49-F238E27FC236}">
                    <a16:creationId xmlns:a16="http://schemas.microsoft.com/office/drawing/2014/main" id="{AA6C67EE-9B6A-4BA4-8F15-99B5EBD270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90921" y="5458690"/>
                <a:ext cx="1727200" cy="57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/>
                  <a:t>г)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sz="2800" dirty="0"/>
                  <a:t> </a:t>
                </a:r>
              </a:p>
            </p:txBody>
          </p:sp>
        </mc:Choice>
        <mc:Fallback xmlns="">
          <p:sp>
            <p:nvSpPr>
              <p:cNvPr id="406560" name="Text Box 32">
                <a:extLst>
                  <a:ext uri="{FF2B5EF4-FFF2-40B4-BE49-F238E27FC236}">
                    <a16:creationId xmlns:a16="http://schemas.microsoft.com/office/drawing/2014/main" id="{AA6C67EE-9B6A-4BA4-8F15-99B5EBD270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90921" y="5458690"/>
                <a:ext cx="1727200" cy="578300"/>
              </a:xfrm>
              <a:prstGeom prst="rect">
                <a:avLst/>
              </a:prstGeom>
              <a:blipFill>
                <a:blip r:embed="rId7"/>
                <a:stretch>
                  <a:fillRect l="-7420" t="-1053" b="-2842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28AFFE34-4EDD-43BE-826B-5807947854A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38551" y="1912591"/>
            <a:ext cx="3486637" cy="2333951"/>
          </a:xfrm>
          <a:prstGeom prst="rect">
            <a:avLst/>
          </a:prstGeom>
        </p:spPr>
      </p:pic>
      <p:sp>
        <p:nvSpPr>
          <p:cNvPr id="22" name="Rectangle 2">
            <a:extLst>
              <a:ext uri="{FF2B5EF4-FFF2-40B4-BE49-F238E27FC236}">
                <a16:creationId xmlns:a16="http://schemas.microsoft.com/office/drawing/2014/main" id="{9BB208FF-6B31-4C01-A57F-0787BC2441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7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69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6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06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06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06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2" grpId="0"/>
      <p:bldP spid="406540" grpId="0"/>
      <p:bldP spid="406558" grpId="0"/>
      <p:bldP spid="40656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06548" name="Text Box 20">
                <a:extLst>
                  <a:ext uri="{FF2B5EF4-FFF2-40B4-BE49-F238E27FC236}">
                    <a16:creationId xmlns:a16="http://schemas.microsoft.com/office/drawing/2014/main" id="{E530451A-8754-430A-BF3F-D5F3925C39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609600"/>
                <a:ext cx="8763000" cy="11706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/>
                  <a:t>	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В параллелепипеде 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ABCDA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D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 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укажите вектор</a:t>
                </a:r>
                <a:r>
                  <a:rPr lang="ru-RU" sz="2800" dirty="0">
                    <a:ea typeface="Times New Roman" panose="02020603050405020304" pitchFamily="18" charset="0"/>
                  </a:rPr>
                  <a:t>, равный вектору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: а) </a:t>
                </a:r>
                <a14:m>
                  <m:oMath xmlns:m="http://schemas.openxmlformats.org/officeDocument/2006/math">
                    <m:r>
                      <a:rPr lang="ru-RU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  <m:r>
                      <a:rPr lang="ru-RU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ru-RU" sz="28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b="0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</m:t>
                    </m:r>
                  </m:oMath>
                </a14:m>
                <a:r>
                  <a:rPr lang="ru-RU" altLang="ru-RU" sz="2800" dirty="0"/>
                  <a:t> б)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altLang="ru-RU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altLang="ru-RU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</m:acc>
                    <m:r>
                      <a:rPr lang="en-US" sz="28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ru-RU" alt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altLang="ru-RU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altLang="ru-RU" sz="28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altLang="ru-RU" sz="2800" dirty="0"/>
                  <a:t>.</a:t>
                </a:r>
                <a:endParaRPr lang="ru-RU" altLang="ru-RU" sz="2800" dirty="0"/>
              </a:p>
            </p:txBody>
          </p:sp>
        </mc:Choice>
        <mc:Fallback>
          <p:sp>
            <p:nvSpPr>
              <p:cNvPr id="406548" name="Text Box 20">
                <a:extLst>
                  <a:ext uri="{FF2B5EF4-FFF2-40B4-BE49-F238E27FC236}">
                    <a16:creationId xmlns:a16="http://schemas.microsoft.com/office/drawing/2014/main" id="{E530451A-8754-430A-BF3F-D5F3925C39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609600"/>
                <a:ext cx="8763000" cy="1170641"/>
              </a:xfrm>
              <a:prstGeom prst="rect">
                <a:avLst/>
              </a:prstGeom>
              <a:blipFill>
                <a:blip r:embed="rId3"/>
                <a:stretch>
                  <a:fillRect l="-1461" t="-5208" r="-1392" b="-26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6532" name="Text Box 4">
                <a:extLst>
                  <a:ext uri="{FF2B5EF4-FFF2-40B4-BE49-F238E27FC236}">
                    <a16:creationId xmlns:a16="http://schemas.microsoft.com/office/drawing/2014/main" id="{62F7212F-EF73-4DA2-96B0-889C504E38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5486400"/>
                <a:ext cx="2590800" cy="57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Ответ: </a:t>
                </a:r>
                <a:r>
                  <a:rPr lang="ru-RU" altLang="ru-RU" sz="2800" dirty="0"/>
                  <a:t>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sz="28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endParaRPr lang="ru-RU" altLang="ru-RU" sz="2800" dirty="0"/>
              </a:p>
            </p:txBody>
          </p:sp>
        </mc:Choice>
        <mc:Fallback>
          <p:sp>
            <p:nvSpPr>
              <p:cNvPr id="406532" name="Text Box 4">
                <a:extLst>
                  <a:ext uri="{FF2B5EF4-FFF2-40B4-BE49-F238E27FC236}">
                    <a16:creationId xmlns:a16="http://schemas.microsoft.com/office/drawing/2014/main" id="{62F7212F-EF73-4DA2-96B0-889C504E38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5486400"/>
                <a:ext cx="2590800" cy="578300"/>
              </a:xfrm>
              <a:prstGeom prst="rect">
                <a:avLst/>
              </a:prstGeom>
              <a:blipFill>
                <a:blip r:embed="rId4"/>
                <a:stretch>
                  <a:fillRect l="-4706" t="-1053" b="-2842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6540" name="Text Box 12">
                <a:extLst>
                  <a:ext uri="{FF2B5EF4-FFF2-40B4-BE49-F238E27FC236}">
                    <a16:creationId xmlns:a16="http://schemas.microsoft.com/office/drawing/2014/main" id="{6453DBA7-D4C8-4804-99EC-43678E2BF8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84438" y="5481751"/>
                <a:ext cx="1727200" cy="57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/>
                  <a:t>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𝐴𝐷</m:t>
                        </m:r>
                      </m:e>
                    </m:acc>
                  </m:oMath>
                </a14:m>
                <a:r>
                  <a:rPr lang="en-US" altLang="ru-RU" sz="2800" dirty="0"/>
                  <a:t>.</a:t>
                </a:r>
                <a:endParaRPr lang="ru-RU" altLang="ru-RU" sz="2800" dirty="0"/>
              </a:p>
            </p:txBody>
          </p:sp>
        </mc:Choice>
        <mc:Fallback>
          <p:sp>
            <p:nvSpPr>
              <p:cNvPr id="406540" name="Text Box 12">
                <a:extLst>
                  <a:ext uri="{FF2B5EF4-FFF2-40B4-BE49-F238E27FC236}">
                    <a16:creationId xmlns:a16="http://schemas.microsoft.com/office/drawing/2014/main" id="{6453DBA7-D4C8-4804-99EC-43678E2BF8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84438" y="5481751"/>
                <a:ext cx="1727200" cy="578300"/>
              </a:xfrm>
              <a:prstGeom prst="rect">
                <a:avLst/>
              </a:prstGeom>
              <a:blipFill>
                <a:blip r:embed="rId5"/>
                <a:stretch>
                  <a:fillRect l="-7420" t="-1053" b="-2842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28AFFE34-4EDD-43BE-826B-5807947854A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8014" y="2419297"/>
            <a:ext cx="3486637" cy="2333951"/>
          </a:xfrm>
          <a:prstGeom prst="rect">
            <a:avLst/>
          </a:prstGeom>
        </p:spPr>
      </p:pic>
      <p:sp>
        <p:nvSpPr>
          <p:cNvPr id="22" name="Rectangle 2">
            <a:extLst>
              <a:ext uri="{FF2B5EF4-FFF2-40B4-BE49-F238E27FC236}">
                <a16:creationId xmlns:a16="http://schemas.microsoft.com/office/drawing/2014/main" id="{9BB208FF-6B31-4C01-A57F-0787BC2441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8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702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6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06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2" grpId="0"/>
      <p:bldP spid="40654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6" name="Text Box 6">
            <a:extLst>
              <a:ext uri="{FF2B5EF4-FFF2-40B4-BE49-F238E27FC236}">
                <a16:creationId xmlns:a16="http://schemas.microsoft.com/office/drawing/2014/main" id="{F22017AF-AF52-4D03-9DB4-C7C83B3AB6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5150891"/>
            <a:ext cx="2590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Да; </a:t>
            </a:r>
          </a:p>
        </p:txBody>
      </p:sp>
      <p:sp>
        <p:nvSpPr>
          <p:cNvPr id="389145" name="Text Box 25">
            <a:extLst>
              <a:ext uri="{FF2B5EF4-FFF2-40B4-BE49-F238E27FC236}">
                <a16:creationId xmlns:a16="http://schemas.microsoft.com/office/drawing/2014/main" id="{01474EDC-19BA-4742-B40F-2C7B93C540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7736" y="5150891"/>
            <a:ext cx="1752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б) да; </a:t>
            </a:r>
            <a:endParaRPr lang="ru-RU" altLang="ru-RU" dirty="0"/>
          </a:p>
        </p:txBody>
      </p:sp>
      <p:sp>
        <p:nvSpPr>
          <p:cNvPr id="389146" name="Text Box 26">
            <a:extLst>
              <a:ext uri="{FF2B5EF4-FFF2-40B4-BE49-F238E27FC236}">
                <a16:creationId xmlns:a16="http://schemas.microsoft.com/office/drawing/2014/main" id="{7B45CF42-747B-4FD1-8E37-C4A5B111F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0736" y="5150891"/>
            <a:ext cx="1219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в) да; </a:t>
            </a:r>
          </a:p>
        </p:txBody>
      </p:sp>
      <p:sp>
        <p:nvSpPr>
          <p:cNvPr id="389147" name="Text Box 27">
            <a:extLst>
              <a:ext uri="{FF2B5EF4-FFF2-40B4-BE49-F238E27FC236}">
                <a16:creationId xmlns:a16="http://schemas.microsoft.com/office/drawing/2014/main" id="{A5898CC6-A68F-4D10-A98B-4972A15BA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3736" y="5150891"/>
            <a:ext cx="1676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г) нет.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9151" name="Text Box 31">
                <a:extLst>
                  <a:ext uri="{FF2B5EF4-FFF2-40B4-BE49-F238E27FC236}">
                    <a16:creationId xmlns:a16="http://schemas.microsoft.com/office/drawing/2014/main" id="{62AE863A-4289-4E06-9F3A-7BF705C4F26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20688"/>
                <a:ext cx="8763000" cy="39273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Для параллелепипеда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ABCDA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B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C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D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выясните, верны ли следующие равенства:</a:t>
                </a:r>
                <a:endParaRPr lang="ru-RU" altLang="ru-RU" sz="2800" dirty="0"/>
              </a:p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/>
                  <a:t>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altLang="ru-RU" sz="2800" dirty="0"/>
                  <a:t>;</a:t>
                </a:r>
              </a:p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/>
                  <a:t>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𝐵𝐴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ru-RU" altLang="ru-RU" sz="2800" dirty="0"/>
                  <a:t>;</a:t>
                </a:r>
              </a:p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/>
                  <a:t>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𝐷𝐴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𝐷𝐶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</m:oMath>
                </a14:m>
                <a:r>
                  <a:rPr lang="ru-RU" altLang="ru-RU" sz="2800" dirty="0"/>
                  <a:t>;</a:t>
                </a:r>
              </a:p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/>
                  <a:t>г)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ru-RU" altLang="ru-RU" sz="2800" dirty="0"/>
                  <a:t>.</a:t>
                </a:r>
              </a:p>
            </p:txBody>
          </p:sp>
        </mc:Choice>
        <mc:Fallback xmlns="">
          <p:sp>
            <p:nvSpPr>
              <p:cNvPr id="389151" name="Text Box 31">
                <a:extLst>
                  <a:ext uri="{FF2B5EF4-FFF2-40B4-BE49-F238E27FC236}">
                    <a16:creationId xmlns:a16="http://schemas.microsoft.com/office/drawing/2014/main" id="{62AE863A-4289-4E06-9F3A-7BF705C4F2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20688"/>
                <a:ext cx="8763000" cy="3927357"/>
              </a:xfrm>
              <a:prstGeom prst="rect">
                <a:avLst/>
              </a:prstGeom>
              <a:blipFill>
                <a:blip r:embed="rId3"/>
                <a:stretch>
                  <a:fillRect l="-1391" t="-466" r="-1321" b="-341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8D73DB0-3955-4C36-A57C-259969C4E2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66856" y="1417390"/>
            <a:ext cx="3486637" cy="2333951"/>
          </a:xfrm>
          <a:prstGeom prst="rect">
            <a:avLst/>
          </a:prstGeom>
        </p:spPr>
      </p:pic>
      <p:sp>
        <p:nvSpPr>
          <p:cNvPr id="14" name="Rectangle 2">
            <a:extLst>
              <a:ext uri="{FF2B5EF4-FFF2-40B4-BE49-F238E27FC236}">
                <a16:creationId xmlns:a16="http://schemas.microsoft.com/office/drawing/2014/main" id="{0C8DAAB7-543C-40D6-A675-D8A4399724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9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9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9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9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6" grpId="0" autoUpdateAnimBg="0"/>
      <p:bldP spid="389145" grpId="0" autoUpdateAnimBg="0"/>
      <p:bldP spid="389146" grpId="0" autoUpdateAnimBg="0"/>
      <p:bldP spid="38914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93226" name="Text Box 10">
                <a:extLst>
                  <a:ext uri="{FF2B5EF4-FFF2-40B4-BE49-F238E27FC236}">
                    <a16:creationId xmlns:a16="http://schemas.microsoft.com/office/drawing/2014/main" id="{8C74D72B-DF9E-428F-8210-83DF3AE896F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4928693"/>
                <a:ext cx="8839200" cy="5754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Ответ: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93226" name="Text Box 10">
                <a:extLst>
                  <a:ext uri="{FF2B5EF4-FFF2-40B4-BE49-F238E27FC236}">
                    <a16:creationId xmlns:a16="http://schemas.microsoft.com/office/drawing/2014/main" id="{8C74D72B-DF9E-428F-8210-83DF3AE896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4928693"/>
                <a:ext cx="8839200" cy="575479"/>
              </a:xfrm>
              <a:prstGeom prst="rect">
                <a:avLst/>
              </a:prstGeom>
              <a:blipFill>
                <a:blip r:embed="rId3"/>
                <a:stretch>
                  <a:fillRect l="-1379" t="-2128" b="-2978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3241" name="Text Box 25">
                <a:extLst>
                  <a:ext uri="{FF2B5EF4-FFF2-40B4-BE49-F238E27FC236}">
                    <a16:creationId xmlns:a16="http://schemas.microsoft.com/office/drawing/2014/main" id="{24B23E42-40AD-40FC-8E61-5CE0942907F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609600"/>
                <a:ext cx="8763000" cy="10707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Для параллелепипеда упростите выражение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𝐶𝐴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93241" name="Text Box 25">
                <a:extLst>
                  <a:ext uri="{FF2B5EF4-FFF2-40B4-BE49-F238E27FC236}">
                    <a16:creationId xmlns:a16="http://schemas.microsoft.com/office/drawing/2014/main" id="{24B23E42-40AD-40FC-8E61-5CE0942907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609600"/>
                <a:ext cx="8763000" cy="1070742"/>
              </a:xfrm>
              <a:prstGeom prst="rect">
                <a:avLst/>
              </a:prstGeom>
              <a:blipFill>
                <a:blip r:embed="rId4"/>
                <a:stretch>
                  <a:fillRect t="-1136" r="-13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2">
            <a:extLst>
              <a:ext uri="{FF2B5EF4-FFF2-40B4-BE49-F238E27FC236}">
                <a16:creationId xmlns:a16="http://schemas.microsoft.com/office/drawing/2014/main" id="{B7342209-6D53-40A6-9166-103C833017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10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3BE60CF3-367A-47D2-93CD-683B233149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28681" y="2137542"/>
            <a:ext cx="3486637" cy="23339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3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08580" name="Text Box 4">
                <a:extLst>
                  <a:ext uri="{FF2B5EF4-FFF2-40B4-BE49-F238E27FC236}">
                    <a16:creationId xmlns:a16="http://schemas.microsoft.com/office/drawing/2014/main" id="{09BE17F6-00FC-4321-8F40-AB5C00D46CF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609600"/>
                <a:ext cx="9067800" cy="10091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/>
                  <a:t>	В единичном кубе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ABCDA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B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C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D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/>
                  <a:t>найдите длину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/>
              </a:p>
            </p:txBody>
          </p:sp>
        </mc:Choice>
        <mc:Fallback xmlns="">
          <p:sp>
            <p:nvSpPr>
              <p:cNvPr id="408580" name="Text Box 4">
                <a:extLst>
                  <a:ext uri="{FF2B5EF4-FFF2-40B4-BE49-F238E27FC236}">
                    <a16:creationId xmlns:a16="http://schemas.microsoft.com/office/drawing/2014/main" id="{09BE17F6-00FC-4321-8F40-AB5C00D46C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609600"/>
                <a:ext cx="9067800" cy="1009187"/>
              </a:xfrm>
              <a:prstGeom prst="rect">
                <a:avLst/>
              </a:prstGeom>
              <a:blipFill>
                <a:blip r:embed="rId3"/>
                <a:stretch>
                  <a:fillRect l="-1412" t="-6024" r="-1345" b="-156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8582" name="Picture 6">
            <a:extLst>
              <a:ext uri="{FF2B5EF4-FFF2-40B4-BE49-F238E27FC236}">
                <a16:creationId xmlns:a16="http://schemas.microsoft.com/office/drawing/2014/main" id="{54872D2D-F261-41FA-B93D-03096EAFD4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7" y="1647004"/>
            <a:ext cx="3281363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08583" name="Group 7">
            <a:extLst>
              <a:ext uri="{FF2B5EF4-FFF2-40B4-BE49-F238E27FC236}">
                <a16:creationId xmlns:a16="http://schemas.microsoft.com/office/drawing/2014/main" id="{E21B66E8-C070-42E0-9EFD-629AD9253521}"/>
              </a:ext>
            </a:extLst>
          </p:cNvPr>
          <p:cNvGrpSpPr>
            <a:grpSpLocks/>
          </p:cNvGrpSpPr>
          <p:nvPr/>
        </p:nvGrpSpPr>
        <p:grpSpPr bwMode="auto">
          <a:xfrm>
            <a:off x="76200" y="1644651"/>
            <a:ext cx="9017001" cy="4337050"/>
            <a:chOff x="48" y="1036"/>
            <a:chExt cx="5680" cy="27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8586" name="Text Box 10">
                  <a:extLst>
                    <a:ext uri="{FF2B5EF4-FFF2-40B4-BE49-F238E27FC236}">
                      <a16:creationId xmlns:a16="http://schemas.microsoft.com/office/drawing/2014/main" id="{5E2B9A46-8B34-4C16-91A1-5B2115AB4EF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8" y="3106"/>
                  <a:ext cx="5680" cy="6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ts val="0"/>
                    </a:spcBef>
                  </a:pP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	Решение. </a:t>
                  </a:r>
                  <a:r>
                    <a:rPr lang="ru-RU" altLang="ru-RU" sz="2800" dirty="0"/>
                    <a:t>Данная сумма векторов равна вектору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ru-RU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sz="2800" dirty="0"/>
                </a:p>
                <a:p>
                  <a:pPr algn="just">
                    <a:spcBef>
                      <a:spcPts val="0"/>
                    </a:spcBef>
                  </a:pPr>
                  <a:r>
                    <a:rPr lang="ru-RU" altLang="ru-RU" sz="2800" dirty="0"/>
                    <a:t>Его длина равна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2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a14:m>
                  <a:r>
                    <a:rPr lang="ru-RU" altLang="ru-RU" sz="2800" dirty="0"/>
                    <a:t>.</a:t>
                  </a:r>
                  <a:endParaRPr lang="ru-RU" altLang="ru-RU" sz="2800" dirty="0">
                    <a:solidFill>
                      <a:srgbClr val="33CC33"/>
                    </a:solidFill>
                  </a:endParaRPr>
                </a:p>
              </p:txBody>
            </p:sp>
          </mc:Choice>
          <mc:Fallback xmlns="">
            <p:sp>
              <p:nvSpPr>
                <p:cNvPr id="408586" name="Text Box 10">
                  <a:extLst>
                    <a:ext uri="{FF2B5EF4-FFF2-40B4-BE49-F238E27FC236}">
                      <a16:creationId xmlns:a16="http://schemas.microsoft.com/office/drawing/2014/main" id="{5E2B9A46-8B34-4C16-91A1-5B2115AB4EF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8" y="3106"/>
                  <a:ext cx="5680" cy="662"/>
                </a:xfrm>
                <a:prstGeom prst="rect">
                  <a:avLst/>
                </a:prstGeom>
                <a:blipFill>
                  <a:blip r:embed="rId5"/>
                  <a:stretch>
                    <a:fillRect l="-1420" t="-1163" b="-15698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408589" name="Picture 13">
              <a:extLst>
                <a:ext uri="{FF2B5EF4-FFF2-40B4-BE49-F238E27FC236}">
                  <a16:creationId xmlns:a16="http://schemas.microsoft.com/office/drawing/2014/main" id="{9B3A636F-E4FD-4D66-B8C8-514FFC948C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9" y="1036"/>
              <a:ext cx="2067" cy="1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" name="Rectangle 2">
            <a:extLst>
              <a:ext uri="{FF2B5EF4-FFF2-40B4-BE49-F238E27FC236}">
                <a16:creationId xmlns:a16="http://schemas.microsoft.com/office/drawing/2014/main" id="{6A3B30F0-A92C-4A24-9624-8BE52DBE1A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11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8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10628" name="Text Box 4">
                <a:extLst>
                  <a:ext uri="{FF2B5EF4-FFF2-40B4-BE49-F238E27FC236}">
                    <a16:creationId xmlns:a16="http://schemas.microsoft.com/office/drawing/2014/main" id="{861D7FCC-0629-411F-9DE5-1B8ACCAAB2D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609600"/>
                <a:ext cx="9067800" cy="10091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/>
                  <a:t>	В единичном кубе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ABCDA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B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C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D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 </a:t>
                </a:r>
                <a:r>
                  <a:rPr lang="ru-RU" altLang="ru-RU" sz="2800" dirty="0"/>
                  <a:t>найдите длину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/>
              </a:p>
            </p:txBody>
          </p:sp>
        </mc:Choice>
        <mc:Fallback xmlns="">
          <p:sp>
            <p:nvSpPr>
              <p:cNvPr id="410628" name="Text Box 4">
                <a:extLst>
                  <a:ext uri="{FF2B5EF4-FFF2-40B4-BE49-F238E27FC236}">
                    <a16:creationId xmlns:a16="http://schemas.microsoft.com/office/drawing/2014/main" id="{861D7FCC-0629-411F-9DE5-1B8ACCAAB2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609600"/>
                <a:ext cx="9067800" cy="1009187"/>
              </a:xfrm>
              <a:prstGeom prst="rect">
                <a:avLst/>
              </a:prstGeom>
              <a:blipFill>
                <a:blip r:embed="rId3"/>
                <a:stretch>
                  <a:fillRect l="-1412" t="-6024" r="-1345" b="-156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0630" name="Picture 6">
            <a:extLst>
              <a:ext uri="{FF2B5EF4-FFF2-40B4-BE49-F238E27FC236}">
                <a16:creationId xmlns:a16="http://schemas.microsoft.com/office/drawing/2014/main" id="{D3D190A6-6E0E-42C5-8A13-6A865D026F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4656" y="1699606"/>
            <a:ext cx="3290888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10631" name="Group 7">
            <a:extLst>
              <a:ext uri="{FF2B5EF4-FFF2-40B4-BE49-F238E27FC236}">
                <a16:creationId xmlns:a16="http://schemas.microsoft.com/office/drawing/2014/main" id="{14DF71C2-CBDC-4326-B825-08ED2FEBC639}"/>
              </a:ext>
            </a:extLst>
          </p:cNvPr>
          <p:cNvGrpSpPr>
            <a:grpSpLocks/>
          </p:cNvGrpSpPr>
          <p:nvPr/>
        </p:nvGrpSpPr>
        <p:grpSpPr bwMode="auto">
          <a:xfrm>
            <a:off x="76200" y="1646238"/>
            <a:ext cx="8915401" cy="4160838"/>
            <a:chOff x="0" y="1037"/>
            <a:chExt cx="5664" cy="262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0634" name="Text Box 10">
                  <a:extLst>
                    <a:ext uri="{FF2B5EF4-FFF2-40B4-BE49-F238E27FC236}">
                      <a16:creationId xmlns:a16="http://schemas.microsoft.com/office/drawing/2014/main" id="{483E0FA2-A94E-4905-BB41-0054E9DDE4F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3022"/>
                  <a:ext cx="5664" cy="63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ts val="0"/>
                    </a:spcBef>
                  </a:pP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	Решение. </a:t>
                  </a:r>
                  <a:r>
                    <a:rPr lang="ru-RU" altLang="ru-RU" sz="2800" dirty="0"/>
                    <a:t>Данная сумма векторов равна вектору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ru-RU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ru-RU" altLang="ru-RU" sz="2800" dirty="0"/>
                    <a:t> Его длина равна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2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a14:m>
                  <a:r>
                    <a:rPr lang="ru-RU" altLang="ru-RU" sz="2800" dirty="0"/>
                    <a:t>.</a:t>
                  </a:r>
                  <a:endParaRPr lang="ru-RU" altLang="ru-RU" sz="2800" dirty="0">
                    <a:solidFill>
                      <a:srgbClr val="33CC33"/>
                    </a:solidFill>
                  </a:endParaRPr>
                </a:p>
              </p:txBody>
            </p:sp>
          </mc:Choice>
          <mc:Fallback xmlns="">
            <p:sp>
              <p:nvSpPr>
                <p:cNvPr id="410634" name="Text Box 10">
                  <a:extLst>
                    <a:ext uri="{FF2B5EF4-FFF2-40B4-BE49-F238E27FC236}">
                      <a16:creationId xmlns:a16="http://schemas.microsoft.com/office/drawing/2014/main" id="{483E0FA2-A94E-4905-BB41-0054E9DDE4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3022"/>
                  <a:ext cx="5664" cy="636"/>
                </a:xfrm>
                <a:prstGeom prst="rect">
                  <a:avLst/>
                </a:prstGeom>
                <a:blipFill>
                  <a:blip r:embed="rId5"/>
                  <a:stretch>
                    <a:fillRect t="-6627" r="-1368" b="-1566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410637" name="Picture 13">
              <a:extLst>
                <a:ext uri="{FF2B5EF4-FFF2-40B4-BE49-F238E27FC236}">
                  <a16:creationId xmlns:a16="http://schemas.microsoft.com/office/drawing/2014/main" id="{CBFB8D04-7AB9-4A54-B35B-B372EF9E8E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3" y="1037"/>
              <a:ext cx="2073" cy="17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" name="Rectangle 2">
            <a:extLst>
              <a:ext uri="{FF2B5EF4-FFF2-40B4-BE49-F238E27FC236}">
                <a16:creationId xmlns:a16="http://schemas.microsoft.com/office/drawing/2014/main" id="{84082D8C-7ADC-4276-988B-A341039A58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12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0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6" name="Text Box 16">
            <a:extLst>
              <a:ext uri="{FF2B5EF4-FFF2-40B4-BE49-F238E27FC236}">
                <a16:creationId xmlns:a16="http://schemas.microsoft.com/office/drawing/2014/main" id="{79312621-64A7-410A-9547-8F08188CF1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048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В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ектором </a:t>
            </a:r>
            <a:r>
              <a:rPr lang="ru-RU" altLang="ru-RU" sz="2800" dirty="0"/>
              <a:t>в пространстве </a:t>
            </a:r>
            <a:r>
              <a:rPr lang="ru-RU" altLang="ru-RU" sz="2800" dirty="0">
                <a:cs typeface="Times New Roman" panose="02020603050405020304" pitchFamily="18" charset="0"/>
              </a:rPr>
              <a:t>называется направленный отрезок, т.е. отрезок, в котором указаны его начало и конец.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204" name="Text Box 44">
                <a:extLst>
                  <a:ext uri="{FF2B5EF4-FFF2-40B4-BE49-F238E27FC236}">
                    <a16:creationId xmlns:a16="http://schemas.microsoft.com/office/drawing/2014/main" id="{E9E62BB6-B474-4FE3-ABB1-08DBCEC340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2819401"/>
                <a:ext cx="8839200" cy="15323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Длиной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, или</a:t>
                </a:r>
                <a:r>
                  <a:rPr lang="ru-RU" altLang="ru-RU" sz="28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модулем</a:t>
                </a:r>
                <a:r>
                  <a:rPr lang="ru-RU" altLang="ru-RU" sz="2800" b="1" dirty="0">
                    <a:cs typeface="Times New Roman" panose="02020603050405020304" pitchFamily="18" charset="0"/>
                  </a:rPr>
                  <a:t>,</a:t>
                </a:r>
                <a:r>
                  <a:rPr lang="ru-RU" altLang="ru-RU" sz="2800" b="1" i="1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вектора называется длина соответствующего отрезка. Длина векторо</a:t>
                </a:r>
                <a:r>
                  <a:rPr lang="ru-RU" altLang="ru-RU" sz="2800" dirty="0"/>
                  <a:t>в</a:t>
                </a:r>
                <a:r>
                  <a:rPr lang="en-US" altLang="ru-RU" sz="28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altLang="ru-RU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обозначается соответственно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28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,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28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altLang="ru-RU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.</a:t>
                </a:r>
                <a:endParaRPr lang="ru-RU" altLang="ru-RU" sz="2800" dirty="0"/>
              </a:p>
            </p:txBody>
          </p:sp>
        </mc:Choice>
        <mc:Fallback xmlns="">
          <p:sp>
            <p:nvSpPr>
              <p:cNvPr id="92204" name="Text Box 44">
                <a:extLst>
                  <a:ext uri="{FF2B5EF4-FFF2-40B4-BE49-F238E27FC236}">
                    <a16:creationId xmlns:a16="http://schemas.microsoft.com/office/drawing/2014/main" id="{E9E62BB6-B474-4FE3-ABB1-08DBCEC340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2819401"/>
                <a:ext cx="8839200" cy="1532343"/>
              </a:xfrm>
              <a:prstGeom prst="rect">
                <a:avLst/>
              </a:prstGeom>
              <a:blipFill>
                <a:blip r:embed="rId3"/>
                <a:stretch>
                  <a:fillRect l="-1379" t="-4382" r="-1379" b="-757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209" name="Text Box 49">
            <a:extLst>
              <a:ext uri="{FF2B5EF4-FFF2-40B4-BE49-F238E27FC236}">
                <a16:creationId xmlns:a16="http://schemas.microsoft.com/office/drawing/2014/main" id="{E8D56F4B-4ADC-427F-9FB2-4249B302DB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114800"/>
            <a:ext cx="8686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Два вектора называются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равными</a:t>
            </a:r>
            <a:r>
              <a:rPr lang="ru-RU" altLang="ru-RU" sz="2800" dirty="0">
                <a:cs typeface="Times New Roman" panose="02020603050405020304" pitchFamily="18" charset="0"/>
              </a:rPr>
              <a:t>, если они имеют одинаковую длину и направление.</a:t>
            </a:r>
            <a:endParaRPr lang="ru-RU" alt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202" name="Text Box 42">
                <a:extLst>
                  <a:ext uri="{FF2B5EF4-FFF2-40B4-BE49-F238E27FC236}">
                    <a16:creationId xmlns:a16="http://schemas.microsoft.com/office/drawing/2014/main" id="{E9195AE2-666C-44BC-9523-7D4DF3DD76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1524000"/>
                <a:ext cx="8763000" cy="14779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Вектор с началом в точке 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А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и концом в точке 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В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обозначается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 и изображается стрелкой с началом в точке 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А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и концом в точке 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В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.</a:t>
                </a:r>
                <a:endParaRPr lang="ru-RU" altLang="ru-RU" sz="2800" dirty="0"/>
              </a:p>
            </p:txBody>
          </p:sp>
        </mc:Choice>
        <mc:Fallback xmlns="">
          <p:sp>
            <p:nvSpPr>
              <p:cNvPr id="92202" name="Text Box 42">
                <a:extLst>
                  <a:ext uri="{FF2B5EF4-FFF2-40B4-BE49-F238E27FC236}">
                    <a16:creationId xmlns:a16="http://schemas.microsoft.com/office/drawing/2014/main" id="{E9195AE2-666C-44BC-9523-7D4DF3DD76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1524000"/>
                <a:ext cx="8763000" cy="1477964"/>
              </a:xfrm>
              <a:prstGeom prst="rect">
                <a:avLst/>
              </a:prstGeom>
              <a:blipFill>
                <a:blip r:embed="rId4"/>
                <a:stretch>
                  <a:fillRect l="-1461" t="-4132" r="-1392" b="-826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211" name="Text Box 51">
                <a:extLst>
                  <a:ext uri="{FF2B5EF4-FFF2-40B4-BE49-F238E27FC236}">
                    <a16:creationId xmlns:a16="http://schemas.microsoft.com/office/drawing/2014/main" id="{D434344E-1F8D-4414-A53A-6FD79143E9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4953000"/>
                <a:ext cx="9067800" cy="190815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Рассматривают также нулевые векторы, у которых начало совпадает с концом. Все нулевые векторы считаются равными между собой. Они обозначаются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, и их длина считается равной нулю.</a:t>
                </a:r>
              </a:p>
            </p:txBody>
          </p:sp>
        </mc:Choice>
        <mc:Fallback xmlns="">
          <p:sp>
            <p:nvSpPr>
              <p:cNvPr id="92211" name="Text Box 51">
                <a:extLst>
                  <a:ext uri="{FF2B5EF4-FFF2-40B4-BE49-F238E27FC236}">
                    <a16:creationId xmlns:a16="http://schemas.microsoft.com/office/drawing/2014/main" id="{D434344E-1F8D-4414-A53A-6FD79143E9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4953000"/>
                <a:ext cx="9067800" cy="1908151"/>
              </a:xfrm>
              <a:prstGeom prst="rect">
                <a:avLst/>
              </a:prstGeom>
              <a:blipFill>
                <a:blip r:embed="rId5"/>
                <a:stretch>
                  <a:fillRect l="-1412" t="-3514" r="-1345" b="-575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6397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2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6" grpId="0" autoUpdateAnimBg="0"/>
      <p:bldP spid="92209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12676" name="Text Box 4">
                <a:extLst>
                  <a:ext uri="{FF2B5EF4-FFF2-40B4-BE49-F238E27FC236}">
                    <a16:creationId xmlns:a16="http://schemas.microsoft.com/office/drawing/2014/main" id="{D80D4FFE-E751-4750-AC91-6F486B46A4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609600"/>
                <a:ext cx="9067800" cy="10091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/>
                  <a:t>	В единичном кубе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ABCDA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B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C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D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 </a:t>
                </a:r>
                <a:r>
                  <a:rPr lang="ru-RU" altLang="ru-RU" sz="2800" dirty="0"/>
                  <a:t>найдите длину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/>
              </a:p>
            </p:txBody>
          </p:sp>
        </mc:Choice>
        <mc:Fallback xmlns="">
          <p:sp>
            <p:nvSpPr>
              <p:cNvPr id="412676" name="Text Box 4">
                <a:extLst>
                  <a:ext uri="{FF2B5EF4-FFF2-40B4-BE49-F238E27FC236}">
                    <a16:creationId xmlns:a16="http://schemas.microsoft.com/office/drawing/2014/main" id="{D80D4FFE-E751-4750-AC91-6F486B46A4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609600"/>
                <a:ext cx="9067800" cy="1009187"/>
              </a:xfrm>
              <a:prstGeom prst="rect">
                <a:avLst/>
              </a:prstGeom>
              <a:blipFill>
                <a:blip r:embed="rId3"/>
                <a:stretch>
                  <a:fillRect l="-1412" t="-6024" r="-1345" b="-156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2678" name="Picture 6">
            <a:extLst>
              <a:ext uri="{FF2B5EF4-FFF2-40B4-BE49-F238E27FC236}">
                <a16:creationId xmlns:a16="http://schemas.microsoft.com/office/drawing/2014/main" id="{FF3E850C-D085-4B87-9C05-773B8BC230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463" y="1811388"/>
            <a:ext cx="3290888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12682" name="Text Box 10">
                <a:extLst>
                  <a:ext uri="{FF2B5EF4-FFF2-40B4-BE49-F238E27FC236}">
                    <a16:creationId xmlns:a16="http://schemas.microsoft.com/office/drawing/2014/main" id="{BE0F537C-CABA-4897-8D02-8A34C33F1D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1763" y="4818063"/>
                <a:ext cx="9012238" cy="10463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ts val="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	Решение. </a:t>
                </a:r>
                <a:r>
                  <a:rPr lang="ru-RU" altLang="ru-RU" sz="2800" dirty="0"/>
                  <a:t>Данная сумма векторов равна вектору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sz="2800" dirty="0"/>
                  <a:t> Его длина равна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altLang="ru-RU" sz="2800" dirty="0"/>
                  <a:t>.</a:t>
                </a:r>
                <a:endParaRPr lang="ru-RU" altLang="ru-RU" sz="2800" dirty="0">
                  <a:solidFill>
                    <a:srgbClr val="33CC33"/>
                  </a:solidFill>
                </a:endParaRPr>
              </a:p>
            </p:txBody>
          </p:sp>
        </mc:Choice>
        <mc:Fallback xmlns="">
          <p:sp>
            <p:nvSpPr>
              <p:cNvPr id="412682" name="Text Box 10">
                <a:extLst>
                  <a:ext uri="{FF2B5EF4-FFF2-40B4-BE49-F238E27FC236}">
                    <a16:creationId xmlns:a16="http://schemas.microsoft.com/office/drawing/2014/main" id="{BE0F537C-CABA-4897-8D02-8A34C33F1D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1763" y="4818063"/>
                <a:ext cx="9012238" cy="1046377"/>
              </a:xfrm>
              <a:prstGeom prst="rect">
                <a:avLst/>
              </a:prstGeom>
              <a:blipFill>
                <a:blip r:embed="rId5"/>
                <a:stretch>
                  <a:fillRect t="-5814" r="-1353" b="-1162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2">
            <a:extLst>
              <a:ext uri="{FF2B5EF4-FFF2-40B4-BE49-F238E27FC236}">
                <a16:creationId xmlns:a16="http://schemas.microsoft.com/office/drawing/2014/main" id="{C4638994-0A4D-4607-9BEA-6B3320FF54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13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12676" name="Text Box 4">
                <a:extLst>
                  <a:ext uri="{FF2B5EF4-FFF2-40B4-BE49-F238E27FC236}">
                    <a16:creationId xmlns:a16="http://schemas.microsoft.com/office/drawing/2014/main" id="{D80D4FFE-E751-4750-AC91-6F486B46A4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609600"/>
                <a:ext cx="9067800" cy="10091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/>
                  <a:t>	В единичном кубе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ABCDA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B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C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D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 </a:t>
                </a:r>
                <a:r>
                  <a:rPr lang="ru-RU" altLang="ru-RU" sz="2800" dirty="0"/>
                  <a:t>найдите длину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/>
              </a:p>
            </p:txBody>
          </p:sp>
        </mc:Choice>
        <mc:Fallback xmlns="">
          <p:sp>
            <p:nvSpPr>
              <p:cNvPr id="412676" name="Text Box 4">
                <a:extLst>
                  <a:ext uri="{FF2B5EF4-FFF2-40B4-BE49-F238E27FC236}">
                    <a16:creationId xmlns:a16="http://schemas.microsoft.com/office/drawing/2014/main" id="{D80D4FFE-E751-4750-AC91-6F486B46A4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609600"/>
                <a:ext cx="9067800" cy="1009187"/>
              </a:xfrm>
              <a:prstGeom prst="rect">
                <a:avLst/>
              </a:prstGeom>
              <a:blipFill>
                <a:blip r:embed="rId3"/>
                <a:stretch>
                  <a:fillRect l="-1412" t="-6024" r="-1345" b="-156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2678" name="Picture 6">
            <a:extLst>
              <a:ext uri="{FF2B5EF4-FFF2-40B4-BE49-F238E27FC236}">
                <a16:creationId xmlns:a16="http://schemas.microsoft.com/office/drawing/2014/main" id="{FF3E850C-D085-4B87-9C05-773B8BC230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463" y="1811388"/>
            <a:ext cx="3290888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12679" name="Group 7">
            <a:extLst>
              <a:ext uri="{FF2B5EF4-FFF2-40B4-BE49-F238E27FC236}">
                <a16:creationId xmlns:a16="http://schemas.microsoft.com/office/drawing/2014/main" id="{0049CC15-5F8B-4D7B-83E3-E112D8647808}"/>
              </a:ext>
            </a:extLst>
          </p:cNvPr>
          <p:cNvGrpSpPr>
            <a:grpSpLocks/>
          </p:cNvGrpSpPr>
          <p:nvPr/>
        </p:nvGrpSpPr>
        <p:grpSpPr bwMode="auto">
          <a:xfrm>
            <a:off x="131763" y="1773238"/>
            <a:ext cx="9012238" cy="4524376"/>
            <a:chOff x="83" y="1117"/>
            <a:chExt cx="5677" cy="2850"/>
          </a:xfrm>
        </p:grpSpPr>
        <p:pic>
          <p:nvPicPr>
            <p:cNvPr id="412681" name="Picture 9">
              <a:extLst>
                <a:ext uri="{FF2B5EF4-FFF2-40B4-BE49-F238E27FC236}">
                  <a16:creationId xmlns:a16="http://schemas.microsoft.com/office/drawing/2014/main" id="{BA05FC4B-6E47-4C3A-B7EC-35FCCA72B2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3" y="1117"/>
              <a:ext cx="2073" cy="17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2682" name="Text Box 10">
                  <a:extLst>
                    <a:ext uri="{FF2B5EF4-FFF2-40B4-BE49-F238E27FC236}">
                      <a16:creationId xmlns:a16="http://schemas.microsoft.com/office/drawing/2014/main" id="{BE0F537C-CABA-4897-8D02-8A34C33F1DB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3" y="3035"/>
                  <a:ext cx="5677" cy="9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ts val="0"/>
                    </a:spcBef>
                  </a:pP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	Решение. </a:t>
                  </a:r>
                  <a:r>
                    <a:rPr lang="ru-RU" altLang="ru-RU" sz="2800" dirty="0"/>
                    <a:t>Данная сумма векторов равна удвоенному вектору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sSub>
                            <m:sSubPr>
                              <m:ctrlPr>
                                <a:rPr lang="ru-RU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ru-RU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ru-RU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</m:oMath>
                  </a14:m>
                  <a:r>
                    <a:rPr lang="ru-RU" altLang="ru-RU" sz="2800" dirty="0"/>
                    <a:t> где </a:t>
                  </a:r>
                  <a:r>
                    <a:rPr lang="en-US" altLang="ru-RU" sz="2800" i="1" dirty="0"/>
                    <a:t>O</a:t>
                  </a:r>
                  <a:r>
                    <a:rPr lang="en-US" altLang="ru-RU" sz="2800" baseline="-25000" dirty="0"/>
                    <a:t>1</a:t>
                  </a:r>
                  <a:r>
                    <a:rPr lang="en-US" altLang="ru-RU" sz="2800" dirty="0"/>
                    <a:t> </a:t>
                  </a:r>
                  <a:r>
                    <a:rPr lang="ru-RU" altLang="ru-RU" sz="2800" dirty="0"/>
                    <a:t>– середина отрезка </a:t>
                  </a:r>
                  <a:r>
                    <a:rPr lang="en-US" altLang="ru-RU" sz="2800" i="1" dirty="0"/>
                    <a:t>B</a:t>
                  </a:r>
                  <a:r>
                    <a:rPr lang="en-US" altLang="ru-RU" sz="2800" baseline="-25000" dirty="0"/>
                    <a:t>1</a:t>
                  </a:r>
                  <a:r>
                    <a:rPr lang="en-US" altLang="ru-RU" sz="2800" i="1" dirty="0"/>
                    <a:t>D</a:t>
                  </a:r>
                  <a:r>
                    <a:rPr lang="en-US" altLang="ru-RU" sz="2800" baseline="-25000" dirty="0"/>
                    <a:t>1</a:t>
                  </a:r>
                  <a:r>
                    <a:rPr lang="en-US" altLang="ru-RU" sz="2800" dirty="0"/>
                    <a:t>.</a:t>
                  </a:r>
                  <a:r>
                    <a:rPr lang="ru-RU" altLang="ru-RU" sz="2800" dirty="0"/>
                    <a:t> Его длина равна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2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rad>
                    </m:oMath>
                  </a14:m>
                  <a:r>
                    <a:rPr lang="ru-RU" altLang="ru-RU" sz="2800" dirty="0"/>
                    <a:t>.</a:t>
                  </a:r>
                  <a:endParaRPr lang="ru-RU" altLang="ru-RU" sz="2800" dirty="0">
                    <a:solidFill>
                      <a:srgbClr val="33CC33"/>
                    </a:solidFill>
                  </a:endParaRPr>
                </a:p>
              </p:txBody>
            </p:sp>
          </mc:Choice>
          <mc:Fallback xmlns="">
            <p:sp>
              <p:nvSpPr>
                <p:cNvPr id="412682" name="Text Box 10">
                  <a:extLst>
                    <a:ext uri="{FF2B5EF4-FFF2-40B4-BE49-F238E27FC236}">
                      <a16:creationId xmlns:a16="http://schemas.microsoft.com/office/drawing/2014/main" id="{BE0F537C-CABA-4897-8D02-8A34C33F1DB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3" y="3035"/>
                  <a:ext cx="5677" cy="932"/>
                </a:xfrm>
                <a:prstGeom prst="rect">
                  <a:avLst/>
                </a:prstGeom>
                <a:blipFill>
                  <a:blip r:embed="rId6"/>
                  <a:stretch>
                    <a:fillRect l="-1421" t="-4115" r="-1353" b="-1070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" name="Rectangle 2">
            <a:extLst>
              <a:ext uri="{FF2B5EF4-FFF2-40B4-BE49-F238E27FC236}">
                <a16:creationId xmlns:a16="http://schemas.microsoft.com/office/drawing/2014/main" id="{C4638994-0A4D-4607-9BEA-6B3320FF54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>
                <a:solidFill>
                  <a:srgbClr val="FF3300"/>
                </a:solidFill>
              </a:rPr>
              <a:t>14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792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2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>
            <a:extLst>
              <a:ext uri="{FF2B5EF4-FFF2-40B4-BE49-F238E27FC236}">
                <a16:creationId xmlns:a16="http://schemas.microsoft.com/office/drawing/2014/main" id="{9D74847E-B807-453E-8EC0-53BDE006D5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Сложение векторов</a:t>
            </a:r>
          </a:p>
        </p:txBody>
      </p:sp>
      <p:pic>
        <p:nvPicPr>
          <p:cNvPr id="307220" name="Picture 20">
            <a:extLst>
              <a:ext uri="{FF2B5EF4-FFF2-40B4-BE49-F238E27FC236}">
                <a16:creationId xmlns:a16="http://schemas.microsoft.com/office/drawing/2014/main" id="{A4B4B8B3-9E1E-4D88-929D-FAF75DDEFC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581400"/>
            <a:ext cx="3900488" cy="190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07203" name="Text Box 3">
                <a:extLst>
                  <a:ext uri="{FF2B5EF4-FFF2-40B4-BE49-F238E27FC236}">
                    <a16:creationId xmlns:a16="http://schemas.microsoft.com/office/drawing/2014/main" id="{A117D80C-90E7-474B-A213-F46FFE2F6A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533400"/>
                <a:ext cx="8915400" cy="28972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Для векторов определена операция сложения. Для того чтобы сложить два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и</a:t>
                </a:r>
                <a:r>
                  <a:rPr lang="ru-RU" altLang="ru-RU" sz="28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,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altLang="ru-RU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откладывают так, чтобы его начало совпало с концом вектора</a:t>
                </a:r>
                <a:r>
                  <a:rPr lang="ru-RU" altLang="ru-RU" sz="28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. Вектор, у которого начало совпадает с началом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, а конец - с концом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, называется</a:t>
                </a:r>
                <a:r>
                  <a:rPr lang="ru-RU" altLang="ru-RU" sz="28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суммой</a:t>
                </a:r>
                <a:r>
                  <a:rPr lang="ru-RU" altLang="ru-RU" sz="28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векторов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altLang="ru-RU" sz="2800" dirty="0"/>
                  <a:t>,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обозначается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7203" name="Text Box 3">
                <a:extLst>
                  <a:ext uri="{FF2B5EF4-FFF2-40B4-BE49-F238E27FC236}">
                    <a16:creationId xmlns:a16="http://schemas.microsoft.com/office/drawing/2014/main" id="{A117D80C-90E7-474B-A213-F46FFE2F6A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533400"/>
                <a:ext cx="8915400" cy="2897268"/>
              </a:xfrm>
              <a:prstGeom prst="rect">
                <a:avLst/>
              </a:prstGeom>
              <a:blipFill>
                <a:blip r:embed="rId4"/>
                <a:stretch>
                  <a:fillRect l="-1367" t="-2316" r="-1299" b="-378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>
            <a:extLst>
              <a:ext uri="{FF2B5EF4-FFF2-40B4-BE49-F238E27FC236}">
                <a16:creationId xmlns:a16="http://schemas.microsoft.com/office/drawing/2014/main" id="{9615BED3-C66D-4A9A-B29D-39BFED1729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Свойства сложения векторов</a:t>
            </a:r>
          </a:p>
        </p:txBody>
      </p:sp>
      <p:grpSp>
        <p:nvGrpSpPr>
          <p:cNvPr id="352280" name="Group 24">
            <a:extLst>
              <a:ext uri="{FF2B5EF4-FFF2-40B4-BE49-F238E27FC236}">
                <a16:creationId xmlns:a16="http://schemas.microsoft.com/office/drawing/2014/main" id="{EC9A3B0B-CB6D-4F30-9253-23393ADAEF2A}"/>
              </a:ext>
            </a:extLst>
          </p:cNvPr>
          <p:cNvGrpSpPr>
            <a:grpSpLocks/>
          </p:cNvGrpSpPr>
          <p:nvPr/>
        </p:nvGrpSpPr>
        <p:grpSpPr bwMode="auto">
          <a:xfrm>
            <a:off x="0" y="609600"/>
            <a:ext cx="9144000" cy="2786063"/>
            <a:chOff x="0" y="384"/>
            <a:chExt cx="5568" cy="175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2260" name="Text Box 4">
                  <a:extLst>
                    <a:ext uri="{FF2B5EF4-FFF2-40B4-BE49-F238E27FC236}">
                      <a16:creationId xmlns:a16="http://schemas.microsoft.com/office/drawing/2014/main" id="{AFAA7134-982B-4F60-BB2B-081520C9EAF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384"/>
                  <a:ext cx="5568" cy="37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Свойство 1.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ru-RU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  <m:r>
                        <a:rPr lang="ru-RU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  <m:r>
                        <a:rPr lang="ru-RU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a14:m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 </a:t>
                  </a:r>
                  <a:r>
                    <a:rPr lang="ru-RU" altLang="ru-RU" sz="2800" dirty="0"/>
                    <a:t>(переместительный закон).</a:t>
                  </a:r>
                  <a:r>
                    <a:rPr lang="ru-RU" altLang="ru-RU" sz="2800" dirty="0">
                      <a:cs typeface="Times New Roman" panose="02020603050405020304" pitchFamily="18" charset="0"/>
                    </a:rPr>
                    <a:t> </a:t>
                  </a:r>
                  <a:r>
                    <a:rPr lang="ru-RU" altLang="ru-RU" sz="2800" dirty="0"/>
                    <a:t>    </a:t>
                  </a:r>
                  <a:endParaRPr lang="ru-RU" altLang="ru-RU" sz="2800" dirty="0"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52260" name="Text Box 4">
                  <a:extLst>
                    <a:ext uri="{FF2B5EF4-FFF2-40B4-BE49-F238E27FC236}">
                      <a16:creationId xmlns:a16="http://schemas.microsoft.com/office/drawing/2014/main" id="{AFAA7134-982B-4F60-BB2B-081520C9EAF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384"/>
                  <a:ext cx="5568" cy="370"/>
                </a:xfrm>
                <a:prstGeom prst="rect">
                  <a:avLst/>
                </a:prstGeom>
                <a:blipFill>
                  <a:blip r:embed="rId3"/>
                  <a:stretch>
                    <a:fillRect l="-1333" b="-29167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352270" name="Picture 14">
              <a:extLst>
                <a:ext uri="{FF2B5EF4-FFF2-40B4-BE49-F238E27FC236}">
                  <a16:creationId xmlns:a16="http://schemas.microsoft.com/office/drawing/2014/main" id="{EC9F02CC-72C0-495E-9FFD-CDE7B489E9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1" y="897"/>
              <a:ext cx="2431" cy="1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52281" name="Group 25">
            <a:extLst>
              <a:ext uri="{FF2B5EF4-FFF2-40B4-BE49-F238E27FC236}">
                <a16:creationId xmlns:a16="http://schemas.microsoft.com/office/drawing/2014/main" id="{F32349CE-EFA4-478B-A503-F55DFA97E4E7}"/>
              </a:ext>
            </a:extLst>
          </p:cNvPr>
          <p:cNvGrpSpPr>
            <a:grpSpLocks/>
          </p:cNvGrpSpPr>
          <p:nvPr/>
        </p:nvGrpSpPr>
        <p:grpSpPr bwMode="auto">
          <a:xfrm>
            <a:off x="0" y="3352801"/>
            <a:ext cx="9144000" cy="2946401"/>
            <a:chOff x="0" y="2112"/>
            <a:chExt cx="5760" cy="185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2273" name="Text Box 17">
                  <a:extLst>
                    <a:ext uri="{FF2B5EF4-FFF2-40B4-BE49-F238E27FC236}">
                      <a16:creationId xmlns:a16="http://schemas.microsoft.com/office/drawing/2014/main" id="{83000CBC-4F91-4856-B98E-0837906F708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2112"/>
                  <a:ext cx="5760" cy="64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Свойство 2. </a:t>
                  </a:r>
                  <a14:m>
                    <m:oMath xmlns:m="http://schemas.openxmlformats.org/officeDocument/2006/math">
                      <m:r>
                        <a:rPr lang="ru-RU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⃗"/>
                          <m:ctrlP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ru-RU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  <m:r>
                        <a:rPr lang="ru-RU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)+</m:t>
                      </m:r>
                      <m:acc>
                        <m:accPr>
                          <m:chr m:val="⃗"/>
                          <m:ctrlP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acc>
                      <m:r>
                        <a:rPr lang="ru-RU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ru-RU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+(</m:t>
                      </m:r>
                      <m:acc>
                        <m:accPr>
                          <m:chr m:val="⃗"/>
                          <m:ctrlP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  <m:r>
                        <a:rPr lang="ru-RU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acc>
                      <m:r>
                        <a:rPr lang="ru-RU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ru-RU" altLang="ru-RU" sz="2800" dirty="0"/>
                    <a:t>(сочетательный закон).</a:t>
                  </a:r>
                  <a:r>
                    <a:rPr lang="ru-RU" altLang="ru-RU" sz="2800" dirty="0">
                      <a:cs typeface="Times New Roman" panose="02020603050405020304" pitchFamily="18" charset="0"/>
                    </a:rPr>
                    <a:t> </a:t>
                  </a:r>
                  <a:r>
                    <a:rPr lang="ru-RU" altLang="ru-RU" sz="2800" dirty="0"/>
                    <a:t>    </a:t>
                  </a:r>
                  <a:endParaRPr lang="ru-RU" altLang="ru-RU" sz="2800" dirty="0"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52273" name="Text Box 17">
                  <a:extLst>
                    <a:ext uri="{FF2B5EF4-FFF2-40B4-BE49-F238E27FC236}">
                      <a16:creationId xmlns:a16="http://schemas.microsoft.com/office/drawing/2014/main" id="{83000CBC-4F91-4856-B98E-0837906F708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2112"/>
                  <a:ext cx="5760" cy="641"/>
                </a:xfrm>
                <a:prstGeom prst="rect">
                  <a:avLst/>
                </a:prstGeom>
                <a:blipFill>
                  <a:blip r:embed="rId5"/>
                  <a:stretch>
                    <a:fillRect l="-1333" r="-1333" b="-16168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352276" name="Picture 20">
              <a:extLst>
                <a:ext uri="{FF2B5EF4-FFF2-40B4-BE49-F238E27FC236}">
                  <a16:creationId xmlns:a16="http://schemas.microsoft.com/office/drawing/2014/main" id="{AB435AA8-9DF2-476C-8766-326B9CD0EA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5" y="2613"/>
              <a:ext cx="2181" cy="13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2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52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>
            <a:extLst>
              <a:ext uri="{FF2B5EF4-FFF2-40B4-BE49-F238E27FC236}">
                <a16:creationId xmlns:a16="http://schemas.microsoft.com/office/drawing/2014/main" id="{012F9786-991B-4D49-8392-0A0D036FD5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Умножение вектора на число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0938" name="Text Box 10">
                <a:extLst>
                  <a:ext uri="{FF2B5EF4-FFF2-40B4-BE49-F238E27FC236}">
                    <a16:creationId xmlns:a16="http://schemas.microsoft.com/office/drawing/2014/main" id="{1E9177FB-651C-478C-A56A-06B4781893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038602"/>
                <a:ext cx="8839200" cy="9779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Произведение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sz="2800" dirty="0"/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на число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t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обозначается </a:t>
                </a:r>
                <a14:m>
                  <m:oMath xmlns:m="http://schemas.openxmlformats.org/officeDocument/2006/math"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</m:t>
                    </m:r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. По определению,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280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en-US" altLang="ru-R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acc>
                          <m:accPr>
                            <m:chr m:val="⃗"/>
                            <m:ctrlPr>
                              <a:rPr lang="ru-RU" altLang="ru-RU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altLang="ru-RU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</m:d>
                    <m:r>
                      <a:rPr lang="en-US" altLang="ru-RU" sz="28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ru-RU" sz="28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  <m:r>
                      <m:rPr>
                        <m:sty m:val="p"/>
                      </m:rPr>
                      <a:rPr lang="en-US" altLang="ru-RU" sz="28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t</m:t>
                    </m:r>
                    <m:r>
                      <a:rPr lang="en-US" altLang="ru-RU" sz="28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en-US" alt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∙|</m:t>
                    </m:r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altLang="ru-RU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0938" name="Text Box 10">
                <a:extLst>
                  <a:ext uri="{FF2B5EF4-FFF2-40B4-BE49-F238E27FC236}">
                    <a16:creationId xmlns:a16="http://schemas.microsoft.com/office/drawing/2014/main" id="{1E9177FB-651C-478C-A56A-06B4781893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038602"/>
                <a:ext cx="8839200" cy="977900"/>
              </a:xfrm>
              <a:prstGeom prst="rect">
                <a:avLst/>
              </a:prstGeom>
              <a:blipFill>
                <a:blip r:embed="rId3"/>
                <a:stretch>
                  <a:fillRect t="-6875" r="-1379" b="-1375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0936" name="Text Box 8">
                <a:extLst>
                  <a:ext uri="{FF2B5EF4-FFF2-40B4-BE49-F238E27FC236}">
                    <a16:creationId xmlns:a16="http://schemas.microsoft.com/office/drawing/2014/main" id="{4EAE5A75-F562-40D2-98D0-A3DBCB88CEC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4953000"/>
                <a:ext cx="8839200" cy="18002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Произведение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на число -1 называется вектором,</a:t>
                </a:r>
                <a:r>
                  <a:rPr lang="ru-RU" altLang="ru-RU" sz="28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противоположным</a:t>
                </a:r>
                <a:r>
                  <a:rPr lang="ru-RU" altLang="ru-RU" sz="28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и обозначается </a:t>
                </a:r>
                <a14:m>
                  <m:oMath xmlns:m="http://schemas.openxmlformats.org/officeDocument/2006/math">
                    <m:r>
                      <a:rPr lang="en-US" alt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sz="2800" dirty="0"/>
                  <a:t>.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По определению, вектор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имеет направление, противоположное вектору  и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ru-R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acc>
                          <m:accPr>
                            <m:chr m:val="⃗"/>
                            <m:ctrlPr>
                              <a:rPr lang="ru-RU" altLang="ru-RU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altLang="ru-RU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</m:d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altLang="ru-RU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0936" name="Text Box 8">
                <a:extLst>
                  <a:ext uri="{FF2B5EF4-FFF2-40B4-BE49-F238E27FC236}">
                    <a16:creationId xmlns:a16="http://schemas.microsoft.com/office/drawing/2014/main" id="{4EAE5A75-F562-40D2-98D0-A3DBCB88CE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4953000"/>
                <a:ext cx="8839200" cy="1800225"/>
              </a:xfrm>
              <a:prstGeom prst="rect">
                <a:avLst/>
              </a:prstGeom>
              <a:blipFill>
                <a:blip r:embed="rId4"/>
                <a:stretch>
                  <a:fillRect l="-1379" t="-3729" r="-1379" b="-915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0947" name="Group 19">
            <a:extLst>
              <a:ext uri="{FF2B5EF4-FFF2-40B4-BE49-F238E27FC236}">
                <a16:creationId xmlns:a16="http://schemas.microsoft.com/office/drawing/2014/main" id="{84DCD6A6-EF2F-4C52-9F10-C9774016D1A6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381000"/>
            <a:ext cx="8991600" cy="3643313"/>
            <a:chOff x="96" y="240"/>
            <a:chExt cx="5664" cy="22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0932" name="Text Box 4">
                  <a:extLst>
                    <a:ext uri="{FF2B5EF4-FFF2-40B4-BE49-F238E27FC236}">
                      <a16:creationId xmlns:a16="http://schemas.microsoft.com/office/drawing/2014/main" id="{88C2C7B7-281D-4D57-8606-2CBD5D891F7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6" y="240"/>
                  <a:ext cx="5664" cy="14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en-US" altLang="ru-RU" sz="2800" dirty="0">
                      <a:solidFill>
                        <a:srgbClr val="FF3300"/>
                      </a:solidFill>
                      <a:cs typeface="Times New Roman" panose="02020603050405020304" pitchFamily="18" charset="0"/>
                    </a:rPr>
                    <a:t>	</a:t>
                  </a:r>
                  <a:r>
                    <a:rPr lang="ru-RU" altLang="ru-RU" sz="2800" dirty="0">
                      <a:solidFill>
                        <a:srgbClr val="FF3300"/>
                      </a:solidFill>
                      <a:cs typeface="Times New Roman" panose="02020603050405020304" pitchFamily="18" charset="0"/>
                    </a:rPr>
                    <a:t>Произведением вектора</a:t>
                  </a: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altLang="ru-RU" sz="2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altLang="ru-RU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</m:acc>
                    </m:oMath>
                  </a14:m>
                  <a:r>
                    <a:rPr lang="ru-RU" altLang="ru-RU" sz="2800" dirty="0">
                      <a:solidFill>
                        <a:schemeClr val="accent1"/>
                      </a:solidFill>
                      <a:cs typeface="Times New Roman" panose="02020603050405020304" pitchFamily="18" charset="0"/>
                    </a:rPr>
                    <a:t> </a:t>
                  </a:r>
                  <a:r>
                    <a:rPr lang="ru-RU" altLang="ru-RU" sz="2800" dirty="0">
                      <a:cs typeface="Times New Roman" panose="02020603050405020304" pitchFamily="18" charset="0"/>
                    </a:rPr>
                    <a:t>на число </a:t>
                  </a:r>
                  <a:r>
                    <a:rPr lang="en-US" altLang="ru-RU" sz="2800" i="1" dirty="0">
                      <a:cs typeface="Times New Roman" panose="02020603050405020304" pitchFamily="18" charset="0"/>
                    </a:rPr>
                    <a:t>t</a:t>
                  </a:r>
                  <a:r>
                    <a:rPr lang="ru-RU" altLang="ru-RU" sz="2800" dirty="0">
                      <a:cs typeface="Times New Roman" panose="02020603050405020304" pitchFamily="18" charset="0"/>
                    </a:rPr>
                    <a:t> называется вектор, длина которого равна </a:t>
                  </a:r>
                  <a14:m>
                    <m:oMath xmlns:m="http://schemas.openxmlformats.org/officeDocument/2006/math">
                      <m:r>
                        <a:rPr lang="en-US" altLang="ru-RU" sz="2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|</m:t>
                      </m:r>
                      <m:r>
                        <m:rPr>
                          <m:sty m:val="p"/>
                        </m:rPr>
                        <a:rPr lang="en-US" altLang="ru-RU" sz="2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a:rPr lang="en-US" altLang="ru-RU" sz="2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|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∙|</m:t>
                      </m:r>
                      <m:acc>
                        <m:accPr>
                          <m:chr m:val="⃗"/>
                          <m:ctrlPr>
                            <a:rPr lang="ru-RU" altLang="ru-RU" sz="2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altLang="ru-RU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</m:acc>
                      <m:r>
                        <a:rPr lang="en-US" altLang="ru-RU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|</m:t>
                      </m:r>
                    </m:oMath>
                  </a14:m>
                  <a:r>
                    <a:rPr lang="ru-RU" altLang="ru-RU" sz="2800" dirty="0">
                      <a:cs typeface="Times New Roman" panose="02020603050405020304" pitchFamily="18" charset="0"/>
                    </a:rPr>
                    <a:t>, а направление остается прежним, если </a:t>
                  </a:r>
                  <a:r>
                    <a:rPr lang="en-US" altLang="ru-RU" sz="2800" i="1" dirty="0">
                      <a:cs typeface="Times New Roman" panose="02020603050405020304" pitchFamily="18" charset="0"/>
                    </a:rPr>
                    <a:t>t </a:t>
                  </a:r>
                  <a:r>
                    <a:rPr lang="ru-RU" altLang="ru-RU" sz="2800" dirty="0">
                      <a:cs typeface="Times New Roman" panose="02020603050405020304" pitchFamily="18" charset="0"/>
                    </a:rPr>
                    <a:t>&gt;</a:t>
                  </a:r>
                  <a:r>
                    <a:rPr lang="en-US" altLang="ru-RU" sz="2800" dirty="0">
                      <a:cs typeface="Times New Roman" panose="02020603050405020304" pitchFamily="18" charset="0"/>
                    </a:rPr>
                    <a:t> </a:t>
                  </a:r>
                  <a:r>
                    <a:rPr lang="ru-RU" altLang="ru-RU" sz="2800" dirty="0">
                      <a:cs typeface="Times New Roman" panose="02020603050405020304" pitchFamily="18" charset="0"/>
                    </a:rPr>
                    <a:t>0, и меняется на противоположное, если </a:t>
                  </a:r>
                  <a:r>
                    <a:rPr lang="en-US" altLang="ru-RU" sz="2800" i="1" dirty="0">
                      <a:cs typeface="Times New Roman" panose="02020603050405020304" pitchFamily="18" charset="0"/>
                    </a:rPr>
                    <a:t>t </a:t>
                  </a:r>
                  <a:r>
                    <a:rPr lang="ru-RU" altLang="ru-RU" sz="2800" dirty="0">
                      <a:cs typeface="Times New Roman" panose="02020603050405020304" pitchFamily="18" charset="0"/>
                    </a:rPr>
                    <a:t>&lt; 0. Произведением вектора на нуль считается нулевой вектор.</a:t>
                  </a:r>
                </a:p>
              </p:txBody>
            </p:sp>
          </mc:Choice>
          <mc:Fallback xmlns="">
            <p:sp>
              <p:nvSpPr>
                <p:cNvPr id="380932" name="Text Box 4">
                  <a:extLst>
                    <a:ext uri="{FF2B5EF4-FFF2-40B4-BE49-F238E27FC236}">
                      <a16:creationId xmlns:a16="http://schemas.microsoft.com/office/drawing/2014/main" id="{88C2C7B7-281D-4D57-8606-2CBD5D891F7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6" y="240"/>
                  <a:ext cx="5664" cy="1456"/>
                </a:xfrm>
                <a:prstGeom prst="rect">
                  <a:avLst/>
                </a:prstGeom>
                <a:blipFill>
                  <a:blip r:embed="rId6"/>
                  <a:stretch>
                    <a:fillRect l="-1356" t="-2902" r="-1356" b="-343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380946" name="Picture 18">
              <a:extLst>
                <a:ext uri="{FF2B5EF4-FFF2-40B4-BE49-F238E27FC236}">
                  <a16:creationId xmlns:a16="http://schemas.microsoft.com/office/drawing/2014/main" id="{B6271E91-CAEE-4607-BB1A-E57FF117FB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392"/>
              <a:ext cx="2431" cy="11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0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>
            <a:extLst>
              <a:ext uri="{FF2B5EF4-FFF2-40B4-BE49-F238E27FC236}">
                <a16:creationId xmlns:a16="http://schemas.microsoft.com/office/drawing/2014/main" id="{39B6B578-B97E-4608-A9E8-C0367C4355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Свойства</a:t>
            </a:r>
          </a:p>
        </p:txBody>
      </p:sp>
      <p:sp>
        <p:nvSpPr>
          <p:cNvPr id="382985" name="Text Box 9">
            <a:extLst>
              <a:ext uri="{FF2B5EF4-FFF2-40B4-BE49-F238E27FC236}">
                <a16:creationId xmlns:a16="http://schemas.microsoft.com/office/drawing/2014/main" id="{C32449B5-1E35-4A16-A71E-DB9FFCBDE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12225"/>
            <a:ext cx="8991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Для умножения вектора на число справедливы свойства, аналогичные свойствам умножения чисел, а именно: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2987" name="Text Box 11">
                <a:extLst>
                  <a:ext uri="{FF2B5EF4-FFF2-40B4-BE49-F238E27FC236}">
                    <a16:creationId xmlns:a16="http://schemas.microsoft.com/office/drawing/2014/main" id="{B6149E95-C016-4AF0-AC84-D92D6F0175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951645"/>
                <a:ext cx="9144000" cy="5238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Свойство 1.</a:t>
                </a:r>
                <a:r>
                  <a:rPr lang="ru-RU" altLang="ru-RU" sz="2800" b="1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ru-RU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𝑡𝑠</m:t>
                        </m:r>
                      </m:e>
                    </m:d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𝑠</m:t>
                    </m:r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)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(сочетательный закон).</a:t>
                </a:r>
              </a:p>
            </p:txBody>
          </p:sp>
        </mc:Choice>
        <mc:Fallback xmlns="">
          <p:sp>
            <p:nvSpPr>
              <p:cNvPr id="382987" name="Text Box 11">
                <a:extLst>
                  <a:ext uri="{FF2B5EF4-FFF2-40B4-BE49-F238E27FC236}">
                    <a16:creationId xmlns:a16="http://schemas.microsoft.com/office/drawing/2014/main" id="{B6149E95-C016-4AF0-AC84-D92D6F0175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951645"/>
                <a:ext cx="9144000" cy="523876"/>
              </a:xfrm>
              <a:prstGeom prst="rect">
                <a:avLst/>
              </a:prstGeom>
              <a:blipFill>
                <a:blip r:embed="rId3"/>
                <a:stretch>
                  <a:fillRect t="-11628" b="-313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2990" name="Text Box 14">
                <a:extLst>
                  <a:ext uri="{FF2B5EF4-FFF2-40B4-BE49-F238E27FC236}">
                    <a16:creationId xmlns:a16="http://schemas.microsoft.com/office/drawing/2014/main" id="{54DEA7F5-99E6-4AA9-8851-41D7F61025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2553897"/>
                <a:ext cx="9144000" cy="946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Свойство </a:t>
                </a:r>
                <a:r>
                  <a:rPr lang="ru-RU" altLang="ru-RU" sz="2800" dirty="0">
                    <a:solidFill>
                      <a:srgbClr val="FF3300"/>
                    </a:solidFill>
                  </a:rPr>
                  <a:t>2</a:t>
                </a:r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.</a:t>
                </a:r>
                <a:r>
                  <a:rPr lang="ru-RU" altLang="ru-RU" sz="2800" b="1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</m:d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</m:t>
                    </m:r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𝑠</m:t>
                    </m:r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(первый распределительный закон).</a:t>
                </a:r>
              </a:p>
            </p:txBody>
          </p:sp>
        </mc:Choice>
        <mc:Fallback xmlns="">
          <p:sp>
            <p:nvSpPr>
              <p:cNvPr id="382990" name="Text Box 14">
                <a:extLst>
                  <a:ext uri="{FF2B5EF4-FFF2-40B4-BE49-F238E27FC236}">
                    <a16:creationId xmlns:a16="http://schemas.microsoft.com/office/drawing/2014/main" id="{54DEA7F5-99E6-4AA9-8851-41D7F61025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2553897"/>
                <a:ext cx="9144000" cy="946150"/>
              </a:xfrm>
              <a:prstGeom prst="rect">
                <a:avLst/>
              </a:prstGeom>
              <a:blipFill>
                <a:blip r:embed="rId4"/>
                <a:stretch>
                  <a:fillRect l="-1333" t="-7097" r="-1333" b="-1806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2999" name="Group 23">
            <a:extLst>
              <a:ext uri="{FF2B5EF4-FFF2-40B4-BE49-F238E27FC236}">
                <a16:creationId xmlns:a16="http://schemas.microsoft.com/office/drawing/2014/main" id="{5C519346-2477-490A-B3AB-EBE9D89EA18A}"/>
              </a:ext>
            </a:extLst>
          </p:cNvPr>
          <p:cNvGrpSpPr>
            <a:grpSpLocks/>
          </p:cNvGrpSpPr>
          <p:nvPr/>
        </p:nvGrpSpPr>
        <p:grpSpPr bwMode="auto">
          <a:xfrm>
            <a:off x="3468" y="3428654"/>
            <a:ext cx="9144000" cy="3151188"/>
            <a:chOff x="0" y="2201"/>
            <a:chExt cx="5760" cy="198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2993" name="Text Box 17">
                  <a:extLst>
                    <a:ext uri="{FF2B5EF4-FFF2-40B4-BE49-F238E27FC236}">
                      <a16:creationId xmlns:a16="http://schemas.microsoft.com/office/drawing/2014/main" id="{5DCFD92C-726B-4177-911E-39801F8D469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2201"/>
                  <a:ext cx="5760" cy="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en-US" altLang="ru-RU" sz="2800" dirty="0">
                      <a:solidFill>
                        <a:srgbClr val="FF3300"/>
                      </a:solidFill>
                      <a:cs typeface="Times New Roman" panose="02020603050405020304" pitchFamily="18" charset="0"/>
                    </a:rPr>
                    <a:t>	</a:t>
                  </a:r>
                  <a:r>
                    <a:rPr lang="ru-RU" altLang="ru-RU" sz="2800" dirty="0">
                      <a:solidFill>
                        <a:srgbClr val="FF3300"/>
                      </a:solidFill>
                      <a:cs typeface="Times New Roman" panose="02020603050405020304" pitchFamily="18" charset="0"/>
                    </a:rPr>
                    <a:t>Свойство </a:t>
                  </a: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3</a:t>
                  </a:r>
                  <a:r>
                    <a:rPr lang="ru-RU" altLang="ru-RU" sz="2800" dirty="0">
                      <a:solidFill>
                        <a:srgbClr val="FF3300"/>
                      </a:solidFill>
                      <a:cs typeface="Times New Roman" panose="02020603050405020304" pitchFamily="18" charset="0"/>
                    </a:rPr>
                    <a:t>.</a:t>
                  </a:r>
                  <a:r>
                    <a:rPr lang="ru-RU" altLang="ru-RU" sz="2800" b="1" dirty="0">
                      <a:solidFill>
                        <a:schemeClr val="accent1"/>
                      </a:solidFill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altLang="ru-RU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d>
                        <m:dPr>
                          <m:ctrlPr>
                            <a:rPr lang="en-US" altLang="ru-RU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altLang="ru-RU" sz="28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ru-RU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altLang="ru-RU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acc>
                            <m:accPr>
                              <m:chr m:val="⃗"/>
                              <m:ctrlPr>
                                <a:rPr lang="ru-RU" altLang="ru-RU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ru-RU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e>
                          </m:acc>
                        </m:e>
                      </m:d>
                      <m:r>
                        <a:rPr lang="en-US" altLang="ru-RU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acc>
                        <m:accPr>
                          <m:chr m:val="⃗"/>
                          <m:ctrlPr>
                            <a:rPr lang="ru-RU" altLang="ru-RU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altLang="ru-RU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</m:acc>
                      <m:r>
                        <a:rPr lang="en-US" altLang="ru-RU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acc>
                        <m:accPr>
                          <m:chr m:val="⃗"/>
                          <m:ctrlPr>
                            <a:rPr lang="ru-RU" altLang="ru-RU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altLang="ru-RU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</m:acc>
                    </m:oMath>
                  </a14:m>
                  <a:r>
                    <a:rPr lang="ru-RU" altLang="ru-RU" sz="2800" dirty="0">
                      <a:cs typeface="Times New Roman" panose="02020603050405020304" pitchFamily="18" charset="0"/>
                    </a:rPr>
                    <a:t>(второй распределительный закон). </a:t>
                  </a:r>
                </a:p>
              </p:txBody>
            </p:sp>
          </mc:Choice>
          <mc:Fallback xmlns="">
            <p:sp>
              <p:nvSpPr>
                <p:cNvPr id="382993" name="Text Box 17">
                  <a:extLst>
                    <a:ext uri="{FF2B5EF4-FFF2-40B4-BE49-F238E27FC236}">
                      <a16:creationId xmlns:a16="http://schemas.microsoft.com/office/drawing/2014/main" id="{5DCFD92C-726B-4177-911E-39801F8D469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2201"/>
                  <a:ext cx="5760" cy="663"/>
                </a:xfrm>
                <a:prstGeom prst="rect">
                  <a:avLst/>
                </a:prstGeom>
                <a:blipFill>
                  <a:blip r:embed="rId5"/>
                  <a:stretch>
                    <a:fillRect l="-1400" r="-1333" b="-15029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382995" name="Picture 19">
              <a:extLst>
                <a:ext uri="{FF2B5EF4-FFF2-40B4-BE49-F238E27FC236}">
                  <a16:creationId xmlns:a16="http://schemas.microsoft.com/office/drawing/2014/main" id="{222BE308-C190-40AA-A4AA-6BB5369D7E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88" y="2864"/>
              <a:ext cx="1676" cy="13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2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82980" name="Text Box 4">
                <a:extLst>
                  <a:ext uri="{FF2B5EF4-FFF2-40B4-BE49-F238E27FC236}">
                    <a16:creationId xmlns:a16="http://schemas.microsoft.com/office/drawing/2014/main" id="{74D6F8B0-770E-43BD-A1DB-D3C7FF6D55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188640"/>
                <a:ext cx="8991600" cy="11100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Разностью векторов</a:t>
                </a:r>
                <a:r>
                  <a:rPr lang="ru-RU" altLang="ru-RU" sz="28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sz="28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solidFill>
                      <a:schemeClr val="accent1"/>
                    </a:solidFill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/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называется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altLang="ru-RU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+(−</m:t>
                    </m:r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)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, который обозначается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2980" name="Text Box 4">
                <a:extLst>
                  <a:ext uri="{FF2B5EF4-FFF2-40B4-BE49-F238E27FC236}">
                    <a16:creationId xmlns:a16="http://schemas.microsoft.com/office/drawing/2014/main" id="{74D6F8B0-770E-43BD-A1DB-D3C7FF6D55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188640"/>
                <a:ext cx="8991600" cy="1110047"/>
              </a:xfrm>
              <a:prstGeom prst="rect">
                <a:avLst/>
              </a:prstGeom>
              <a:blipFill>
                <a:blip r:embed="rId3"/>
                <a:stretch>
                  <a:fillRect b="-1208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 Box 4">
                <a:extLst>
                  <a:ext uri="{FF2B5EF4-FFF2-40B4-BE49-F238E27FC236}">
                    <a16:creationId xmlns:a16="http://schemas.microsoft.com/office/drawing/2014/main" id="{B2F75D80-E90A-4427-9B9C-150EAD90F3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1298687"/>
                <a:ext cx="8991600" cy="10814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dirty="0"/>
                  <a:t> </a:t>
                </a:r>
                <a:r>
                  <a:rPr lang="ru-RU" sz="2800" dirty="0"/>
                  <a:t>Для того чтобы найти разность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/>
                  <a:t> –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/>
                  <a:t>,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/>
                  <a:t> откладывают так, чтобы их начала совпадали. 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 Box 4">
                <a:extLst>
                  <a:ext uri="{FF2B5EF4-FFF2-40B4-BE49-F238E27FC236}">
                    <a16:creationId xmlns:a16="http://schemas.microsoft.com/office/drawing/2014/main" id="{B2F75D80-E90A-4427-9B9C-150EAD90F3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1298687"/>
                <a:ext cx="8991600" cy="1081450"/>
              </a:xfrm>
              <a:prstGeom prst="rect">
                <a:avLst/>
              </a:prstGeom>
              <a:blipFill>
                <a:blip r:embed="rId4"/>
                <a:stretch>
                  <a:fillRect r="-1356" b="-1525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4">
                <a:extLst>
                  <a:ext uri="{FF2B5EF4-FFF2-40B4-BE49-F238E27FC236}">
                    <a16:creationId xmlns:a16="http://schemas.microsoft.com/office/drawing/2014/main" id="{B1ABD69A-E43C-45DB-94A9-B200F38659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4461820"/>
                <a:ext cx="8991600" cy="14486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sz="2800" dirty="0"/>
                  <a:t> Вектор, у которого начало совпадает с концом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/>
                  <a:t>, а конец – с концом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/>
                  <a:t>, будет искомой разностью векторов.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 Box 4">
                <a:extLst>
                  <a:ext uri="{FF2B5EF4-FFF2-40B4-BE49-F238E27FC236}">
                    <a16:creationId xmlns:a16="http://schemas.microsoft.com/office/drawing/2014/main" id="{B1ABD69A-E43C-45DB-94A9-B200F38659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4461820"/>
                <a:ext cx="8991600" cy="1448666"/>
              </a:xfrm>
              <a:prstGeom prst="rect">
                <a:avLst/>
              </a:prstGeom>
              <a:blipFill>
                <a:blip r:embed="rId5"/>
                <a:stretch>
                  <a:fillRect l="-1424" t="-4622" r="-1356" b="-1092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2BD6B5D-9FF5-44FB-9E27-B8D12A7EBA2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31840" y="2456585"/>
            <a:ext cx="2826541" cy="1908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738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>
            <a:extLst>
              <a:ext uri="{FF2B5EF4-FFF2-40B4-BE49-F238E27FC236}">
                <a16:creationId xmlns:a16="http://schemas.microsoft.com/office/drawing/2014/main" id="{289B42BE-8B68-4744-8E01-29D546F3B4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354307" name="Text Box 3">
            <a:extLst>
              <a:ext uri="{FF2B5EF4-FFF2-40B4-BE49-F238E27FC236}">
                <a16:creationId xmlns:a16="http://schemas.microsoft.com/office/drawing/2014/main" id="{A3B5687E-1390-4DC8-9878-F9BAC92C2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каком случае длина суммы векторов равна сумме длин слагаемых?</a:t>
            </a:r>
          </a:p>
        </p:txBody>
      </p:sp>
      <p:sp>
        <p:nvSpPr>
          <p:cNvPr id="354308" name="Text Box 4">
            <a:extLst>
              <a:ext uri="{FF2B5EF4-FFF2-40B4-BE49-F238E27FC236}">
                <a16:creationId xmlns:a16="http://schemas.microsoft.com/office/drawing/2014/main" id="{2395E644-F770-4A34-8BDB-F686D742D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4864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Если векторы одинаково направлены.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4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0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87075" name="Text Box 3">
                <a:extLst>
                  <a:ext uri="{FF2B5EF4-FFF2-40B4-BE49-F238E27FC236}">
                    <a16:creationId xmlns:a16="http://schemas.microsoft.com/office/drawing/2014/main" id="{EFEE1B8C-3552-4FB2-A36E-5500F459CD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609600"/>
                <a:ext cx="8763000" cy="24736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Точка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- середина отрезка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AC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,  а точка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C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- середина  отрезка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BD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. Равны ли векторы: </a:t>
                </a:r>
                <a:endParaRPr lang="ru-RU" altLang="ru-RU" sz="2800" dirty="0"/>
              </a:p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	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𝐶𝐴</m:t>
                        </m:r>
                      </m:e>
                    </m:acc>
                  </m:oMath>
                </a14:m>
                <a:r>
                  <a:rPr lang="ru-RU" altLang="ru-RU" sz="2800" dirty="0"/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𝐷𝐵</m:t>
                        </m:r>
                      </m:e>
                    </m:acc>
                  </m:oMath>
                </a14:m>
                <a:r>
                  <a:rPr lang="ru-RU" altLang="ru-RU" sz="2800" dirty="0"/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; </a:t>
                </a:r>
                <a:endParaRPr lang="ru-RU" altLang="ru-RU" sz="2800" dirty="0"/>
              </a:p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	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altLang="ru-RU" sz="2800" dirty="0"/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и</a:t>
                </a:r>
                <a:r>
                  <a:rPr lang="ru-RU" altLang="ru-RU" sz="28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𝐷𝐶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?</a:t>
                </a:r>
              </a:p>
            </p:txBody>
          </p:sp>
        </mc:Choice>
        <mc:Fallback xmlns="">
          <p:sp>
            <p:nvSpPr>
              <p:cNvPr id="387075" name="Text Box 3">
                <a:extLst>
                  <a:ext uri="{FF2B5EF4-FFF2-40B4-BE49-F238E27FC236}">
                    <a16:creationId xmlns:a16="http://schemas.microsoft.com/office/drawing/2014/main" id="{EFEE1B8C-3552-4FB2-A36E-5500F459CD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609600"/>
                <a:ext cx="8763000" cy="2473626"/>
              </a:xfrm>
              <a:prstGeom prst="rect">
                <a:avLst/>
              </a:prstGeom>
              <a:blipFill>
                <a:blip r:embed="rId3"/>
                <a:stretch>
                  <a:fillRect l="-1461" t="-493" r="-1392" b="-59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7076" name="Text Box 4">
            <a:extLst>
              <a:ext uri="{FF2B5EF4-FFF2-40B4-BE49-F238E27FC236}">
                <a16:creationId xmlns:a16="http://schemas.microsoft.com/office/drawing/2014/main" id="{1ADE11D6-4622-4EFE-807C-0B00B2487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3434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Да; </a:t>
            </a:r>
          </a:p>
        </p:txBody>
      </p:sp>
      <p:sp>
        <p:nvSpPr>
          <p:cNvPr id="387080" name="Object 8">
            <a:extLst>
              <a:ext uri="{FF2B5EF4-FFF2-40B4-BE49-F238E27FC236}">
                <a16:creationId xmlns:a16="http://schemas.microsoft.com/office/drawing/2014/main" id="{DA3784A6-4FF5-465C-8DA0-B22021DE8E63}"/>
              </a:ext>
            </a:extLst>
          </p:cNvPr>
          <p:cNvSpPr txBox="1"/>
          <p:nvPr/>
        </p:nvSpPr>
        <p:spPr bwMode="auto">
          <a:xfrm>
            <a:off x="1600200" y="2590800"/>
            <a:ext cx="558800" cy="4191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normAutofit fontScale="92500" lnSpcReduction="10000"/>
          </a:bodyPr>
          <a:lstStyle/>
          <a:p>
            <a:endParaRPr lang="ru-RU" dirty="0"/>
          </a:p>
        </p:txBody>
      </p:sp>
      <p:sp>
        <p:nvSpPr>
          <p:cNvPr id="387081" name="Text Box 9">
            <a:extLst>
              <a:ext uri="{FF2B5EF4-FFF2-40B4-BE49-F238E27FC236}">
                <a16:creationId xmlns:a16="http://schemas.microsoft.com/office/drawing/2014/main" id="{C799BAB8-8225-4629-B20E-012A8092B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953000"/>
            <a:ext cx="7620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нет. 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33E1489F-4396-436C-BAC1-B300C538FE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7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7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76" grpId="0" autoUpdateAnimBg="0"/>
      <p:bldP spid="387081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2006</TotalTime>
  <Words>1202</Words>
  <Application>Microsoft Office PowerPoint</Application>
  <PresentationFormat>Экран (4:3)</PresentationFormat>
  <Paragraphs>133</Paragraphs>
  <Slides>21</Slides>
  <Notes>21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Cambria Math</vt:lpstr>
      <vt:lpstr>Times New Roman</vt:lpstr>
      <vt:lpstr>Оформление по умолчанию</vt:lpstr>
      <vt:lpstr>9а. ВЕКТОРЫ (Куб, параллелепипед)</vt:lpstr>
      <vt:lpstr>Презентация PowerPoint</vt:lpstr>
      <vt:lpstr>Сложение векторов</vt:lpstr>
      <vt:lpstr>Свойства сложения векторов</vt:lpstr>
      <vt:lpstr>Умножение вектора на число</vt:lpstr>
      <vt:lpstr>Свойства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103</cp:revision>
  <dcterms:created xsi:type="dcterms:W3CDTF">2008-04-30T05:51:18Z</dcterms:created>
  <dcterms:modified xsi:type="dcterms:W3CDTF">2022-04-04T06:44:30Z</dcterms:modified>
</cp:coreProperties>
</file>