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0" r:id="rId2"/>
    <p:sldId id="442" r:id="rId3"/>
    <p:sldId id="448" r:id="rId4"/>
    <p:sldId id="437" r:id="rId5"/>
    <p:sldId id="444" r:id="rId6"/>
    <p:sldId id="449" r:id="rId7"/>
    <p:sldId id="425" r:id="rId8"/>
    <p:sldId id="426" r:id="rId9"/>
    <p:sldId id="427" r:id="rId10"/>
    <p:sldId id="445" r:id="rId11"/>
    <p:sldId id="447" r:id="rId12"/>
    <p:sldId id="443" r:id="rId13"/>
    <p:sldId id="446" r:id="rId14"/>
    <p:sldId id="428" r:id="rId15"/>
    <p:sldId id="45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07" autoAdjust="0"/>
    <p:restoredTop sz="90929"/>
  </p:normalViewPr>
  <p:slideViewPr>
    <p:cSldViewPr>
      <p:cViewPr varScale="1">
        <p:scale>
          <a:sx n="97" d="100"/>
          <a:sy n="97" d="100"/>
        </p:scale>
        <p:origin x="18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1479F27-1F65-40CD-A760-EB173309EC4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DABADA-9041-4339-A798-95234B3C857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D89A08E0-CC9B-4C10-A69F-AF58395F3DD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03A98A0-25F5-49B7-AE11-356A6898562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8CD61E3-77AE-486E-A69D-DE667477E1A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CB9C15B-6646-4336-8E9A-C759E362DE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7C64B8-7A74-4122-8F64-53B4051267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280002-DFCB-4F55-B018-0A43D4CCBA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B22D4F-DE2D-4EC7-B8F2-E62BDFD0C362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6B0F8A97-86CD-431A-8743-6F53A17557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7686E0BE-BC7E-4759-AB78-8A7A8D00E4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FB3ACA-9DC2-4D42-8320-8BAE709817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92BC77-8A21-4B03-AA27-AC9AE079FDC7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19842" name="Rectangle 2">
            <a:extLst>
              <a:ext uri="{FF2B5EF4-FFF2-40B4-BE49-F238E27FC236}">
                <a16:creationId xmlns:a16="http://schemas.microsoft.com/office/drawing/2014/main" id="{A3CA0031-B9C9-40EC-99ED-9DE7EA4E7B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43" name="Rectangle 3">
            <a:extLst>
              <a:ext uri="{FF2B5EF4-FFF2-40B4-BE49-F238E27FC236}">
                <a16:creationId xmlns:a16="http://schemas.microsoft.com/office/drawing/2014/main" id="{55A26392-0E91-4AB0-8BC2-B0BAE747A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91966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D15BA4-254E-4D0D-91B4-333DB1028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21C18-1CCF-42F6-B0EC-2F676242EF56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86050" name="Rectangle 1026">
            <a:extLst>
              <a:ext uri="{FF2B5EF4-FFF2-40B4-BE49-F238E27FC236}">
                <a16:creationId xmlns:a16="http://schemas.microsoft.com/office/drawing/2014/main" id="{F2D6722D-3F73-47F3-ACF1-8E85CED20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1027">
            <a:extLst>
              <a:ext uri="{FF2B5EF4-FFF2-40B4-BE49-F238E27FC236}">
                <a16:creationId xmlns:a16="http://schemas.microsoft.com/office/drawing/2014/main" id="{B014BCD2-3E3A-40A7-9FA3-67F4D78F7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757080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D15BA4-254E-4D0D-91B4-333DB1028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21C18-1CCF-42F6-B0EC-2F676242EF56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86050" name="Rectangle 1026">
            <a:extLst>
              <a:ext uri="{FF2B5EF4-FFF2-40B4-BE49-F238E27FC236}">
                <a16:creationId xmlns:a16="http://schemas.microsoft.com/office/drawing/2014/main" id="{F2D6722D-3F73-47F3-ACF1-8E85CED20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1027">
            <a:extLst>
              <a:ext uri="{FF2B5EF4-FFF2-40B4-BE49-F238E27FC236}">
                <a16:creationId xmlns:a16="http://schemas.microsoft.com/office/drawing/2014/main" id="{B014BCD2-3E3A-40A7-9FA3-67F4D78F7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75145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D15BA4-254E-4D0D-91B4-333DB1028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21C18-1CCF-42F6-B0EC-2F676242EF56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86050" name="Rectangle 1026">
            <a:extLst>
              <a:ext uri="{FF2B5EF4-FFF2-40B4-BE49-F238E27FC236}">
                <a16:creationId xmlns:a16="http://schemas.microsoft.com/office/drawing/2014/main" id="{F2D6722D-3F73-47F3-ACF1-8E85CED20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1027">
            <a:extLst>
              <a:ext uri="{FF2B5EF4-FFF2-40B4-BE49-F238E27FC236}">
                <a16:creationId xmlns:a16="http://schemas.microsoft.com/office/drawing/2014/main" id="{B014BCD2-3E3A-40A7-9FA3-67F4D78F7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211120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ED70BA-12DF-4B67-A527-A9B6D0548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8B06B-E6DB-4801-BF41-3D13465F68FD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21890" name="Rectangle 2">
            <a:extLst>
              <a:ext uri="{FF2B5EF4-FFF2-40B4-BE49-F238E27FC236}">
                <a16:creationId xmlns:a16="http://schemas.microsoft.com/office/drawing/2014/main" id="{921CCC2C-BCA0-4739-A58A-B4E7B183FB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5D6C2227-FFCB-4192-8089-E85370ACA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114189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ED70BA-12DF-4B67-A527-A9B6D0548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8B06B-E6DB-4801-BF41-3D13465F68FD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21890" name="Rectangle 2">
            <a:extLst>
              <a:ext uri="{FF2B5EF4-FFF2-40B4-BE49-F238E27FC236}">
                <a16:creationId xmlns:a16="http://schemas.microsoft.com/office/drawing/2014/main" id="{921CCC2C-BCA0-4739-A58A-B4E7B183FB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5D6C2227-FFCB-4192-8089-E85370ACA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08415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D15BA4-254E-4D0D-91B4-333DB1028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21C18-1CCF-42F6-B0EC-2F676242EF56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386050" name="Rectangle 1026">
            <a:extLst>
              <a:ext uri="{FF2B5EF4-FFF2-40B4-BE49-F238E27FC236}">
                <a16:creationId xmlns:a16="http://schemas.microsoft.com/office/drawing/2014/main" id="{F2D6722D-3F73-47F3-ACF1-8E85CED20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1027">
            <a:extLst>
              <a:ext uri="{FF2B5EF4-FFF2-40B4-BE49-F238E27FC236}">
                <a16:creationId xmlns:a16="http://schemas.microsoft.com/office/drawing/2014/main" id="{B014BCD2-3E3A-40A7-9FA3-67F4D78F7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47371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D15BA4-254E-4D0D-91B4-333DB1028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21C18-1CCF-42F6-B0EC-2F676242EF56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86050" name="Rectangle 1026">
            <a:extLst>
              <a:ext uri="{FF2B5EF4-FFF2-40B4-BE49-F238E27FC236}">
                <a16:creationId xmlns:a16="http://schemas.microsoft.com/office/drawing/2014/main" id="{F2D6722D-3F73-47F3-ACF1-8E85CED20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1027">
            <a:extLst>
              <a:ext uri="{FF2B5EF4-FFF2-40B4-BE49-F238E27FC236}">
                <a16:creationId xmlns:a16="http://schemas.microsoft.com/office/drawing/2014/main" id="{B014BCD2-3E3A-40A7-9FA3-67F4D78F7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2433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D15BA4-254E-4D0D-91B4-333DB1028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21C18-1CCF-42F6-B0EC-2F676242EF56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86050" name="Rectangle 1026">
            <a:extLst>
              <a:ext uri="{FF2B5EF4-FFF2-40B4-BE49-F238E27FC236}">
                <a16:creationId xmlns:a16="http://schemas.microsoft.com/office/drawing/2014/main" id="{F2D6722D-3F73-47F3-ACF1-8E85CED20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1027">
            <a:extLst>
              <a:ext uri="{FF2B5EF4-FFF2-40B4-BE49-F238E27FC236}">
                <a16:creationId xmlns:a16="http://schemas.microsoft.com/office/drawing/2014/main" id="{B014BCD2-3E3A-40A7-9FA3-67F4D78F7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11019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D15BA4-254E-4D0D-91B4-333DB1028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21C18-1CCF-42F6-B0EC-2F676242EF56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86050" name="Rectangle 1026">
            <a:extLst>
              <a:ext uri="{FF2B5EF4-FFF2-40B4-BE49-F238E27FC236}">
                <a16:creationId xmlns:a16="http://schemas.microsoft.com/office/drawing/2014/main" id="{F2D6722D-3F73-47F3-ACF1-8E85CED20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1027">
            <a:extLst>
              <a:ext uri="{FF2B5EF4-FFF2-40B4-BE49-F238E27FC236}">
                <a16:creationId xmlns:a16="http://schemas.microsoft.com/office/drawing/2014/main" id="{B014BCD2-3E3A-40A7-9FA3-67F4D78F7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20395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D15BA4-254E-4D0D-91B4-333DB1028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21C18-1CCF-42F6-B0EC-2F676242EF56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86050" name="Rectangle 1026">
            <a:extLst>
              <a:ext uri="{FF2B5EF4-FFF2-40B4-BE49-F238E27FC236}">
                <a16:creationId xmlns:a16="http://schemas.microsoft.com/office/drawing/2014/main" id="{F2D6722D-3F73-47F3-ACF1-8E85CED20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1027">
            <a:extLst>
              <a:ext uri="{FF2B5EF4-FFF2-40B4-BE49-F238E27FC236}">
                <a16:creationId xmlns:a16="http://schemas.microsoft.com/office/drawing/2014/main" id="{B014BCD2-3E3A-40A7-9FA3-67F4D78F7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31102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28EAEA-61C4-44BD-8701-C0B30D6A28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14077-19D9-45F8-AC8E-513F570E0DF1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15746" name="Rectangle 2">
            <a:extLst>
              <a:ext uri="{FF2B5EF4-FFF2-40B4-BE49-F238E27FC236}">
                <a16:creationId xmlns:a16="http://schemas.microsoft.com/office/drawing/2014/main" id="{1E04E918-A4B9-46C1-84E8-2D3D4B23BE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5747" name="Rectangle 3">
            <a:extLst>
              <a:ext uri="{FF2B5EF4-FFF2-40B4-BE49-F238E27FC236}">
                <a16:creationId xmlns:a16="http://schemas.microsoft.com/office/drawing/2014/main" id="{45B2EEEA-06DA-4854-AC7B-1A0908C393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139241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6B305B-B9E9-4393-9A5C-E5ACE9E9A3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DA2D5D-5767-4DCD-B145-E5AE8AF55927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17794" name="Rectangle 2">
            <a:extLst>
              <a:ext uri="{FF2B5EF4-FFF2-40B4-BE49-F238E27FC236}">
                <a16:creationId xmlns:a16="http://schemas.microsoft.com/office/drawing/2014/main" id="{32FE0401-B30A-42DD-BB2B-1E9AFB59BC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7795" name="Rectangle 3">
            <a:extLst>
              <a:ext uri="{FF2B5EF4-FFF2-40B4-BE49-F238E27FC236}">
                <a16:creationId xmlns:a16="http://schemas.microsoft.com/office/drawing/2014/main" id="{FA00188C-A60F-4783-8AA7-6395A93788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06166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FB3ACA-9DC2-4D42-8320-8BAE709817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92BC77-8A21-4B03-AA27-AC9AE079FDC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19842" name="Rectangle 2">
            <a:extLst>
              <a:ext uri="{FF2B5EF4-FFF2-40B4-BE49-F238E27FC236}">
                <a16:creationId xmlns:a16="http://schemas.microsoft.com/office/drawing/2014/main" id="{A3CA0031-B9C9-40EC-99ED-9DE7EA4E7B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43" name="Rectangle 3">
            <a:extLst>
              <a:ext uri="{FF2B5EF4-FFF2-40B4-BE49-F238E27FC236}">
                <a16:creationId xmlns:a16="http://schemas.microsoft.com/office/drawing/2014/main" id="{55A26392-0E91-4AB0-8BC2-B0BAE747A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10845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696B48-7344-4462-9EDE-3201F190F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2EEF47-50E6-47FE-92CB-A63235E9BE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19A4CD-536E-4B62-B0CB-E757A246D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04AF1D-9756-4A8F-A862-734035811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7DED25-F3C5-4648-854F-503A649F4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7E3A8-4602-416E-A9A4-93DC511413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628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DE3B7E-4E6C-4DE3-B45A-96C16EA82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7F0A73-A108-4A64-BE15-9B68211F8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2F8550-E238-46BE-9EAC-8B66354DE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FB0B92-69B1-4917-B54A-CFBE799E2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6F23C0-FE12-499F-89EB-F4C783F29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978C1-0550-4660-839C-5BDE94BDB7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814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69EE187-FF51-410D-A3BB-CBB04D1C1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6C37370-B191-4505-819E-718677E31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C4266D-CE65-45D4-A325-B1010090C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5CA47B-BEC3-4A10-98E5-DDABD5A20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804DA2-0BB0-4F8F-ACDF-18E8252DB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29B39-3C1E-4487-B919-D924CEB418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0976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8AF299-F20B-46FD-8886-E90645F34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BC00BB-5BFC-4E09-B437-A6A35139E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0A123D-0B2B-4B63-B14C-D829CED5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1026DF-A6DF-4F8D-8694-588F3DC55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7939F0-102F-4EDE-A4B6-66E0BF2DD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2A00A-DC23-4800-AE3E-E1061CA7BF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112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307C8-9807-4C84-A3C8-0D6794DB9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063FB3-BD4E-47F2-AD88-ECA209435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3B86B9-A38B-4FB5-9453-3C6783352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4BFE71-5EE9-4EB0-9636-D71C3546D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0DD3DE-B0FA-4A12-A56D-E2E73BA42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7D844-FA57-46CF-88E4-BE550B4D1C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58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70067E-E475-4E17-BAFE-D27ECB449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649DB5-2235-4957-B9FE-A6B9F26D18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641E37-4EC7-46E5-9968-B77340D4A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C61ADD-1039-440C-BF89-FF315491F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9EE1E5-958A-49E0-95F4-92F5EEF47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064EAF-7791-483F-854E-57A58D996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6079C-1B11-4DA3-8A9F-6CEEED1C9D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8017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F5F65-E316-4E64-8289-9375FAC6D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860AA5-73D8-4F3B-93BB-D41812AEB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C19E00-A4F3-4E75-A882-54C83E1DA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6971D6F-2B2F-4D49-9FA4-E9B5736A90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01CB66D-BF09-4F60-B193-5A297E149E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438A792-58E9-4B30-BEE8-4BDA91451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2EA9DDF-4044-4DBA-8B04-985E292EB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BD9FF25-1EC2-4E0D-8700-247C69B4C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04E3B-317C-4199-A0E8-74CEDC1D71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421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BCFD53-8A8C-4150-B239-DC7684715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3B84597-91F8-4E89-BF6B-9D70E0075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9A13F99-04E8-47B2-8B39-0CEB64C83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5183E27-E994-4AB7-BF27-C9B089F50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14025-DA0D-4A88-8BEA-AE0FEF8AEB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528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F917AB0-8369-4EDA-AFD3-92C25E4B5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B3614B5-A88D-4409-9A86-1D5854E9D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2CA4C4E-22C3-4397-9DC2-E01CB287D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D28C1-FF67-460D-8038-6548A3913B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7744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B62AFE-D8AB-461D-91CC-678B11918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C03CC2-3CFE-4162-8BED-2D1BD86A3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FF255A-20F6-44EE-8E75-FD5841D90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C1A9D0-CAEF-49BB-BE97-B917B1DDE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3B414E-C96B-4A3F-B549-B7B0E4B25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275081B-94CD-4761-ACA6-A9F08C6A1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27DAE-9066-4C14-9CF3-BA9F3EE0BD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640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F6E68-6C93-4E29-BABD-9EAA8550C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318C255-8248-46D9-B315-805867B3D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6EEF408-739A-44B3-8D5A-51C2B7E575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5E4A0F-A6A5-455C-B1E5-615ABE0F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6A03F2-C1CF-44D5-B780-4E9A06495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25AB838-2B38-4BFD-AC35-F29A16E1A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D49DE-535C-49E5-A5B2-151715AD01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614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C11F975-CD6B-421C-9F31-381BA80B58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8B8E5CE-7128-4792-9520-B1A20A0FD9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167534E-F291-4EAC-9123-8CF1490FF9B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23BBE88-21CD-49FF-958C-C994514262B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79355E9-41D1-4EE6-A6C9-8AEE0583C4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3D0875-7E5C-449E-B2D9-FC5EB5EF4F8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0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885A9FCE-5068-4C27-9A0F-66A0C31C13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32856"/>
            <a:ext cx="7772400" cy="1584176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9</a:t>
            </a:r>
            <a:r>
              <a:rPr lang="ru-RU" altLang="ru-RU" dirty="0">
                <a:solidFill>
                  <a:srgbClr val="FF3300"/>
                </a:solidFill>
              </a:rPr>
              <a:t>б</a:t>
            </a:r>
            <a:r>
              <a:rPr lang="en-US" altLang="ru-RU" dirty="0">
                <a:solidFill>
                  <a:srgbClr val="FF3300"/>
                </a:solidFill>
              </a:rPr>
              <a:t>. </a:t>
            </a:r>
            <a:r>
              <a:rPr lang="ru-RU" altLang="ru-RU" dirty="0">
                <a:solidFill>
                  <a:srgbClr val="FF3300"/>
                </a:solidFill>
              </a:rPr>
              <a:t>ВЕКТОРЫ</a:t>
            </a:r>
            <a:br>
              <a:rPr lang="en-US" altLang="ru-RU" dirty="0">
                <a:solidFill>
                  <a:srgbClr val="FF3300"/>
                </a:solidFill>
              </a:rPr>
            </a:br>
            <a:r>
              <a:rPr lang="en-US" altLang="ru-RU" dirty="0">
                <a:solidFill>
                  <a:srgbClr val="FF3300"/>
                </a:solidFill>
              </a:rPr>
              <a:t>(</a:t>
            </a:r>
            <a:r>
              <a:rPr lang="ru-RU" altLang="ru-RU" dirty="0">
                <a:solidFill>
                  <a:srgbClr val="FF3300"/>
                </a:solidFill>
              </a:rPr>
              <a:t>Призма, пирамида)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8820" name="Text Box 4">
                <a:extLst>
                  <a:ext uri="{FF2B5EF4-FFF2-40B4-BE49-F238E27FC236}">
                    <a16:creationId xmlns:a16="http://schemas.microsoft.com/office/drawing/2014/main" id="{BAF57499-5CF3-447C-B220-3FF933AEB3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609600"/>
                <a:ext cx="9067800" cy="10463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	В правильной треугольной призме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sz="2800" i="1" dirty="0"/>
                  <a:t>B</a:t>
                </a:r>
                <a:r>
                  <a:rPr lang="ru-RU" altLang="ru-RU" sz="2800" i="1" dirty="0"/>
                  <a:t>С</a:t>
                </a:r>
                <a:r>
                  <a:rPr lang="en-US" altLang="ru-RU" sz="2800" i="1" dirty="0"/>
                  <a:t>A</a:t>
                </a:r>
                <a:r>
                  <a:rPr lang="ru-RU" altLang="ru-RU" sz="2800" baseline="-25000" dirty="0"/>
                  <a:t>1</a:t>
                </a:r>
                <a:r>
                  <a:rPr lang="en-US" altLang="ru-RU" sz="2800" i="1" dirty="0"/>
                  <a:t>B</a:t>
                </a:r>
                <a:r>
                  <a:rPr lang="ru-RU" altLang="ru-RU" sz="2800" baseline="-25000" dirty="0"/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/>
                  <a:t>, все ребра которой равны 1,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/>
                  <a:t>найдите длину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418820" name="Text Box 4">
                <a:extLst>
                  <a:ext uri="{FF2B5EF4-FFF2-40B4-BE49-F238E27FC236}">
                    <a16:creationId xmlns:a16="http://schemas.microsoft.com/office/drawing/2014/main" id="{BAF57499-5CF3-447C-B220-3FF933AEB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609600"/>
                <a:ext cx="9067800" cy="1046377"/>
              </a:xfrm>
              <a:prstGeom prst="rect">
                <a:avLst/>
              </a:prstGeom>
              <a:blipFill>
                <a:blip r:embed="rId3"/>
                <a:stretch>
                  <a:fillRect l="-1412" t="-5814" r="-1345" b="-116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8826" name="Rectangle 10">
                <a:extLst>
                  <a:ext uri="{FF2B5EF4-FFF2-40B4-BE49-F238E27FC236}">
                    <a16:creationId xmlns:a16="http://schemas.microsoft.com/office/drawing/2014/main" id="{66D4E348-073A-417A-913E-1CD6DDD4F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5164694"/>
                <a:ext cx="8955088" cy="10463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Решение. </a:t>
                </a:r>
                <a:r>
                  <a:rPr lang="ru-RU" altLang="ru-RU" sz="2800" dirty="0"/>
                  <a:t>Длина данного вектора равна длине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ru-RU" altLang="ru-RU" sz="2800" dirty="0"/>
                  <a:t>, т. е. равна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418826" name="Rectangle 10">
                <a:extLst>
                  <a:ext uri="{FF2B5EF4-FFF2-40B4-BE49-F238E27FC236}">
                    <a16:creationId xmlns:a16="http://schemas.microsoft.com/office/drawing/2014/main" id="{66D4E348-073A-417A-913E-1CD6DDD4FD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164694"/>
                <a:ext cx="8955088" cy="1046377"/>
              </a:xfrm>
              <a:prstGeom prst="rect">
                <a:avLst/>
              </a:prstGeom>
              <a:blipFill>
                <a:blip r:embed="rId4"/>
                <a:stretch>
                  <a:fillRect l="-1361" t="-5814" r="-1361" b="-116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2">
            <a:extLst>
              <a:ext uri="{FF2B5EF4-FFF2-40B4-BE49-F238E27FC236}">
                <a16:creationId xmlns:a16="http://schemas.microsoft.com/office/drawing/2014/main" id="{DE5DE9C1-777E-47D7-A0B0-AE6E7E873D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8009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9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4DD8F55-F468-44E0-B8E2-6360CF1461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18112" y="2035559"/>
            <a:ext cx="2907775" cy="269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207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30" name="Text Box 6">
            <a:extLst>
              <a:ext uri="{FF2B5EF4-FFF2-40B4-BE49-F238E27FC236}">
                <a16:creationId xmlns:a16="http://schemas.microsoft.com/office/drawing/2014/main" id="{1B49B95E-6610-485F-AF89-35B5D0876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8839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en-US" altLang="ru-RU" sz="3200" dirty="0"/>
              <a:t>12.</a:t>
            </a:r>
            <a:endParaRPr lang="ru-RU" altLang="ru-RU" sz="3200" dirty="0"/>
          </a:p>
        </p:txBody>
      </p:sp>
      <p:sp>
        <p:nvSpPr>
          <p:cNvPr id="385047" name="Text Box 23">
            <a:extLst>
              <a:ext uri="{FF2B5EF4-FFF2-40B4-BE49-F238E27FC236}">
                <a16:creationId xmlns:a16="http://schemas.microsoft.com/office/drawing/2014/main" id="{94F5DFA0-0CC1-4376-B8C5-CE24457C5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60411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/>
              <a:t>Сколько различных векторов задают рёбра правильной четырёхугольной пирамиды </a:t>
            </a:r>
            <a:r>
              <a:rPr lang="en-US" i="1" dirty="0"/>
              <a:t>S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ABCD</a:t>
            </a:r>
            <a:r>
              <a:rPr lang="ru-RU" sz="2400" dirty="0">
                <a:effectLst/>
                <a:ea typeface="Times New Roman" panose="02020603050405020304" pitchFamily="18" charset="0"/>
              </a:rPr>
              <a:t>?</a:t>
            </a:r>
            <a:r>
              <a:rPr lang="ru-RU" dirty="0"/>
              <a:t>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968C80E1-424D-42FE-80FA-CC6375A8D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10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3C28947-011C-40A1-BCAD-18868000DC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4418" y="2133419"/>
            <a:ext cx="3315163" cy="259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82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486400"/>
                <a:ext cx="8839200" cy="12458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sz="3200" dirty="0">
                    <a:solidFill>
                      <a:schemeClr val="tx1"/>
                    </a:solidFill>
                  </a:rPr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𝐸𝐷</m:t>
                        </m:r>
                      </m:e>
                    </m:acc>
                  </m:oMath>
                </a14:m>
                <a:r>
                  <a:rPr lang="en-US" altLang="ru-RU" sz="320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3200" dirty="0">
                    <a:solidFill>
                      <a:schemeClr val="tx1"/>
                    </a:solidFill>
                  </a:rPr>
                  <a:t>; </a:t>
                </a:r>
                <a:r>
                  <a:rPr lang="ru-RU" altLang="ru-RU" sz="3200" dirty="0">
                    <a:solidFill>
                      <a:schemeClr val="tx1"/>
                    </a:solidFill>
                  </a:rPr>
                  <a:t>б)</a:t>
                </a:r>
                <a:r>
                  <a:rPr lang="en-US" altLang="ru-RU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</m:oMath>
                </a14:m>
                <a:r>
                  <a:rPr lang="en-US" altLang="ru-RU" sz="32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3200" dirty="0"/>
                  <a:t>; </a:t>
                </a:r>
                <a:r>
                  <a:rPr lang="ru-RU" altLang="ru-RU" sz="3200" dirty="0"/>
                  <a:t>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altLang="ru-RU" sz="3200" dirty="0"/>
                  <a:t>;</a:t>
                </a:r>
                <a:r>
                  <a:rPr lang="en-US" altLang="ru-RU" sz="3200" dirty="0"/>
                  <a:t> </a:t>
                </a:r>
                <a:r>
                  <a:rPr lang="ru-RU" altLang="ru-RU" sz="3200" dirty="0"/>
                  <a:t>г)</a:t>
                </a:r>
                <a:r>
                  <a:rPr lang="en-US" altLang="ru-RU" sz="32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sSub>
                          <m:sSubPr>
                            <m:ctrlPr>
                              <a:rPr lang="ru-RU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altLang="ru-RU" sz="3200" dirty="0">
                    <a:solidFill>
                      <a:schemeClr val="tx1"/>
                    </a:solidFill>
                  </a:rPr>
                  <a:t> </a:t>
                </a:r>
                <a:r>
                  <a:rPr lang="ru-RU" altLang="ru-RU" sz="3200" dirty="0">
                    <a:solidFill>
                      <a:schemeClr val="tx1"/>
                    </a:solidFill>
                  </a:rPr>
                  <a:t>д)</a:t>
                </a:r>
                <a:r>
                  <a:rPr lang="en-US" altLang="ru-RU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sSub>
                          <m:sSubPr>
                            <m:ctrlPr>
                              <a:rPr lang="ru-RU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3200" dirty="0">
                    <a:solidFill>
                      <a:schemeClr val="tx1"/>
                    </a:solidFill>
                  </a:rPr>
                  <a:t>.</a:t>
                </a:r>
                <a:endParaRPr lang="ru-RU" altLang="ru-RU" sz="3200" dirty="0"/>
              </a:p>
            </p:txBody>
          </p:sp>
        </mc:Choice>
        <mc:Fallback xmlns=""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486400"/>
                <a:ext cx="8839200" cy="1245854"/>
              </a:xfrm>
              <a:prstGeom prst="rect">
                <a:avLst/>
              </a:prstGeom>
              <a:blipFill>
                <a:blip r:embed="rId3"/>
                <a:stretch>
                  <a:fillRect l="-1724" t="-1471" b="-1127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60411"/>
                <a:ext cx="8763000" cy="1987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/>
                  <a:t>	</a:t>
                </a:r>
                <a:r>
                  <a:rPr lang="ru-RU" sz="2800" dirty="0"/>
                  <a:t> В правильной шестиугольной призме </a:t>
                </a:r>
                <a:r>
                  <a:rPr lang="en-US" sz="2800" i="1" dirty="0"/>
                  <a:t>ABCDEFA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B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C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D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E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F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 укажите векторы с началом и концом в вершинах призмы, равные вектору: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sz="2800" dirty="0"/>
                  <a:t>; 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</m:oMath>
                </a14:m>
                <a:r>
                  <a:rPr lang="ru-RU" sz="2800" dirty="0"/>
                  <a:t>; 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; д)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60411"/>
                <a:ext cx="8763000" cy="1987595"/>
              </a:xfrm>
              <a:prstGeom prst="rect">
                <a:avLst/>
              </a:prstGeom>
              <a:blipFill>
                <a:blip r:embed="rId4"/>
                <a:stretch>
                  <a:fillRect l="-1461" t="-920" r="-1392" b="-76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2">
            <a:extLst>
              <a:ext uri="{FF2B5EF4-FFF2-40B4-BE49-F238E27FC236}">
                <a16:creationId xmlns:a16="http://schemas.microsoft.com/office/drawing/2014/main" id="{968C80E1-424D-42FE-80FA-CC6375A8D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11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D7BA0D1-DB8D-45E2-8E38-5C8CC763F8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7824" y="2549016"/>
            <a:ext cx="3238952" cy="2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40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30" name="Text Box 6">
            <a:extLst>
              <a:ext uri="{FF2B5EF4-FFF2-40B4-BE49-F238E27FC236}">
                <a16:creationId xmlns:a16="http://schemas.microsoft.com/office/drawing/2014/main" id="{1B49B95E-6610-485F-AF89-35B5D0876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8839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8</a:t>
            </a:r>
            <a:r>
              <a:rPr lang="en-US" altLang="ru-RU" sz="3200" dirty="0"/>
              <a:t>.</a:t>
            </a:r>
            <a:endParaRPr lang="ru-RU" altLang="ru-RU" sz="3200" dirty="0"/>
          </a:p>
        </p:txBody>
      </p:sp>
      <p:sp>
        <p:nvSpPr>
          <p:cNvPr id="385047" name="Text Box 23">
            <a:extLst>
              <a:ext uri="{FF2B5EF4-FFF2-40B4-BE49-F238E27FC236}">
                <a16:creationId xmlns:a16="http://schemas.microsoft.com/office/drawing/2014/main" id="{94F5DFA0-0CC1-4376-B8C5-CE24457C5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60411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/>
              <a:t>Сколько различных векторов задают рёбра правильной шестиугольной призмы </a:t>
            </a:r>
            <a:r>
              <a:rPr lang="en-US" sz="2400" i="1" dirty="0"/>
              <a:t>ABCDEFA</a:t>
            </a:r>
            <a:r>
              <a:rPr lang="ru-RU" sz="2400" baseline="-25000" dirty="0"/>
              <a:t>1</a:t>
            </a:r>
            <a:r>
              <a:rPr lang="en-US" sz="2400" i="1" dirty="0"/>
              <a:t>B</a:t>
            </a:r>
            <a:r>
              <a:rPr lang="ru-RU" sz="2400" baseline="-25000" dirty="0"/>
              <a:t>1</a:t>
            </a:r>
            <a:r>
              <a:rPr lang="en-US" sz="2400" i="1" dirty="0"/>
              <a:t>C</a:t>
            </a:r>
            <a:r>
              <a:rPr lang="ru-RU" sz="2400" baseline="-25000" dirty="0"/>
              <a:t>1</a:t>
            </a:r>
            <a:r>
              <a:rPr lang="en-US" sz="2400" i="1" dirty="0"/>
              <a:t>D</a:t>
            </a:r>
            <a:r>
              <a:rPr lang="ru-RU" sz="2400" baseline="-25000" dirty="0"/>
              <a:t>1</a:t>
            </a:r>
            <a:r>
              <a:rPr lang="en-US" sz="2400" i="1" dirty="0"/>
              <a:t>E</a:t>
            </a:r>
            <a:r>
              <a:rPr lang="ru-RU" sz="2400" baseline="-25000" dirty="0"/>
              <a:t>1</a:t>
            </a:r>
            <a:r>
              <a:rPr lang="en-US" sz="2400" i="1" dirty="0"/>
              <a:t>F</a:t>
            </a:r>
            <a:r>
              <a:rPr lang="ru-RU" sz="2400" baseline="-25000" dirty="0"/>
              <a:t>1</a:t>
            </a:r>
            <a:r>
              <a:rPr lang="ru-RU" sz="2400" dirty="0">
                <a:effectLst/>
                <a:ea typeface="Times New Roman" panose="02020603050405020304" pitchFamily="18" charset="0"/>
              </a:rPr>
              <a:t>?</a:t>
            </a:r>
            <a:r>
              <a:rPr lang="ru-RU" dirty="0"/>
              <a:t>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968C80E1-424D-42FE-80FA-CC6375A8D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2420DFF-E679-46E7-97A6-87D91149CE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8224" y="2157246"/>
            <a:ext cx="3238952" cy="2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1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20868" name="Text Box 4">
                <a:extLst>
                  <a:ext uri="{FF2B5EF4-FFF2-40B4-BE49-F238E27FC236}">
                    <a16:creationId xmlns:a16="http://schemas.microsoft.com/office/drawing/2014/main" id="{22BC1C9D-E21E-4A69-8BD3-33C0380821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7544" y="5410200"/>
                <a:ext cx="8524056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sz="3200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sz="3200" dirty="0">
                    <a:solidFill>
                      <a:srgbClr val="33CC33"/>
                    </a:solidFill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420868" name="Text Box 4">
                <a:extLst>
                  <a:ext uri="{FF2B5EF4-FFF2-40B4-BE49-F238E27FC236}">
                    <a16:creationId xmlns:a16="http://schemas.microsoft.com/office/drawing/2014/main" id="{22BC1C9D-E21E-4A69-8BD3-33C038082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5410200"/>
                <a:ext cx="8524056" cy="584775"/>
              </a:xfrm>
              <a:prstGeom prst="rect">
                <a:avLst/>
              </a:prstGeom>
              <a:blipFill>
                <a:blip r:embed="rId3"/>
                <a:stretch>
                  <a:fillRect l="-1502" t="-2105" b="-273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0871" name="Text Box 7">
                <a:extLst>
                  <a:ext uri="{FF2B5EF4-FFF2-40B4-BE49-F238E27FC236}">
                    <a16:creationId xmlns:a16="http://schemas.microsoft.com/office/drawing/2014/main" id="{219244B6-B079-4339-BA5C-532ED855D7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609600"/>
                <a:ext cx="8763000" cy="15567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i="1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/>
                  <a:t>Для правильной</a:t>
                </a:r>
                <a:r>
                  <a:rPr lang="en-US" altLang="ru-RU" sz="2800" dirty="0"/>
                  <a:t> </a:t>
                </a:r>
                <a:r>
                  <a:rPr lang="ru-RU" altLang="ru-RU" sz="2800" dirty="0"/>
                  <a:t>шестиугольной  призмы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ABCDEFA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D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E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упростите выражение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𝐶𝐷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0871" name="Text Box 7">
                <a:extLst>
                  <a:ext uri="{FF2B5EF4-FFF2-40B4-BE49-F238E27FC236}">
                    <a16:creationId xmlns:a16="http://schemas.microsoft.com/office/drawing/2014/main" id="{219244B6-B079-4339-BA5C-532ED855D7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609600"/>
                <a:ext cx="8763000" cy="1556708"/>
              </a:xfrm>
              <a:prstGeom prst="rect">
                <a:avLst/>
              </a:prstGeom>
              <a:blipFill>
                <a:blip r:embed="rId4"/>
                <a:stretch>
                  <a:fillRect l="-1461" t="-784" r="-13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0875" name="Picture 11">
            <a:extLst>
              <a:ext uri="{FF2B5EF4-FFF2-40B4-BE49-F238E27FC236}">
                <a16:creationId xmlns:a16="http://schemas.microsoft.com/office/drawing/2014/main" id="{B327E5A6-4C06-4AA6-92AB-2B6AA60D0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081" y="2311400"/>
            <a:ext cx="3525838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772373F0-10A2-4A70-A7CE-FBBC22EB3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13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33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0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8" name="Text Box 4">
            <a:extLst>
              <a:ext uri="{FF2B5EF4-FFF2-40B4-BE49-F238E27FC236}">
                <a16:creationId xmlns:a16="http://schemas.microsoft.com/office/drawing/2014/main" id="{22BC1C9D-E21E-4A69-8BD3-33C038082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410200"/>
            <a:ext cx="21602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en-US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2800" dirty="0">
                <a:solidFill>
                  <a:schemeClr val="tx1"/>
                </a:solidFill>
              </a:rPr>
              <a:t>а) 2; </a:t>
            </a:r>
            <a:endParaRPr lang="ru-RU" altLang="ru-RU" sz="3200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0871" name="Text Box 7">
                <a:extLst>
                  <a:ext uri="{FF2B5EF4-FFF2-40B4-BE49-F238E27FC236}">
                    <a16:creationId xmlns:a16="http://schemas.microsoft.com/office/drawing/2014/main" id="{219244B6-B079-4339-BA5C-532ED855D7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609600"/>
                <a:ext cx="8763000" cy="15567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i="1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/>
                  <a:t>Для правильной</a:t>
                </a:r>
                <a:r>
                  <a:rPr lang="en-US" altLang="ru-RU" sz="2800" dirty="0"/>
                  <a:t> </a:t>
                </a:r>
                <a:r>
                  <a:rPr lang="ru-RU" altLang="ru-RU" sz="2800" dirty="0"/>
                  <a:t>шестиугольной  призмы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ABCDEFA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D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E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все рёбра которой равны 1, найдите длину вектора: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20871" name="Text Box 7">
                <a:extLst>
                  <a:ext uri="{FF2B5EF4-FFF2-40B4-BE49-F238E27FC236}">
                    <a16:creationId xmlns:a16="http://schemas.microsoft.com/office/drawing/2014/main" id="{219244B6-B079-4339-BA5C-532ED855D7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609600"/>
                <a:ext cx="8763000" cy="1556708"/>
              </a:xfrm>
              <a:prstGeom prst="rect">
                <a:avLst/>
              </a:prstGeom>
              <a:blipFill>
                <a:blip r:embed="rId3"/>
                <a:stretch>
                  <a:fillRect l="-1461" t="-784" r="-1392" b="-6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0875" name="Picture 11">
            <a:extLst>
              <a:ext uri="{FF2B5EF4-FFF2-40B4-BE49-F238E27FC236}">
                <a16:creationId xmlns:a16="http://schemas.microsoft.com/office/drawing/2014/main" id="{B327E5A6-4C06-4AA6-92AB-2B6AA60D0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081" y="2311400"/>
            <a:ext cx="3525838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772373F0-10A2-4A70-A7CE-FBBC22EB3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14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4">
                <a:extLst>
                  <a:ext uri="{FF2B5EF4-FFF2-40B4-BE49-F238E27FC236}">
                    <a16:creationId xmlns:a16="http://schemas.microsoft.com/office/drawing/2014/main" id="{62724A92-6393-4919-8EEC-1B6E0954A2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83768" y="5416411"/>
                <a:ext cx="1080120" cy="5637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/>
                  <a:t>б)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sz="28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ru-RU" altLang="ru-RU" sz="280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32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 Box 4">
                <a:extLst>
                  <a:ext uri="{FF2B5EF4-FFF2-40B4-BE49-F238E27FC236}">
                    <a16:creationId xmlns:a16="http://schemas.microsoft.com/office/drawing/2014/main" id="{62724A92-6393-4919-8EEC-1B6E0954A2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83768" y="5416411"/>
                <a:ext cx="1080120" cy="563744"/>
              </a:xfrm>
              <a:prstGeom prst="rect">
                <a:avLst/>
              </a:prstGeom>
              <a:blipFill>
                <a:blip r:embed="rId5"/>
                <a:stretch>
                  <a:fillRect l="-11236" t="-4348" b="-3043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093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0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8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486400"/>
                <a:ext cx="8839200" cy="6478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ru-RU" sz="3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32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sSub>
                          <m:sSubPr>
                            <m:ctrlPr>
                              <a:rPr lang="ru-RU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3200" dirty="0"/>
                  <a:t>.</a:t>
                </a:r>
                <a:endParaRPr lang="ru-RU" altLang="ru-RU" sz="3200" dirty="0"/>
              </a:p>
            </p:txBody>
          </p:sp>
        </mc:Choice>
        <mc:Fallback xmlns=""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486400"/>
                <a:ext cx="8839200" cy="647870"/>
              </a:xfrm>
              <a:prstGeom prst="rect">
                <a:avLst/>
              </a:prstGeom>
              <a:blipFill>
                <a:blip r:embed="rId3"/>
                <a:stretch>
                  <a:fillRect l="-1724" t="-2830" b="-301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60411"/>
                <a:ext cx="8763000" cy="15016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/>
                  <a:t>	</a:t>
                </a:r>
                <a:r>
                  <a:rPr lang="ru-RU" dirty="0"/>
                  <a:t> </a:t>
                </a:r>
                <a:r>
                  <a:rPr lang="ru-RU" sz="2800" dirty="0"/>
                  <a:t>В треугольной призме </a:t>
                </a:r>
                <a:r>
                  <a:rPr lang="en-US" sz="2800" i="1" dirty="0"/>
                  <a:t>ABCA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B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C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 укажите векторы с началом и концом в вершинах призмы, равные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60411"/>
                <a:ext cx="8763000" cy="1501630"/>
              </a:xfrm>
              <a:prstGeom prst="rect">
                <a:avLst/>
              </a:prstGeom>
              <a:blipFill>
                <a:blip r:embed="rId4"/>
                <a:stretch>
                  <a:fillRect l="-1461" t="-1220" r="-1392" b="-105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2">
            <a:extLst>
              <a:ext uri="{FF2B5EF4-FFF2-40B4-BE49-F238E27FC236}">
                <a16:creationId xmlns:a16="http://schemas.microsoft.com/office/drawing/2014/main" id="{968C80E1-424D-42FE-80FA-CC6375A8D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93B5C1-B542-43A3-AF4A-3F295C1D27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832" y="2339438"/>
            <a:ext cx="2907775" cy="269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93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486400"/>
                <a:ext cx="88392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2800" dirty="0"/>
                  <a:t> </a:t>
                </a:r>
                <a:r>
                  <a:rPr lang="ru-RU" sz="2800" dirty="0"/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𝐴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𝐶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𝐶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𝐴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;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𝐴𝐴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𝐴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  <m:r>
                          <a:rPr lang="en-US" sz="2800" i="1"/>
                          <m:t>𝐴</m:t>
                        </m:r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𝐶𝐶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𝐶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  <m:r>
                          <a:rPr lang="en-US" sz="2800" i="1"/>
                          <m:t>𝐶</m:t>
                        </m:r>
                      </m:e>
                    </m:acc>
                  </m:oMath>
                </a14:m>
                <a:r>
                  <a:rPr lang="ru-RU" sz="2800" dirty="0"/>
                  <a:t>. </a:t>
                </a:r>
                <a:endParaRPr lang="ru-RU" altLang="ru-RU" sz="2800" dirty="0"/>
              </a:p>
            </p:txBody>
          </p:sp>
        </mc:Choice>
        <mc:Fallback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486400"/>
                <a:ext cx="8839200" cy="584775"/>
              </a:xfrm>
              <a:prstGeom prst="rect">
                <a:avLst/>
              </a:prstGeom>
              <a:blipFill>
                <a:blip r:embed="rId3"/>
                <a:stretch>
                  <a:fillRect l="-1379" t="-1042" b="-2708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60411"/>
                <a:ext cx="8763000" cy="15016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/>
                  <a:t>	</a:t>
                </a:r>
                <a:r>
                  <a:rPr lang="ru-RU" sz="2800" dirty="0"/>
                  <a:t> В треугольной призме </a:t>
                </a:r>
                <a:r>
                  <a:rPr lang="en-US" sz="2800" i="1" dirty="0"/>
                  <a:t>ABCA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B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C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 укажите векторы с началом и концом в вершинах призмы, коллинеарные вектору: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r>
                          <a:rPr lang="ru-RU" sz="2800" i="1"/>
                          <m:t>𝐴</m:t>
                        </m:r>
                        <m:r>
                          <a:rPr lang="en-US" sz="2800" i="1"/>
                          <m:t>𝐶</m:t>
                        </m:r>
                      </m:e>
                    </m:acc>
                  </m:oMath>
                </a14:m>
                <a:r>
                  <a:rPr lang="ru-RU" sz="2800" dirty="0"/>
                  <a:t>; б)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/>
                        </m:ctrlPr>
                      </m:accPr>
                      <m:e>
                        <m:r>
                          <a:rPr lang="ru-RU" sz="2800" i="1"/>
                          <m:t>𝐵</m:t>
                        </m:r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𝐵</m:t>
                            </m:r>
                          </m:e>
                          <m:sub>
                            <m:r>
                              <a:rPr lang="ru-RU" sz="2800" i="1"/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60411"/>
                <a:ext cx="8763000" cy="1501630"/>
              </a:xfrm>
              <a:prstGeom prst="rect">
                <a:avLst/>
              </a:prstGeom>
              <a:blipFill>
                <a:blip r:embed="rId4"/>
                <a:stretch>
                  <a:fillRect l="-1461" t="-1220" r="-1392" b="-105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2">
            <a:extLst>
              <a:ext uri="{FF2B5EF4-FFF2-40B4-BE49-F238E27FC236}">
                <a16:creationId xmlns:a16="http://schemas.microsoft.com/office/drawing/2014/main" id="{968C80E1-424D-42FE-80FA-CC6375A8D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93B5C1-B542-43A3-AF4A-3F295C1D27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832" y="2339438"/>
            <a:ext cx="2907775" cy="269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36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30" name="Text Box 6">
            <a:extLst>
              <a:ext uri="{FF2B5EF4-FFF2-40B4-BE49-F238E27FC236}">
                <a16:creationId xmlns:a16="http://schemas.microsoft.com/office/drawing/2014/main" id="{1B49B95E-6610-485F-AF89-35B5D0876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8839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8</a:t>
            </a:r>
            <a:r>
              <a:rPr lang="en-US" altLang="ru-RU" sz="3200" dirty="0"/>
              <a:t>.</a:t>
            </a:r>
            <a:endParaRPr lang="ru-RU" altLang="ru-RU" sz="3200" dirty="0"/>
          </a:p>
        </p:txBody>
      </p:sp>
      <p:sp>
        <p:nvSpPr>
          <p:cNvPr id="385047" name="Text Box 23">
            <a:extLst>
              <a:ext uri="{FF2B5EF4-FFF2-40B4-BE49-F238E27FC236}">
                <a16:creationId xmlns:a16="http://schemas.microsoft.com/office/drawing/2014/main" id="{94F5DFA0-0CC1-4376-B8C5-CE24457C5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60411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/>
              <a:t>Сколько различных векторов задают рёбра треугольной призмы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ABCA</a:t>
            </a:r>
            <a:r>
              <a:rPr lang="ru-RU" sz="24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ru-RU" sz="24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C</a:t>
            </a:r>
            <a:r>
              <a:rPr lang="ru-RU" sz="24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ru-RU" sz="2400" dirty="0">
                <a:effectLst/>
                <a:ea typeface="Times New Roman" panose="02020603050405020304" pitchFamily="18" charset="0"/>
              </a:rPr>
              <a:t>?</a:t>
            </a:r>
            <a:r>
              <a:rPr lang="ru-RU" dirty="0"/>
              <a:t>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968C80E1-424D-42FE-80FA-CC6375A8D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3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9A0F9CE-31A9-47C4-836E-BBE1204738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2079316"/>
            <a:ext cx="2907775" cy="269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63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486400"/>
                <a:ext cx="2907432" cy="6478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sz="3200" dirty="0"/>
                  <a:t>а)</a:t>
                </a:r>
                <a:r>
                  <a:rPr lang="en-US" altLang="ru-RU" sz="32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3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ru-RU" sz="3200" b="0" i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ru-RU" altLang="ru-RU" sz="3200" dirty="0"/>
              </a:p>
            </p:txBody>
          </p:sp>
        </mc:Choice>
        <mc:Fallback xmlns=""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486400"/>
                <a:ext cx="2907432" cy="647870"/>
              </a:xfrm>
              <a:prstGeom prst="rect">
                <a:avLst/>
              </a:prstGeom>
              <a:blipFill>
                <a:blip r:embed="rId3"/>
                <a:stretch>
                  <a:fillRect l="-5241" t="-2830" b="-301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60411"/>
                <a:ext cx="8763000" cy="15388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/>
                  <a:t>	</a:t>
                </a:r>
                <a:r>
                  <a:rPr lang="ru-RU" dirty="0"/>
                  <a:t> </a:t>
                </a:r>
                <a:r>
                  <a:rPr lang="ru-RU" sz="2800" dirty="0"/>
                  <a:t>В треугольной призме </a:t>
                </a:r>
                <a:r>
                  <a:rPr lang="en-US" sz="2800" i="1" dirty="0"/>
                  <a:t>ABCA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B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C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 укажите вектор с началом и концом в вершинах призмы, равный вектору: 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b="0" i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60411"/>
                <a:ext cx="8763000" cy="1538819"/>
              </a:xfrm>
              <a:prstGeom prst="rect">
                <a:avLst/>
              </a:prstGeom>
              <a:blipFill>
                <a:blip r:embed="rId4"/>
                <a:stretch>
                  <a:fillRect l="-1461" t="-1190" r="-1392" b="-793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2">
            <a:extLst>
              <a:ext uri="{FF2B5EF4-FFF2-40B4-BE49-F238E27FC236}">
                <a16:creationId xmlns:a16="http://schemas.microsoft.com/office/drawing/2014/main" id="{968C80E1-424D-42FE-80FA-CC6375A8D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4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93B5C1-B542-43A3-AF4A-3F295C1D27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832" y="2339438"/>
            <a:ext cx="2907775" cy="26993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6">
                <a:extLst>
                  <a:ext uri="{FF2B5EF4-FFF2-40B4-BE49-F238E27FC236}">
                    <a16:creationId xmlns:a16="http://schemas.microsoft.com/office/drawing/2014/main" id="{DB4431CD-CCA7-446E-B7F1-A8AEEB2EE9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15816" y="5486400"/>
                <a:ext cx="2907432" cy="6478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/>
                  <a:t>б)</a:t>
                </a:r>
                <a:r>
                  <a:rPr lang="en-US" altLang="ru-RU" sz="32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𝐶𝐵</m:t>
                        </m:r>
                      </m:e>
                    </m:acc>
                  </m:oMath>
                </a14:m>
                <a:r>
                  <a:rPr lang="en-US" altLang="ru-RU" sz="3200" dirty="0"/>
                  <a:t>.</a:t>
                </a:r>
                <a:endParaRPr lang="ru-RU" altLang="ru-RU" sz="3200" dirty="0"/>
              </a:p>
            </p:txBody>
          </p:sp>
        </mc:Choice>
        <mc:Fallback xmlns="">
          <p:sp>
            <p:nvSpPr>
              <p:cNvPr id="6" name="Text Box 6">
                <a:extLst>
                  <a:ext uri="{FF2B5EF4-FFF2-40B4-BE49-F238E27FC236}">
                    <a16:creationId xmlns:a16="http://schemas.microsoft.com/office/drawing/2014/main" id="{DB4431CD-CCA7-446E-B7F1-A8AEEB2EE9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15816" y="5486400"/>
                <a:ext cx="2907432" cy="647870"/>
              </a:xfrm>
              <a:prstGeom prst="rect">
                <a:avLst/>
              </a:prstGeom>
              <a:blipFill>
                <a:blip r:embed="rId6"/>
                <a:stretch>
                  <a:fillRect l="-5241" t="-2830" b="-301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573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0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486400"/>
                <a:ext cx="2907432" cy="6478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3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3200" dirty="0"/>
                  <a:t>.</a:t>
                </a:r>
                <a:endParaRPr lang="ru-RU" altLang="ru-RU" sz="3200" dirty="0"/>
              </a:p>
            </p:txBody>
          </p:sp>
        </mc:Choice>
        <mc:Fallback>
          <p:sp>
            <p:nvSpPr>
              <p:cNvPr id="385030" name="Text Box 6">
                <a:extLst>
                  <a:ext uri="{FF2B5EF4-FFF2-40B4-BE49-F238E27FC236}">
                    <a16:creationId xmlns:a16="http://schemas.microsoft.com/office/drawing/2014/main" id="{1B49B95E-6610-485F-AF89-35B5D0876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486400"/>
                <a:ext cx="2907432" cy="647870"/>
              </a:xfrm>
              <a:prstGeom prst="rect">
                <a:avLst/>
              </a:prstGeom>
              <a:blipFill>
                <a:blip r:embed="rId3"/>
                <a:stretch>
                  <a:fillRect l="-5241" t="-2830" b="-301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60411"/>
                <a:ext cx="8763000" cy="15016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/>
                  <a:t>	</a:t>
                </a:r>
                <a:r>
                  <a:rPr lang="ru-RU" dirty="0"/>
                  <a:t> </a:t>
                </a:r>
                <a:r>
                  <a:rPr lang="ru-RU" sz="2800" dirty="0"/>
                  <a:t>В треугольной призме </a:t>
                </a:r>
                <a:r>
                  <a:rPr lang="en-US" sz="2800" i="1" dirty="0"/>
                  <a:t>ABCA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B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C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 укажите вектор с началом и концом в вершинах призмы, равный вектору: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𝐵𝐴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85047" name="Text Box 23">
                <a:extLst>
                  <a:ext uri="{FF2B5EF4-FFF2-40B4-BE49-F238E27FC236}">
                    <a16:creationId xmlns:a16="http://schemas.microsoft.com/office/drawing/2014/main" id="{94F5DFA0-0CC1-4376-B8C5-CE24457C5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60411"/>
                <a:ext cx="8763000" cy="1501630"/>
              </a:xfrm>
              <a:prstGeom prst="rect">
                <a:avLst/>
              </a:prstGeom>
              <a:blipFill>
                <a:blip r:embed="rId4"/>
                <a:stretch>
                  <a:fillRect l="-1461" t="-1220" r="-1392" b="-105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2">
            <a:extLst>
              <a:ext uri="{FF2B5EF4-FFF2-40B4-BE49-F238E27FC236}">
                <a16:creationId xmlns:a16="http://schemas.microsoft.com/office/drawing/2014/main" id="{968C80E1-424D-42FE-80FA-CC6375A8D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5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93B5C1-B542-43A3-AF4A-3F295C1D27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832" y="2339438"/>
            <a:ext cx="2907775" cy="269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93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4724" name="Text Box 4">
                <a:extLst>
                  <a:ext uri="{FF2B5EF4-FFF2-40B4-BE49-F238E27FC236}">
                    <a16:creationId xmlns:a16="http://schemas.microsoft.com/office/drawing/2014/main" id="{A3475D02-B207-4ED7-A886-A899C09F13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609600"/>
                <a:ext cx="90678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	В правильной треугольной призме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sz="2800" i="1" dirty="0"/>
                  <a:t>B</a:t>
                </a:r>
                <a:r>
                  <a:rPr lang="ru-RU" altLang="ru-RU" sz="2800" i="1" dirty="0"/>
                  <a:t>С</a:t>
                </a:r>
                <a:r>
                  <a:rPr lang="en-US" altLang="ru-RU" sz="2800" i="1" dirty="0"/>
                  <a:t>A</a:t>
                </a:r>
                <a:r>
                  <a:rPr lang="ru-RU" altLang="ru-RU" sz="2800" baseline="-25000" dirty="0"/>
                  <a:t>1</a:t>
                </a:r>
                <a:r>
                  <a:rPr lang="en-US" altLang="ru-RU" sz="2800" i="1" dirty="0"/>
                  <a:t>B</a:t>
                </a:r>
                <a:r>
                  <a:rPr lang="ru-RU" altLang="ru-RU" sz="2800" baseline="-25000" dirty="0"/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/>
                  <a:t>, все ребра которой равны 1,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/>
                  <a:t>найдите длину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414724" name="Text Box 4">
                <a:extLst>
                  <a:ext uri="{FF2B5EF4-FFF2-40B4-BE49-F238E27FC236}">
                    <a16:creationId xmlns:a16="http://schemas.microsoft.com/office/drawing/2014/main" id="{A3475D02-B207-4ED7-A886-A899C09F13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609600"/>
                <a:ext cx="9067800" cy="1009187"/>
              </a:xfrm>
              <a:prstGeom prst="rect">
                <a:avLst/>
              </a:prstGeom>
              <a:blipFill>
                <a:blip r:embed="rId3"/>
                <a:stretch>
                  <a:fillRect l="-1412" t="-6024" r="-1345" b="-156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4726" name="Picture 6">
            <a:extLst>
              <a:ext uri="{FF2B5EF4-FFF2-40B4-BE49-F238E27FC236}">
                <a16:creationId xmlns:a16="http://schemas.microsoft.com/office/drawing/2014/main" id="{DABCDD5D-43EC-464F-AE44-2B555EA4C9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070" y="1658913"/>
            <a:ext cx="294957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4727" name="Group 7">
            <a:extLst>
              <a:ext uri="{FF2B5EF4-FFF2-40B4-BE49-F238E27FC236}">
                <a16:creationId xmlns:a16="http://schemas.microsoft.com/office/drawing/2014/main" id="{161FC38A-2331-4A4B-8EA4-00527AB2B74D}"/>
              </a:ext>
            </a:extLst>
          </p:cNvPr>
          <p:cNvGrpSpPr>
            <a:grpSpLocks/>
          </p:cNvGrpSpPr>
          <p:nvPr/>
        </p:nvGrpSpPr>
        <p:grpSpPr bwMode="auto">
          <a:xfrm>
            <a:off x="0" y="1679575"/>
            <a:ext cx="9144000" cy="4602163"/>
            <a:chOff x="0" y="1058"/>
            <a:chExt cx="5760" cy="28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4729" name="Rectangle 9">
                  <a:extLst>
                    <a:ext uri="{FF2B5EF4-FFF2-40B4-BE49-F238E27FC236}">
                      <a16:creationId xmlns:a16="http://schemas.microsoft.com/office/drawing/2014/main" id="{17D43C9C-2BBB-40CD-8F2E-26EF3B5C16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024"/>
                  <a:ext cx="5760" cy="9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sz="2800" dirty="0"/>
                    <a:t>Длина данного вектора равна длине вектора удвоенного вектора</a:t>
                  </a:r>
                  <a:r>
                    <a:rPr lang="en-US" altLang="ru-RU" sz="2800" dirty="0"/>
                    <a:t>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𝐴𝑂</m:t>
                          </m:r>
                        </m:e>
                      </m:acc>
                      <m:r>
                        <a:rPr lang="ru-R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a14:m>
                  <a:r>
                    <a:rPr lang="ru-RU" altLang="ru-RU" sz="2800" dirty="0"/>
                    <a:t>где </a:t>
                  </a:r>
                  <a:r>
                    <a:rPr lang="en-US" altLang="ru-RU" sz="2800" i="1" dirty="0"/>
                    <a:t>O</a:t>
                  </a:r>
                  <a:r>
                    <a:rPr lang="en-US" altLang="ru-RU" sz="2800" dirty="0"/>
                    <a:t> </a:t>
                  </a:r>
                  <a:r>
                    <a:rPr lang="ru-RU" altLang="ru-RU" sz="2800" dirty="0"/>
                    <a:t>– середина отрезка </a:t>
                  </a:r>
                  <a:r>
                    <a:rPr lang="en-US" altLang="ru-RU" sz="2800" i="1" dirty="0"/>
                    <a:t>BC</a:t>
                  </a:r>
                  <a:r>
                    <a:rPr lang="en-US" altLang="ru-RU" sz="2800" dirty="0"/>
                    <a:t>.</a:t>
                  </a:r>
                  <a:r>
                    <a:rPr lang="ru-RU" altLang="ru-RU" sz="2800" dirty="0"/>
                    <a:t>Его длина равна</a:t>
                  </a:r>
                  <a:r>
                    <a:rPr lang="en-US" altLang="ru-RU" sz="2800" dirty="0"/>
                    <a:t>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ru-R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sz="2800" dirty="0"/>
                </a:p>
              </p:txBody>
            </p:sp>
          </mc:Choice>
          <mc:Fallback xmlns="">
            <p:sp>
              <p:nvSpPr>
                <p:cNvPr id="414729" name="Rectangle 9">
                  <a:extLst>
                    <a:ext uri="{FF2B5EF4-FFF2-40B4-BE49-F238E27FC236}">
                      <a16:creationId xmlns:a16="http://schemas.microsoft.com/office/drawing/2014/main" id="{17D43C9C-2BBB-40CD-8F2E-26EF3B5C16C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024"/>
                  <a:ext cx="5760" cy="933"/>
                </a:xfrm>
                <a:prstGeom prst="rect">
                  <a:avLst/>
                </a:prstGeom>
                <a:blipFill>
                  <a:blip r:embed="rId5"/>
                  <a:stretch>
                    <a:fillRect l="-1333" t="-4545" r="-1333" b="-1074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14733" name="Picture 13">
              <a:extLst>
                <a:ext uri="{FF2B5EF4-FFF2-40B4-BE49-F238E27FC236}">
                  <a16:creationId xmlns:a16="http://schemas.microsoft.com/office/drawing/2014/main" id="{BB963731-6A43-4A53-8BF2-A5F0D09872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1" y="1058"/>
              <a:ext cx="1858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2">
            <a:extLst>
              <a:ext uri="{FF2B5EF4-FFF2-40B4-BE49-F238E27FC236}">
                <a16:creationId xmlns:a16="http://schemas.microsoft.com/office/drawing/2014/main" id="{8E0805B7-098A-4D65-B09D-CA68A6F385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8009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6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07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4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6771" name="Group 3">
            <a:extLst>
              <a:ext uri="{FF2B5EF4-FFF2-40B4-BE49-F238E27FC236}">
                <a16:creationId xmlns:a16="http://schemas.microsoft.com/office/drawing/2014/main" id="{18A4323C-7A3E-43A3-AFAA-6A5D5FFBFC23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609600"/>
            <a:ext cx="9067800" cy="996950"/>
            <a:chOff x="48" y="384"/>
            <a:chExt cx="5712" cy="628"/>
          </a:xfrm>
        </p:grpSpPr>
        <p:sp>
          <p:nvSpPr>
            <p:cNvPr id="416772" name="Text Box 4">
              <a:extLst>
                <a:ext uri="{FF2B5EF4-FFF2-40B4-BE49-F238E27FC236}">
                  <a16:creationId xmlns:a16="http://schemas.microsoft.com/office/drawing/2014/main" id="{C8641C6B-BAF3-42EB-9841-88934A19B7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" y="384"/>
              <a:ext cx="5712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/>
                <a:t>	В правильной треугольной призме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</a:t>
              </a:r>
              <a:r>
                <a:rPr lang="en-US" altLang="ru-RU" sz="2800" i="1" dirty="0"/>
                <a:t>B</a:t>
              </a:r>
              <a:r>
                <a:rPr lang="ru-RU" altLang="ru-RU" sz="2800" i="1" dirty="0"/>
                <a:t>С</a:t>
              </a:r>
              <a:r>
                <a:rPr lang="en-US" altLang="ru-RU" sz="2800" i="1" dirty="0"/>
                <a:t>A</a:t>
              </a:r>
              <a:r>
                <a:rPr lang="ru-RU" altLang="ru-RU" sz="2800" baseline="-25000" dirty="0"/>
                <a:t>1</a:t>
              </a:r>
              <a:r>
                <a:rPr lang="en-US" altLang="ru-RU" sz="2800" i="1" dirty="0"/>
                <a:t>B</a:t>
              </a:r>
              <a:r>
                <a:rPr lang="ru-RU" altLang="ru-RU" sz="2800" baseline="-25000" dirty="0"/>
                <a:t>1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</a:t>
              </a:r>
              <a:r>
                <a:rPr lang="ru-RU" altLang="ru-RU" sz="2800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800" dirty="0"/>
                <a:t>, все ребра которой равны 1,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найдите длину вектора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6773" name="Object 5">
                  <a:extLst>
                    <a:ext uri="{FF2B5EF4-FFF2-40B4-BE49-F238E27FC236}">
                      <a16:creationId xmlns:a16="http://schemas.microsoft.com/office/drawing/2014/main" id="{91CA8F53-68FB-43A0-9B34-26FFFF3D80AA}"/>
                    </a:ext>
                  </a:extLst>
                </p:cNvPr>
                <p:cNvSpPr txBox="1"/>
                <p:nvPr/>
              </p:nvSpPr>
              <p:spPr bwMode="auto">
                <a:xfrm>
                  <a:off x="4649" y="664"/>
                  <a:ext cx="949" cy="3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416773" name="Object 5">
                  <a:extLst>
                    <a:ext uri="{FF2B5EF4-FFF2-40B4-BE49-F238E27FC236}">
                      <a16:creationId xmlns:a16="http://schemas.microsoft.com/office/drawing/2014/main" id="{91CA8F53-68FB-43A0-9B34-26FFFF3D80A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49" y="664"/>
                  <a:ext cx="949" cy="34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6775" name="Rectangle 7">
                <a:extLst>
                  <a:ext uri="{FF2B5EF4-FFF2-40B4-BE49-F238E27FC236}">
                    <a16:creationId xmlns:a16="http://schemas.microsoft.com/office/drawing/2014/main" id="{5304692C-6BC4-4C50-96D6-026DA23F38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200" y="4976141"/>
                <a:ext cx="90678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Решение. </a:t>
                </a:r>
                <a:r>
                  <a:rPr lang="ru-RU" altLang="ru-RU" sz="2800" dirty="0"/>
                  <a:t>Длина данного вектора равна длине вектора</a:t>
                </a:r>
                <a:r>
                  <a:rPr lang="en-US" alt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altLang="ru-RU" sz="2800" dirty="0"/>
                  <a:t> т. е. равна</a:t>
                </a:r>
                <a:r>
                  <a:rPr lang="en-US" altLang="ru-RU" sz="2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416775" name="Rectangle 7">
                <a:extLst>
                  <a:ext uri="{FF2B5EF4-FFF2-40B4-BE49-F238E27FC236}">
                    <a16:creationId xmlns:a16="http://schemas.microsoft.com/office/drawing/2014/main" id="{5304692C-6BC4-4C50-96D6-026DA23F38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4976141"/>
                <a:ext cx="9067800" cy="1009187"/>
              </a:xfrm>
              <a:prstGeom prst="rect">
                <a:avLst/>
              </a:prstGeom>
              <a:blipFill>
                <a:blip r:embed="rId4"/>
                <a:stretch>
                  <a:fillRect l="-1412" t="-6024" r="-1345" b="-156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6779" name="Picture 11">
            <a:extLst>
              <a:ext uri="{FF2B5EF4-FFF2-40B4-BE49-F238E27FC236}">
                <a16:creationId xmlns:a16="http://schemas.microsoft.com/office/drawing/2014/main" id="{C80C2ED1-186F-44B8-9B9C-40F944770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253" y="1820526"/>
            <a:ext cx="2789238" cy="289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6780" name="Picture 12">
            <a:extLst>
              <a:ext uri="{FF2B5EF4-FFF2-40B4-BE49-F238E27FC236}">
                <a16:creationId xmlns:a16="http://schemas.microsoft.com/office/drawing/2014/main" id="{EC968C8F-3155-4EB9-9D22-99AB3E1AA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807950"/>
            <a:ext cx="2789238" cy="289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9D7E05DA-16E5-4E92-AFB1-F40BD46C03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8009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7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508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8820" name="Text Box 4">
                <a:extLst>
                  <a:ext uri="{FF2B5EF4-FFF2-40B4-BE49-F238E27FC236}">
                    <a16:creationId xmlns:a16="http://schemas.microsoft.com/office/drawing/2014/main" id="{BAF57499-5CF3-447C-B220-3FF933AEB3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609600"/>
                <a:ext cx="9067800" cy="1009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	В правильной треугольной призме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sz="2800" i="1" dirty="0"/>
                  <a:t>B</a:t>
                </a:r>
                <a:r>
                  <a:rPr lang="ru-RU" altLang="ru-RU" sz="2800" i="1" dirty="0"/>
                  <a:t>С</a:t>
                </a:r>
                <a:r>
                  <a:rPr lang="en-US" altLang="ru-RU" sz="2800" i="1" dirty="0"/>
                  <a:t>A</a:t>
                </a:r>
                <a:r>
                  <a:rPr lang="ru-RU" altLang="ru-RU" sz="2800" baseline="-25000" dirty="0"/>
                  <a:t>1</a:t>
                </a:r>
                <a:r>
                  <a:rPr lang="en-US" altLang="ru-RU" sz="2800" i="1" dirty="0"/>
                  <a:t>B</a:t>
                </a:r>
                <a:r>
                  <a:rPr lang="ru-RU" altLang="ru-RU" sz="2800" baseline="-25000" dirty="0"/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/>
                  <a:t>, все ребра которой равны 1,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/>
                  <a:t>найдите длину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𝐵𝐴</m:t>
                        </m:r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sSub>
                          <m:sSub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418820" name="Text Box 4">
                <a:extLst>
                  <a:ext uri="{FF2B5EF4-FFF2-40B4-BE49-F238E27FC236}">
                    <a16:creationId xmlns:a16="http://schemas.microsoft.com/office/drawing/2014/main" id="{BAF57499-5CF3-447C-B220-3FF933AEB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609600"/>
                <a:ext cx="9067800" cy="1009187"/>
              </a:xfrm>
              <a:prstGeom prst="rect">
                <a:avLst/>
              </a:prstGeom>
              <a:blipFill>
                <a:blip r:embed="rId3"/>
                <a:stretch>
                  <a:fillRect l="-1412" t="-6024" r="-1345" b="-156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8822" name="Picture 6">
            <a:extLst>
              <a:ext uri="{FF2B5EF4-FFF2-40B4-BE49-F238E27FC236}">
                <a16:creationId xmlns:a16="http://schemas.microsoft.com/office/drawing/2014/main" id="{4AD1CBCD-E023-4697-AB6B-B27F74D22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194" y="1839024"/>
            <a:ext cx="288448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8823" name="Group 7">
            <a:extLst>
              <a:ext uri="{FF2B5EF4-FFF2-40B4-BE49-F238E27FC236}">
                <a16:creationId xmlns:a16="http://schemas.microsoft.com/office/drawing/2014/main" id="{7E02CBBA-8DC0-45BC-9CCF-6A41115C4C31}"/>
              </a:ext>
            </a:extLst>
          </p:cNvPr>
          <p:cNvGrpSpPr>
            <a:grpSpLocks/>
          </p:cNvGrpSpPr>
          <p:nvPr/>
        </p:nvGrpSpPr>
        <p:grpSpPr bwMode="auto">
          <a:xfrm>
            <a:off x="0" y="1832527"/>
            <a:ext cx="8955088" cy="4341815"/>
            <a:chOff x="9" y="1173"/>
            <a:chExt cx="5641" cy="273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8826" name="Rectangle 10">
                  <a:extLst>
                    <a:ext uri="{FF2B5EF4-FFF2-40B4-BE49-F238E27FC236}">
                      <a16:creationId xmlns:a16="http://schemas.microsoft.com/office/drawing/2014/main" id="{66D4E348-073A-417A-913E-1CD6DDD4FD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" y="3272"/>
                  <a:ext cx="5641" cy="6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sz="2800" dirty="0"/>
                    <a:t>Длина данного вектора равна длине вектора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u-RU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a14:m>
                  <a:r>
                    <a:rPr lang="ru-RU" altLang="ru-RU" sz="2800" dirty="0"/>
                    <a:t>, т. е.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ru-R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sz="2800" dirty="0"/>
                </a:p>
              </p:txBody>
            </p:sp>
          </mc:Choice>
          <mc:Fallback xmlns="">
            <p:sp>
              <p:nvSpPr>
                <p:cNvPr id="418826" name="Rectangle 10">
                  <a:extLst>
                    <a:ext uri="{FF2B5EF4-FFF2-40B4-BE49-F238E27FC236}">
                      <a16:creationId xmlns:a16="http://schemas.microsoft.com/office/drawing/2014/main" id="{66D4E348-073A-417A-913E-1CD6DDD4FD3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" y="3272"/>
                  <a:ext cx="5641" cy="636"/>
                </a:xfrm>
                <a:prstGeom prst="rect">
                  <a:avLst/>
                </a:prstGeom>
                <a:blipFill>
                  <a:blip r:embed="rId5"/>
                  <a:stretch>
                    <a:fillRect l="-1361" t="-6024" r="-1361" b="-1566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18829" name="Picture 13">
              <a:extLst>
                <a:ext uri="{FF2B5EF4-FFF2-40B4-BE49-F238E27FC236}">
                  <a16:creationId xmlns:a16="http://schemas.microsoft.com/office/drawing/2014/main" id="{AD3DC6E8-0673-4593-9F12-FF29CC64D9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4" y="1173"/>
              <a:ext cx="1817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2">
            <a:extLst>
              <a:ext uri="{FF2B5EF4-FFF2-40B4-BE49-F238E27FC236}">
                <a16:creationId xmlns:a16="http://schemas.microsoft.com/office/drawing/2014/main" id="{DE5DE9C1-777E-47D7-A0B0-AE6E7E873D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8009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8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1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8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2068</TotalTime>
  <Words>726</Words>
  <Application>Microsoft Office PowerPoint</Application>
  <PresentationFormat>Экран (4:3)</PresentationFormat>
  <Paragraphs>76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Cambria Math</vt:lpstr>
      <vt:lpstr>Times New Roman</vt:lpstr>
      <vt:lpstr>Оформление по умолчанию</vt:lpstr>
      <vt:lpstr>9б. ВЕКТОРЫ (Призма, пирамида)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106</cp:revision>
  <dcterms:created xsi:type="dcterms:W3CDTF">2008-04-30T05:51:18Z</dcterms:created>
  <dcterms:modified xsi:type="dcterms:W3CDTF">2022-04-04T07:01:49Z</dcterms:modified>
</cp:coreProperties>
</file>