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80" r:id="rId3"/>
    <p:sldId id="281" r:id="rId4"/>
    <p:sldId id="282" r:id="rId5"/>
    <p:sldId id="279" r:id="rId6"/>
    <p:sldId id="284" r:id="rId7"/>
    <p:sldId id="285" r:id="rId8"/>
    <p:sldId id="286" r:id="rId9"/>
    <p:sldId id="283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0929"/>
  </p:normalViewPr>
  <p:slideViewPr>
    <p:cSldViewPr>
      <p:cViewPr varScale="1">
        <p:scale>
          <a:sx n="93" d="100"/>
          <a:sy n="93" d="100"/>
        </p:scale>
        <p:origin x="4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5A67E2-D9A1-DEC3-DB26-DCB627EB76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4566C30-BA9B-F4B2-26FB-71E1A24A63C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AAC220D-A301-42E4-458C-D793D84895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B8319D0-5088-785C-1BD5-D5004934F11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6BA70FC-9B4B-2D82-6767-F99E998139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6CEB6BA-C6BB-405D-6CAE-177234030E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2B50C5E-304B-4A3D-B704-DB91FA1C18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718F16C-D77E-31C7-1AAD-9F5066E01E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E5BA3B-295F-4205-9EC3-E529821BCCF9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80D01FF-3896-D458-7BEF-8D821F84A2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F90E33D-D047-2887-3E13-9A2106108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EF6176B-5518-C5E8-B34A-A236C81DF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2D440A-088B-4F08-ABE1-C303A17E1319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E3E9723-082C-B5A3-4ED4-CB0818546E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6E7BA52-8E1A-9911-2D67-56F9C0177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5F7B6B3-6907-33A5-5D41-312C0E24C8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3586D64-7FF4-410E-A086-33057BD02FD3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58810A4-F6D4-FA73-E938-68B18018C4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2AC29E0-7FA9-476A-A3A8-ADEC35B08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01CCF77-50E7-CD5B-5D4F-09E6FA1EFE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97B4FB-FAC0-4279-950C-CAC499D70338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367FEB0-BC84-90A5-CDF4-79E6C0DDA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3AF4EFD-4908-CED7-2544-D4A194969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D3E8DDB-A9B2-2151-0861-20B253E0A3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F4527A-16A4-4086-BD79-7CBD417C6D8A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A199794-31D1-6991-7799-1905358B8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791B47E-F275-CEEA-B570-5E8B37B1F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6B80E1-07B2-C244-F3BF-6DE0DDC367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C63E0E-7C4F-4B8E-80E6-98495963CC8A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BA8E49B-6B61-9DF8-2D56-0CB45DECA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576D757-DE10-91A8-7980-D0C4B3496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0AD9E72-6D56-136C-1951-F63D8B0FE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CFE9AF-ECA2-440A-A086-4423B9E1FBB2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FD2A55E-8E0A-5DE0-A3E0-61505A659B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28BB8F49-A59A-77D1-E638-517854436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74C5AE9-9A98-9096-5EF4-462F47B0B6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8C037C-D319-40E6-BDA8-9DDA63CD84EB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82BD28A-614C-7663-2F74-B76EE7535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931C9673-08FB-13BE-088B-CFFEB39B3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55EFC2E-DDAA-8942-3145-F01605487E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81D199-BDAF-420D-96AE-A80933911513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794ACD5-F556-DAFA-3F79-66D8CA6F9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807EA1C-8F90-5FA0-3232-EC52C4AE7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97271F2-1639-5A9E-0E84-06FEBC0981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4293D2-4FCF-47D3-9824-0C5ADF9C2B4B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0C4D1E2-7AE4-1E7B-E662-DA33E59E02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76F5AEAF-2916-F405-7AC0-DF14CF62D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F5D982D-9EC6-55D6-EEE9-973524BD2C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38E06A-F037-4015-A84F-9DE2586433F5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2E775D26-2CAF-252E-2E32-FAA0A391FB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F2FF2F9-B529-C3DD-CA13-C579D1361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0D9D9B4-98E8-750E-670D-8AF6E41E93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406D29-E743-47C5-9301-CCE8E58834E4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4C7914F-1487-828C-6FEA-D9A1BEB101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BE3045D-6CB7-2818-FF6F-1F67F8593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7B0ADFB-2163-2C8E-F1CB-FDE6C28CDB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31E98D-3DA8-405F-A1CA-5891066A060C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69498C4-B16C-D4D4-A7F8-79CBD2D5C6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CFE0B92-9E00-1A57-1997-B36FB3185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2872490-5A1F-C31A-7B4B-E86B0F6DED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378FF1-FF02-4B98-9B2E-3AFD89F7D0B1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B192827C-1C61-2C7B-C24B-D5EEB44F2E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2158966-8F01-C3C3-6E36-ADAA2BDDB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AFD0EAFD-B815-01E5-FB57-BC10CB866F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647DF2D-25D8-4324-986F-EBCBBF34E585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E6D237F-9E47-5A0B-412C-3E37930828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2AE8DBB-64B9-5209-2B4B-7EF6B02DF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69F0314-499D-E22E-4A8E-DF4FEBE393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65242B2-6ABA-4763-97E5-F3F3AF618B07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13F07E2-3E23-14C8-5790-186FD3D379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A8227F7-14BA-A057-319B-3CBF6F5E6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F735B12-019A-0E47-37B6-197507BAB6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49B781-15E7-4948-BD22-CC4A2FC115DF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93C069A-3805-E622-BD06-F6227A849A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37682A8-165D-FBDC-E7F8-51EB0D8E9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62A98F6-3B82-9A4B-99C1-AC880622AA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CFA62E-0205-42D9-B381-4359747ECD29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79FAEED-2B41-DD2B-6E04-03FD11EDEB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4C2D8C7-09BB-EEEF-31BD-4441A7942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8D94F14-D827-0BBE-4086-ADD101994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6E763A-ACAC-4CBF-92BE-EEAC0F00112A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439126E-7FC2-CE09-00C3-C2A82A245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31E5CD1-A32D-D2A3-3C45-2314AF804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8D94F14-D827-0BBE-4086-ADD101994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6E763A-ACAC-4CBF-92BE-EEAC0F00112A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439126E-7FC2-CE09-00C3-C2A82A245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31E5CD1-A32D-D2A3-3C45-2314AF804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97570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8D94F14-D827-0BBE-4086-ADD101994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6E763A-ACAC-4CBF-92BE-EEAC0F00112A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439126E-7FC2-CE09-00C3-C2A82A245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31E5CD1-A32D-D2A3-3C45-2314AF804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41241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8D94F14-D827-0BBE-4086-ADD101994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6E763A-ACAC-4CBF-92BE-EEAC0F00112A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439126E-7FC2-CE09-00C3-C2A82A245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31E5CD1-A32D-D2A3-3C45-2314AF804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74493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8D94F14-D827-0BBE-4086-ADD101994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6E763A-ACAC-4CBF-92BE-EEAC0F00112A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439126E-7FC2-CE09-00C3-C2A82A245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31E5CD1-A32D-D2A3-3C45-2314AF804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64030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4A686A-2DD2-435A-3D46-2779CB92F1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7EAA52-81A5-E0C9-7E13-515F90087E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5CE71E-E3FB-CB81-1C07-F5A6D64E6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49BF6-A82A-41EE-949C-7AB1403319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564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36664E-5C11-7D89-57C7-4C7DAC2BF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277222-1E92-6D32-C726-F0CE34D700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B63E87-7B9D-6123-037D-C7666EDEBB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362D2-C463-4FA9-A6F7-ACE23B070C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54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DD07B4-B4E9-F631-4F45-F87C8D4B7A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785971-E0FA-B846-4E68-FBB759865C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0B879D-5C5B-3522-BE65-804688B646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77269-3377-4182-A0E3-F058CFFDD5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971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A2783-8ED6-8445-7D66-77D08378CB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502187-C622-20F3-2593-A10DA9E75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9971F0-54DA-FCD0-98CB-38F2097024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F386A-EE72-4574-A49B-F00B7ABE7B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840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C4A3A9-7B1B-74AF-0F47-F129D3E14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89611E-2F73-D1FE-84B2-94EEA50A8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94753E-ADD0-41C3-6246-7C6031796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000F3-C93F-494B-8AF4-216502B692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515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6C5185-659C-4C95-005B-BA1F1CF0C2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CC0F07-DFA6-0681-51EE-FECDE2A8F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B9D0CC-4CDB-20A1-31A8-999B6A949E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C44C6-EFDF-4907-A06E-97AC16FA97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788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F2EB17-6463-0212-DC0D-3DC883A037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D62F9CC-276A-668A-F10B-D5C27C6BF1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3E25F5A-ED0D-CAD4-1E24-6F9A091DB6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D1A0-A132-4F6D-B4E4-4B80079632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082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C91DA6A-9B61-DEA7-A61C-DBEB6B3453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6B4393-FE45-60AF-EDE8-3CFAD9A11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B9BC21B-099A-C43B-A0D7-94B758B7A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9AB8F-E4E9-48DA-A06C-390556419B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25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AAA026-758E-D577-8A80-1783F1265E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AF5A983-9021-88B3-5C0B-38450038A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9FB9DA-05AE-F6C3-4D4B-3FEBC96A03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AD305-5550-4860-A45E-D51A25D3BA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786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F8DB8-F377-8A36-8012-EBAA34D72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58B7D0-5EB8-E937-FB10-ABDC33615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1B1BF9-2833-7928-516C-C0E95877E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EEB65-3A64-4D22-8138-EBD0961267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2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025E7A-E79A-1B41-EB3A-3543E20ADE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474332-0D01-D4C4-8DD8-17D27CD62A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84FBD-5009-C406-D8CF-AB4245FA3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3B526-4978-4D1C-B24A-EE57997298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12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9F790F3-1202-291C-2268-899105C0E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C2C7B82-2AAD-0402-D777-9E6E30324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0A2360-4097-78AC-DEA6-F3FBBE50C4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757F3B-CBEF-7427-A691-9AE4B8E989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CA2D41-F031-0C4B-4308-3CF5D47A29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D82FE4B-62D4-4F21-842D-326B3E5FD1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>
            <a:extLst>
              <a:ext uri="{FF2B5EF4-FFF2-40B4-BE49-F238E27FC236}">
                <a16:creationId xmlns:a16="http://schemas.microsoft.com/office/drawing/2014/main" id="{6DC2F5A9-055F-4938-9096-3C02A208A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Точка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–</a:t>
            </a:r>
            <a:r>
              <a:rPr lang="ru-RU" altLang="ru-RU" sz="2400" dirty="0">
                <a:cs typeface="Times New Roman" panose="02020603050405020304" pitchFamily="18" charset="0"/>
              </a:rPr>
              <a:t> идеализаци</a:t>
            </a:r>
            <a:r>
              <a:rPr lang="ru-RU" altLang="ru-RU" sz="2400" dirty="0"/>
              <a:t>я</a:t>
            </a:r>
            <a:r>
              <a:rPr lang="ru-RU" altLang="ru-RU" sz="2400" dirty="0">
                <a:cs typeface="Times New Roman" panose="02020603050405020304" pitchFamily="18" charset="0"/>
              </a:rPr>
              <a:t> очень маленьких объектов, т. е. таких, размерами которых можно пренебречь. Древнегреческий учёный Евклид, впервые давший научное изложение геометрии, в своей книге "Начала" определял точку как то, что не имеет частей.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Точки изображаются остро отточенным карандашом или ручкой на листе бумаги, мелом на доске и т. п. Чем острее карандаш, тем лучше это изображение. Однако изображение точки только приближённое, потому что точка, нарисованная карандашом, всегда имеет хоть и очень маленькие, но ненулевые размеры, а геометрическая точка размеров не имеет.</a:t>
            </a:r>
            <a:endParaRPr lang="en-US" altLang="ru-RU" sz="2400" dirty="0"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/>
              <a:t>	</a:t>
            </a:r>
            <a:r>
              <a:rPr lang="ru-RU" altLang="ru-RU" sz="2400" dirty="0"/>
              <a:t>Т</a:t>
            </a:r>
            <a:r>
              <a:rPr lang="ru-RU" altLang="ru-RU" sz="2400" dirty="0">
                <a:cs typeface="Times New Roman" panose="02020603050405020304" pitchFamily="18" charset="0"/>
              </a:rPr>
              <a:t>очки обозначаются прописными латинскими буквами 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3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i="1" dirty="0">
                <a:cs typeface="Times New Roman" panose="02020603050405020304" pitchFamily="18" charset="0"/>
              </a:rPr>
              <a:t>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i="1" dirty="0">
                <a:cs typeface="Times New Roman" panose="02020603050405020304" pitchFamily="18" charset="0"/>
              </a:rPr>
              <a:t>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</a:t>
            </a:r>
            <a:r>
              <a:rPr lang="ru-RU" altLang="ru-RU" sz="2400" i="1" dirty="0">
                <a:cs typeface="Times New Roman" panose="02020603050405020304" pitchFamily="18" charset="0"/>
              </a:rPr>
              <a:t>'''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dirty="0"/>
              <a:t> </a:t>
            </a:r>
            <a:r>
              <a:rPr lang="ru-RU" altLang="ru-RU" sz="2400" i="1" dirty="0">
                <a:cs typeface="Times New Roman" panose="02020603050405020304" pitchFamily="18" charset="0"/>
              </a:rPr>
              <a:t>...</a:t>
            </a:r>
            <a:r>
              <a:rPr lang="ru-RU" altLang="ru-RU" sz="2400" i="1" dirty="0"/>
              <a:t> </a:t>
            </a:r>
            <a:r>
              <a:rPr lang="ru-RU" altLang="ru-RU" sz="2400" i="1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6" name="Picture 26">
            <a:extLst>
              <a:ext uri="{FF2B5EF4-FFF2-40B4-BE49-F238E27FC236}">
                <a16:creationId xmlns:a16="http://schemas.microsoft.com/office/drawing/2014/main" id="{D1295201-15D6-5D77-DC83-0E43525FA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715000"/>
            <a:ext cx="3313113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B327C264-E5CB-710A-2C90-A35683FF8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1. Точки, прямые, плоскости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6A1942E-B0C8-7A23-9504-858E8F7AF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72F425B3-8146-7458-56C0-168A4522E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Проведите прямые, проходящие через различные пары из данных точек. Сколько всего таких прямых? </a:t>
            </a:r>
          </a:p>
        </p:txBody>
      </p:sp>
      <p:pic>
        <p:nvPicPr>
          <p:cNvPr id="17412" name="Picture 8">
            <a:extLst>
              <a:ext uri="{FF2B5EF4-FFF2-40B4-BE49-F238E27FC236}">
                <a16:creationId xmlns:a16="http://schemas.microsoft.com/office/drawing/2014/main" id="{D7A7A1A8-658B-CDB1-E2FB-FF8CAA9A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003550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4570" name="Group 10">
            <a:extLst>
              <a:ext uri="{FF2B5EF4-FFF2-40B4-BE49-F238E27FC236}">
                <a16:creationId xmlns:a16="http://schemas.microsoft.com/office/drawing/2014/main" id="{FA6F9773-F79D-02FE-761A-2A353659EA9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5464175" cy="3343275"/>
            <a:chOff x="384" y="1584"/>
            <a:chExt cx="3442" cy="2106"/>
          </a:xfrm>
        </p:grpSpPr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EE54F0F7-C8AE-687E-5F3F-D4AA7328F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10. </a:t>
              </a:r>
            </a:p>
          </p:txBody>
        </p:sp>
        <p:pic>
          <p:nvPicPr>
            <p:cNvPr id="17415" name="Picture 9">
              <a:extLst>
                <a:ext uri="{FF2B5EF4-FFF2-40B4-BE49-F238E27FC236}">
                  <a16:creationId xmlns:a16="http://schemas.microsoft.com/office/drawing/2014/main" id="{B973F35F-2E5D-DAF4-59B8-BEAD37F32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4" y="1584"/>
              <a:ext cx="1892" cy="1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C5EE500-FA30-5B28-198E-56097A29A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702ADD48-C9D7-36DD-823B-D0EF18824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Проведите прямые, проходящие через различные пары из данных точек. Сколько всего таких прямых? </a:t>
            </a:r>
          </a:p>
        </p:txBody>
      </p:sp>
      <p:pic>
        <p:nvPicPr>
          <p:cNvPr id="19460" name="Picture 8">
            <a:extLst>
              <a:ext uri="{FF2B5EF4-FFF2-40B4-BE49-F238E27FC236}">
                <a16:creationId xmlns:a16="http://schemas.microsoft.com/office/drawing/2014/main" id="{D3741F6E-4758-470E-FFD6-6D382B6FC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438400"/>
            <a:ext cx="31305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6618" name="Group 10">
            <a:extLst>
              <a:ext uri="{FF2B5EF4-FFF2-40B4-BE49-F238E27FC236}">
                <a16:creationId xmlns:a16="http://schemas.microsoft.com/office/drawing/2014/main" id="{93521737-ED77-D654-EB4C-4FB8C16DF38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438400"/>
            <a:ext cx="5527675" cy="3419475"/>
            <a:chOff x="384" y="1536"/>
            <a:chExt cx="3482" cy="2154"/>
          </a:xfrm>
        </p:grpSpPr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D0F05D10-5C11-A8DC-BC87-A814151D8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1</a:t>
              </a:r>
              <a:r>
                <a:rPr lang="en-US" altLang="ru-RU" sz="2800" dirty="0"/>
                <a:t>5</a:t>
              </a:r>
              <a:r>
                <a:rPr lang="ru-RU" altLang="ru-RU" sz="2800" dirty="0"/>
                <a:t>. </a:t>
              </a:r>
            </a:p>
          </p:txBody>
        </p:sp>
        <p:pic>
          <p:nvPicPr>
            <p:cNvPr id="19463" name="Picture 9">
              <a:extLst>
                <a:ext uri="{FF2B5EF4-FFF2-40B4-BE49-F238E27FC236}">
                  <a16:creationId xmlns:a16="http://schemas.microsoft.com/office/drawing/2014/main" id="{14737700-B361-ED8F-BA1C-2F7C538CE9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536"/>
              <a:ext cx="1972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2E600AA-000A-9094-F369-5D7F842B9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49D8D3DC-E939-A04E-F4EE-9A36B9524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Сколько точек попарных пересечений могут иметь две прямые? Изобразите различные случаи. </a:t>
            </a:r>
          </a:p>
        </p:txBody>
      </p:sp>
      <p:grpSp>
        <p:nvGrpSpPr>
          <p:cNvPr id="198665" name="Group 9">
            <a:extLst>
              <a:ext uri="{FF2B5EF4-FFF2-40B4-BE49-F238E27FC236}">
                <a16:creationId xmlns:a16="http://schemas.microsoft.com/office/drawing/2014/main" id="{AB72B331-35D5-0462-4CF5-4D08B531943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48880"/>
            <a:ext cx="7924800" cy="3492500"/>
            <a:chOff x="384" y="1490"/>
            <a:chExt cx="4992" cy="2200"/>
          </a:xfrm>
        </p:grpSpPr>
        <p:sp>
          <p:nvSpPr>
            <p:cNvPr id="21509" name="Text Box 6">
              <a:extLst>
                <a:ext uri="{FF2B5EF4-FFF2-40B4-BE49-F238E27FC236}">
                  <a16:creationId xmlns:a16="http://schemas.microsoft.com/office/drawing/2014/main" id="{5140A25C-68F6-3227-80B0-362C3441B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а) ни одной; б) одну. </a:t>
              </a:r>
            </a:p>
          </p:txBody>
        </p:sp>
        <p:pic>
          <p:nvPicPr>
            <p:cNvPr id="21510" name="Picture 8">
              <a:extLst>
                <a:ext uri="{FF2B5EF4-FFF2-40B4-BE49-F238E27FC236}">
                  <a16:creationId xmlns:a16="http://schemas.microsoft.com/office/drawing/2014/main" id="{3E1C6C37-D7BA-EEEE-88FF-A43BED4B46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9" y="1490"/>
              <a:ext cx="3042" cy="1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FC9F3C9-C406-03EE-977E-388FB3EEB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7AA9DFDE-E411-A64D-B9D5-234DFF706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Сколько точек попарных пересечений могут иметь </a:t>
            </a:r>
            <a:r>
              <a:rPr lang="ru-RU" altLang="ru-RU" sz="2800" dirty="0"/>
              <a:t>три</a:t>
            </a:r>
            <a:r>
              <a:rPr lang="ru-RU" altLang="ru-RU" sz="2800" dirty="0">
                <a:cs typeface="Times New Roman" panose="02020603050405020304" pitchFamily="18" charset="0"/>
              </a:rPr>
              <a:t> прямые? Изобразите различные случаи. </a:t>
            </a:r>
          </a:p>
        </p:txBody>
      </p:sp>
      <p:grpSp>
        <p:nvGrpSpPr>
          <p:cNvPr id="200712" name="Group 8">
            <a:extLst>
              <a:ext uri="{FF2B5EF4-FFF2-40B4-BE49-F238E27FC236}">
                <a16:creationId xmlns:a16="http://schemas.microsoft.com/office/drawing/2014/main" id="{7268BA4D-F146-0F30-F60B-FB9FCF12D24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706563"/>
            <a:ext cx="7924800" cy="4151313"/>
            <a:chOff x="384" y="1075"/>
            <a:chExt cx="4992" cy="2615"/>
          </a:xfrm>
        </p:grpSpPr>
        <p:sp>
          <p:nvSpPr>
            <p:cNvPr id="23557" name="Text Box 5">
              <a:extLst>
                <a:ext uri="{FF2B5EF4-FFF2-40B4-BE49-F238E27FC236}">
                  <a16:creationId xmlns:a16="http://schemas.microsoft.com/office/drawing/2014/main" id="{91D2D3B6-192D-1A9C-806A-2F0D743DA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0, 1, 2, 3. </a:t>
              </a:r>
            </a:p>
          </p:txBody>
        </p:sp>
        <p:pic>
          <p:nvPicPr>
            <p:cNvPr id="23558" name="Picture 7">
              <a:extLst>
                <a:ext uri="{FF2B5EF4-FFF2-40B4-BE49-F238E27FC236}">
                  <a16:creationId xmlns:a16="http://schemas.microsoft.com/office/drawing/2014/main" id="{23EF1D85-BEB4-8CF9-A148-D933E6AF12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0" y="1075"/>
              <a:ext cx="2639" cy="2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47B1E5B-DBD4-CE12-0C52-758E6F41CC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5A4F371E-8CF2-2BC0-45C2-DD452D61C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Изобразите четыре прямые так, чтобы у них было шесть точек попарных пересечений.</a:t>
            </a:r>
          </a:p>
        </p:txBody>
      </p:sp>
      <p:grpSp>
        <p:nvGrpSpPr>
          <p:cNvPr id="202760" name="Group 8">
            <a:extLst>
              <a:ext uri="{FF2B5EF4-FFF2-40B4-BE49-F238E27FC236}">
                <a16:creationId xmlns:a16="http://schemas.microsoft.com/office/drawing/2014/main" id="{9002E52D-F655-C23A-DD0B-F472F77FEFA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365375"/>
            <a:ext cx="7924800" cy="2806700"/>
            <a:chOff x="384" y="1490"/>
            <a:chExt cx="4992" cy="1768"/>
          </a:xfrm>
        </p:grpSpPr>
        <p:sp>
          <p:nvSpPr>
            <p:cNvPr id="25605" name="Text Box 5">
              <a:extLst>
                <a:ext uri="{FF2B5EF4-FFF2-40B4-BE49-F238E27FC236}">
                  <a16:creationId xmlns:a16="http://schemas.microsoft.com/office/drawing/2014/main" id="{22642DA0-F059-D2FD-A6B4-5EDE96E80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28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25606" name="Picture 7">
              <a:extLst>
                <a:ext uri="{FF2B5EF4-FFF2-40B4-BE49-F238E27FC236}">
                  <a16:creationId xmlns:a16="http://schemas.microsoft.com/office/drawing/2014/main" id="{2236798D-59AD-0B34-8E0C-1494D93CCC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" y="1490"/>
              <a:ext cx="2195" cy="1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673854B-3576-8303-6716-80554591E3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C5DD6FC2-17BF-3C39-14D9-4E9CA674E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Изобразите пять прямых так, чтобы у них было десять точек попарных пересечений. </a:t>
            </a:r>
          </a:p>
        </p:txBody>
      </p:sp>
      <p:grpSp>
        <p:nvGrpSpPr>
          <p:cNvPr id="204808" name="Group 8">
            <a:extLst>
              <a:ext uri="{FF2B5EF4-FFF2-40B4-BE49-F238E27FC236}">
                <a16:creationId xmlns:a16="http://schemas.microsoft.com/office/drawing/2014/main" id="{EBE916B4-A3C7-A025-4F03-AD6F78AD7B4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303463"/>
            <a:ext cx="7924800" cy="2868613"/>
            <a:chOff x="384" y="1451"/>
            <a:chExt cx="4992" cy="1807"/>
          </a:xfrm>
        </p:grpSpPr>
        <p:sp>
          <p:nvSpPr>
            <p:cNvPr id="27653" name="Text Box 5">
              <a:extLst>
                <a:ext uri="{FF2B5EF4-FFF2-40B4-BE49-F238E27FC236}">
                  <a16:creationId xmlns:a16="http://schemas.microsoft.com/office/drawing/2014/main" id="{A679E8F6-BB8F-47D3-44CF-1450AA4D3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28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27654" name="Picture 7">
              <a:extLst>
                <a:ext uri="{FF2B5EF4-FFF2-40B4-BE49-F238E27FC236}">
                  <a16:creationId xmlns:a16="http://schemas.microsoft.com/office/drawing/2014/main" id="{C3C48B4B-C77A-D64B-266C-4F7E272983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451"/>
              <a:ext cx="1535" cy="1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B642A4A-161C-DF0F-B1D5-5CFAA2DBD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EE9D8B35-D025-B947-1641-DBDEC3537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На сколько частей могут делить плоскость две прямые? Изобразите различные случаи. </a:t>
            </a:r>
          </a:p>
        </p:txBody>
      </p:sp>
      <p:grpSp>
        <p:nvGrpSpPr>
          <p:cNvPr id="206856" name="Group 8">
            <a:extLst>
              <a:ext uri="{FF2B5EF4-FFF2-40B4-BE49-F238E27FC236}">
                <a16:creationId xmlns:a16="http://schemas.microsoft.com/office/drawing/2014/main" id="{E3DA31BC-5C46-D494-2FD5-29984BB9091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97113"/>
            <a:ext cx="7924800" cy="3387725"/>
            <a:chOff x="384" y="1447"/>
            <a:chExt cx="4992" cy="2134"/>
          </a:xfrm>
        </p:grpSpPr>
        <p:sp>
          <p:nvSpPr>
            <p:cNvPr id="29701" name="Text Box 5">
              <a:extLst>
                <a:ext uri="{FF2B5EF4-FFF2-40B4-BE49-F238E27FC236}">
                  <a16:creationId xmlns:a16="http://schemas.microsoft.com/office/drawing/2014/main" id="{557C6B07-5D5A-F494-182E-F5070F44B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216"/>
              <a:ext cx="49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а) 3; б) 4.</a:t>
              </a:r>
            </a:p>
          </p:txBody>
        </p:sp>
        <p:pic>
          <p:nvPicPr>
            <p:cNvPr id="29702" name="Picture 7">
              <a:extLst>
                <a:ext uri="{FF2B5EF4-FFF2-40B4-BE49-F238E27FC236}">
                  <a16:creationId xmlns:a16="http://schemas.microsoft.com/office/drawing/2014/main" id="{9D3C3610-A389-C59F-0E0D-13BBB906B7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4" y="1447"/>
              <a:ext cx="2571" cy="1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5F658A7-44FD-3F7F-CE9F-5F2BF5240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34C55594-F916-B86C-A5F6-37244A8BF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 сколько частей могут делить плоскость </a:t>
            </a:r>
            <a:r>
              <a:rPr lang="ru-RU" altLang="ru-RU" sz="2800" dirty="0"/>
              <a:t>три</a:t>
            </a:r>
            <a:r>
              <a:rPr lang="ru-RU" altLang="ru-RU" sz="2800" dirty="0">
                <a:cs typeface="Times New Roman" panose="02020603050405020304" pitchFamily="18" charset="0"/>
              </a:rPr>
              <a:t> прямые? Изобразите различные случаи. </a:t>
            </a:r>
          </a:p>
        </p:txBody>
      </p:sp>
      <p:grpSp>
        <p:nvGrpSpPr>
          <p:cNvPr id="208904" name="Group 8">
            <a:extLst>
              <a:ext uri="{FF2B5EF4-FFF2-40B4-BE49-F238E27FC236}">
                <a16:creationId xmlns:a16="http://schemas.microsoft.com/office/drawing/2014/main" id="{6DBDBDA7-43AA-E7DA-7772-9E4CEE7519C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7924800" cy="4486275"/>
            <a:chOff x="384" y="1200"/>
            <a:chExt cx="4992" cy="2826"/>
          </a:xfrm>
        </p:grpSpPr>
        <p:sp>
          <p:nvSpPr>
            <p:cNvPr id="31749" name="Text Box 5">
              <a:extLst>
                <a:ext uri="{FF2B5EF4-FFF2-40B4-BE49-F238E27FC236}">
                  <a16:creationId xmlns:a16="http://schemas.microsoft.com/office/drawing/2014/main" id="{947997DD-5E42-A4FD-066A-A2B7C401C4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96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а) 4; б) 6; в) 7.</a:t>
              </a:r>
            </a:p>
          </p:txBody>
        </p:sp>
        <p:pic>
          <p:nvPicPr>
            <p:cNvPr id="31750" name="Picture 7">
              <a:extLst>
                <a:ext uri="{FF2B5EF4-FFF2-40B4-BE49-F238E27FC236}">
                  <a16:creationId xmlns:a16="http://schemas.microsoft.com/office/drawing/2014/main" id="{F5C7AFD8-6C9C-B628-DD9A-1706016696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200"/>
              <a:ext cx="2491" cy="2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2154B0D-B2E8-6278-4150-81FF5EDEE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E55F87A4-6159-0CE9-A9A2-FFCD99D5C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 сколько частей разбивают плоскость прямые, изображенные на рисунке?</a:t>
            </a:r>
          </a:p>
        </p:txBody>
      </p:sp>
      <p:sp>
        <p:nvSpPr>
          <p:cNvPr id="210949" name="Text Box 5">
            <a:extLst>
              <a:ext uri="{FF2B5EF4-FFF2-40B4-BE49-F238E27FC236}">
                <a16:creationId xmlns:a16="http://schemas.microsoft.com/office/drawing/2014/main" id="{655EBEA2-327B-C8C7-4051-C6D724B27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867400"/>
            <a:ext cx="792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16.</a:t>
            </a:r>
          </a:p>
        </p:txBody>
      </p:sp>
      <p:pic>
        <p:nvPicPr>
          <p:cNvPr id="33797" name="Picture 7">
            <a:extLst>
              <a:ext uri="{FF2B5EF4-FFF2-40B4-BE49-F238E27FC236}">
                <a16:creationId xmlns:a16="http://schemas.microsoft.com/office/drawing/2014/main" id="{8AC4D1C5-247A-AF59-A211-DE8616863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397250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866194B-373D-B4D3-2999-30978938C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84218464-FFA4-943A-E88A-A25A78B42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Через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844" name="Picture 6">
            <a:extLst>
              <a:ext uri="{FF2B5EF4-FFF2-40B4-BE49-F238E27FC236}">
                <a16:creationId xmlns:a16="http://schemas.microsoft.com/office/drawing/2014/main" id="{5871EEAF-6DAD-7611-6B9C-ECFA262D7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143250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3000" name="Group 8">
            <a:extLst>
              <a:ext uri="{FF2B5EF4-FFF2-40B4-BE49-F238E27FC236}">
                <a16:creationId xmlns:a16="http://schemas.microsoft.com/office/drawing/2014/main" id="{7D323D4B-EFE3-2DF3-CCF2-16FF4925E8E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133600"/>
            <a:ext cx="7924800" cy="3648075"/>
            <a:chOff x="384" y="1344"/>
            <a:chExt cx="4992" cy="2298"/>
          </a:xfrm>
        </p:grpSpPr>
        <p:sp>
          <p:nvSpPr>
            <p:cNvPr id="35846" name="Text Box 4">
              <a:extLst>
                <a:ext uri="{FF2B5EF4-FFF2-40B4-BE49-F238E27FC236}">
                  <a16:creationId xmlns:a16="http://schemas.microsoft.com/office/drawing/2014/main" id="{33D1C009-3A6B-6419-CA2C-90913064AD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12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endParaRPr lang="ru-RU" altLang="ru-RU" sz="2800" dirty="0"/>
            </a:p>
          </p:txBody>
        </p:sp>
        <p:pic>
          <p:nvPicPr>
            <p:cNvPr id="35847" name="Picture 7">
              <a:extLst>
                <a:ext uri="{FF2B5EF4-FFF2-40B4-BE49-F238E27FC236}">
                  <a16:creationId xmlns:a16="http://schemas.microsoft.com/office/drawing/2014/main" id="{8ACB48DF-9E66-3CB2-F25F-0AF7F9E3C1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44"/>
              <a:ext cx="1980" cy="1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D128F475-CEBA-3B7E-0CEC-369466411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solidFill>
                  <a:srgbClr val="FF3300"/>
                </a:solidFill>
                <a:cs typeface="Times New Roman" panose="02020603050405020304" pitchFamily="18" charset="0"/>
              </a:rPr>
              <a:t>Прямая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–</a:t>
            </a:r>
            <a:r>
              <a:rPr lang="ru-RU" altLang="ru-RU" sz="2400" dirty="0">
                <a:cs typeface="Times New Roman" panose="02020603050405020304" pitchFamily="18" charset="0"/>
              </a:rPr>
              <a:t> идеализаци</a:t>
            </a:r>
            <a:r>
              <a:rPr lang="ru-RU" altLang="ru-RU" sz="2400" dirty="0"/>
              <a:t>я</a:t>
            </a:r>
            <a:r>
              <a:rPr lang="ru-RU" altLang="ru-RU" sz="2400" dirty="0">
                <a:cs typeface="Times New Roman" panose="02020603050405020304" pitchFamily="18" charset="0"/>
              </a:rPr>
              <a:t> тонкой натянутой нити, края стола прямоугольной формы. По прямой распространяется луч света.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Евклид определял прямую как длину без ширины.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Прямые проводятся на листе бумаги или доске с помощью линейки. Хотя изображения прямых ограничены, их следует представлять себе неограниченно продолженными в обе стороны.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Одним из основных свойств прямой является то, что через две точки проходит только одна прямая.</a:t>
            </a:r>
            <a:endParaRPr lang="en-US" altLang="ru-RU" sz="2400" dirty="0"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Прямые обозначаются строчными латинскими буквами </a:t>
            </a:r>
            <a:r>
              <a:rPr lang="ru-RU" altLang="ru-RU" sz="2400" i="1" dirty="0">
                <a:cs typeface="Times New Roman" panose="02020603050405020304" pitchFamily="18" charset="0"/>
              </a:rPr>
              <a:t>a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 b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 c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 a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b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3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i="1" dirty="0">
                <a:cs typeface="Times New Roman" panose="02020603050405020304" pitchFamily="18" charset="0"/>
              </a:rPr>
              <a:t>a'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i="1" dirty="0">
                <a:cs typeface="Times New Roman" panose="02020603050405020304" pitchFamily="18" charset="0"/>
              </a:rPr>
              <a:t>b''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c'''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 </a:t>
            </a:r>
            <a:r>
              <a:rPr lang="ru-RU" altLang="ru-RU" sz="2400" dirty="0">
                <a:cs typeface="Times New Roman" panose="02020603050405020304" pitchFamily="18" charset="0"/>
              </a:rPr>
              <a:t>, или двумя прописными латинскими буква­ми </a:t>
            </a:r>
            <a:r>
              <a:rPr lang="ru-RU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CD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A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i="1" dirty="0">
                <a:cs typeface="Times New Roman" panose="02020603050405020304" pitchFamily="18" charset="0"/>
              </a:rPr>
              <a:t>D</a:t>
            </a:r>
            <a:r>
              <a:rPr lang="ru-RU" altLang="ru-RU" sz="24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A'B'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C''D''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...</a:t>
            </a:r>
            <a:r>
              <a:rPr lang="ru-RU" altLang="ru-RU" sz="2400" i="1" dirty="0"/>
              <a:t> </a:t>
            </a:r>
            <a:r>
              <a:rPr lang="ru-RU" altLang="ru-RU" sz="2400" i="1" dirty="0">
                <a:cs typeface="Times New Roman" panose="02020603050405020304" pitchFamily="18" charset="0"/>
              </a:rPr>
              <a:t>.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124" name="Picture 5">
            <a:extLst>
              <a:ext uri="{FF2B5EF4-FFF2-40B4-BE49-F238E27FC236}">
                <a16:creationId xmlns:a16="http://schemas.microsoft.com/office/drawing/2014/main" id="{07F73391-C709-4C7F-DDF9-801BE2454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010895"/>
            <a:ext cx="31242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F490C9C-29C0-2A32-4E59-85D5C6DA5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6F7C6E94-025E-6876-717A-AEDC02555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Через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7892" name="Picture 8">
            <a:extLst>
              <a:ext uri="{FF2B5EF4-FFF2-40B4-BE49-F238E27FC236}">
                <a16:creationId xmlns:a16="http://schemas.microsoft.com/office/drawing/2014/main" id="{2E1CBED9-71BE-B010-BC42-517EB2721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1912938"/>
            <a:ext cx="3078163" cy="3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5050" name="Group 10">
            <a:extLst>
              <a:ext uri="{FF2B5EF4-FFF2-40B4-BE49-F238E27FC236}">
                <a16:creationId xmlns:a16="http://schemas.microsoft.com/office/drawing/2014/main" id="{00812915-DE0A-4F94-732B-8A0BEB82172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7924800" cy="3876675"/>
            <a:chOff x="384" y="1200"/>
            <a:chExt cx="4992" cy="2442"/>
          </a:xfrm>
        </p:grpSpPr>
        <p:sp>
          <p:nvSpPr>
            <p:cNvPr id="37894" name="Text Box 6">
              <a:extLst>
                <a:ext uri="{FF2B5EF4-FFF2-40B4-BE49-F238E27FC236}">
                  <a16:creationId xmlns:a16="http://schemas.microsoft.com/office/drawing/2014/main" id="{0CF77A76-A54B-56AF-5823-0053B2BF1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12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endParaRPr lang="ru-RU" altLang="ru-RU" sz="2800" dirty="0"/>
            </a:p>
          </p:txBody>
        </p:sp>
        <p:pic>
          <p:nvPicPr>
            <p:cNvPr id="37895" name="Picture 9">
              <a:extLst>
                <a:ext uri="{FF2B5EF4-FFF2-40B4-BE49-F238E27FC236}">
                  <a16:creationId xmlns:a16="http://schemas.microsoft.com/office/drawing/2014/main" id="{2CB63CC3-80FD-40D5-48BD-0E4239B76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436E416-F017-5BA1-E72C-B9367151AB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A8B0C75E-B1EA-ACEE-B352-0F176B132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Через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9940" name="Picture 8">
            <a:extLst>
              <a:ext uri="{FF2B5EF4-FFF2-40B4-BE49-F238E27FC236}">
                <a16:creationId xmlns:a16="http://schemas.microsoft.com/office/drawing/2014/main" id="{9CAB3AB2-F815-1590-A34D-0FF502B90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5475"/>
            <a:ext cx="3119437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7098" name="Group 10">
            <a:extLst>
              <a:ext uri="{FF2B5EF4-FFF2-40B4-BE49-F238E27FC236}">
                <a16:creationId xmlns:a16="http://schemas.microsoft.com/office/drawing/2014/main" id="{938BC15A-5E36-022F-4789-8599F204372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7924800" cy="3876675"/>
            <a:chOff x="384" y="1200"/>
            <a:chExt cx="4992" cy="2442"/>
          </a:xfrm>
        </p:grpSpPr>
        <p:sp>
          <p:nvSpPr>
            <p:cNvPr id="39942" name="Text Box 6">
              <a:extLst>
                <a:ext uri="{FF2B5EF4-FFF2-40B4-BE49-F238E27FC236}">
                  <a16:creationId xmlns:a16="http://schemas.microsoft.com/office/drawing/2014/main" id="{7511DE6A-9649-E4E6-D5C7-5DB9129853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12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endParaRPr lang="ru-RU" altLang="ru-RU" sz="2800" dirty="0"/>
            </a:p>
          </p:txBody>
        </p:sp>
        <p:pic>
          <p:nvPicPr>
            <p:cNvPr id="39943" name="Picture 9">
              <a:extLst>
                <a:ext uri="{FF2B5EF4-FFF2-40B4-BE49-F238E27FC236}">
                  <a16:creationId xmlns:a16="http://schemas.microsoft.com/office/drawing/2014/main" id="{8BB0DD3D-25A8-ECB1-EF3D-7EE17C6105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9AE239B-FA7D-D621-4404-0141E9F4E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A6B67016-BC97-2CE0-38B9-7A1087842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Через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1988" name="Picture 8">
            <a:extLst>
              <a:ext uri="{FF2B5EF4-FFF2-40B4-BE49-F238E27FC236}">
                <a16:creationId xmlns:a16="http://schemas.microsoft.com/office/drawing/2014/main" id="{D107FB87-3E20-6FFF-E25C-54B22A899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188595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9146" name="Group 10">
            <a:extLst>
              <a:ext uri="{FF2B5EF4-FFF2-40B4-BE49-F238E27FC236}">
                <a16:creationId xmlns:a16="http://schemas.microsoft.com/office/drawing/2014/main" id="{FCA84CCB-1B6F-0CD6-8082-E1DB66CC9B8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7924800" cy="3876675"/>
            <a:chOff x="384" y="1200"/>
            <a:chExt cx="4992" cy="2442"/>
          </a:xfrm>
        </p:grpSpPr>
        <p:sp>
          <p:nvSpPr>
            <p:cNvPr id="41990" name="Text Box 6">
              <a:extLst>
                <a:ext uri="{FF2B5EF4-FFF2-40B4-BE49-F238E27FC236}">
                  <a16:creationId xmlns:a16="http://schemas.microsoft.com/office/drawing/2014/main" id="{81E3F4DA-6711-2DF8-9104-B6E2E532C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12"/>
              <a:ext cx="49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endParaRPr lang="ru-RU" altLang="ru-RU" sz="2800" dirty="0"/>
            </a:p>
          </p:txBody>
        </p:sp>
        <p:pic>
          <p:nvPicPr>
            <p:cNvPr id="41991" name="Picture 9">
              <a:extLst>
                <a:ext uri="{FF2B5EF4-FFF2-40B4-BE49-F238E27FC236}">
                  <a16:creationId xmlns:a16="http://schemas.microsoft.com/office/drawing/2014/main" id="{B928441D-22AC-9A63-D354-AA0772BE53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8AEE155-AF58-BAB5-4D67-5A8D14C06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D62AA4C9-EFEC-0D38-15E6-88EC91F43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Укажите пары параллельных прямых. </a:t>
            </a:r>
          </a:p>
        </p:txBody>
      </p:sp>
      <p:sp>
        <p:nvSpPr>
          <p:cNvPr id="221190" name="Text Box 6">
            <a:extLst>
              <a:ext uri="{FF2B5EF4-FFF2-40B4-BE49-F238E27FC236}">
                <a16:creationId xmlns:a16="http://schemas.microsoft.com/office/drawing/2014/main" id="{EFAB0418-9341-34EE-182A-7E99694FD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792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g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d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h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p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q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</a:p>
        </p:txBody>
      </p:sp>
      <p:pic>
        <p:nvPicPr>
          <p:cNvPr id="44037" name="Picture 8">
            <a:extLst>
              <a:ext uri="{FF2B5EF4-FFF2-40B4-BE49-F238E27FC236}">
                <a16:creationId xmlns:a16="http://schemas.microsoft.com/office/drawing/2014/main" id="{9AD974D3-B968-7341-D201-26A6105E3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43088"/>
            <a:ext cx="3119437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extLst>
              <a:ext uri="{FF2B5EF4-FFF2-40B4-BE49-F238E27FC236}">
                <a16:creationId xmlns:a16="http://schemas.microsoft.com/office/drawing/2014/main" id="{177E22FF-0D86-6CD3-2117-4008971EA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>
                <a:cs typeface="Times New Roman" panose="02020603050405020304" pitchFamily="18" charset="0"/>
              </a:rPr>
              <a:t>	</a:t>
            </a:r>
            <a:r>
              <a:rPr lang="ru-RU" altLang="ru-RU" sz="2400">
                <a:cs typeface="Times New Roman" panose="02020603050405020304" pitchFamily="18" charset="0"/>
              </a:rPr>
              <a:t>Точка может принадлежать данной прямой, в этом случае говорят также, что прямая проходит через точку, а может и не принадлежать ей, в этом случае говорят, что прямая не проходит через точку. </a:t>
            </a:r>
          </a:p>
        </p:txBody>
      </p:sp>
      <p:sp>
        <p:nvSpPr>
          <p:cNvPr id="7172" name="Text Box 5">
            <a:extLst>
              <a:ext uri="{FF2B5EF4-FFF2-40B4-BE49-F238E27FC236}">
                <a16:creationId xmlns:a16="http://schemas.microsoft.com/office/drawing/2014/main" id="{15C98FDE-99D6-370F-7D41-67D46ED3A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>
                <a:cs typeface="Times New Roman" panose="02020603050405020304" pitchFamily="18" charset="0"/>
              </a:rPr>
              <a:t>	</a:t>
            </a:r>
            <a:r>
              <a:rPr lang="ru-RU" altLang="ru-RU" sz="2400">
                <a:cs typeface="Times New Roman" panose="02020603050405020304" pitchFamily="18" charset="0"/>
              </a:rPr>
              <a:t>Если две прямые имеют одну общую точку, то говорят, что прямые </a:t>
            </a:r>
            <a:r>
              <a:rPr lang="ru-RU" altLang="ru-RU" sz="2400">
                <a:solidFill>
                  <a:srgbClr val="FF3300"/>
                </a:solidFill>
                <a:cs typeface="Times New Roman" panose="02020603050405020304" pitchFamily="18" charset="0"/>
              </a:rPr>
              <a:t>пересекаются</a:t>
            </a:r>
            <a:r>
              <a:rPr lang="ru-RU" altLang="ru-RU" sz="2400">
                <a:cs typeface="Times New Roman" panose="02020603050405020304" pitchFamily="18" charset="0"/>
              </a:rPr>
              <a:t> в этой.</a:t>
            </a:r>
          </a:p>
        </p:txBody>
      </p:sp>
      <p:pic>
        <p:nvPicPr>
          <p:cNvPr id="7173" name="Picture 6">
            <a:extLst>
              <a:ext uri="{FF2B5EF4-FFF2-40B4-BE49-F238E27FC236}">
                <a16:creationId xmlns:a16="http://schemas.microsoft.com/office/drawing/2014/main" id="{70BD785A-CE5D-2674-C5E3-84E2A6ECA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2671763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7">
            <a:extLst>
              <a:ext uri="{FF2B5EF4-FFF2-40B4-BE49-F238E27FC236}">
                <a16:creationId xmlns:a16="http://schemas.microsoft.com/office/drawing/2014/main" id="{0D8DF123-E809-0C9E-B643-1634A9273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648200"/>
            <a:ext cx="3055938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95EA0D75-3018-0B96-14CB-A4B5C359F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5624"/>
            <a:ext cx="9144000" cy="372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Плоскость является идеализацией ровной поверхности воды, поверхности стола, доски, зеркала и т. п.</a:t>
            </a:r>
          </a:p>
          <a:p>
            <a:pPr marR="20955" indent="450215"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Точка может принадлежать данной плоскости, в этом случае говорят также, что плоскость проходит через точку, а может и не принадлежать ей, в этом случае говорят, что плоскость не проходит через точку.</a:t>
            </a:r>
          </a:p>
          <a:p>
            <a:pPr marR="20955" indent="450215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Прямая может лежать в плоскости, иметь с плоскостью одну общую точку или не иметь с плоскостью ни одной общей точки.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Две прямые, лежащие в одной плоскости и не имеющие общих точек, называются 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параллельными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4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CBB86E-82CD-CA0B-15E4-82681A5C9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590" y="4362400"/>
            <a:ext cx="3170819" cy="23847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8CDEEB2-FE8E-C84A-AB8A-476FBD0D8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 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9C48895-28BA-E981-DD2E-D619F8C7D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общих точек могут иметь две прямые?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97379450-4BD0-76EE-AFE4-908362C7A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4005064"/>
            <a:ext cx="5546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Ответ: </a:t>
            </a:r>
            <a:r>
              <a:rPr lang="ru-RU" altLang="ru-RU" sz="2400" dirty="0"/>
              <a:t>Одну или ни одной.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8CDEEB2-FE8E-C84A-AB8A-476FBD0D8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 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9C48895-28BA-E981-DD2E-D619F8C7D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прямых изображено на рисунке? Сколько у них точек попарных пересечений?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97379450-4BD0-76EE-AFE4-908362C7A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4"/>
            <a:ext cx="5546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Ответ: </a:t>
            </a:r>
            <a:r>
              <a:rPr lang="ru-RU" altLang="ru-RU" sz="2400" dirty="0"/>
              <a:t>5. 10.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4DD522-BF9D-CD52-B3C3-021680609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414" y="1844825"/>
            <a:ext cx="2955561" cy="261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45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8CDEEB2-FE8E-C84A-AB8A-476FBD0D8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 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9C48895-28BA-E981-DD2E-D619F8C7D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точки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принадлежат одной прямой и точки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принадлежат одной прямой. Что можно сказать о всех точках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97379450-4BD0-76EE-AFE4-908362C7A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4"/>
            <a:ext cx="5546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Ответ:</a:t>
            </a:r>
            <a:r>
              <a:rPr lang="ru-RU" altLang="ru-RU" sz="2400" dirty="0"/>
              <a:t> Они принадлежат одной прямой. </a:t>
            </a:r>
          </a:p>
        </p:txBody>
      </p:sp>
    </p:spTree>
    <p:extLst>
      <p:ext uri="{BB962C8B-B14F-4D97-AF65-F5344CB8AC3E}">
        <p14:creationId xmlns:p14="http://schemas.microsoft.com/office/powerpoint/2010/main" val="206754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8CDEEB2-FE8E-C84A-AB8A-476FBD0D8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 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9C48895-28BA-E981-DD2E-D619F8C7D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прямые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пересекаются в одной точке и прямые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пересекаются в одной точке. Что можно сказать о всех прямых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97379450-4BD0-76EE-AFE4-908362C7A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4"/>
            <a:ext cx="5546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Ответ:</a:t>
            </a:r>
            <a:r>
              <a:rPr lang="ru-RU" altLang="ru-RU" sz="2400" dirty="0"/>
              <a:t> Они пересекаются в одной точке. </a:t>
            </a:r>
          </a:p>
        </p:txBody>
      </p:sp>
    </p:spTree>
    <p:extLst>
      <p:ext uri="{BB962C8B-B14F-4D97-AF65-F5344CB8AC3E}">
        <p14:creationId xmlns:p14="http://schemas.microsoft.com/office/powerpoint/2010/main" val="3138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8CDEEB2-FE8E-C84A-AB8A-476FBD0D8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 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9C48895-28BA-E981-DD2E-D619F8C7D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Проведите прямые, проходящие через различные пары из данных точек. Сколько всего таких прямых? 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09574936-094E-2E4A-3553-9D6F97C34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2387600"/>
            <a:ext cx="2255837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3477" name="Group 5">
            <a:extLst>
              <a:ext uri="{FF2B5EF4-FFF2-40B4-BE49-F238E27FC236}">
                <a16:creationId xmlns:a16="http://schemas.microsoft.com/office/drawing/2014/main" id="{C755376B-50BE-57A1-A9CF-A2174AA4EF2D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308225"/>
            <a:ext cx="5362575" cy="3549650"/>
            <a:chOff x="384" y="1454"/>
            <a:chExt cx="3378" cy="2236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97379450-4BD0-76EE-AFE4-908362C7A8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6. </a:t>
              </a:r>
            </a:p>
          </p:txBody>
        </p:sp>
        <p:pic>
          <p:nvPicPr>
            <p:cNvPr id="15367" name="Picture 7">
              <a:extLst>
                <a:ext uri="{FF2B5EF4-FFF2-40B4-BE49-F238E27FC236}">
                  <a16:creationId xmlns:a16="http://schemas.microsoft.com/office/drawing/2014/main" id="{A2F057E7-C019-3242-1014-FBB31CDEE9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8" y="1454"/>
              <a:ext cx="1764" cy="1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949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1087</Words>
  <Application>Microsoft Office PowerPoint</Application>
  <PresentationFormat>Экран (4:3)</PresentationFormat>
  <Paragraphs>118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Оформление по умолчанию</vt:lpstr>
      <vt:lpstr>1. Точки, прямые, плоскости</vt:lpstr>
      <vt:lpstr>Презентация PowerPoint</vt:lpstr>
      <vt:lpstr>Презентация PowerPoint</vt:lpstr>
      <vt:lpstr>Презентация PowerPoint</vt:lpstr>
      <vt:lpstr>Упражнение 1 </vt:lpstr>
      <vt:lpstr>Упражнение 2 </vt:lpstr>
      <vt:lpstr>Упражнение 3 </vt:lpstr>
      <vt:lpstr>Упражнение 4 </vt:lpstr>
      <vt:lpstr>Упражнение 5 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34</cp:revision>
  <dcterms:created xsi:type="dcterms:W3CDTF">2008-04-30T05:51:18Z</dcterms:created>
  <dcterms:modified xsi:type="dcterms:W3CDTF">2022-07-08T13:45:14Z</dcterms:modified>
</cp:coreProperties>
</file>