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3" r:id="rId2"/>
    <p:sldId id="264" r:id="rId3"/>
    <p:sldId id="318" r:id="rId4"/>
    <p:sldId id="265" r:id="rId5"/>
    <p:sldId id="266" r:id="rId6"/>
    <p:sldId id="299" r:id="rId7"/>
    <p:sldId id="267" r:id="rId8"/>
    <p:sldId id="268" r:id="rId9"/>
    <p:sldId id="269" r:id="rId10"/>
    <p:sldId id="270" r:id="rId11"/>
    <p:sldId id="309" r:id="rId12"/>
    <p:sldId id="310" r:id="rId13"/>
    <p:sldId id="271" r:id="rId14"/>
    <p:sldId id="317" r:id="rId15"/>
    <p:sldId id="331" r:id="rId16"/>
    <p:sldId id="272" r:id="rId17"/>
    <p:sldId id="320" r:id="rId18"/>
    <p:sldId id="300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11FD2-9A29-0326-255E-ED2F6F5546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F1035D0-E3A8-97A2-DD1A-0D264A0FC6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ADCCE64-8F39-99C1-763C-46A3F882F8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1A1007-1046-905C-B03B-DCFEA8DA820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330D104-27BD-19A0-B445-BCBC9FD8ED9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5085BAE-4DA6-537F-597F-9446E47F0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3366B6-5CBE-43D6-9CF4-A0B0F7D241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B26C3F8-A133-9B96-CE40-8C4286C52F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5A960-9C3A-4155-8CE2-1F887285045F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2C96C8F-8722-8A5D-BA21-8273EA77E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5FC3F19-AD26-8612-0336-D8E844337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02CAC65-0B26-4370-EB58-1A9B5C1BD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556F24-4251-48B1-B7C2-3294A0AF8D9D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A7C91CC-AF4B-BCB5-9C66-23CB03872A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A8EC4A3-B0B2-80B3-C933-DCD66D543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8A0532C-2B66-A74D-7BA5-2D4FC3283F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3BF1-89B1-4ECB-B737-C2D686C79C46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EFB6F14C-579E-A2C1-2A49-68AF33AFED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2C808C52-90BE-4429-8901-EE8DBFF11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5A2BC3E-1D62-2E36-4CD5-BFACA10076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9661B4-CAFE-4C5D-8513-DBC1B16CC786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26627" name="Rectangle 1026">
            <a:extLst>
              <a:ext uri="{FF2B5EF4-FFF2-40B4-BE49-F238E27FC236}">
                <a16:creationId xmlns:a16="http://schemas.microsoft.com/office/drawing/2014/main" id="{3006D7DA-4206-FCAF-9726-5AAB2B2C7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1027">
            <a:extLst>
              <a:ext uri="{FF2B5EF4-FFF2-40B4-BE49-F238E27FC236}">
                <a16:creationId xmlns:a16="http://schemas.microsoft.com/office/drawing/2014/main" id="{3E041553-A9E1-DB48-131C-BB230DF0F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90E23C7E-4D91-792B-8F87-B6F36B0DA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DD03D75-2DA1-4A94-95E2-0B45541A427F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56CB9AE-8C66-E101-1397-3784066EE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723C84A-8CB2-B42F-7CAF-F5E5A42D3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65D1898-0392-66E5-91CB-CEE6E7FE6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740701-CBEE-4416-BA2D-1F18865FDE1A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30723" name="Rectangle 1026">
            <a:extLst>
              <a:ext uri="{FF2B5EF4-FFF2-40B4-BE49-F238E27FC236}">
                <a16:creationId xmlns:a16="http://schemas.microsoft.com/office/drawing/2014/main" id="{419043DE-870E-1959-CF1B-0E9CFEF1EB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1027">
            <a:extLst>
              <a:ext uri="{FF2B5EF4-FFF2-40B4-BE49-F238E27FC236}">
                <a16:creationId xmlns:a16="http://schemas.microsoft.com/office/drawing/2014/main" id="{C4B70803-DA00-24EB-2930-64B3FC87C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20EB8AC-C10B-E2E4-2FA1-28E2F2B48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F66B332-E3FE-4EB7-9E88-7F3A0A278E99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33D016E-A5CF-0547-F0DA-424B2C0D2D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7A2014F-3AE3-21AB-0F33-B8EBF1C98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6C2FBFC8-C0BC-117A-DB59-BA0B79B9D1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2036066-34F7-49BC-B823-6BA0FD900F21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1DEB7DC-4348-C158-844E-21D1926362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DB1E7A3-1BB2-48A2-3F63-3BFDEF6BE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20DEB96-7937-C241-3A2E-B5EAA48CF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E25B385-DF89-4971-9BED-A69472DABF0F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6867" name="Rectangle 1026">
            <a:extLst>
              <a:ext uri="{FF2B5EF4-FFF2-40B4-BE49-F238E27FC236}">
                <a16:creationId xmlns:a16="http://schemas.microsoft.com/office/drawing/2014/main" id="{FF7A497E-895F-0B1E-1B8A-A3748284D7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1027">
            <a:extLst>
              <a:ext uri="{FF2B5EF4-FFF2-40B4-BE49-F238E27FC236}">
                <a16:creationId xmlns:a16="http://schemas.microsoft.com/office/drawing/2014/main" id="{6447A02B-3E38-F676-384D-639F9785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904635DB-D51D-D0C6-2038-CD5073F49A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74CFDD-55A6-48ED-AD02-42F0079ED839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8915" name="Rectangle 1026">
            <a:extLst>
              <a:ext uri="{FF2B5EF4-FFF2-40B4-BE49-F238E27FC236}">
                <a16:creationId xmlns:a16="http://schemas.microsoft.com/office/drawing/2014/main" id="{5513F876-B0CA-76C1-A42A-93EE14AE3D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1027">
            <a:extLst>
              <a:ext uri="{FF2B5EF4-FFF2-40B4-BE49-F238E27FC236}">
                <a16:creationId xmlns:a16="http://schemas.microsoft.com/office/drawing/2014/main" id="{053B4C60-3441-901D-A395-40DD429BBD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2899442F-EAAE-97C0-0B65-257F3EAE25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B93CE80-70E5-4E03-9A3D-8F73BA8460EE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D328E2EF-AFDF-4D0D-557C-AEC2B8D9D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248051A-65B6-1CF6-C6CD-CF459D1ED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6DAA3C5-5616-142A-E9B4-14C23406D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EBC02C-D2A2-433A-8713-D645AE6CDB90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05889C0-F48C-23EF-4473-FBF41B861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60D4474-19E5-2D50-0B2B-016532AD4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B72A60F-9F3E-820A-B8E6-EFCC8119F4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320EA9-11DC-4AD2-BF12-A4BF4DB46195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5E76445-D3A2-25C6-9300-31233F868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1ADE00C-560E-55DD-242D-74F74EED6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8E6E440-D2F5-18D8-C621-1644F09B29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C51A18-38BD-4561-9A2A-39C17029B3D7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63AC1D30-4664-BF71-4603-245A30E731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7EBF539-A178-7269-1CB1-342BBB31A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891293FA-1DEB-D5FF-2773-620623B09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E7FD552-CA38-4494-8270-08F07D193078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444ECDE-78B5-95B4-1CB0-5E61C4AF60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8F1323DF-5EC0-4F9B-7FC2-2EB2DAA40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9754B91E-68AA-691D-E263-A7D07D766B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5CB5AF-ADDF-479F-B47E-35AA6A997E53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5EEEAA2-C50B-8DEC-0C1F-50D2F06DA5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E6108A2-B2BB-BAD7-60E0-BFA405E403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A791CC5-E873-5C59-ABE6-3B220EE08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C3B5C5-6F64-4703-ADA4-A765AB3B1F1A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AB126B91-A542-77D7-EB3E-4AAA95C08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2C962663-624E-0A45-3AE7-8EAB67044B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E6AB45B-9E01-F142-D2AA-6804409E68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2B9434-C5FE-43FB-91A1-BB4695901E88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3730239-1013-2ED0-7C22-E1CC7D61BF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74DF85E-F257-AB2F-F873-8FB192EB2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A146ED5-6FDA-B6C9-4771-E6DE340861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DB9324-B0CB-41C0-9A1A-FA6A371037EA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6397520-F7F4-823B-6A59-9D3366A21F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D164306-6195-094B-14CF-00E167F13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FA86118-DB9F-272C-0F08-BE24C4C35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5262A2-B7CA-4CDF-8F0F-E49D23B78E4F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F097FDEC-E27B-4927-3BAF-A5759BC16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01DB0FFA-B7A7-4347-27D5-51435E79F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6F2D21F-D0AB-7A1A-D02A-88E1D5B292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D14E43-E94E-4D6A-B6D2-7047553F35A4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91F7CC1-8AD3-56A7-B8AE-94EC41A475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F4406A6-FD7D-EB7F-B811-4D4045D1C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03E4BCF-C9FB-48BC-2F6B-B63509B6A3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8DEA3B-9EC3-43F8-910C-12F4BFAF6F01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BFD84E3-FA2B-D84F-C06A-A1BF8D181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5425C0DD-94AB-51F6-C452-4456B5A09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F92344A-9EC9-B19A-AED2-239988E8F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1C97F3-3D3D-469B-8319-0269EA4AAB88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ABD9325-FE6D-B1D3-BF44-89BA763D9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03CDD17-31C9-F737-A0ED-72007668F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формулировки появляются после кликанья мышкой</a:t>
            </a:r>
          </a:p>
          <a:p>
            <a:pPr eaLnBrk="1" hangingPunct="1"/>
            <a:endParaRPr lang="ru-RU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3D919B-FCE2-DA99-A699-4D32DA82E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54CEF5-E2D8-0C85-EF19-4A3B6646A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AD7D07-4D1A-7D32-F841-6AC04988F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F7D37-331E-458B-9625-6D120A8FC9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867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802039-B864-8B3E-2463-227670A9A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F6D19C-0670-ACE5-DB12-250174F21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12A526-88B8-A075-DFE0-483D3EA192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F52E-BB4E-441F-A36C-A2EEFCB213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288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EF9A31-C912-B9D7-AAE6-1A78D64A3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E4EC5B-E546-D783-A7E3-A06C28927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0B28E9-5A80-EC17-CC07-60A5F4E5E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4123-F981-4D9D-92A9-0E1448DA2D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12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542C7B-A12B-F28E-FED9-0FC9D68A5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76E057-126F-60FC-EA91-BC7BC129CB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D5EAB4-DB82-D59E-9919-6413A25CB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F777B-D3BF-44AD-9760-A6C7C79CAD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844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821C53-9D2D-0D1A-F799-872AB0080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643D99-36C2-C4FF-8FB9-9C53E1BD8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941DCE-1942-2554-87AF-005F15F9D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16AD3-0E58-4114-B306-0824867E41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26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112864-388B-1F7D-54AF-084F4B555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16E081-F005-21A9-6B28-0380B9078E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B2BC50-CEA4-0F3C-5F10-BA676F37A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778CC-5112-45F9-A664-865D11F10E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572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9630A97-781B-DEFB-AC4F-2C6F5795D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260E77-C0DF-A03A-F059-B2048B260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8492C5-00FB-649E-F147-5E212FE12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8818E-C162-4608-929B-F487FACC22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869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46BD1C6-EC3A-2749-1C4C-07875886C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D787A2-901D-603E-066E-EEF3A3B6A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07055F-64A9-5FB8-A0B2-7A50108F7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6F295-4284-4C4F-B306-27DAC01B38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37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A461D5F-19EA-DE43-25E6-C0D3EDF14F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D93E7C7-82ED-B60D-8712-4A56E9FDC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712ED9-1D06-172D-BA1E-013389E3B9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1A82E-F253-4A1F-9A13-849CE43D26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811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B12ECC-BD52-F0C7-93C2-77A53C6275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B568F7-C3E9-085B-EE2B-B890C1C22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DD1738-380E-1C3C-DF81-2B33E6A6D9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392A1-F354-4E6F-99F3-3F9D398135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66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6B3D00-8C09-85D8-5444-9EC13C8C2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AD8495-84DD-49D9-20A5-855589F91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69AA3C-4CF9-F959-E6A5-0413BD192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F2356-B811-4769-BA20-B1D23B47E8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189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480729-08A4-B0D5-3F9D-DFFAABC16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9A88AE-3AE3-96AA-2336-F8CD255847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1F2BFD-3B31-767B-A0C6-3A6AAB6555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3B3EA0-A8F4-3E9E-AC39-96B36F054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1FA1A5-4E65-75A0-887F-68800F9D07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519B2A6-D9C0-4CDF-B73F-265CD0DC0F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27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FAE5BC-6365-D832-F327-DBF2D4968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2800" dirty="0">
                <a:solidFill>
                  <a:srgbClr val="FF3300"/>
                </a:solidFill>
              </a:rPr>
              <a:t>10. </a:t>
            </a:r>
            <a:r>
              <a:rPr lang="ru-RU" altLang="ru-RU" sz="2800" dirty="0">
                <a:solidFill>
                  <a:srgbClr val="FF3300"/>
                </a:solidFill>
              </a:rPr>
              <a:t>МНОГОГРАННИКИ (куб, параллелепипед)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2F09C0E5-777D-47CB-4C9E-A3DDCB686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381000"/>
            <a:ext cx="9028113" cy="398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Многогранником</a:t>
            </a:r>
            <a:r>
              <a:rPr lang="ru-RU" altLang="ru-RU" sz="2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>
                <a:solidFill>
                  <a:schemeClr val="tx2"/>
                </a:solidFill>
                <a:cs typeface="Times New Roman" panose="02020603050405020304" pitchFamily="18" charset="0"/>
              </a:rPr>
              <a:t>называется тело, поверхность которого состоит из конечного числа многоугольников, называемых </a:t>
            </a:r>
            <a:r>
              <a:rPr lang="ru-RU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гранями</a:t>
            </a:r>
            <a:r>
              <a:rPr lang="ru-RU" altLang="ru-RU" sz="2200">
                <a:solidFill>
                  <a:schemeClr val="tx2"/>
                </a:solidFill>
                <a:cs typeface="Times New Roman" panose="02020603050405020304" pitchFamily="18" charset="0"/>
              </a:rPr>
              <a:t> многогранника. Стороны и вершины этих многоугольников называются соответственно</a:t>
            </a:r>
            <a:r>
              <a:rPr lang="ru-RU" altLang="ru-RU" sz="2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ребрами </a:t>
            </a:r>
            <a:r>
              <a:rPr lang="ru-RU" altLang="ru-RU" sz="2200">
                <a:cs typeface="Times New Roman" panose="02020603050405020304" pitchFamily="18" charset="0"/>
              </a:rPr>
              <a:t>и</a:t>
            </a:r>
            <a:r>
              <a:rPr lang="ru-RU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 вершинами </a:t>
            </a:r>
            <a:r>
              <a:rPr lang="ru-RU" altLang="ru-RU" sz="2200">
                <a:cs typeface="Times New Roman" panose="02020603050405020304" pitchFamily="18" charset="0"/>
              </a:rPr>
              <a:t>многогранника.</a:t>
            </a:r>
            <a:r>
              <a:rPr lang="ru-RU" altLang="ru-RU" sz="2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200">
                <a:cs typeface="Times New Roman" panose="02020603050405020304" pitchFamily="18" charset="0"/>
              </a:rPr>
              <a:t>	</a:t>
            </a:r>
            <a:r>
              <a:rPr lang="ru-RU" altLang="ru-RU" sz="2200">
                <a:cs typeface="Times New Roman" panose="02020603050405020304" pitchFamily="18" charset="0"/>
              </a:rPr>
              <a:t>Отрезки, соединяющие вершины многогранника, не принадлежащие одной грани, называются</a:t>
            </a:r>
            <a:r>
              <a:rPr lang="ru-RU" altLang="ru-RU" sz="2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200">
                <a:solidFill>
                  <a:srgbClr val="FF3300"/>
                </a:solidFill>
                <a:cs typeface="Times New Roman" panose="02020603050405020304" pitchFamily="18" charset="0"/>
              </a:rPr>
              <a:t>диагоналями </a:t>
            </a:r>
            <a:r>
              <a:rPr lang="ru-RU" altLang="ru-RU" sz="2200">
                <a:cs typeface="Times New Roman" panose="02020603050405020304" pitchFamily="18" charset="0"/>
              </a:rPr>
              <a:t>многогранника.</a:t>
            </a:r>
            <a:r>
              <a:rPr lang="ru-RU" altLang="ru-RU" sz="2200"/>
              <a:t> </a:t>
            </a:r>
            <a:endParaRPr lang="en-US" altLang="ru-RU" sz="22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200"/>
              <a:t>	</a:t>
            </a:r>
            <a:r>
              <a:rPr lang="ru-RU" altLang="ru-RU" sz="2200"/>
              <a:t>Многогранник называется </a:t>
            </a:r>
            <a:r>
              <a:rPr lang="ru-RU" altLang="ru-RU" sz="2200">
                <a:solidFill>
                  <a:srgbClr val="FF3300"/>
                </a:solidFill>
              </a:rPr>
              <a:t>выпуклым</a:t>
            </a:r>
            <a:r>
              <a:rPr lang="ru-RU" altLang="ru-RU" sz="2200"/>
              <a:t>, если вместе с любыми двумя своими точками он содержит и соединяющий их отрезок.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200"/>
              <a:t>	</a:t>
            </a:r>
            <a:r>
              <a:rPr lang="ru-RU" altLang="ru-RU" sz="2200"/>
              <a:t>На рисунках приведены примеры выпуклых и невыпуклых многогранников.</a:t>
            </a:r>
          </a:p>
        </p:txBody>
      </p:sp>
      <p:graphicFrame>
        <p:nvGraphicFramePr>
          <p:cNvPr id="3076" name="Object 5">
            <a:extLst>
              <a:ext uri="{FF2B5EF4-FFF2-40B4-BE49-F238E27FC236}">
                <a16:creationId xmlns:a16="http://schemas.microsoft.com/office/drawing/2014/main" id="{A58244EC-94CB-D65D-BE47-B41BF324BC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4648200"/>
          <a:ext cx="2119313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523810" imgH="2847619" progId="Paint.Picture">
                  <p:embed/>
                </p:oleObj>
              </mc:Choice>
              <mc:Fallback>
                <p:oleObj name="Точечный рисунок" r:id="rId3" imgW="2523810" imgH="284761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648200"/>
                        <a:ext cx="2119313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7" name="Picture 6" descr="C:\Documents and Settings\Администратор\Мои документы\PICTURE\Mathem\Многогранники\Куб\Cube1.jpg">
            <a:extLst>
              <a:ext uri="{FF2B5EF4-FFF2-40B4-BE49-F238E27FC236}">
                <a16:creationId xmlns:a16="http://schemas.microsoft.com/office/drawing/2014/main" id="{3366B7C0-1186-B449-6279-6F8A98F8A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800600"/>
            <a:ext cx="182880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C:\Documents and Settings\Администратор\Мои документы\PICTURE\Mathem\Многогранники\Призма5\Prism1.jpg">
            <a:extLst>
              <a:ext uri="{FF2B5EF4-FFF2-40B4-BE49-F238E27FC236}">
                <a16:creationId xmlns:a16="http://schemas.microsoft.com/office/drawing/2014/main" id="{6801C934-2F26-152F-5F1C-6127733CB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768850"/>
            <a:ext cx="26670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C:\Documents and Settings\Администратор\Мои документы\PICTURE\Mathem\Многогранники\Параллелепипед\5.jpg">
            <a:extLst>
              <a:ext uri="{FF2B5EF4-FFF2-40B4-BE49-F238E27FC236}">
                <a16:creationId xmlns:a16="http://schemas.microsoft.com/office/drawing/2014/main" id="{5CF9BC39-CAEE-919F-499E-4908BD249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648200"/>
            <a:ext cx="2036763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53A380A-5F44-E61C-B527-2CBD358BD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9EDB8919-A8EE-33CA-4832-9DA4CBED7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куба. Изобразите  весь куб.</a:t>
            </a:r>
            <a:r>
              <a:rPr lang="ru-RU" altLang="ru-RU" sz="2400"/>
              <a:t> 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B7FEEB29-AF54-E8FD-3868-03C560000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7765" name="Group 5">
            <a:extLst>
              <a:ext uri="{FF2B5EF4-FFF2-40B4-BE49-F238E27FC236}">
                <a16:creationId xmlns:a16="http://schemas.microsoft.com/office/drawing/2014/main" id="{2C6E0941-7230-F009-B1C0-74246B5FB3A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21510" name="Text Box 6">
              <a:extLst>
                <a:ext uri="{FF2B5EF4-FFF2-40B4-BE49-F238E27FC236}">
                  <a16:creationId xmlns:a16="http://schemas.microsoft.com/office/drawing/2014/main" id="{DA9ADF4F-BEE1-C2C7-C9D0-969F4E81B6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21511" name="Picture 7">
              <a:extLst>
                <a:ext uri="{FF2B5EF4-FFF2-40B4-BE49-F238E27FC236}">
                  <a16:creationId xmlns:a16="http://schemas.microsoft.com/office/drawing/2014/main" id="{795A4083-E404-38F1-D1B0-C514F8EF3C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4B45AFD8-B569-E427-C9ED-7CE81F287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7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3555" name="Text Box 1027">
            <a:extLst>
              <a:ext uri="{FF2B5EF4-FFF2-40B4-BE49-F238E27FC236}">
                <a16:creationId xmlns:a16="http://schemas.microsoft.com/office/drawing/2014/main" id="{1BA4D762-193C-9A28-3BC6-03AB2F779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Сколько имеется путей длины 3 по ребрам единичного куба из вершины </a:t>
            </a:r>
            <a:r>
              <a:rPr lang="en-US" altLang="ru-RU" sz="2400" i="1"/>
              <a:t>A </a:t>
            </a:r>
            <a:r>
              <a:rPr lang="ru-RU" altLang="ru-RU" sz="2400"/>
              <a:t>в вершину </a:t>
            </a:r>
            <a:r>
              <a:rPr lang="en-US" altLang="ru-RU" sz="2400" i="1"/>
              <a:t>C</a:t>
            </a:r>
            <a:r>
              <a:rPr lang="en-US" altLang="ru-RU" sz="2400" baseline="-25000"/>
              <a:t>1</a:t>
            </a:r>
            <a:r>
              <a:rPr lang="en-US" altLang="ru-RU" sz="2400"/>
              <a:t>?</a:t>
            </a:r>
            <a:endParaRPr lang="ru-RU" altLang="ru-RU" sz="2400"/>
          </a:p>
        </p:txBody>
      </p:sp>
      <p:sp>
        <p:nvSpPr>
          <p:cNvPr id="197638" name="Text Box 1030">
            <a:extLst>
              <a:ext uri="{FF2B5EF4-FFF2-40B4-BE49-F238E27FC236}">
                <a16:creationId xmlns:a16="http://schemas.microsoft.com/office/drawing/2014/main" id="{94AF073A-E677-ABB4-88EF-A3016FAE0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Ответ.</a:t>
            </a:r>
            <a:r>
              <a:rPr lang="en-US" altLang="ru-RU" sz="2400"/>
              <a:t> 6.</a:t>
            </a:r>
            <a:endParaRPr lang="ru-RU" altLang="ru-RU" sz="2400"/>
          </a:p>
        </p:txBody>
      </p:sp>
      <p:pic>
        <p:nvPicPr>
          <p:cNvPr id="23557" name="Picture 1032">
            <a:extLst>
              <a:ext uri="{FF2B5EF4-FFF2-40B4-BE49-F238E27FC236}">
                <a16:creationId xmlns:a16="http://schemas.microsoft.com/office/drawing/2014/main" id="{A3FD8A8E-D728-71EE-2797-E8265705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16AC6608-516B-9E23-9B32-818AB82B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8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5603" name="Text Box 1027">
            <a:extLst>
              <a:ext uri="{FF2B5EF4-FFF2-40B4-BE49-F238E27FC236}">
                <a16:creationId xmlns:a16="http://schemas.microsoft.com/office/drawing/2014/main" id="{374568DE-B955-28E1-7EDC-C40179AAC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На рисунке изображены два единичных куба. Сколько имеется путей длины 4 по ребрам этих кубов из вершины </a:t>
            </a:r>
            <a:r>
              <a:rPr lang="en-US" altLang="ru-RU" sz="2400" i="1"/>
              <a:t>A </a:t>
            </a:r>
            <a:r>
              <a:rPr lang="ru-RU" altLang="ru-RU" sz="2400"/>
              <a:t>в вершину </a:t>
            </a:r>
            <a:r>
              <a:rPr lang="en-US" altLang="ru-RU" sz="2400" i="1"/>
              <a:t>D</a:t>
            </a:r>
            <a:r>
              <a:rPr lang="en-US" altLang="ru-RU" sz="2400" baseline="-25000"/>
              <a:t>1</a:t>
            </a:r>
            <a:r>
              <a:rPr lang="en-US" altLang="ru-RU" sz="2400"/>
              <a:t>?</a:t>
            </a:r>
            <a:endParaRPr lang="ru-RU" altLang="ru-RU" sz="2400"/>
          </a:p>
        </p:txBody>
      </p:sp>
      <p:sp>
        <p:nvSpPr>
          <p:cNvPr id="199684" name="Text Box 1028">
            <a:extLst>
              <a:ext uri="{FF2B5EF4-FFF2-40B4-BE49-F238E27FC236}">
                <a16:creationId xmlns:a16="http://schemas.microsoft.com/office/drawing/2014/main" id="{CA78EDEF-F8A3-9ED6-5423-C4F955626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Ответ.</a:t>
            </a:r>
            <a:r>
              <a:rPr lang="en-US" altLang="ru-RU" sz="2400"/>
              <a:t> 12.</a:t>
            </a:r>
            <a:endParaRPr lang="ru-RU" altLang="ru-RU" sz="2400"/>
          </a:p>
        </p:txBody>
      </p:sp>
      <p:pic>
        <p:nvPicPr>
          <p:cNvPr id="25605" name="Picture 1030">
            <a:extLst>
              <a:ext uri="{FF2B5EF4-FFF2-40B4-BE49-F238E27FC236}">
                <a16:creationId xmlns:a16="http://schemas.microsoft.com/office/drawing/2014/main" id="{317E5DA3-E862-EF2C-747E-CDD5C13788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2339975"/>
            <a:ext cx="3740150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CFC0D4A-8632-A64E-F8C4-6EBAB78AC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ПАРАЛЛЕЛЕПИПЕД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2ED2F5EE-58B6-BDC2-9346-199EF6C4A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839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200">
                <a:solidFill>
                  <a:srgbClr val="FF3300"/>
                </a:solidFill>
              </a:rPr>
              <a:t>	Параллелепипедом</a:t>
            </a:r>
            <a:r>
              <a:rPr lang="ru-RU" altLang="ru-RU" sz="2200"/>
              <a:t> называется многогранник, поверхность которого состоит из шести параллелограммов.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81BFDA6D-AEF9-B101-0CAE-670F3997B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876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200">
                <a:solidFill>
                  <a:srgbClr val="FF3300"/>
                </a:solidFill>
              </a:rPr>
              <a:t>	Прямоугольным параллелепипедом</a:t>
            </a:r>
            <a:r>
              <a:rPr lang="ru-RU" altLang="ru-RU" sz="2200"/>
              <a:t> называется параллелепипед, грани которого – прямоугольники.</a:t>
            </a:r>
          </a:p>
        </p:txBody>
      </p:sp>
      <p:pic>
        <p:nvPicPr>
          <p:cNvPr id="27653" name="Picture 5">
            <a:extLst>
              <a:ext uri="{FF2B5EF4-FFF2-40B4-BE49-F238E27FC236}">
                <a16:creationId xmlns:a16="http://schemas.microsoft.com/office/drawing/2014/main" id="{3B6F063B-A882-90B6-DEF4-3A3E6D2C3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2060575"/>
            <a:ext cx="7080250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027">
            <a:extLst>
              <a:ext uri="{FF2B5EF4-FFF2-40B4-BE49-F238E27FC236}">
                <a16:creationId xmlns:a16="http://schemas.microsoft.com/office/drawing/2014/main" id="{29ECC931-97EC-9EDB-1018-EA50FE430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7188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На рисунках показаны некоторые изображения параллелепипедов.</a:t>
            </a:r>
          </a:p>
        </p:txBody>
      </p:sp>
      <p:pic>
        <p:nvPicPr>
          <p:cNvPr id="29699" name="Picture 1028" descr="C:\Documents and Settings\Администратор\Мои документы\PICTURE\Mathem\Многогранники\Параллелепипед\1.jpg">
            <a:extLst>
              <a:ext uri="{FF2B5EF4-FFF2-40B4-BE49-F238E27FC236}">
                <a16:creationId xmlns:a16="http://schemas.microsoft.com/office/drawing/2014/main" id="{1705F42D-EA91-71BC-1B2B-7310C4CF8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0"/>
            <a:ext cx="2976563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1029" descr="C:\Documents and Settings\Администратор\Мои документы\PICTURE\Mathem\Многогранники\Параллелепипед\2.jpg">
            <a:extLst>
              <a:ext uri="{FF2B5EF4-FFF2-40B4-BE49-F238E27FC236}">
                <a16:creationId xmlns:a16="http://schemas.microsoft.com/office/drawing/2014/main" id="{0F280D11-8449-E5E9-B5DE-118710683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76388"/>
            <a:ext cx="1730375" cy="30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031" descr="C:\Documents and Settings\Администратор\Мои документы\PICTURE\Mathem\Многогранники\Параллелепипед\4.jpg">
            <a:extLst>
              <a:ext uri="{FF2B5EF4-FFF2-40B4-BE49-F238E27FC236}">
                <a16:creationId xmlns:a16="http://schemas.microsoft.com/office/drawing/2014/main" id="{9E860976-E3B7-8C85-F352-F638A8C13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09800"/>
            <a:ext cx="39624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>
            <a:extLst>
              <a:ext uri="{FF2B5EF4-FFF2-40B4-BE49-F238E27FC236}">
                <a16:creationId xmlns:a16="http://schemas.microsoft.com/office/drawing/2014/main" id="{872B47DB-D1C2-F081-0F48-162392DFF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429000"/>
            <a:ext cx="6096000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7" name="Text Box 6">
            <a:extLst>
              <a:ext uri="{FF2B5EF4-FFF2-40B4-BE49-F238E27FC236}">
                <a16:creationId xmlns:a16="http://schemas.microsoft.com/office/drawing/2014/main" id="{94DC58CA-BD8F-2BF2-7F0C-D8549D52D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200"/>
              <a:t>	Обычно параллелепипед изображается так, как показано на рисунке. А именно, рисуется параллелограмм </a:t>
            </a:r>
            <a:r>
              <a:rPr lang="en-US" altLang="ru-RU" sz="2200" i="1"/>
              <a:t>ABB</a:t>
            </a:r>
            <a:r>
              <a:rPr lang="en-US" altLang="ru-RU" sz="2200" baseline="-25000"/>
              <a:t>1</a:t>
            </a:r>
            <a:r>
              <a:rPr lang="en-US" altLang="ru-RU" sz="2200" i="1"/>
              <a:t>A</a:t>
            </a:r>
            <a:r>
              <a:rPr lang="en-US" altLang="ru-RU" sz="2200" baseline="-25000"/>
              <a:t>1</a:t>
            </a:r>
            <a:r>
              <a:rPr lang="en-US" altLang="ru-RU" sz="2200"/>
              <a:t>, </a:t>
            </a:r>
            <a:r>
              <a:rPr lang="ru-RU" altLang="ru-RU" sz="2200"/>
              <a:t>изображающий одну из граней параллелепипеда, и равный ему параллелограмм </a:t>
            </a:r>
            <a:r>
              <a:rPr lang="en-US" altLang="ru-RU" sz="2200" i="1"/>
              <a:t>DCC</a:t>
            </a:r>
            <a:r>
              <a:rPr lang="en-US" altLang="ru-RU" sz="2200" baseline="-25000"/>
              <a:t>1</a:t>
            </a:r>
            <a:r>
              <a:rPr lang="en-US" altLang="ru-RU" sz="2200" i="1"/>
              <a:t>D</a:t>
            </a:r>
            <a:r>
              <a:rPr lang="en-US" altLang="ru-RU" sz="2200" baseline="-25000"/>
              <a:t>1</a:t>
            </a:r>
            <a:r>
              <a:rPr lang="ru-RU" altLang="ru-RU" sz="2200"/>
              <a:t>, стороны которого параллельны соответствующим сторонам параллелограмма </a:t>
            </a:r>
            <a:r>
              <a:rPr lang="en-US" altLang="ru-RU" sz="2200" i="1"/>
              <a:t>ABB</a:t>
            </a:r>
            <a:r>
              <a:rPr lang="en-US" altLang="ru-RU" sz="2200" baseline="-25000"/>
              <a:t>1</a:t>
            </a:r>
            <a:r>
              <a:rPr lang="en-US" altLang="ru-RU" sz="2200" i="1"/>
              <a:t>A</a:t>
            </a:r>
            <a:r>
              <a:rPr lang="en-US" altLang="ru-RU" sz="2200" baseline="-25000"/>
              <a:t>1</a:t>
            </a:r>
            <a:r>
              <a:rPr lang="en-US" altLang="ru-RU" sz="2200"/>
              <a:t>. </a:t>
            </a:r>
            <a:r>
              <a:rPr lang="ru-RU" altLang="ru-RU" sz="2200"/>
              <a:t>Соответствующие вершины этих параллелограммов соединяются отрезками. Отрезки, изображающие невидимые ребра куба, проводятся пунктиром. В случае прямоугольного параллелепипеда вместо параллелограммов, изображающих две грани, рисуются равные прямоугольники.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>
            <a:extLst>
              <a:ext uri="{FF2B5EF4-FFF2-40B4-BE49-F238E27FC236}">
                <a16:creationId xmlns:a16="http://schemas.microsoft.com/office/drawing/2014/main" id="{485E5071-6A48-75F9-5A86-4837A7E41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338"/>
            <a:ext cx="91440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а) мы смотрим на </a:t>
            </a:r>
            <a:r>
              <a:rPr lang="ru-RU" altLang="ru-RU" sz="2400"/>
              <a:t>параллелепипед</a:t>
            </a:r>
            <a:r>
              <a:rPr lang="ru-RU" altLang="ru-RU" sz="2400">
                <a:cs typeface="Times New Roman" panose="02020603050405020304" pitchFamily="18" charset="0"/>
              </a:rPr>
              <a:t> сверху и справа; б) сверху и слева; в) снизу и справа; г) снизу и слева.</a:t>
            </a:r>
            <a:r>
              <a:rPr lang="ru-RU" altLang="ru-RU" sz="2400"/>
              <a:t> </a:t>
            </a:r>
          </a:p>
        </p:txBody>
      </p:sp>
      <p:pic>
        <p:nvPicPr>
          <p:cNvPr id="33795" name="Picture 5">
            <a:extLst>
              <a:ext uri="{FF2B5EF4-FFF2-40B4-BE49-F238E27FC236}">
                <a16:creationId xmlns:a16="http://schemas.microsoft.com/office/drawing/2014/main" id="{17D27F64-42DC-E171-0D1F-771E8D075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41438"/>
            <a:ext cx="6483350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66B58406-3AAD-6EF3-809A-974FD7E9F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5843" name="Text Box 1027">
            <a:extLst>
              <a:ext uri="{FF2B5EF4-FFF2-40B4-BE49-F238E27FC236}">
                <a16:creationId xmlns:a16="http://schemas.microsoft.com/office/drawing/2014/main" id="{20010CD9-A21F-03A3-A3EC-A2D1CBD0D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Укажите номера рисунков, на которых изображен параллелепипед?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	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	1			2			3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	4                                  5                                   6</a:t>
            </a:r>
          </a:p>
        </p:txBody>
      </p:sp>
      <p:sp>
        <p:nvSpPr>
          <p:cNvPr id="222215" name="Text Box 1031">
            <a:extLst>
              <a:ext uri="{FF2B5EF4-FFF2-40B4-BE49-F238E27FC236}">
                <a16:creationId xmlns:a16="http://schemas.microsoft.com/office/drawing/2014/main" id="{D71D0185-081A-6752-AB3A-E1E0D43A4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Ответ:</a:t>
            </a:r>
            <a:r>
              <a:rPr lang="ru-RU" altLang="ru-RU" sz="2400"/>
              <a:t> 1, 3, 4.</a:t>
            </a:r>
          </a:p>
        </p:txBody>
      </p:sp>
      <p:pic>
        <p:nvPicPr>
          <p:cNvPr id="35845" name="Picture 1032" descr="C:\Documents and Settings\Администратор\Мои документы\PICTURE\Mathem\Многогранники\Параллелепипед\6.jpg">
            <a:extLst>
              <a:ext uri="{FF2B5EF4-FFF2-40B4-BE49-F238E27FC236}">
                <a16:creationId xmlns:a16="http://schemas.microsoft.com/office/drawing/2014/main" id="{16AA6B2D-2376-77EF-B576-1B8266C5C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508375"/>
            <a:ext cx="2919413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1033" descr="C:\Documents and Settings\Администратор\Мои документы\PICTURE\Mathem\Многогранники\Параллелепипед\5.jpg">
            <a:extLst>
              <a:ext uri="{FF2B5EF4-FFF2-40B4-BE49-F238E27FC236}">
                <a16:creationId xmlns:a16="http://schemas.microsoft.com/office/drawing/2014/main" id="{73957C7F-5F21-1D53-947E-928FF2EEE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08375"/>
            <a:ext cx="211296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1034" descr="C:\Documents and Settings\Администратор\Мои документы\PICTURE\Mathem\Многогранники\Параллелепипед\7.jpg">
            <a:extLst>
              <a:ext uri="{FF2B5EF4-FFF2-40B4-BE49-F238E27FC236}">
                <a16:creationId xmlns:a16="http://schemas.microsoft.com/office/drawing/2014/main" id="{E1DF07A5-A38F-4025-1869-823A33D47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736975"/>
            <a:ext cx="3048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1035" descr="C:\Documents and Settings\Администратор\Мои документы\PICTURE\Mathem\Многогранники\Призма3\Prism1.jpg">
            <a:extLst>
              <a:ext uri="{FF2B5EF4-FFF2-40B4-BE49-F238E27FC236}">
                <a16:creationId xmlns:a16="http://schemas.microsoft.com/office/drawing/2014/main" id="{03D804FF-1BBD-5519-4C03-75A7FE4B8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25146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9" name="Picture 1036" descr="C:\Documents and Settings\Администратор\Мои документы\PICTURE\Mathem\Многогранники\Куб\Cube1.jpg">
            <a:extLst>
              <a:ext uri="{FF2B5EF4-FFF2-40B4-BE49-F238E27FC236}">
                <a16:creationId xmlns:a16="http://schemas.microsoft.com/office/drawing/2014/main" id="{6AC0C6BA-F28B-864A-9244-8E6042C0F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0"/>
            <a:ext cx="21336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0" name="Picture 1037" descr="C:\Documents and Settings\Администратор\Мои документы\PICTURE\Mathem\Многогранники\Параллелепипед\1.jpg">
            <a:extLst>
              <a:ext uri="{FF2B5EF4-FFF2-40B4-BE49-F238E27FC236}">
                <a16:creationId xmlns:a16="http://schemas.microsoft.com/office/drawing/2014/main" id="{3A9D3022-1E1B-FA8B-472E-A7A678C7D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2671763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>
            <a:extLst>
              <a:ext uri="{FF2B5EF4-FFF2-40B4-BE49-F238E27FC236}">
                <a16:creationId xmlns:a16="http://schemas.microsoft.com/office/drawing/2014/main" id="{523AAA26-3F4C-FEB1-5443-6E9A9EF0D8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7891" name="Text Box 1027">
            <a:extLst>
              <a:ext uri="{FF2B5EF4-FFF2-40B4-BE49-F238E27FC236}">
                <a16:creationId xmlns:a16="http://schemas.microsoft.com/office/drawing/2014/main" id="{4C9EDDCB-CE11-17BF-66D0-A55E86D31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Сколько вершин (В), ребер (Р) и граней (Г) имеет параллелепипед? </a:t>
            </a:r>
          </a:p>
        </p:txBody>
      </p:sp>
      <p:sp>
        <p:nvSpPr>
          <p:cNvPr id="179204" name="Text Box 1028">
            <a:extLst>
              <a:ext uri="{FF2B5EF4-FFF2-40B4-BE49-F238E27FC236}">
                <a16:creationId xmlns:a16="http://schemas.microsoft.com/office/drawing/2014/main" id="{9A86CA28-34E6-B309-2D31-2251A15B7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Ответ.</a:t>
            </a:r>
            <a:r>
              <a:rPr lang="ru-RU" altLang="ru-RU" sz="2400"/>
              <a:t> В = 8, Р = 12, Г =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5D2F124-4B7B-26F5-74E0-E2CB34DC2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2143583D-D2C7-E8BE-1092-D2E0F7FAE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Изобразите прямоугольный параллелепипед</a:t>
            </a:r>
            <a:r>
              <a:rPr lang="ru-RU" altLang="ru-RU" sz="2400"/>
              <a:t> на клетчатой бумаге</a:t>
            </a:r>
            <a:r>
              <a:rPr lang="ru-RU" altLang="ru-RU" sz="2400">
                <a:cs typeface="Times New Roman" panose="02020603050405020304" pitchFamily="18" charset="0"/>
              </a:rPr>
              <a:t>, аналогично данному на рисунке.</a:t>
            </a:r>
            <a:r>
              <a:rPr lang="ru-RU" altLang="ru-RU" sz="2400"/>
              <a:t> 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B58E77FA-84A9-E0E2-2BD1-B9814E598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545FB51E-7330-3F61-EBE9-E83EE5546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9588"/>
            <a:ext cx="89154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>
                <a:solidFill>
                  <a:srgbClr val="FF3300"/>
                </a:solidFill>
              </a:rPr>
              <a:t>	</a:t>
            </a:r>
            <a:r>
              <a:rPr lang="ru-RU" altLang="ru-RU" sz="2400">
                <a:solidFill>
                  <a:srgbClr val="FF3300"/>
                </a:solidFill>
              </a:rPr>
              <a:t>Кубом</a:t>
            </a:r>
            <a:r>
              <a:rPr lang="ru-RU" altLang="ru-RU" sz="2400"/>
              <a:t> называется многогранник,</a:t>
            </a:r>
            <a:r>
              <a:rPr lang="en-US" altLang="ru-RU" sz="2400"/>
              <a:t> </a:t>
            </a:r>
            <a:r>
              <a:rPr lang="ru-RU" altLang="ru-RU" sz="2400"/>
              <a:t>поверхность которого состоит из шести квадратов.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400"/>
              <a:t>	</a:t>
            </a:r>
            <a:r>
              <a:rPr lang="ru-RU" altLang="ru-RU" sz="2400"/>
              <a:t>На рисунке показаны несколько изображений куба.</a:t>
            </a:r>
          </a:p>
        </p:txBody>
      </p:sp>
      <p:pic>
        <p:nvPicPr>
          <p:cNvPr id="5123" name="Picture 6" descr="C:\Documents and Settings\Администратор\Мои документы\PICTURE\Mathem\Многогранники\Куб\Cube1.jpg">
            <a:extLst>
              <a:ext uri="{FF2B5EF4-FFF2-40B4-BE49-F238E27FC236}">
                <a16:creationId xmlns:a16="http://schemas.microsoft.com/office/drawing/2014/main" id="{1F9F8F09-5788-4BF4-CE58-F6CE3C9D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7" descr="C:\Documents and Settings\Администратор\Мои документы\PICTURE\Mathem\Многогранники\Куб\Cube2.jpg">
            <a:extLst>
              <a:ext uri="{FF2B5EF4-FFF2-40B4-BE49-F238E27FC236}">
                <a16:creationId xmlns:a16="http://schemas.microsoft.com/office/drawing/2014/main" id="{8CB16417-C450-4935-A403-45D2B946E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81200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C:\Documents and Settings\Администратор\Мои документы\PICTURE\Mathem\Многогранники\Куб\Cube3.jpg">
            <a:extLst>
              <a:ext uri="{FF2B5EF4-FFF2-40B4-BE49-F238E27FC236}">
                <a16:creationId xmlns:a16="http://schemas.microsoft.com/office/drawing/2014/main" id="{619E0518-A6D2-B7C7-AA95-8B05DDDA6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2667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9" descr="C:\Documents and Settings\Администратор\Мои документы\PICTURE\Mathem\Многогранники\Куб\Cube4.jpg">
            <a:extLst>
              <a:ext uri="{FF2B5EF4-FFF2-40B4-BE49-F238E27FC236}">
                <a16:creationId xmlns:a16="http://schemas.microsoft.com/office/drawing/2014/main" id="{7A66B38E-83E2-6576-8987-F9B4DB422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267200"/>
            <a:ext cx="2589213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0" descr="C:\Documents and Settings\Администратор\Мои документы\PICTURE\Mathem\Многогранники\Куб\Cube5.jpg">
            <a:extLst>
              <a:ext uri="{FF2B5EF4-FFF2-40B4-BE49-F238E27FC236}">
                <a16:creationId xmlns:a16="http://schemas.microsoft.com/office/drawing/2014/main" id="{786962DC-74C3-8081-11B2-AD678CE9B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2590800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1" descr="C:\Documents and Settings\Администратор\Мои документы\PICTURE\Mathem\Многогранники\Куб\Cube6.jpg">
            <a:extLst>
              <a:ext uri="{FF2B5EF4-FFF2-40B4-BE49-F238E27FC236}">
                <a16:creationId xmlns:a16="http://schemas.microsoft.com/office/drawing/2014/main" id="{D64E398D-52EB-01CE-6013-BD2491844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43400"/>
            <a:ext cx="25130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2">
            <a:extLst>
              <a:ext uri="{FF2B5EF4-FFF2-40B4-BE49-F238E27FC236}">
                <a16:creationId xmlns:a16="http://schemas.microsoft.com/office/drawing/2014/main" id="{0F49411C-ED00-51B7-6607-BE1EB844B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КУБ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7706B9E-8797-A4AF-53BA-7F5C35D65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9C9B5E81-86C8-6966-300C-01AA3B88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</a:t>
            </a:r>
            <a:r>
              <a:rPr lang="ru-RU" altLang="ru-RU" sz="2400"/>
              <a:t>три</a:t>
            </a:r>
            <a:r>
              <a:rPr lang="ru-RU" altLang="ru-RU" sz="2400">
                <a:cs typeface="Times New Roman" panose="02020603050405020304" pitchFamily="18" charset="0"/>
              </a:rPr>
              <a:t> ребра прямоугольного параллелепипеда. Изобразите  весь параллелепипед.</a:t>
            </a:r>
            <a:r>
              <a:rPr lang="ru-RU" altLang="ru-RU" sz="2400"/>
              <a:t> </a:t>
            </a:r>
          </a:p>
        </p:txBody>
      </p:sp>
      <p:pic>
        <p:nvPicPr>
          <p:cNvPr id="41988" name="Picture 4">
            <a:extLst>
              <a:ext uri="{FF2B5EF4-FFF2-40B4-BE49-F238E27FC236}">
                <a16:creationId xmlns:a16="http://schemas.microsoft.com/office/drawing/2014/main" id="{1FE46D5A-94F3-0326-CC90-189C83BE5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5957" name="Group 5">
            <a:extLst>
              <a:ext uri="{FF2B5EF4-FFF2-40B4-BE49-F238E27FC236}">
                <a16:creationId xmlns:a16="http://schemas.microsoft.com/office/drawing/2014/main" id="{21E6CFB4-04F1-1903-C97C-FA36905E574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524000"/>
            <a:ext cx="6321425" cy="4648200"/>
            <a:chOff x="336" y="960"/>
            <a:chExt cx="3982" cy="2928"/>
          </a:xfrm>
        </p:grpSpPr>
        <p:pic>
          <p:nvPicPr>
            <p:cNvPr id="41990" name="Picture 6">
              <a:extLst>
                <a:ext uri="{FF2B5EF4-FFF2-40B4-BE49-F238E27FC236}">
                  <a16:creationId xmlns:a16="http://schemas.microsoft.com/office/drawing/2014/main" id="{D9CF09AB-FE8C-573B-0EAE-CA60139770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60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1991" name="Text Box 7">
              <a:extLst>
                <a:ext uri="{FF2B5EF4-FFF2-40B4-BE49-F238E27FC236}">
                  <a16:creationId xmlns:a16="http://schemas.microsoft.com/office/drawing/2014/main" id="{ABAA233C-C745-C55D-5D78-EF95B29565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C347F6F-704C-04FE-682E-69AA02F9A3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EA575881-82A6-EC1A-5684-D0F4CAF1B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sz="2400"/>
              <a:t> </a:t>
            </a:r>
          </a:p>
        </p:txBody>
      </p:sp>
      <p:pic>
        <p:nvPicPr>
          <p:cNvPr id="44036" name="Picture 4">
            <a:extLst>
              <a:ext uri="{FF2B5EF4-FFF2-40B4-BE49-F238E27FC236}">
                <a16:creationId xmlns:a16="http://schemas.microsoft.com/office/drawing/2014/main" id="{84C25CDF-51C3-2C09-EA34-48162A3E5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797425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8005" name="Group 5">
            <a:extLst>
              <a:ext uri="{FF2B5EF4-FFF2-40B4-BE49-F238E27FC236}">
                <a16:creationId xmlns:a16="http://schemas.microsoft.com/office/drawing/2014/main" id="{20069541-9E14-2C96-F302-171D4E404703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71613"/>
            <a:ext cx="6437313" cy="4700587"/>
            <a:chOff x="336" y="927"/>
            <a:chExt cx="4055" cy="2961"/>
          </a:xfrm>
        </p:grpSpPr>
        <p:sp>
          <p:nvSpPr>
            <p:cNvPr id="44038" name="Text Box 6">
              <a:extLst>
                <a:ext uri="{FF2B5EF4-FFF2-40B4-BE49-F238E27FC236}">
                  <a16:creationId xmlns:a16="http://schemas.microsoft.com/office/drawing/2014/main" id="{1ED3810B-5F52-8AD9-DADE-AA2FBB4B2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44039" name="Picture 7">
              <a:extLst>
                <a:ext uri="{FF2B5EF4-FFF2-40B4-BE49-F238E27FC236}">
                  <a16:creationId xmlns:a16="http://schemas.microsoft.com/office/drawing/2014/main" id="{733015FD-A244-C39A-DFC2-38D01A73E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9" y="927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FDAC7A5-865C-4186-189B-FAA8C7B37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61194D14-2516-AF7A-4DDF-33FF19A16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sz="2400"/>
              <a:t> </a:t>
            </a:r>
          </a:p>
        </p:txBody>
      </p:sp>
      <p:pic>
        <p:nvPicPr>
          <p:cNvPr id="46084" name="Picture 4">
            <a:extLst>
              <a:ext uri="{FF2B5EF4-FFF2-40B4-BE49-F238E27FC236}">
                <a16:creationId xmlns:a16="http://schemas.microsoft.com/office/drawing/2014/main" id="{43CF48BE-D2D3-8A1D-8BD4-042DAA9EB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0053" name="Group 5">
            <a:extLst>
              <a:ext uri="{FF2B5EF4-FFF2-40B4-BE49-F238E27FC236}">
                <a16:creationId xmlns:a16="http://schemas.microsoft.com/office/drawing/2014/main" id="{F8AC5776-E273-6CEB-51A6-2CD7BA9C477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6473825" cy="4724400"/>
            <a:chOff x="336" y="912"/>
            <a:chExt cx="4078" cy="2976"/>
          </a:xfrm>
        </p:grpSpPr>
        <p:sp>
          <p:nvSpPr>
            <p:cNvPr id="46086" name="Text Box 6">
              <a:extLst>
                <a:ext uri="{FF2B5EF4-FFF2-40B4-BE49-F238E27FC236}">
                  <a16:creationId xmlns:a16="http://schemas.microsoft.com/office/drawing/2014/main" id="{9EF34392-CED8-EF8A-63D3-57DC4F71FF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46087" name="Picture 7">
              <a:extLst>
                <a:ext uri="{FF2B5EF4-FFF2-40B4-BE49-F238E27FC236}">
                  <a16:creationId xmlns:a16="http://schemas.microsoft.com/office/drawing/2014/main" id="{4BF8CC78-D2E7-5150-7174-22A800E847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622EEFD7-3183-5ACD-CA7D-C723170EA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CDC1BD3D-A771-1C6E-90C7-048FB0807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прямоугольного параллелепипеда. Изобразите  весь параллелепипед.</a:t>
            </a:r>
            <a:r>
              <a:rPr lang="ru-RU" altLang="ru-RU" sz="2400"/>
              <a:t> </a:t>
            </a:r>
          </a:p>
        </p:txBody>
      </p:sp>
      <p:pic>
        <p:nvPicPr>
          <p:cNvPr id="48132" name="Picture 4">
            <a:extLst>
              <a:ext uri="{FF2B5EF4-FFF2-40B4-BE49-F238E27FC236}">
                <a16:creationId xmlns:a16="http://schemas.microsoft.com/office/drawing/2014/main" id="{41A464F1-AE4C-6B65-F845-BD82EC3FA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2101" name="Group 5">
            <a:extLst>
              <a:ext uri="{FF2B5EF4-FFF2-40B4-BE49-F238E27FC236}">
                <a16:creationId xmlns:a16="http://schemas.microsoft.com/office/drawing/2014/main" id="{0ACADBF3-F30A-D2DB-6A4C-9109833A4C0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447800"/>
            <a:ext cx="6473825" cy="4724400"/>
            <a:chOff x="336" y="912"/>
            <a:chExt cx="4078" cy="2976"/>
          </a:xfrm>
        </p:grpSpPr>
        <p:sp>
          <p:nvSpPr>
            <p:cNvPr id="48134" name="Text Box 6">
              <a:extLst>
                <a:ext uri="{FF2B5EF4-FFF2-40B4-BE49-F238E27FC236}">
                  <a16:creationId xmlns:a16="http://schemas.microsoft.com/office/drawing/2014/main" id="{8191DB44-32DA-9CD5-E2BC-6F18DF0343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48135" name="Picture 7">
              <a:extLst>
                <a:ext uri="{FF2B5EF4-FFF2-40B4-BE49-F238E27FC236}">
                  <a16:creationId xmlns:a16="http://schemas.microsoft.com/office/drawing/2014/main" id="{B2841DA8-3A6F-181E-7146-DF5F8CEC5C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8">
            <a:extLst>
              <a:ext uri="{FF2B5EF4-FFF2-40B4-BE49-F238E27FC236}">
                <a16:creationId xmlns:a16="http://schemas.microsoft.com/office/drawing/2014/main" id="{9F140728-D23E-A0E5-9641-DF367FE28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1029">
            <a:extLst>
              <a:ext uri="{FF2B5EF4-FFF2-40B4-BE49-F238E27FC236}">
                <a16:creationId xmlns:a16="http://schemas.microsoft.com/office/drawing/2014/main" id="{380B8D9E-415F-9FA4-602A-5C989D827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Обычно куб изображается так, как показано на рисунке. А именно, рисуется квадрат </a:t>
            </a:r>
            <a:r>
              <a:rPr lang="en-US" altLang="ru-RU" sz="2400" i="1"/>
              <a:t>ABB</a:t>
            </a:r>
            <a:r>
              <a:rPr lang="en-US" altLang="ru-RU" sz="2400" baseline="-25000"/>
              <a:t>1</a:t>
            </a:r>
            <a:r>
              <a:rPr lang="en-US" altLang="ru-RU" sz="2400" i="1"/>
              <a:t>A</a:t>
            </a:r>
            <a:r>
              <a:rPr lang="en-US" altLang="ru-RU" sz="2400" baseline="-25000"/>
              <a:t>1</a:t>
            </a:r>
            <a:r>
              <a:rPr lang="en-US" altLang="ru-RU" sz="2400"/>
              <a:t>, </a:t>
            </a:r>
            <a:r>
              <a:rPr lang="ru-RU" altLang="ru-RU" sz="2400"/>
              <a:t>изображающий одну из граней куба, и равный ему квадрат </a:t>
            </a:r>
            <a:r>
              <a:rPr lang="en-US" altLang="ru-RU" sz="2400" i="1"/>
              <a:t>DCC</a:t>
            </a:r>
            <a:r>
              <a:rPr lang="en-US" altLang="ru-RU" sz="2400" baseline="-25000"/>
              <a:t>1</a:t>
            </a:r>
            <a:r>
              <a:rPr lang="en-US" altLang="ru-RU" sz="2400" i="1"/>
              <a:t>D</a:t>
            </a:r>
            <a:r>
              <a:rPr lang="en-US" altLang="ru-RU" sz="2400" baseline="-25000"/>
              <a:t>1</a:t>
            </a:r>
            <a:r>
              <a:rPr lang="ru-RU" altLang="ru-RU" sz="2400"/>
              <a:t>, стороны которого параллельны соответствующим сторонам квадрата </a:t>
            </a:r>
            <a:r>
              <a:rPr lang="en-US" altLang="ru-RU" sz="2400" i="1"/>
              <a:t>ABB</a:t>
            </a:r>
            <a:r>
              <a:rPr lang="en-US" altLang="ru-RU" sz="2400" baseline="-25000"/>
              <a:t>1</a:t>
            </a:r>
            <a:r>
              <a:rPr lang="en-US" altLang="ru-RU" sz="2400" i="1"/>
              <a:t>A</a:t>
            </a:r>
            <a:r>
              <a:rPr lang="en-US" altLang="ru-RU" sz="2400" baseline="-25000"/>
              <a:t>1</a:t>
            </a:r>
            <a:r>
              <a:rPr lang="en-US" altLang="ru-RU" sz="2400"/>
              <a:t>. </a:t>
            </a:r>
            <a:r>
              <a:rPr lang="ru-RU" altLang="ru-RU" sz="2400"/>
              <a:t>Соответствующие вершины этих квадратов соединяются отрезками. Отрезки, изображающие невидимые ребра куба, проводятся пунктиром.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49DC1CB1-C759-D241-B8F7-27649BAFF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44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На рисунках показаны несколько изображений куба.</a:t>
            </a:r>
          </a:p>
        </p:txBody>
      </p:sp>
      <p:sp>
        <p:nvSpPr>
          <p:cNvPr id="9219" name="Text Box 4">
            <a:extLst>
              <a:ext uri="{FF2B5EF4-FFF2-40B4-BE49-F238E27FC236}">
                <a16:creationId xmlns:a16="http://schemas.microsoft.com/office/drawing/2014/main" id="{E3DBB48A-2FA4-D941-EA4F-913BD3F4F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23900"/>
            <a:ext cx="91440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а) мы смотрим на куб сверху и справа; б) сверху и слева; в) снизу и справа; г) снизу и слева.</a:t>
            </a:r>
            <a:r>
              <a:rPr lang="ru-RU" altLang="ru-RU" sz="2400"/>
              <a:t> </a:t>
            </a:r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id="{BF56D189-F2C4-FC69-213C-E14C7E7F0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5815013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D3B81BC-5CD5-15BA-6B80-1173D6BF5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D188A114-1274-6689-16B5-0C8ED1B66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Сколько вершин (В), ребер (Р) и граней (Г) имеет куб? </a:t>
            </a:r>
          </a:p>
        </p:txBody>
      </p:sp>
      <p:sp>
        <p:nvSpPr>
          <p:cNvPr id="109573" name="Text Box 5">
            <a:extLst>
              <a:ext uri="{FF2B5EF4-FFF2-40B4-BE49-F238E27FC236}">
                <a16:creationId xmlns:a16="http://schemas.microsoft.com/office/drawing/2014/main" id="{15434434-C066-392C-A2B4-8C62D178B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Ответ.</a:t>
            </a:r>
            <a:r>
              <a:rPr lang="ru-RU" altLang="ru-RU" sz="2400"/>
              <a:t> В = 8, Р = 12, Г =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C1B6FEB-2DDB-00EC-F198-D719D4282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89E6A965-3EDC-5866-5245-9782C755A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6588"/>
            <a:ext cx="89154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Изобразите куб</a:t>
            </a:r>
            <a:r>
              <a:rPr lang="ru-RU" altLang="ru-RU" sz="2400"/>
              <a:t> на клетчатой бумаге</a:t>
            </a:r>
            <a:r>
              <a:rPr lang="ru-RU" altLang="ru-RU" sz="2400">
                <a:cs typeface="Times New Roman" panose="02020603050405020304" pitchFamily="18" charset="0"/>
              </a:rPr>
              <a:t>, аналогично данному на рисунке.</a:t>
            </a:r>
            <a:r>
              <a:rPr lang="ru-RU" altLang="ru-RU" sz="2400"/>
              <a:t>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13F41593-BE03-B305-BCD8-5C849D113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47990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02BB3C9-3573-CD2E-C21D-CAE9C67E9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DFD9532E-5077-FA9D-A45E-F8428433B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533400"/>
            <a:ext cx="88804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куба. Изобразите  весь куб.</a:t>
            </a:r>
            <a:r>
              <a:rPr lang="ru-RU" altLang="ru-RU" sz="2400"/>
              <a:t> 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263B7153-32CA-1E71-E6A1-2F83EA799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1621" name="Group 5">
            <a:extLst>
              <a:ext uri="{FF2B5EF4-FFF2-40B4-BE49-F238E27FC236}">
                <a16:creationId xmlns:a16="http://schemas.microsoft.com/office/drawing/2014/main" id="{089A005F-12B8-2347-A9A0-A0636E796B5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pic>
          <p:nvPicPr>
            <p:cNvPr id="15366" name="Picture 6">
              <a:extLst>
                <a:ext uri="{FF2B5EF4-FFF2-40B4-BE49-F238E27FC236}">
                  <a16:creationId xmlns:a16="http://schemas.microsoft.com/office/drawing/2014/main" id="{EF002BD8-9BF2-74FA-013A-284C04D7D3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367" name="Text Box 7">
              <a:extLst>
                <a:ext uri="{FF2B5EF4-FFF2-40B4-BE49-F238E27FC236}">
                  <a16:creationId xmlns:a16="http://schemas.microsoft.com/office/drawing/2014/main" id="{4703D44F-A347-E1CE-FB7F-554BB124E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C3173D7-39E2-57F7-15D5-490717BB2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6BA3A5FB-4624-162F-8D0D-C4763EDF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куба. Изобразите  весь куб.</a:t>
            </a:r>
            <a:r>
              <a:rPr lang="ru-RU" altLang="ru-RU" sz="2400"/>
              <a:t>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1D7A06DA-3C57-EA6F-8524-DB62548FA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3669" name="Group 5">
            <a:extLst>
              <a:ext uri="{FF2B5EF4-FFF2-40B4-BE49-F238E27FC236}">
                <a16:creationId xmlns:a16="http://schemas.microsoft.com/office/drawing/2014/main" id="{C920940F-AD3C-B64A-3439-33852FE0726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48360726-CEFE-575B-EABC-7C06C5C8D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7415" name="Picture 7">
              <a:extLst>
                <a:ext uri="{FF2B5EF4-FFF2-40B4-BE49-F238E27FC236}">
                  <a16:creationId xmlns:a16="http://schemas.microsoft.com/office/drawing/2014/main" id="{9C81DB77-F744-DF90-6290-B7EA61722E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448FC03-577F-53A0-193E-1377B5DB3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6ECBE03E-DDB0-6E05-78DA-417823445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cs typeface="Times New Roman" panose="02020603050405020304" pitchFamily="18" charset="0"/>
              </a:rPr>
              <a:t>	На рисунке изображены три ребра куба. Изобразите  весь куб.</a:t>
            </a:r>
            <a:r>
              <a:rPr lang="ru-RU" altLang="ru-RU" sz="2400"/>
              <a:t>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CDDBA2D5-7A17-A1D9-0101-0625E125A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71613"/>
            <a:ext cx="4797425" cy="391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5717" name="Group 5">
            <a:extLst>
              <a:ext uri="{FF2B5EF4-FFF2-40B4-BE49-F238E27FC236}">
                <a16:creationId xmlns:a16="http://schemas.microsoft.com/office/drawing/2014/main" id="{34261C51-B307-A503-FDA1-E7AF6A868270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447800"/>
            <a:ext cx="6702425" cy="4343400"/>
            <a:chOff x="192" y="912"/>
            <a:chExt cx="4222" cy="2736"/>
          </a:xfrm>
        </p:grpSpPr>
        <p:sp>
          <p:nvSpPr>
            <p:cNvPr id="19462" name="Text Box 6">
              <a:extLst>
                <a:ext uri="{FF2B5EF4-FFF2-40B4-BE49-F238E27FC236}">
                  <a16:creationId xmlns:a16="http://schemas.microsoft.com/office/drawing/2014/main" id="{A07A57C5-F2F8-ABF0-D3C3-924F810FB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36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19463" name="Picture 7">
              <a:extLst>
                <a:ext uri="{FF2B5EF4-FFF2-40B4-BE49-F238E27FC236}">
                  <a16:creationId xmlns:a16="http://schemas.microsoft.com/office/drawing/2014/main" id="{EC430B45-9CEE-0B7B-F69B-2CAE71D117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912"/>
              <a:ext cx="3022" cy="2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855</Words>
  <Application>Microsoft Office PowerPoint</Application>
  <PresentationFormat>Экран (4:3)</PresentationFormat>
  <Paragraphs>114</Paragraphs>
  <Slides>23</Slides>
  <Notes>23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Times New Roman</vt:lpstr>
      <vt:lpstr>Оформление по умолчанию</vt:lpstr>
      <vt:lpstr>Точечный рисунок</vt:lpstr>
      <vt:lpstr>10. МНОГОГРАННИКИ (куб, параллелепипед)</vt:lpstr>
      <vt:lpstr>КУБ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ПАРАЛЛЕЛЕПИПЕД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48</cp:revision>
  <dcterms:created xsi:type="dcterms:W3CDTF">2008-04-30T05:51:18Z</dcterms:created>
  <dcterms:modified xsi:type="dcterms:W3CDTF">2022-07-09T13:02:55Z</dcterms:modified>
</cp:coreProperties>
</file>