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8" r:id="rId2"/>
    <p:sldId id="279" r:id="rId3"/>
    <p:sldId id="280" r:id="rId4"/>
    <p:sldId id="281" r:id="rId5"/>
    <p:sldId id="313" r:id="rId6"/>
    <p:sldId id="314" r:id="rId7"/>
    <p:sldId id="315" r:id="rId8"/>
    <p:sldId id="312" r:id="rId9"/>
    <p:sldId id="282" r:id="rId10"/>
    <p:sldId id="283" r:id="rId11"/>
    <p:sldId id="284" r:id="rId12"/>
    <p:sldId id="285" r:id="rId13"/>
    <p:sldId id="286" r:id="rId14"/>
    <p:sldId id="287" r:id="rId15"/>
    <p:sldId id="301" r:id="rId16"/>
    <p:sldId id="288" r:id="rId17"/>
    <p:sldId id="289" r:id="rId18"/>
    <p:sldId id="290" r:id="rId19"/>
    <p:sldId id="316" r:id="rId20"/>
    <p:sldId id="321" r:id="rId21"/>
    <p:sldId id="291" r:id="rId22"/>
    <p:sldId id="292" r:id="rId23"/>
    <p:sldId id="293" r:id="rId24"/>
    <p:sldId id="294" r:id="rId25"/>
    <p:sldId id="295" r:id="rId26"/>
    <p:sldId id="296" r:id="rId27"/>
    <p:sldId id="302" r:id="rId28"/>
    <p:sldId id="297" r:id="rId29"/>
    <p:sldId id="298" r:id="rId30"/>
    <p:sldId id="328" r:id="rId31"/>
    <p:sldId id="329" r:id="rId32"/>
    <p:sldId id="330" r:id="rId33"/>
    <p:sldId id="264" r:id="rId34"/>
    <p:sldId id="318" r:id="rId35"/>
    <p:sldId id="265" r:id="rId36"/>
    <p:sldId id="266" r:id="rId37"/>
    <p:sldId id="299" r:id="rId38"/>
    <p:sldId id="267" r:id="rId39"/>
    <p:sldId id="268" r:id="rId40"/>
    <p:sldId id="269" r:id="rId41"/>
    <p:sldId id="270" r:id="rId42"/>
    <p:sldId id="309" r:id="rId43"/>
    <p:sldId id="310" r:id="rId44"/>
    <p:sldId id="271" r:id="rId45"/>
    <p:sldId id="317" r:id="rId46"/>
    <p:sldId id="331" r:id="rId47"/>
    <p:sldId id="272" r:id="rId48"/>
    <p:sldId id="320" r:id="rId49"/>
    <p:sldId id="300" r:id="rId50"/>
    <p:sldId id="273" r:id="rId51"/>
    <p:sldId id="274" r:id="rId52"/>
    <p:sldId id="275" r:id="rId53"/>
    <p:sldId id="276" r:id="rId54"/>
    <p:sldId id="277" r:id="rId5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49" autoAdjust="0"/>
  </p:normalViewPr>
  <p:slideViewPr>
    <p:cSldViewPr>
      <p:cViewPr varScale="1">
        <p:scale>
          <a:sx n="97" d="100"/>
          <a:sy n="97" d="100"/>
        </p:scale>
        <p:origin x="3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A11FD2-9A29-0326-255E-ED2F6F5546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F1035D0-E3A8-97A2-DD1A-0D264A0FC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ADCCE64-8F39-99C1-763C-46A3F882F8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61A1007-1046-905C-B03B-DCFEA8DA82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330D104-27BD-19A0-B445-BCBC9FD8ED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5085BAE-4DA6-537F-597F-9446E47F0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3366B6-5CBE-43D6-9CF4-A0B0F7D241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380845B-79CB-8083-B758-80290009B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CBF14A-B782-4B6E-AB0B-963F5B4AC578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F782B07-99A3-953A-0462-B2AF3E46C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1549006-4FED-7704-1EF2-9752AECFA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3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B7A21C19-A62C-6208-BCAB-809456E8F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CBFD7A-8270-4E5B-BC81-81978C2EC533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101DD34-69D4-0CEA-248A-EE57052FE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78CCF55-8AA1-0B86-2569-639C29CEF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0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C2CC636-6CC0-551A-045E-3CD66E80E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6FF829-3496-43FF-8F6F-D95400404D02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4280D2B-DF6E-B1C2-A664-B757503A9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9212AF2-E660-E128-9A4B-4581952F9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6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CB3FBA0-099B-828F-C66E-EB3074CBA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ADE6BB-76CF-4AAC-AAB6-4D6DCF00F914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B764E90-657F-9DFE-04EC-83530E860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56BBE63-1EEB-D6D2-C199-D92691443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8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B9B1120-1766-0D47-4EBB-3E337A134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FFEAB2-E714-4467-9439-AE1129CD76BC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8B18313-A3BA-FD39-A87C-7722E4F89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431E7AD-5334-CAB1-0100-E54870430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6D0730B-439F-782A-2FF6-91E11DDB7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0FDE7C-3934-42D2-A85E-C5149CB98EE1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E6C7021-18B6-D73D-7EF9-B9444347F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4EE7538-E836-318D-1559-08BAD400E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2218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F82FFD1B-FFE7-629D-4C74-D462FCB88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D48291-1845-41A0-9733-79E7611E91E0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0E05F46-2F6C-6491-4663-34C518526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79A4586-0F82-93F4-62E4-35C596F00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3650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DF2F7621-C27D-55E8-6193-B78E2C223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4CBAFD5-6A26-4462-89EB-935A7C4812FC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B6E097C-408D-A931-884C-2E7D8ADD2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328F1ACC-27D6-DDA7-A922-6EB53CD15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8553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57F5B1E-98C9-890C-5799-8A9B8882F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DE39AB-8C9A-4A4F-AB5B-D0A4A5843D49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1DBDB4BA-F4DB-C3C3-D8B3-4E056F59F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7EC3767-CE16-8CC3-AC26-BE8C7F5BD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90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7F85725-0ABF-085B-361A-C52FED798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E8F7FF-6C6E-4BA2-9B75-B5EF1919F13F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E45E88B0-4951-E831-AA7A-21C96BE0D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45503AA-9131-4288-0B36-C7724ADF5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1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1EA0E83-35E9-BE18-D259-F01C7479E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52F162-620D-4A65-AD33-DBE4DD357796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468D01BE-66A2-942E-0C63-14310931F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71A4C11-EAA5-B197-DB9F-DF5E1187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2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B28BD60-B3D9-E1B3-2B2B-A96BBCBC75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49E41E-E835-4E77-8ED2-63A6B38EC402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80E5910-C32D-315E-61E1-A1F116CE1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8F0E6CC-653D-9DD6-6B92-EE71BBA14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89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6E06177-71B9-F2C6-3D8C-82E7F684C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566230-CDCA-49ED-8B75-0448FADAF7F6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D43A43A-A1CA-3EDA-7426-EA0A0958A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A046DEEB-9BE5-8F74-5BCF-B393B7385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85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9E3F79D2-A13A-B1CC-AA46-DEFF7D185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4A5312-BBDD-4D43-AA3F-6C121C473279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EAB61C1-9AE4-45C2-3215-1FC195EC3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F9AD7E9-68E6-ADBF-4A53-DB8F27D60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79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51228B6A-B23B-C362-1230-224094B74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0BED0D-353E-4194-B6BB-ADFD3D1339C8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5AECD95-A9E0-BD18-7F80-8350DC4BA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9954353-F3C1-5323-5FEB-B4449FF72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8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63065519-D9EC-8C8E-1B12-BCA153355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6BD9A0-E404-4A52-BE35-7AC641BEAD9B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EBE52ED-DFBC-CA72-EA01-E04B6B1B5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A4F466B-C40E-6CC7-F52B-F8F102C28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75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6C9EB4D4-1C92-AC5B-93CA-D5C2C7192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6917ED-725D-4594-8E16-385C2D3D0C1F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0FCF8FC3-59C8-12B7-98C0-311CAF972B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970C78B7-256B-B204-7736-94036E692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9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1A44BABF-060E-012B-28D0-BFDD62362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52A1CC-2217-4372-9379-8DA0F6856931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E0BFE401-1E8C-17B5-305F-620A34EF5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415289D8-4EBE-5089-807B-2FCD2ADA2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03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8A0B7F5E-BD81-6694-911D-5FEF7BBC0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027E8C-3AF3-487C-9781-028F05860910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1D16492-0EF0-E3D2-6505-F8C8A761C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B88DB615-9455-33A3-A6C3-CD92AE951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1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639571C2-C628-C4DB-1943-F05D263C0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AAC6A7-9F67-4DE9-A14A-5373B62EEBFF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80C80B1-9B8D-0CA3-FA92-9C0F8D0C0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CCCD24FE-B1EB-3D04-4994-84A7AC522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0603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DD1788D5-AA1E-0855-DBCF-4F67FE857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2A2694-87EB-4A8B-A70C-AB57B78C1E9C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2D3D54C-D279-B51C-CD66-4B7486465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5456F499-216F-36BC-06D6-16008CDF5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7486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8541256-0BD1-A201-9C3D-6AA841B19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2339B3-1F07-48F5-B1C9-E4E8CE911962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81B0DFDA-9B4A-06BD-191B-80E06C59D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775A97B-637E-1688-5153-F67681CD3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6173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A505896-3A88-E742-7379-13D108BA8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7AA38D-CE4E-4987-A9B4-270B2B2302D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7BA1063-2A4B-A4FF-0725-449C9DBA3F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8B19CE7-CBD4-8AD1-228D-15007DEA4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09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28ECC19B-6521-DCE3-71EE-53AA29674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0D7A37-ABCA-45F2-A83E-123CBD4F275E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83CB6C6-7056-B629-F8AE-5CC822C32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C0CAEFC-DE3B-401F-72EA-FD885CFEA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810104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2B01B6B-6A6E-9D1B-DAE4-90125A39C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6B3902-0C2E-4DF7-8A0B-570A98C10E1E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9C30E97-982B-3739-5F7C-DB13783B8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25B76ED8-F650-3CB9-C063-305C4A186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6035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42C68B77-D4F3-401A-2244-522095E1C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4C1E9A-308C-4DEA-AB40-3D35D1CAB5EB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5EEED11B-65C4-6A3F-6068-27B869EAE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5EB5D18-4F42-4A4F-2643-F60113FAE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7756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6DAA3C5-5616-142A-E9B4-14C23406D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EBC02C-D2A2-433A-8713-D645AE6CDB90}" type="slidenum">
              <a:rPr lang="ru-RU" altLang="ru-RU"/>
              <a:pPr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05889C0-F48C-23EF-4473-FBF41B861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60D4474-19E5-2D50-0B2B-016532AD4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A791CC5-E873-5C59-ABE6-3B220EE08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C3B5C5-6F64-4703-ADA4-A765AB3B1F1A}" type="slidenum">
              <a:rPr lang="ru-RU" altLang="ru-RU"/>
              <a:pPr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8195" name="Rectangle 1026">
            <a:extLst>
              <a:ext uri="{FF2B5EF4-FFF2-40B4-BE49-F238E27FC236}">
                <a16:creationId xmlns:a16="http://schemas.microsoft.com/office/drawing/2014/main" id="{AB126B91-A542-77D7-EB3E-4AAA95C08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1027">
            <a:extLst>
              <a:ext uri="{FF2B5EF4-FFF2-40B4-BE49-F238E27FC236}">
                <a16:creationId xmlns:a16="http://schemas.microsoft.com/office/drawing/2014/main" id="{2C962663-624E-0A45-3AE7-8EAB67044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E6AB45B-9E01-F142-D2AA-6804409E6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2B9434-C5FE-43FB-91A1-BB4695901E88}" type="slidenum">
              <a:rPr lang="ru-RU" altLang="ru-RU"/>
              <a:pPr>
                <a:spcBef>
                  <a:spcPct val="0"/>
                </a:spcBef>
              </a:pPr>
              <a:t>35</a:t>
            </a:fld>
            <a:endParaRPr lang="ru-RU" altLang="ru-RU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3730239-1013-2ED0-7C22-E1CC7D61B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74DF85E-F257-AB2F-F873-8FB192EB2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A146ED5-6FDA-B6C9-4771-E6DE34086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DB9324-B0CB-41C0-9A1A-FA6A371037EA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6397520-F7F4-823B-6A59-9D3366A21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D164306-6195-094B-14CF-00E167F13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FA86118-DB9F-272C-0F08-BE24C4C35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5262A2-B7CA-4CDF-8F0F-E49D23B78E4F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F097FDEC-E27B-4927-3BAF-A5759BC161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01DB0FFA-B7A7-4347-27D5-51435E79F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6F2D21F-D0AB-7A1A-D02A-88E1D5B29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D14E43-E94E-4D6A-B6D2-7047553F35A4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91F7CC1-8AD3-56A7-B8AE-94EC41A4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F4406A6-FD7D-EB7F-B811-4D4045D1C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03E4BCF-C9FB-48BC-2F6B-B63509B6A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8DEA3B-9EC3-43F8-910C-12F4BFAF6F01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BFD84E3-FA2B-D84F-C06A-A1BF8D181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425C0DD-94AB-51F6-C452-4456B5A09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15F8197-7B43-D1D5-E85D-41218F994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79E09D-E9F6-4C23-B831-757572CC6609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32EAB3A9-CB88-57D5-7B9A-5FBD20003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C47DBAD-BB58-1489-C3EA-DC5F45886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5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F92344A-9EC9-B19A-AED2-239988E8F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1C97F3-3D3D-469B-8319-0269EA4AAB88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ABD9325-FE6D-B1D3-BF44-89BA763D9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03CDD17-31C9-F737-A0ED-72007668F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02CAC65-0B26-4370-EB58-1A9B5C1BD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556F24-4251-48B1-B7C2-3294A0AF8D9D}" type="slidenum">
              <a:rPr lang="ru-RU" altLang="ru-RU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A7C91CC-AF4B-BCB5-9C66-23CB03872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A8EC4A3-B0B2-80B3-C933-DCD66D543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8A0532C-2B66-A74D-7BA5-2D4FC3283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A93BF1-89B1-4ECB-B737-C2D686C79C46}" type="slidenum">
              <a:rPr lang="ru-RU" altLang="ru-RU"/>
              <a:pPr>
                <a:spcBef>
                  <a:spcPct val="0"/>
                </a:spcBef>
              </a:pPr>
              <a:t>42</a:t>
            </a:fld>
            <a:endParaRPr lang="ru-RU" altLang="ru-RU"/>
          </a:p>
        </p:txBody>
      </p:sp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EFB6F14C-579E-A2C1-2A49-68AF33AFE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>
            <a:extLst>
              <a:ext uri="{FF2B5EF4-FFF2-40B4-BE49-F238E27FC236}">
                <a16:creationId xmlns:a16="http://schemas.microsoft.com/office/drawing/2014/main" id="{2C808C52-90BE-4429-8901-EE8DBFF11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5A2BC3E-1D62-2E36-4CD5-BFACA1007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9661B4-CAFE-4C5D-8513-DBC1B16CC786}" type="slidenum">
              <a:rPr lang="ru-RU" altLang="ru-RU"/>
              <a:pPr>
                <a:spcBef>
                  <a:spcPct val="0"/>
                </a:spcBef>
              </a:pPr>
              <a:t>43</a:t>
            </a:fld>
            <a:endParaRPr lang="ru-RU" altLang="ru-RU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3006D7DA-4206-FCAF-9726-5AAB2B2C7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3E041553-A9E1-DB48-131C-BB230DF0F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0E23C7E-4D91-792B-8F87-B6F36B0DA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D03D75-2DA1-4A94-95E2-0B45541A427F}" type="slidenum">
              <a:rPr lang="ru-RU" altLang="ru-RU"/>
              <a:pPr>
                <a:spcBef>
                  <a:spcPct val="0"/>
                </a:spcBef>
              </a:pPr>
              <a:t>44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56CB9AE-8C66-E101-1397-3784066EE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723C84A-8CB2-B42F-7CAF-F5E5A42D3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65D1898-0392-66E5-91CB-CEE6E7FE6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740701-CBEE-4416-BA2D-1F18865FDE1A}" type="slidenum">
              <a:rPr lang="ru-RU" altLang="ru-RU"/>
              <a:pPr>
                <a:spcBef>
                  <a:spcPct val="0"/>
                </a:spcBef>
              </a:pPr>
              <a:t>45</a:t>
            </a:fld>
            <a:endParaRPr lang="ru-RU" altLang="ru-RU"/>
          </a:p>
        </p:txBody>
      </p:sp>
      <p:sp>
        <p:nvSpPr>
          <p:cNvPr id="30723" name="Rectangle 1026">
            <a:extLst>
              <a:ext uri="{FF2B5EF4-FFF2-40B4-BE49-F238E27FC236}">
                <a16:creationId xmlns:a16="http://schemas.microsoft.com/office/drawing/2014/main" id="{419043DE-870E-1959-CF1B-0E9CFEF1E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1027">
            <a:extLst>
              <a:ext uri="{FF2B5EF4-FFF2-40B4-BE49-F238E27FC236}">
                <a16:creationId xmlns:a16="http://schemas.microsoft.com/office/drawing/2014/main" id="{C4B70803-DA00-24EB-2930-64B3FC87C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20EB8AC-C10B-E2E4-2FA1-28E2F2B48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66B332-E3FE-4EB7-9E88-7F3A0A278E99}" type="slidenum">
              <a:rPr lang="ru-RU" altLang="ru-RU"/>
              <a:pPr>
                <a:spcBef>
                  <a:spcPct val="0"/>
                </a:spcBef>
              </a:pPr>
              <a:t>46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33D016E-A5CF-0547-F0DA-424B2C0D2D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7A2014F-3AE3-21AB-0F33-B8EBF1C98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C2FBFC8-C0BC-117A-DB59-BA0B79B9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036066-34F7-49BC-B823-6BA0FD900F21}" type="slidenum">
              <a:rPr lang="ru-RU" altLang="ru-RU"/>
              <a:pPr>
                <a:spcBef>
                  <a:spcPct val="0"/>
                </a:spcBef>
              </a:pPr>
              <a:t>47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1DEB7DC-4348-C158-844E-21D192636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DB1E7A3-1BB2-48A2-3F63-3BFDEF6BE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20DEB96-7937-C241-3A2E-B5EAA48CF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25B385-DF89-4971-9BED-A69472DABF0F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  <p:sp>
        <p:nvSpPr>
          <p:cNvPr id="36867" name="Rectangle 1026">
            <a:extLst>
              <a:ext uri="{FF2B5EF4-FFF2-40B4-BE49-F238E27FC236}">
                <a16:creationId xmlns:a16="http://schemas.microsoft.com/office/drawing/2014/main" id="{FF7A497E-895F-0B1E-1B8A-A3748284D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>
            <a:extLst>
              <a:ext uri="{FF2B5EF4-FFF2-40B4-BE49-F238E27FC236}">
                <a16:creationId xmlns:a16="http://schemas.microsoft.com/office/drawing/2014/main" id="{6447A02B-3E38-F676-384D-639F9785A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04635DB-D51D-D0C6-2038-CD5073F49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74CFDD-55A6-48ED-AD02-42F0079ED839}" type="slidenum">
              <a:rPr lang="ru-RU" altLang="ru-RU"/>
              <a:pPr>
                <a:spcBef>
                  <a:spcPct val="0"/>
                </a:spcBef>
              </a:pPr>
              <a:t>49</a:t>
            </a:fld>
            <a:endParaRPr lang="ru-RU" altLang="ru-RU"/>
          </a:p>
        </p:txBody>
      </p:sp>
      <p:sp>
        <p:nvSpPr>
          <p:cNvPr id="38915" name="Rectangle 1026">
            <a:extLst>
              <a:ext uri="{FF2B5EF4-FFF2-40B4-BE49-F238E27FC236}">
                <a16:creationId xmlns:a16="http://schemas.microsoft.com/office/drawing/2014/main" id="{5513F876-B0CA-76C1-A42A-93EE14AE3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>
            <a:extLst>
              <a:ext uri="{FF2B5EF4-FFF2-40B4-BE49-F238E27FC236}">
                <a16:creationId xmlns:a16="http://schemas.microsoft.com/office/drawing/2014/main" id="{053B4C60-3441-901D-A395-40DD429BB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8D51A94-32D0-4F2E-D3C9-2703AE896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9EE945-7EB2-4D55-BE16-9D65EAA2A1E9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C66B60A-FC99-FA08-D975-83255822D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ADD8343-8309-4EDC-CF62-C568AA884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038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899442F-EAAE-97C0-0B65-257F3EAE2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93CE80-70E5-4E03-9A3D-8F73BA8460EE}" type="slidenum">
              <a:rPr lang="ru-RU" altLang="ru-RU"/>
              <a:pPr>
                <a:spcBef>
                  <a:spcPct val="0"/>
                </a:spcBef>
              </a:pPr>
              <a:t>50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328E2EF-AFDF-4D0D-557C-AEC2B8D9D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248051A-65B6-1CF6-C6CD-CF459D1E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B72A60F-9F3E-820A-B8E6-EFCC8119F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20EA9-11DC-4AD2-BF12-A4BF4DB46195}" type="slidenum">
              <a:rPr lang="ru-RU" altLang="ru-RU"/>
              <a:pPr>
                <a:spcBef>
                  <a:spcPct val="0"/>
                </a:spcBef>
              </a:pPr>
              <a:t>51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5E76445-D3A2-25C6-9300-31233F868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1ADE00C-560E-55DD-242D-74F74EED6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8E6E440-D2F5-18D8-C621-1644F09B2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C51A18-38BD-4561-9A2A-39C17029B3D7}" type="slidenum">
              <a:rPr lang="ru-RU" altLang="ru-RU"/>
              <a:pPr>
                <a:spcBef>
                  <a:spcPct val="0"/>
                </a:spcBef>
              </a:pPr>
              <a:t>52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3AC1D30-4664-BF71-4603-245A30E73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7EBF539-A178-7269-1CB1-342BBB31A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91293FA-1DEB-D5FF-2773-620623B09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7FD552-CA38-4494-8270-08F07D193078}" type="slidenum">
              <a:rPr lang="ru-RU" altLang="ru-RU"/>
              <a:pPr>
                <a:spcBef>
                  <a:spcPct val="0"/>
                </a:spcBef>
              </a:pPr>
              <a:t>53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444ECDE-78B5-95B4-1CB0-5E61C4AF6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F1323DF-5EC0-4F9B-7FC2-2EB2DAA40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754B91E-68AA-691D-E263-A7D07D766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5CB5AF-ADDF-479F-B47E-35AA6A997E53}" type="slidenum">
              <a:rPr lang="ru-RU" altLang="ru-RU"/>
              <a:pPr>
                <a:spcBef>
                  <a:spcPct val="0"/>
                </a:spcBef>
              </a:pPr>
              <a:t>54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5EEEAA2-C50B-8DEC-0C1F-50D2F06DA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E6108A2-B2BB-BAD7-60E0-BFA405E40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CC812D0-DCF7-5256-B51E-9B77818A4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A41ABE-62C9-4158-954B-8EB169BDC170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E2F72A1-2F73-8B1B-90F9-42B198A12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9F51E99-DAD6-CEC0-EEB1-5859D6485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8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B626E8B-A665-02FD-BA3A-BB5D35F76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2F8792-D37B-4B22-AFF2-45C7F3E90AD5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63491" name="Rectangle 1026">
            <a:extLst>
              <a:ext uri="{FF2B5EF4-FFF2-40B4-BE49-F238E27FC236}">
                <a16:creationId xmlns:a16="http://schemas.microsoft.com/office/drawing/2014/main" id="{251C000D-3449-012F-AEC4-E9DD3B667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1027">
            <a:extLst>
              <a:ext uri="{FF2B5EF4-FFF2-40B4-BE49-F238E27FC236}">
                <a16:creationId xmlns:a16="http://schemas.microsoft.com/office/drawing/2014/main" id="{A5713974-9794-83C9-FB4F-8D4B43BD6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8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87386CE-2A56-A21B-F099-42ECA3ACE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416DD9-C1BA-429F-A3A5-42D270B05291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D86B314-891A-51C4-CD8F-FE0D02FA2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D185530-FE40-4C87-E8AB-68FB4C466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7B42C12B-2B4C-031D-7493-D94A416C2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21EC66-7E13-45C7-A72B-307BB42A45AD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9BFB515-4E17-B5FD-7A8F-EBF8ABA07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98541FC-DB60-D201-3208-311D1048D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1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919B-FCE2-DA99-A699-4D32DA82E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54CEF5-E2D8-0C85-EF19-4A3B6646A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D7D07-4D1A-7D32-F841-6AC04988F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7D37-331E-458B-9625-6D120A8FC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67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802039-B864-8B3E-2463-227670A9A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6D19C-0670-ACE5-DB12-250174F21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12A526-88B8-A075-DFE0-483D3EA19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F52E-BB4E-441F-A36C-A2EEFCB21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88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EF9A31-C912-B9D7-AAE6-1A78D64A3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E4EC5B-E546-D783-A7E3-A06C28927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0B28E9-5A80-EC17-CC07-60A5F4E5E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4123-F981-4D9D-92A9-0E1448DA2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1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542C7B-A12B-F28E-FED9-0FC9D68A5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6E057-126F-60FC-EA91-BC7BC129C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5EAB4-DB82-D59E-9919-6413A25CB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777B-D3BF-44AD-9760-A6C7C79CA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4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821C53-9D2D-0D1A-F799-872AB0080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643D99-36C2-C4FF-8FB9-9C53E1BD8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941DCE-1942-2554-87AF-005F15F9D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16AD3-0E58-4114-B306-0824867E41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12864-388B-1F7D-54AF-084F4B555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6E081-F005-21A9-6B28-0380B9078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2BC50-CEA4-0F3C-5F10-BA676F37A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778CC-5112-45F9-A664-865D11F10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72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630A97-781B-DEFB-AC4F-2C6F5795D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260E77-C0DF-A03A-F059-B2048B260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8492C5-00FB-649E-F147-5E212FE12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8818E-C162-4608-929B-F487FACC2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69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6BD1C6-EC3A-2749-1C4C-07875886C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D787A2-901D-603E-066E-EEF3A3B6A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07055F-64A9-5FB8-A0B2-7A50108F7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F295-4284-4C4F-B306-27DAC01B3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7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461D5F-19EA-DE43-25E6-C0D3EDF14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93E7C7-82ED-B60D-8712-4A56E9FDC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712ED9-1D06-172D-BA1E-013389E3B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A82E-F253-4A1F-9A13-849CE43D2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11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B12ECC-BD52-F0C7-93C2-77A53C627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568F7-C3E9-085B-EE2B-B890C1C22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D1738-380E-1C3C-DF81-2B33E6A6D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92A1-F354-4E6F-99F3-3F9D39813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6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B3D00-8C09-85D8-5444-9EC13C8C2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D8495-84DD-49D9-20A5-855589F91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9AA3C-4CF9-F959-E6A5-0413BD192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2356-B811-4769-BA20-B1D23B47E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89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480729-08A4-B0D5-3F9D-DFFAABC16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9A88AE-3AE3-96AA-2336-F8CD25584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1F2BFD-3B31-767B-A0C6-3A6AAB6555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3B3EA0-A8F4-3E9E-AC39-96B36F054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1FA1A5-4E65-75A0-887F-68800F9D07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19B2A6-D9C0-4CDF-B73F-265CD0DC0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3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5A6435-265A-4940-87A0-3B741867C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10. МНОГОГРАННИКИ (призма, пирамида)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2B2428DE-C28C-61CB-219E-04B5A086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>
                <a:solidFill>
                  <a:srgbClr val="FF3300"/>
                </a:solidFill>
              </a:rPr>
              <a:t>	Призмой </a:t>
            </a:r>
            <a:r>
              <a:rPr lang="ru-RU" altLang="ru-RU" sz="2200"/>
              <a:t>называется многогранник, поверхность которого состоит из двух равных многоугольников, называемых основаниями призмы, и параллелограммов, имеющих общие стороны с каждым из оснований и называемых боковыми гранями призмы. Стороны боковых граней, не лежащие в основаниях, называются боковыми ребрами призмы.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/>
              <a:t>	Призма называется </a:t>
            </a:r>
            <a:r>
              <a:rPr lang="en-US" altLang="ru-RU" sz="2200" i="1">
                <a:solidFill>
                  <a:srgbClr val="FF3300"/>
                </a:solidFill>
              </a:rPr>
              <a:t>n</a:t>
            </a:r>
            <a:r>
              <a:rPr lang="ru-RU" altLang="ru-RU" sz="2200">
                <a:solidFill>
                  <a:srgbClr val="FF3300"/>
                </a:solidFill>
              </a:rPr>
              <a:t>-угольной</a:t>
            </a:r>
            <a:r>
              <a:rPr lang="ru-RU" altLang="ru-RU" sz="2200"/>
              <a:t>, если ее основаниями являются </a:t>
            </a:r>
            <a:r>
              <a:rPr lang="en-US" altLang="ru-RU" sz="2200" i="1"/>
              <a:t>n</a:t>
            </a:r>
            <a:r>
              <a:rPr lang="ru-RU" altLang="ru-RU" sz="2200"/>
              <a:t>-угольники.</a:t>
            </a:r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18AE3E30-22AC-FA1B-41C4-8D27C5A0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/>
              <a:t>	На рисунке изображены треугольная, четырехугольная, пятиугольная и шестиугольная призмы.</a:t>
            </a:r>
          </a:p>
        </p:txBody>
      </p:sp>
      <p:pic>
        <p:nvPicPr>
          <p:cNvPr id="50181" name="Picture 6" descr="C:\Documents and Settings\Администратор\Мои документы\PICTURE\Mathem\Многогранники\Призма3\Prism1.jpg">
            <a:extLst>
              <a:ext uri="{FF2B5EF4-FFF2-40B4-BE49-F238E27FC236}">
                <a16:creationId xmlns:a16="http://schemas.microsoft.com/office/drawing/2014/main" id="{CFAB3F25-E990-19D2-DF1F-8C41EEE8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C:\Documents and Settings\Администратор\Мои документы\PICTURE\Mathem\Многогранники\Призма5\Prism1.jpg">
            <a:extLst>
              <a:ext uri="{FF2B5EF4-FFF2-40B4-BE49-F238E27FC236}">
                <a16:creationId xmlns:a16="http://schemas.microsoft.com/office/drawing/2014/main" id="{2BB35348-F19D-2CF7-C09B-6DF318C2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24384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C:\Documents and Settings\Администратор\Мои документы\PICTURE\Mathem\Многогранники\Призма6\Prism1.jpg">
            <a:extLst>
              <a:ext uri="{FF2B5EF4-FFF2-40B4-BE49-F238E27FC236}">
                <a16:creationId xmlns:a16="http://schemas.microsoft.com/office/drawing/2014/main" id="{D7E64F46-E119-9787-32AC-1A41ADAB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5146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9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F1E99445-A961-6A3F-AC91-36AC7E77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905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97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9B6066E-65B5-0A90-4987-9A904F765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46D8BF7C-A2C6-CE0A-AF3E-D36203F4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три ребра треугольной призмы. Изобразите всю призму.</a:t>
            </a: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1679DC2A-6677-6B07-7CBC-845BCEF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4389" name="Group 5">
            <a:extLst>
              <a:ext uri="{FF2B5EF4-FFF2-40B4-BE49-F238E27FC236}">
                <a16:creationId xmlns:a16="http://schemas.microsoft.com/office/drawing/2014/main" id="{B617DAC2-DE8D-52DF-49C4-F06072BE9B3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6635750" cy="4724400"/>
            <a:chOff x="240" y="1056"/>
            <a:chExt cx="4180" cy="2976"/>
          </a:xfrm>
        </p:grpSpPr>
        <p:pic>
          <p:nvPicPr>
            <p:cNvPr id="68614" name="Picture 6">
              <a:extLst>
                <a:ext uri="{FF2B5EF4-FFF2-40B4-BE49-F238E27FC236}">
                  <a16:creationId xmlns:a16="http://schemas.microsoft.com/office/drawing/2014/main" id="{8DDDF2BC-BD4E-89AE-177F-02CB3D837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56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15" name="Text Box 7">
              <a:extLst>
                <a:ext uri="{FF2B5EF4-FFF2-40B4-BE49-F238E27FC236}">
                  <a16:creationId xmlns:a16="http://schemas.microsoft.com/office/drawing/2014/main" id="{E3CAB7F6-15C0-FC9D-7D7C-CE0E2E8AA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6977473-2611-7CEA-E650-F181125B4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8337001E-4192-A917-6C87-45446E5A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три ребра треугольной призмы. Изобразите всю призму.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4F089417-25B3-8F08-7049-15E6874E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4097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6437" name="Group 5">
            <a:extLst>
              <a:ext uri="{FF2B5EF4-FFF2-40B4-BE49-F238E27FC236}">
                <a16:creationId xmlns:a16="http://schemas.microsoft.com/office/drawing/2014/main" id="{C0738D0B-846A-B9E5-F8AC-0A1D051133E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6711950" cy="4953000"/>
            <a:chOff x="240" y="912"/>
            <a:chExt cx="4228" cy="3120"/>
          </a:xfrm>
        </p:grpSpPr>
        <p:sp>
          <p:nvSpPr>
            <p:cNvPr id="70662" name="Text Box 6">
              <a:extLst>
                <a:ext uri="{FF2B5EF4-FFF2-40B4-BE49-F238E27FC236}">
                  <a16:creationId xmlns:a16="http://schemas.microsoft.com/office/drawing/2014/main" id="{346DE760-1B3C-1ADA-41AF-B68A79080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70663" name="Picture 7">
              <a:extLst>
                <a:ext uri="{FF2B5EF4-FFF2-40B4-BE49-F238E27FC236}">
                  <a16:creationId xmlns:a16="http://schemas.microsoft.com/office/drawing/2014/main" id="{9FD81779-2EA6-EB6E-75B8-494556D10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1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5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EDD3E1F-ADF8-9CCD-A39A-DCD4B3493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6E1BD06A-8237-F821-1789-AC29310C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четыре ребра шестиугольной призмы. Изобразите всю призму. </a:t>
            </a: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90213C25-3289-D776-CFD1-20CAC426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8485" name="Group 5">
            <a:extLst>
              <a:ext uri="{FF2B5EF4-FFF2-40B4-BE49-F238E27FC236}">
                <a16:creationId xmlns:a16="http://schemas.microsoft.com/office/drawing/2014/main" id="{DEA361F3-9C12-89AF-2FAD-45905D6ACF1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6711950" cy="4724400"/>
            <a:chOff x="240" y="1056"/>
            <a:chExt cx="4228" cy="2976"/>
          </a:xfrm>
        </p:grpSpPr>
        <p:sp>
          <p:nvSpPr>
            <p:cNvPr id="72710" name="Text Box 6">
              <a:extLst>
                <a:ext uri="{FF2B5EF4-FFF2-40B4-BE49-F238E27FC236}">
                  <a16:creationId xmlns:a16="http://schemas.microsoft.com/office/drawing/2014/main" id="{F8E420C4-735E-E1F1-5E05-5CE0AC6E0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72711" name="Picture 7">
              <a:extLst>
                <a:ext uri="{FF2B5EF4-FFF2-40B4-BE49-F238E27FC236}">
                  <a16:creationId xmlns:a16="http://schemas.microsoft.com/office/drawing/2014/main" id="{24AADF2A-9FDC-7AC1-9F5A-03B066EAF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056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83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DD7969A-AA27-D182-8869-5FCD27205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BA3D355C-5711-6115-6FC3-CCCFFEDE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четыре ребра шестиугольной призмы. Изобразите всю призму. </a:t>
            </a:r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6988DBB0-0560-A07D-EBFE-04BFABDB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288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0533" name="Group 5">
            <a:extLst>
              <a:ext uri="{FF2B5EF4-FFF2-40B4-BE49-F238E27FC236}">
                <a16:creationId xmlns:a16="http://schemas.microsoft.com/office/drawing/2014/main" id="{AA4F092D-A6AA-A500-758B-7FE6B6B4E8C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828800"/>
            <a:ext cx="6670675" cy="4572000"/>
            <a:chOff x="240" y="1152"/>
            <a:chExt cx="4202" cy="2880"/>
          </a:xfrm>
        </p:grpSpPr>
        <p:sp>
          <p:nvSpPr>
            <p:cNvPr id="74758" name="Text Box 6">
              <a:extLst>
                <a:ext uri="{FF2B5EF4-FFF2-40B4-BE49-F238E27FC236}">
                  <a16:creationId xmlns:a16="http://schemas.microsoft.com/office/drawing/2014/main" id="{70FD7493-D1EF-2A80-AAEA-653E1D07C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74759" name="Picture 7">
              <a:extLst>
                <a:ext uri="{FF2B5EF4-FFF2-40B4-BE49-F238E27FC236}">
                  <a16:creationId xmlns:a16="http://schemas.microsoft.com/office/drawing/2014/main" id="{4D23B554-5ADF-656C-C3C9-FD63919F4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" y="115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9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9538166-19E7-2D5F-950D-E667158B8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0E159143-EFA9-FC04-6A35-19FF8E48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Сколько вершин (В), ребер (Р) и граней (Г) имеет: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43A400E2-8077-4426-1128-3D16C6C1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а) В = 6, Р = 9, Г = 5.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09F86315-C271-6E70-BA01-33C120D2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</a:t>
            </a:r>
            <a:r>
              <a:rPr lang="ru-RU" altLang="ru-RU" sz="2400"/>
              <a:t>треугольная призма?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FFDEB7D2-C92A-8ADE-540C-E01A09517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б) В = 8, Р = 12, Г = 6.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E2DD96AE-17D3-C0C7-88AD-505F300A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90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в) В = 10, Р = 15, Г = 7.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EB503ACA-0FBC-FFDB-8C70-9F65A64D4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24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г) В = 12, Р = 18, Г = 8.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E15BADFE-3DB5-9A58-8243-D6321FD1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</a:t>
            </a:r>
            <a:r>
              <a:rPr lang="ru-RU" altLang="ru-RU" sz="2400"/>
              <a:t>четырехугольная призма?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CC221B11-9938-82B4-FD7B-C36AE902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</a:t>
            </a:r>
            <a:r>
              <a:rPr lang="ru-RU" altLang="ru-RU" sz="2400"/>
              <a:t>пятиугольная призма?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574BA1B8-892C-C8D3-881C-4EC9366A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г) </a:t>
            </a:r>
            <a:r>
              <a:rPr lang="ru-RU" altLang="ru-RU" sz="2400"/>
              <a:t>шестиугольная призма</a:t>
            </a:r>
            <a:r>
              <a:rPr lang="ru-RU" altLang="ru-RU" sz="2400">
                <a:cs typeface="Times New Roman" panose="02020603050405020304" pitchFamily="18" charset="0"/>
              </a:rPr>
              <a:t>? 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4084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  <p:bldP spid="152581" grpId="0" autoUpdateAnimBg="0"/>
      <p:bldP spid="152582" grpId="0" autoUpdateAnimBg="0"/>
      <p:bldP spid="152583" grpId="0" autoUpdateAnimBg="0"/>
      <p:bldP spid="152584" grpId="0" autoUpdateAnimBg="0"/>
      <p:bldP spid="152585" grpId="0" autoUpdateAnimBg="0"/>
      <p:bldP spid="152586" grpId="0" autoUpdateAnimBg="0"/>
      <p:bldP spid="1525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B26A254-04B9-5893-D014-414A11B2B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D9E864E-1531-41D4-AC2B-E1618634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5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Существует ли призма, которая имеет: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37DAC650-1028-D1CF-3DFA-629DFB94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>
                <a:cs typeface="Times New Roman" panose="02020603050405020304" pitchFamily="18" charset="0"/>
              </a:rPr>
              <a:t>Нет</a:t>
            </a:r>
            <a:r>
              <a:rPr lang="ru-RU" altLang="ru-RU" sz="2400"/>
              <a:t>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AD51853B-D1B4-5F15-8827-04B1D9790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4 ребра</a:t>
            </a:r>
            <a:r>
              <a:rPr lang="ru-RU" altLang="ru-RU" sz="2400"/>
              <a:t>?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443CD021-E111-7FCA-DE5F-D8A58C799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Нет.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CE4E9FFE-6C27-3639-EC3F-954E35D28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Да.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id="{C3F27A3D-19E0-BA82-A467-2F43105E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Д</a:t>
            </a:r>
            <a:r>
              <a:rPr lang="ru-RU" altLang="ru-RU" sz="2400">
                <a:cs typeface="Times New Roman" panose="02020603050405020304" pitchFamily="18" charset="0"/>
              </a:rPr>
              <a:t>а.</a:t>
            </a:r>
          </a:p>
        </p:txBody>
      </p:sp>
      <p:sp>
        <p:nvSpPr>
          <p:cNvPr id="181257" name="Text Box 9">
            <a:extLst>
              <a:ext uri="{FF2B5EF4-FFF2-40B4-BE49-F238E27FC236}">
                <a16:creationId xmlns:a16="http://schemas.microsoft.com/office/drawing/2014/main" id="{63BC2DF3-DF0D-29B9-4A2B-D2C281AE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6 рёбер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81258" name="Text Box 10">
            <a:extLst>
              <a:ext uri="{FF2B5EF4-FFF2-40B4-BE49-F238E27FC236}">
                <a16:creationId xmlns:a16="http://schemas.microsoft.com/office/drawing/2014/main" id="{60B3B064-A81D-85E6-8FD7-7A43998E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6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12 рёбер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81259" name="Text Box 11">
            <a:extLst>
              <a:ext uri="{FF2B5EF4-FFF2-40B4-BE49-F238E27FC236}">
                <a16:creationId xmlns:a16="http://schemas.microsoft.com/office/drawing/2014/main" id="{798ED6BD-2A20-29DB-9DE9-ABCD26FE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г) 21 ребро? 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8419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  <p:bldP spid="181253" grpId="0" autoUpdateAnimBg="0"/>
      <p:bldP spid="181254" grpId="0" autoUpdateAnimBg="0"/>
      <p:bldP spid="181255" grpId="0" autoUpdateAnimBg="0"/>
      <p:bldP spid="181256" grpId="0" autoUpdateAnimBg="0"/>
      <p:bldP spid="181257" grpId="0" autoUpdateAnimBg="0"/>
      <p:bldP spid="181258" grpId="0" autoUpdateAnimBg="0"/>
      <p:bldP spid="1812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060BCCB-54FC-234E-1A3A-3563C37B3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</a:t>
            </a:r>
            <a:r>
              <a:rPr lang="en-US" altLang="ru-RU" sz="2400">
                <a:solidFill>
                  <a:srgbClr val="FF3300"/>
                </a:solidFill>
              </a:rPr>
              <a:t>1</a:t>
            </a:r>
            <a:r>
              <a:rPr lang="ru-RU" altLang="ru-RU" sz="24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FB7DF357-5827-563C-2C18-E97D9046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Какой многоугольник лежит в основании призмы, которая имеет:</a:t>
            </a:r>
            <a:endParaRPr lang="ru-RU" altLang="ru-RU" sz="2400"/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459558A6-12A9-96ED-A5A1-B72D2F84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133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>
                <a:cs typeface="Times New Roman" panose="02020603050405020304" pitchFamily="18" charset="0"/>
              </a:rPr>
              <a:t>Шестиугольник</a:t>
            </a:r>
            <a:r>
              <a:rPr lang="ru-RU" altLang="ru-RU" sz="2400"/>
              <a:t>.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F2DA7A60-E454-1AD2-B2C4-A9F8059B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18 рёбер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EA4937F6-0BF9-E167-5311-7C674B66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24 вершины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id="{1EB32DB3-DC03-56BE-A773-9A21D7F7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36 граней?</a:t>
            </a:r>
            <a:endParaRPr lang="ru-RU" altLang="ru-RU" sz="2400"/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D0A7E918-D68E-FAE9-E607-5A907AFA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Д</a:t>
            </a:r>
            <a:r>
              <a:rPr lang="ru-RU" altLang="ru-RU" sz="2400">
                <a:cs typeface="Times New Roman" panose="02020603050405020304" pitchFamily="18" charset="0"/>
              </a:rPr>
              <a:t>венадцатиугольник</a:t>
            </a:r>
            <a:r>
              <a:rPr lang="ru-RU" altLang="ru-RU" sz="2400"/>
              <a:t>.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A04A8085-C182-7682-9BFE-C1DA81415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</a:t>
            </a:r>
            <a:r>
              <a:rPr lang="ru-RU" altLang="ru-RU" sz="2400">
                <a:cs typeface="Times New Roman" panose="02020603050405020304" pitchFamily="18" charset="0"/>
              </a:rPr>
              <a:t>ридцатичетырёхугольник.</a:t>
            </a:r>
          </a:p>
        </p:txBody>
      </p:sp>
    </p:spTree>
    <p:extLst>
      <p:ext uri="{BB962C8B-B14F-4D97-AF65-F5344CB8AC3E}">
        <p14:creationId xmlns:p14="http://schemas.microsoft.com/office/powerpoint/2010/main" val="29838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utoUpdateAnimBg="0"/>
      <p:bldP spid="154630" grpId="0" autoUpdateAnimBg="0"/>
      <p:bldP spid="154631" grpId="0" autoUpdateAnimBg="0"/>
      <p:bldP spid="154632" grpId="0" autoUpdateAnimBg="0"/>
      <p:bldP spid="1546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D86C5AC-CFE3-3D67-BCFC-9DEFCEC1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ПИРАМИДА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E667A99-6729-C9AE-38A5-89488837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>
                <a:solidFill>
                  <a:srgbClr val="FF3300"/>
                </a:solidFill>
              </a:rPr>
              <a:t>	Пирамидой </a:t>
            </a:r>
            <a:r>
              <a:rPr lang="ru-RU" altLang="ru-RU" sz="2200"/>
              <a:t>называется многогранник, поверхность которого состоит из многоугольника, называемого основанием пирамиды, и треугольников с общей вершиной, называемых боковыми гранями пирамиды. Стороны боковых граней, не лежащие в основании, называются боковыми ребрами пирамиды. Общая вершина боковых граней называется вершиной пирамиды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/>
              <a:t>	Пирамида называется </a:t>
            </a:r>
            <a:r>
              <a:rPr lang="en-US" altLang="ru-RU" sz="2200" i="1">
                <a:solidFill>
                  <a:srgbClr val="FF3300"/>
                </a:solidFill>
              </a:rPr>
              <a:t>n</a:t>
            </a:r>
            <a:r>
              <a:rPr lang="ru-RU" altLang="ru-RU" sz="2200">
                <a:solidFill>
                  <a:srgbClr val="FF3300"/>
                </a:solidFill>
              </a:rPr>
              <a:t>-угольной</a:t>
            </a:r>
            <a:r>
              <a:rPr lang="ru-RU" altLang="ru-RU" sz="2200"/>
              <a:t>, если ее основанием является </a:t>
            </a:r>
            <a:r>
              <a:rPr lang="en-US" altLang="ru-RU" sz="2200" i="1"/>
              <a:t>n</a:t>
            </a:r>
            <a:r>
              <a:rPr lang="ru-RU" altLang="ru-RU" sz="2200"/>
              <a:t>-угольник.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DA0AB8FF-316F-AC1B-E83A-8D9D85B4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182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/>
              <a:t>	На рисунке изображен</a:t>
            </a:r>
            <a:r>
              <a:rPr lang="en-US" altLang="ru-RU" sz="2200"/>
              <a:t>s</a:t>
            </a:r>
            <a:r>
              <a:rPr lang="ru-RU" altLang="ru-RU" sz="2200"/>
              <a:t>ы треугольная, четырехугольная, пятиугольная и шестиугольная пирамиды. </a:t>
            </a:r>
          </a:p>
        </p:txBody>
      </p:sp>
      <p:graphicFrame>
        <p:nvGraphicFramePr>
          <p:cNvPr id="82949" name="Object 7">
            <a:extLst>
              <a:ext uri="{FF2B5EF4-FFF2-40B4-BE49-F238E27FC236}">
                <a16:creationId xmlns:a16="http://schemas.microsoft.com/office/drawing/2014/main" id="{1C387A70-1452-4E4C-3CB9-B41ED66A7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198813"/>
          <a:ext cx="2119313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23810" imgH="2847619" progId="Paint.Picture">
                  <p:embed/>
                </p:oleObj>
              </mc:Choice>
              <mc:Fallback>
                <p:oleObj name="Точечный рисунок" r:id="rId3" imgW="2523810" imgH="2847619" progId="Paint.Picture">
                  <p:embed/>
                  <p:pic>
                    <p:nvPicPr>
                      <p:cNvPr id="82949" name="Object 7">
                        <a:extLst>
                          <a:ext uri="{FF2B5EF4-FFF2-40B4-BE49-F238E27FC236}">
                            <a16:creationId xmlns:a16="http://schemas.microsoft.com/office/drawing/2014/main" id="{1C387A70-1452-4E4C-3CB9-B41ED66A7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98813"/>
                        <a:ext cx="2119313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9">
            <a:extLst>
              <a:ext uri="{FF2B5EF4-FFF2-40B4-BE49-F238E27FC236}">
                <a16:creationId xmlns:a16="http://schemas.microsoft.com/office/drawing/2014/main" id="{F97E4962-116B-8555-C303-131B7B6A0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75013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3790476" imgH="2866667" progId="Paint.Picture">
                  <p:embed/>
                </p:oleObj>
              </mc:Choice>
              <mc:Fallback>
                <p:oleObj name="Точечный рисунок" r:id="rId5" imgW="3790476" imgH="2866667" progId="Paint.Picture">
                  <p:embed/>
                  <p:pic>
                    <p:nvPicPr>
                      <p:cNvPr id="82950" name="Object 9">
                        <a:extLst>
                          <a:ext uri="{FF2B5EF4-FFF2-40B4-BE49-F238E27FC236}">
                            <a16:creationId xmlns:a16="http://schemas.microsoft.com/office/drawing/2014/main" id="{F97E4962-116B-8555-C303-131B7B6A0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5013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11">
            <a:extLst>
              <a:ext uri="{FF2B5EF4-FFF2-40B4-BE49-F238E27FC236}">
                <a16:creationId xmlns:a16="http://schemas.microsoft.com/office/drawing/2014/main" id="{4EEFFEA8-85B2-B818-E261-664BFFC5B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275013"/>
          <a:ext cx="22225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7" imgW="2362530" imgH="2572109" progId="Paint.Picture">
                  <p:embed/>
                </p:oleObj>
              </mc:Choice>
              <mc:Fallback>
                <p:oleObj name="Точечный рисунок" r:id="rId7" imgW="2362530" imgH="2572109" progId="Paint.Picture">
                  <p:embed/>
                  <p:pic>
                    <p:nvPicPr>
                      <p:cNvPr id="82951" name="Object 11">
                        <a:extLst>
                          <a:ext uri="{FF2B5EF4-FFF2-40B4-BE49-F238E27FC236}">
                            <a16:creationId xmlns:a16="http://schemas.microsoft.com/office/drawing/2014/main" id="{4EEFFEA8-85B2-B818-E261-664BFFC5B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75013"/>
                        <a:ext cx="22225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2" name="Picture 12" descr="C:\Documents and Settings\Администратор\Мои документы\PICTURE\Mathem\Многогранники\Пирамиды\Pyramid6.jpg">
            <a:extLst>
              <a:ext uri="{FF2B5EF4-FFF2-40B4-BE49-F238E27FC236}">
                <a16:creationId xmlns:a16="http://schemas.microsoft.com/office/drawing/2014/main" id="{79A929EE-1B94-3F8B-3E5B-657DF3F2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5013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4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>
            <a:extLst>
              <a:ext uri="{FF2B5EF4-FFF2-40B4-BE49-F238E27FC236}">
                <a16:creationId xmlns:a16="http://schemas.microsoft.com/office/drawing/2014/main" id="{C0035BD4-04DB-E8D6-CCE1-0A3582E8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Пирамида называется </a:t>
            </a:r>
            <a:r>
              <a:rPr lang="ru-RU" altLang="ru-RU" sz="2400">
                <a:solidFill>
                  <a:srgbClr val="FF3300"/>
                </a:solidFill>
              </a:rPr>
              <a:t>правильной</a:t>
            </a:r>
            <a:r>
              <a:rPr lang="ru-RU" altLang="ru-RU" sz="2400"/>
              <a:t>, если её основание – правильный многоугольник и все боковые ребра равны.</a:t>
            </a:r>
          </a:p>
        </p:txBody>
      </p:sp>
      <p:sp>
        <p:nvSpPr>
          <p:cNvPr id="84995" name="Text Box 4">
            <a:extLst>
              <a:ext uri="{FF2B5EF4-FFF2-40B4-BE49-F238E27FC236}">
                <a16:creationId xmlns:a16="http://schemas.microsoft.com/office/drawing/2014/main" id="{F3DFD41D-7ADB-E6CC-1840-1376FA425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267200"/>
            <a:ext cx="9067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 рисунках изображены правильная четырехугольная и правильная шестиугольная пирамиды. Их основания изображаются соответственно параллелограммом и шестиугольником, противоположные стороны которого равны и параллельны. </a:t>
            </a:r>
            <a:endParaRPr lang="ru-RU" altLang="ru-RU" sz="2400" baseline="-25000"/>
          </a:p>
        </p:txBody>
      </p:sp>
      <p:pic>
        <p:nvPicPr>
          <p:cNvPr id="84996" name="Picture 5">
            <a:extLst>
              <a:ext uri="{FF2B5EF4-FFF2-40B4-BE49-F238E27FC236}">
                <a16:creationId xmlns:a16="http://schemas.microsoft.com/office/drawing/2014/main" id="{BF8DDD99-5CA5-83D4-871A-E18A3BE1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9178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6">
            <a:extLst>
              <a:ext uri="{FF2B5EF4-FFF2-40B4-BE49-F238E27FC236}">
                <a16:creationId xmlns:a16="http://schemas.microsoft.com/office/drawing/2014/main" id="{A9612762-E5CA-A816-1ECB-93A4ED6A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48456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1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1ABAC16-7888-D4A1-6E47-9F0F1667B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669EA923-0B97-E866-B9A0-23BA84932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Являются ли пирамидами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а)                            б)                                   в)</a:t>
            </a:r>
          </a:p>
        </p:txBody>
      </p:sp>
      <p:graphicFrame>
        <p:nvGraphicFramePr>
          <p:cNvPr id="87044" name="Object 9">
            <a:extLst>
              <a:ext uri="{FF2B5EF4-FFF2-40B4-BE49-F238E27FC236}">
                <a16:creationId xmlns:a16="http://schemas.microsoft.com/office/drawing/2014/main" id="{754D5D32-0282-6A3E-1CFA-B37BEAB0B7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828800"/>
          <a:ext cx="23622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362530" imgH="2180952" progId="Paint.Picture">
                  <p:embed/>
                </p:oleObj>
              </mc:Choice>
              <mc:Fallback>
                <p:oleObj name="Точечный рисунок" r:id="rId3" imgW="2362530" imgH="2180952" progId="Paint.Picture">
                  <p:embed/>
                  <p:pic>
                    <p:nvPicPr>
                      <p:cNvPr id="87044" name="Object 9">
                        <a:extLst>
                          <a:ext uri="{FF2B5EF4-FFF2-40B4-BE49-F238E27FC236}">
                            <a16:creationId xmlns:a16="http://schemas.microsoft.com/office/drawing/2014/main" id="{754D5D32-0282-6A3E-1CFA-B37BEAB0B7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23622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5" name="Picture 12" descr="C:\Documents and Settings\Администратор\Мои документы\PICTURE\Mathem\Многогранники\Пирамиды\Pyramid4''.jpg">
            <a:extLst>
              <a:ext uri="{FF2B5EF4-FFF2-40B4-BE49-F238E27FC236}">
                <a16:creationId xmlns:a16="http://schemas.microsoft.com/office/drawing/2014/main" id="{C1D38A84-38FC-AA13-3682-E538AA51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2559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86" name="Text Box 18">
            <a:extLst>
              <a:ext uri="{FF2B5EF4-FFF2-40B4-BE49-F238E27FC236}">
                <a16:creationId xmlns:a16="http://schemas.microsoft.com/office/drawing/2014/main" id="{D22DA23D-AE9D-BC87-E1B7-2BFB1780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а), б) Да; в) нет.</a:t>
            </a:r>
          </a:p>
        </p:txBody>
      </p:sp>
      <p:graphicFrame>
        <p:nvGraphicFramePr>
          <p:cNvPr id="87047" name="Object 19">
            <a:extLst>
              <a:ext uri="{FF2B5EF4-FFF2-40B4-BE49-F238E27FC236}">
                <a16:creationId xmlns:a16="http://schemas.microsoft.com/office/drawing/2014/main" id="{DB1914CD-4A96-1DA2-2AAD-D85DD0AFB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1600200"/>
          <a:ext cx="23018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3180952" imgH="3266667" progId="Paint.Picture">
                  <p:embed/>
                </p:oleObj>
              </mc:Choice>
              <mc:Fallback>
                <p:oleObj name="Точечный рисунок" r:id="rId6" imgW="3180952" imgH="3266667" progId="Paint.Picture">
                  <p:embed/>
                  <p:pic>
                    <p:nvPicPr>
                      <p:cNvPr id="87047" name="Object 19">
                        <a:extLst>
                          <a:ext uri="{FF2B5EF4-FFF2-40B4-BE49-F238E27FC236}">
                            <a16:creationId xmlns:a16="http://schemas.microsoft.com/office/drawing/2014/main" id="{DB1914CD-4A96-1DA2-2AAD-D85DD0AFB3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23018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2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>
            <a:extLst>
              <a:ext uri="{FF2B5EF4-FFF2-40B4-BE49-F238E27FC236}">
                <a16:creationId xmlns:a16="http://schemas.microsoft.com/office/drawing/2014/main" id="{79D6E64F-AF48-5B06-27C2-87B6BD71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Призма называется </a:t>
            </a:r>
            <a:r>
              <a:rPr lang="ru-RU" altLang="ru-RU" sz="2400">
                <a:solidFill>
                  <a:srgbClr val="FF3300"/>
                </a:solidFill>
              </a:rPr>
              <a:t>прямой</a:t>
            </a:r>
            <a:r>
              <a:rPr lang="ru-RU" altLang="ru-RU" sz="2400"/>
              <a:t>, если её боковые грани – прямоугольники.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052C7CB6-3839-15BA-219A-D81FBFB8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0"/>
            <a:ext cx="9067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 рисунке изображена прямая треугольная призма. Её основаниями являются треугольники </a:t>
            </a:r>
            <a:r>
              <a:rPr lang="en-US" altLang="ru-RU" sz="2400" i="1"/>
              <a:t>ABC </a:t>
            </a:r>
            <a:r>
              <a:rPr lang="ru-RU" altLang="ru-RU" sz="2400"/>
              <a:t>и 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 i="1"/>
              <a:t>B</a:t>
            </a:r>
            <a:r>
              <a:rPr lang="en-US" altLang="ru-RU" sz="2400" baseline="-25000"/>
              <a:t>1</a:t>
            </a:r>
            <a:r>
              <a:rPr lang="en-US" altLang="ru-RU" sz="2400" i="1"/>
              <a:t>C</a:t>
            </a:r>
            <a:r>
              <a:rPr lang="en-US" altLang="ru-RU" sz="2400" baseline="-25000"/>
              <a:t>1</a:t>
            </a:r>
            <a:r>
              <a:rPr lang="ru-RU" altLang="ru-RU" sz="2400"/>
              <a:t>, боковыми гранями – прямоугольники </a:t>
            </a:r>
            <a:r>
              <a:rPr lang="en-US" altLang="ru-RU" sz="2400" i="1"/>
              <a:t>ABB</a:t>
            </a:r>
            <a:r>
              <a:rPr lang="en-US" altLang="ru-RU" sz="2400" baseline="-25000"/>
              <a:t>1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ru-RU" altLang="ru-RU" sz="2400"/>
              <a:t>, </a:t>
            </a:r>
            <a:r>
              <a:rPr lang="en-US" altLang="ru-RU" sz="2400" i="1"/>
              <a:t>ACC</a:t>
            </a:r>
            <a:r>
              <a:rPr lang="en-US" altLang="ru-RU" sz="2400" baseline="-25000"/>
              <a:t>1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/>
              <a:t>, </a:t>
            </a:r>
            <a:r>
              <a:rPr lang="en-US" altLang="ru-RU" sz="2400" i="1"/>
              <a:t>BCC</a:t>
            </a:r>
            <a:r>
              <a:rPr lang="en-US" altLang="ru-RU" sz="2400" baseline="-25000"/>
              <a:t>1</a:t>
            </a:r>
            <a:r>
              <a:rPr lang="en-US" altLang="ru-RU" sz="2400" i="1"/>
              <a:t>B</a:t>
            </a:r>
            <a:r>
              <a:rPr lang="en-US" altLang="ru-RU" sz="2400" baseline="-25000"/>
              <a:t>1</a:t>
            </a:r>
            <a:r>
              <a:rPr lang="en-US" altLang="ru-RU" sz="2400"/>
              <a:t>.</a:t>
            </a:r>
            <a:endParaRPr lang="ru-RU" altLang="ru-RU" sz="2400"/>
          </a:p>
        </p:txBody>
      </p:sp>
      <p:pic>
        <p:nvPicPr>
          <p:cNvPr id="52228" name="Picture 5">
            <a:extLst>
              <a:ext uri="{FF2B5EF4-FFF2-40B4-BE49-F238E27FC236}">
                <a16:creationId xmlns:a16="http://schemas.microsoft.com/office/drawing/2014/main" id="{7A89EB6D-CC72-DF10-AA86-969A7A0C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64001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9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9699DD5F-1FE4-5AE1-D11B-CA00BC39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57248153-2DF6-306E-BD92-5A347878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Являются ли пирамидами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а)                            б)                                   в)</a:t>
            </a:r>
          </a:p>
        </p:txBody>
      </p:sp>
      <p:sp>
        <p:nvSpPr>
          <p:cNvPr id="224262" name="Text Box 6">
            <a:extLst>
              <a:ext uri="{FF2B5EF4-FFF2-40B4-BE49-F238E27FC236}">
                <a16:creationId xmlns:a16="http://schemas.microsoft.com/office/drawing/2014/main" id="{2C18ED74-A6A1-33AF-1F83-C230C304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а), б) Да; в) нет.</a:t>
            </a:r>
          </a:p>
        </p:txBody>
      </p:sp>
      <p:pic>
        <p:nvPicPr>
          <p:cNvPr id="89093" name="Picture 9" descr="C:\Documents and Settings\Администратор\Мои документы\PICTURE\Mathem\Многогранники\Параллелепипед\6.jpg">
            <a:extLst>
              <a:ext uri="{FF2B5EF4-FFF2-40B4-BE49-F238E27FC236}">
                <a16:creationId xmlns:a16="http://schemas.microsoft.com/office/drawing/2014/main" id="{AB4D9EF4-C79D-AF4D-616E-F27E2763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209800"/>
            <a:ext cx="29194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10" descr="C:\Documents and Settings\Администратор\Мои документы\PICTURE\Mathem\Многогранники\Пирамиды\Pyramid7.jpg">
            <a:extLst>
              <a:ext uri="{FF2B5EF4-FFF2-40B4-BE49-F238E27FC236}">
                <a16:creationId xmlns:a16="http://schemas.microsoft.com/office/drawing/2014/main" id="{5E341F77-D7F4-09FD-FEE7-B50A7CFE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514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1" descr="C:\Documents and Settings\Администратор\Мои документы\PICTURE\Mathem\Многогранники\Пирамиды\Pyramid8.jpg">
            <a:extLst>
              <a:ext uri="{FF2B5EF4-FFF2-40B4-BE49-F238E27FC236}">
                <a16:creationId xmlns:a16="http://schemas.microsoft.com/office/drawing/2014/main" id="{2ABC2E7F-6197-CD7C-7EC0-7A16206C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209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994EA1A8-279F-236F-D790-F49CF8DD5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5D420C91-45D4-696E-A2A3-990F2EE8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Изобразите </a:t>
            </a:r>
            <a:r>
              <a:rPr lang="ru-RU" altLang="ru-RU" sz="2400"/>
              <a:t>правильную </a:t>
            </a:r>
            <a:r>
              <a:rPr lang="ru-RU" altLang="ru-RU" sz="2400">
                <a:cs typeface="Times New Roman" panose="02020603050405020304" pitchFamily="18" charset="0"/>
              </a:rPr>
              <a:t>четырехугольную пирамиду</a:t>
            </a:r>
            <a:r>
              <a:rPr lang="ru-RU" altLang="ru-RU" sz="2400"/>
              <a:t> на клетчатой бумаге</a:t>
            </a:r>
            <a:r>
              <a:rPr lang="ru-RU" altLang="ru-RU" sz="240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sz="2400"/>
              <a:t> </a:t>
            </a:r>
          </a:p>
        </p:txBody>
      </p:sp>
      <p:pic>
        <p:nvPicPr>
          <p:cNvPr id="91140" name="Picture 7">
            <a:extLst>
              <a:ext uri="{FF2B5EF4-FFF2-40B4-BE49-F238E27FC236}">
                <a16:creationId xmlns:a16="http://schemas.microsoft.com/office/drawing/2014/main" id="{BEC673BE-06C3-D848-FF75-803374FC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2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580EB89-E005-3B22-AE95-AA0E51B1B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3F9A740B-0529-0DA7-739E-78B01067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Изобразите </a:t>
            </a:r>
            <a:r>
              <a:rPr lang="ru-RU" altLang="ru-RU" sz="2400"/>
              <a:t>правильную шести</a:t>
            </a:r>
            <a:r>
              <a:rPr lang="ru-RU" altLang="ru-RU" sz="2400">
                <a:cs typeface="Times New Roman" panose="02020603050405020304" pitchFamily="18" charset="0"/>
              </a:rPr>
              <a:t>угольную пирамиду</a:t>
            </a:r>
            <a:r>
              <a:rPr lang="ru-RU" altLang="ru-RU" sz="2400"/>
              <a:t> на клетчатой бумаге</a:t>
            </a:r>
            <a:r>
              <a:rPr lang="ru-RU" altLang="ru-RU" sz="240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sz="2400"/>
              <a:t> 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47AA0D18-FD31-5766-1BF3-2AF594B6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2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92DC6F2-74B3-7F3A-E137-C26306006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C1AAAC80-A620-98C4-4326-0E91FCE4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5175"/>
            <a:ext cx="830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три ребра четырехугольной пирамиды. Изобразите всю пирамиду.</a:t>
            </a:r>
            <a:r>
              <a:rPr lang="ru-RU" altLang="ru-RU" sz="2400"/>
              <a:t> 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7ED3E26D-0BF0-5471-37B4-493CA1FF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592F6BD-148B-DB6E-ABFE-202DAAC29B1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81200"/>
            <a:ext cx="6626225" cy="3913188"/>
            <a:chOff x="381000" y="1981200"/>
            <a:chExt cx="6626225" cy="3913188"/>
          </a:xfrm>
        </p:grpSpPr>
        <p:sp>
          <p:nvSpPr>
            <p:cNvPr id="95238" name="Text Box 6">
              <a:extLst>
                <a:ext uri="{FF2B5EF4-FFF2-40B4-BE49-F238E27FC236}">
                  <a16:creationId xmlns:a16="http://schemas.microsoft.com/office/drawing/2014/main" id="{19A4B30E-0A36-D509-EAE3-7089C31AA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410200"/>
              <a:ext cx="419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95239" name="Picture 7">
              <a:extLst>
                <a:ext uri="{FF2B5EF4-FFF2-40B4-BE49-F238E27FC236}">
                  <a16:creationId xmlns:a16="http://schemas.microsoft.com/office/drawing/2014/main" id="{ECEB033F-DA05-BAF7-BF04-A2C122BD1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981200"/>
              <a:ext cx="4797425" cy="391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98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EB3274C-8000-4316-C327-233D460A1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E00C85CD-0907-D2CA-40A6-3367CCD7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9600"/>
            <a:ext cx="82835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три ребра четырехугольной пирамиды. Изобразите всю пирамиду.</a:t>
            </a:r>
            <a:r>
              <a:rPr lang="ru-RU" altLang="ru-RU" sz="2400"/>
              <a:t> </a:t>
            </a: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7B02E786-E32F-9EC5-4FE8-A9FE2D72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917" name="Group 5">
            <a:extLst>
              <a:ext uri="{FF2B5EF4-FFF2-40B4-BE49-F238E27FC236}">
                <a16:creationId xmlns:a16="http://schemas.microsoft.com/office/drawing/2014/main" id="{EB1B1466-D370-8C0A-3373-BE27433D9E9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33600"/>
            <a:ext cx="6626225" cy="3913188"/>
            <a:chOff x="240" y="1344"/>
            <a:chExt cx="4174" cy="2465"/>
          </a:xfrm>
        </p:grpSpPr>
        <p:sp>
          <p:nvSpPr>
            <p:cNvPr id="97286" name="Text Box 6">
              <a:extLst>
                <a:ext uri="{FF2B5EF4-FFF2-40B4-BE49-F238E27FC236}">
                  <a16:creationId xmlns:a16="http://schemas.microsoft.com/office/drawing/2014/main" id="{255FD1E4-69E5-E467-A7D5-726BA71CB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97287" name="Picture 7">
              <a:extLst>
                <a:ext uri="{FF2B5EF4-FFF2-40B4-BE49-F238E27FC236}">
                  <a16:creationId xmlns:a16="http://schemas.microsoft.com/office/drawing/2014/main" id="{0F23D0A3-4C7A-06D6-8F12-B36A17716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344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5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4D3D9C1-C016-52E5-EB7A-E3875DC91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18DC1910-CC85-555B-5216-01F4000B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9763"/>
            <a:ext cx="8305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</a:t>
            </a:r>
            <a:r>
              <a:rPr lang="ru-RU" altLang="ru-RU" sz="2400"/>
              <a:t>четыре</a:t>
            </a:r>
            <a:r>
              <a:rPr lang="ru-RU" altLang="ru-RU" sz="2400">
                <a:cs typeface="Times New Roman" panose="02020603050405020304" pitchFamily="18" charset="0"/>
              </a:rPr>
              <a:t> ребра </a:t>
            </a:r>
            <a:r>
              <a:rPr lang="ru-RU" altLang="ru-RU" sz="2400"/>
              <a:t>шести</a:t>
            </a:r>
            <a:r>
              <a:rPr lang="ru-RU" altLang="ru-RU" sz="2400">
                <a:cs typeface="Times New Roman" panose="02020603050405020304" pitchFamily="18" charset="0"/>
              </a:rPr>
              <a:t>угольной пирамиды. Изобразите всю пирамиду.</a:t>
            </a:r>
            <a:r>
              <a:rPr lang="ru-RU" altLang="ru-RU" sz="2400"/>
              <a:t> 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6A5BE208-8EEC-812A-C94B-15A5B737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965" name="Group 5">
            <a:extLst>
              <a:ext uri="{FF2B5EF4-FFF2-40B4-BE49-F238E27FC236}">
                <a16:creationId xmlns:a16="http://schemas.microsoft.com/office/drawing/2014/main" id="{EE37EB76-63A2-1672-9504-C24B095A921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6635750" cy="4038600"/>
            <a:chOff x="240" y="1200"/>
            <a:chExt cx="4180" cy="2544"/>
          </a:xfrm>
        </p:grpSpPr>
        <p:sp>
          <p:nvSpPr>
            <p:cNvPr id="99334" name="Text Box 6">
              <a:extLst>
                <a:ext uri="{FF2B5EF4-FFF2-40B4-BE49-F238E27FC236}">
                  <a16:creationId xmlns:a16="http://schemas.microsoft.com/office/drawing/2014/main" id="{444BF9B1-8D72-1847-41D4-64AEAF3D3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99335" name="Picture 7">
              <a:extLst>
                <a:ext uri="{FF2B5EF4-FFF2-40B4-BE49-F238E27FC236}">
                  <a16:creationId xmlns:a16="http://schemas.microsoft.com/office/drawing/2014/main" id="{35559AE6-9540-1993-BADF-C5DACD0D4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36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AEACC16-2ECE-1B1A-C50E-6A5B68D04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6FB470FB-B040-A347-8D46-27C9D523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92150"/>
            <a:ext cx="8305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 рисунке изображены </a:t>
            </a:r>
            <a:r>
              <a:rPr lang="ru-RU" altLang="ru-RU" sz="2400"/>
              <a:t>четыре</a:t>
            </a:r>
            <a:r>
              <a:rPr lang="ru-RU" altLang="ru-RU" sz="2400">
                <a:cs typeface="Times New Roman" panose="02020603050405020304" pitchFamily="18" charset="0"/>
              </a:rPr>
              <a:t> ребра </a:t>
            </a:r>
            <a:r>
              <a:rPr lang="ru-RU" altLang="ru-RU" sz="2400"/>
              <a:t>шести</a:t>
            </a:r>
            <a:r>
              <a:rPr lang="ru-RU" altLang="ru-RU" sz="2400">
                <a:cs typeface="Times New Roman" panose="02020603050405020304" pitchFamily="18" charset="0"/>
              </a:rPr>
              <a:t>угольной пирамиды. Изобразите всю пирамиду.</a:t>
            </a:r>
            <a:r>
              <a:rPr lang="ru-RU" altLang="ru-RU" sz="2400"/>
              <a:t> </a:t>
            </a:r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DE5CF63A-9F07-11D0-0A2F-13357995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013" name="Group 5">
            <a:extLst>
              <a:ext uri="{FF2B5EF4-FFF2-40B4-BE49-F238E27FC236}">
                <a16:creationId xmlns:a16="http://schemas.microsoft.com/office/drawing/2014/main" id="{24B39939-EEAC-4282-EC6B-D53DA636753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6711950" cy="4038600"/>
            <a:chOff x="240" y="1200"/>
            <a:chExt cx="4228" cy="2544"/>
          </a:xfrm>
        </p:grpSpPr>
        <p:sp>
          <p:nvSpPr>
            <p:cNvPr id="101382" name="Text Box 6">
              <a:extLst>
                <a:ext uri="{FF2B5EF4-FFF2-40B4-BE49-F238E27FC236}">
                  <a16:creationId xmlns:a16="http://schemas.microsoft.com/office/drawing/2014/main" id="{B16154FD-B049-5004-FA79-97BB501FC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01383" name="Picture 7">
              <a:extLst>
                <a:ext uri="{FF2B5EF4-FFF2-40B4-BE49-F238E27FC236}">
                  <a16:creationId xmlns:a16="http://schemas.microsoft.com/office/drawing/2014/main" id="{585D5E4B-7E3D-FF9D-8981-003D277AB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200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46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482FA58-0F09-E757-B980-474527C15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F59CF8EC-FA80-F20B-C9BA-29CF96D9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Сколько вершин (В), ребер (Р) и граней (Г) имеет: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EB4E36E4-6602-5D4B-28B2-2B87A95A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а) В = 4, Р = 6, Г = 4.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22EAAA91-14CF-B8C1-DA4C-E8D4A8D0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</a:t>
            </a:r>
            <a:r>
              <a:rPr lang="ru-RU" altLang="ru-RU" sz="2400"/>
              <a:t>треугольная пирамида?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67D6CD74-D3EA-5455-7402-DE7956FC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133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б) В = 5, Р = 8, Г = 5.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2C03CC86-74CB-889C-5FC1-C6A439914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в) В = 6, Р = 10, Г = 6.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F40E9A35-5B16-4381-9336-4892D582C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00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г) В = 7, Р = 12, Г = 7.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70B1808E-A566-2E7D-901A-3EBCCF47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</a:t>
            </a:r>
            <a:r>
              <a:rPr lang="ru-RU" altLang="ru-RU" sz="2400"/>
              <a:t>четырехугольная пирамида?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6" name="Text Box 10">
            <a:extLst>
              <a:ext uri="{FF2B5EF4-FFF2-40B4-BE49-F238E27FC236}">
                <a16:creationId xmlns:a16="http://schemas.microsoft.com/office/drawing/2014/main" id="{07A4F3BD-AA80-1C58-8A63-009D643C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</a:t>
            </a:r>
            <a:r>
              <a:rPr lang="ru-RU" altLang="ru-RU" sz="2400"/>
              <a:t>пятиугольная пирамида?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7" name="Text Box 11">
            <a:extLst>
              <a:ext uri="{FF2B5EF4-FFF2-40B4-BE49-F238E27FC236}">
                <a16:creationId xmlns:a16="http://schemas.microsoft.com/office/drawing/2014/main" id="{9703DD1E-545F-E943-54DB-A7E0FB6E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г) </a:t>
            </a:r>
            <a:r>
              <a:rPr lang="ru-RU" altLang="ru-RU" sz="2400"/>
              <a:t>шестиугольная пирамида</a:t>
            </a:r>
            <a:r>
              <a:rPr lang="ru-RU" altLang="ru-RU" sz="2400"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32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  <p:bldP spid="183301" grpId="0" autoUpdateAnimBg="0"/>
      <p:bldP spid="183302" grpId="0" autoUpdateAnimBg="0"/>
      <p:bldP spid="183303" grpId="0" autoUpdateAnimBg="0"/>
      <p:bldP spid="183304" grpId="0" autoUpdateAnimBg="0"/>
      <p:bldP spid="183305" grpId="0" autoUpdateAnimBg="0"/>
      <p:bldP spid="183306" grpId="0" autoUpdateAnimBg="0"/>
      <p:bldP spid="18330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E657C36-EE37-8431-422B-8623931D9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CE94DD68-6908-F893-5F50-39022E02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Существует ли пирамида, которая имеет: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5E592D2E-B2E9-A044-A99A-4C487A01B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10 ребер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86AC7FDB-4152-B6C2-D4C2-3579BFFB9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6 рёбер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5BF5430D-4288-AD1D-643C-8C4AD1EA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24 ребра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9D4EEBBB-A1A2-E8D8-8011-2E4571F7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г) 33 ребра? </a:t>
            </a:r>
            <a:endParaRPr lang="ru-RU" altLang="ru-RU" sz="2400"/>
          </a:p>
        </p:txBody>
      </p:sp>
      <p:sp>
        <p:nvSpPr>
          <p:cNvPr id="173064" name="Text Box 8">
            <a:extLst>
              <a:ext uri="{FF2B5EF4-FFF2-40B4-BE49-F238E27FC236}">
                <a16:creationId xmlns:a16="http://schemas.microsoft.com/office/drawing/2014/main" id="{A2FF2B58-1F3D-39A2-8EE5-5252B4E79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>
                <a:cs typeface="Times New Roman" panose="02020603050405020304" pitchFamily="18" charset="0"/>
              </a:rPr>
              <a:t>Да.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3065" name="Text Box 9">
            <a:extLst>
              <a:ext uri="{FF2B5EF4-FFF2-40B4-BE49-F238E27FC236}">
                <a16:creationId xmlns:a16="http://schemas.microsoft.com/office/drawing/2014/main" id="{DCC6C4F7-7E7F-953F-5C48-29C535DD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362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>
                <a:cs typeface="Times New Roman" panose="02020603050405020304" pitchFamily="18" charset="0"/>
              </a:rPr>
              <a:t>Да.</a:t>
            </a:r>
            <a:r>
              <a:rPr lang="ru-RU" altLang="ru-RU" sz="24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3066" name="Text Box 10">
            <a:extLst>
              <a:ext uri="{FF2B5EF4-FFF2-40B4-BE49-F238E27FC236}">
                <a16:creationId xmlns:a16="http://schemas.microsoft.com/office/drawing/2014/main" id="{3DC33DB0-7D3E-CF24-8B82-CBF1D8AF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71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173067" name="Text Box 11">
            <a:extLst>
              <a:ext uri="{FF2B5EF4-FFF2-40B4-BE49-F238E27FC236}">
                <a16:creationId xmlns:a16="http://schemas.microsoft.com/office/drawing/2014/main" id="{A4241BC5-81CD-851A-4F04-AB7A15BA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Н</a:t>
            </a:r>
            <a:r>
              <a:rPr lang="ru-RU" altLang="ru-RU" sz="2400">
                <a:cs typeface="Times New Roman" panose="02020603050405020304" pitchFamily="18" charset="0"/>
              </a:rPr>
              <a:t>ет.</a:t>
            </a:r>
            <a:r>
              <a:rPr lang="ru-RU" altLang="ru-RU" sz="24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4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6" grpId="0" autoUpdateAnimBg="0"/>
      <p:bldP spid="1730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DA8835A-418B-CB92-0977-F0D22F2F0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DC75A1C1-D9EE-30FE-8B20-F009292A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Какой многоугольник лежит в основании пирамиды, которая имеет:</a:t>
            </a: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F7EF3073-D937-37BA-5C4A-F3DDFB46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59-</a:t>
            </a:r>
            <a:r>
              <a:rPr lang="ru-RU" altLang="ru-RU" sz="2400">
                <a:cs typeface="Times New Roman" panose="02020603050405020304" pitchFamily="18" charset="0"/>
              </a:rPr>
              <a:t>угольник.</a:t>
            </a:r>
          </a:p>
        </p:txBody>
      </p:sp>
      <p:sp>
        <p:nvSpPr>
          <p:cNvPr id="175109" name="Text Box 5">
            <a:extLst>
              <a:ext uri="{FF2B5EF4-FFF2-40B4-BE49-F238E27FC236}">
                <a16:creationId xmlns:a16="http://schemas.microsoft.com/office/drawing/2014/main" id="{AA0A7886-B839-9A99-D568-35A1580BD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8 рёбер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86DC0760-27C0-6A63-A078-D5DC1699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95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22 вершины</a:t>
            </a:r>
            <a:r>
              <a:rPr lang="ru-RU" altLang="ru-RU" sz="2400"/>
              <a:t>?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175111" name="Text Box 7">
            <a:extLst>
              <a:ext uri="{FF2B5EF4-FFF2-40B4-BE49-F238E27FC236}">
                <a16:creationId xmlns:a16="http://schemas.microsoft.com/office/drawing/2014/main" id="{17860C1C-5DB2-AEE4-44D5-BC5A4661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81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60 граней?</a:t>
            </a:r>
            <a:endParaRPr lang="ru-RU" altLang="ru-RU" sz="2400"/>
          </a:p>
        </p:txBody>
      </p:sp>
      <p:sp>
        <p:nvSpPr>
          <p:cNvPr id="175112" name="Text Box 8">
            <a:extLst>
              <a:ext uri="{FF2B5EF4-FFF2-40B4-BE49-F238E27FC236}">
                <a16:creationId xmlns:a16="http://schemas.microsoft.com/office/drawing/2014/main" id="{C6E9F78C-53AC-D495-9E74-A327440CB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09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en-US" altLang="ru-RU" sz="2400">
                <a:cs typeface="Times New Roman" panose="02020603050405020304" pitchFamily="18" charset="0"/>
              </a:rPr>
              <a:t>4-</a:t>
            </a:r>
            <a:r>
              <a:rPr lang="ru-RU" altLang="ru-RU" sz="2400"/>
              <a:t>у</a:t>
            </a:r>
            <a:r>
              <a:rPr lang="ru-RU" altLang="ru-RU" sz="2400">
                <a:cs typeface="Times New Roman" panose="02020603050405020304" pitchFamily="18" charset="0"/>
              </a:rPr>
              <a:t>гольник</a:t>
            </a:r>
            <a:r>
              <a:rPr lang="ru-RU" altLang="ru-RU" sz="2400"/>
              <a:t>.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5113" name="Text Box 9">
            <a:extLst>
              <a:ext uri="{FF2B5EF4-FFF2-40B4-BE49-F238E27FC236}">
                <a16:creationId xmlns:a16="http://schemas.microsoft.com/office/drawing/2014/main" id="{8BB1133D-5144-6EFF-A9EB-56299377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19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21-у</a:t>
            </a:r>
            <a:r>
              <a:rPr lang="ru-RU" altLang="ru-RU" sz="2400">
                <a:cs typeface="Times New Roman" panose="02020603050405020304" pitchFamily="18" charset="0"/>
              </a:rPr>
              <a:t>гольник</a:t>
            </a:r>
            <a:r>
              <a:rPr lang="ru-RU" altLang="ru-RU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5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utoUpdateAnimBg="0"/>
      <p:bldP spid="175109" grpId="0" autoUpdateAnimBg="0"/>
      <p:bldP spid="175110" grpId="0" autoUpdateAnimBg="0"/>
      <p:bldP spid="175111" grpId="0" autoUpdateAnimBg="0"/>
      <p:bldP spid="175112" grpId="0" autoUpdateAnimBg="0"/>
      <p:bldP spid="1751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>
            <a:extLst>
              <a:ext uri="{FF2B5EF4-FFF2-40B4-BE49-F238E27FC236}">
                <a16:creationId xmlns:a16="http://schemas.microsoft.com/office/drawing/2014/main" id="{5E288FED-997D-2133-EE20-1D00002C8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Прямая призма называется </a:t>
            </a:r>
            <a:r>
              <a:rPr lang="ru-RU" altLang="ru-RU" sz="2400">
                <a:solidFill>
                  <a:srgbClr val="FF3300"/>
                </a:solidFill>
              </a:rPr>
              <a:t>правильной</a:t>
            </a:r>
            <a:r>
              <a:rPr lang="ru-RU" altLang="ru-RU" sz="2400"/>
              <a:t>, если её основания – правильные многоугольники.</a:t>
            </a: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5FB8667D-32B4-4D1A-D9F7-A7DDD806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75748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Text Box 5">
            <a:extLst>
              <a:ext uri="{FF2B5EF4-FFF2-40B4-BE49-F238E27FC236}">
                <a16:creationId xmlns:a16="http://schemas.microsoft.com/office/drawing/2014/main" id="{857E4DDC-F908-F370-F74D-D3A80C1C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9067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 рисунке изображена правильная шестиугольная призма. Ее основания изображаются шестиугольниками, противоположные стороны которых равны и параллельны. Боковые грани </a:t>
            </a:r>
            <a:r>
              <a:rPr lang="en-US" altLang="ru-RU" sz="2400" i="1"/>
              <a:t>ABB</a:t>
            </a:r>
            <a:r>
              <a:rPr lang="en-US" altLang="ru-RU" sz="2400" baseline="-25000"/>
              <a:t>1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/>
              <a:t> </a:t>
            </a:r>
            <a:r>
              <a:rPr lang="ru-RU" altLang="ru-RU" sz="2400"/>
              <a:t>и </a:t>
            </a:r>
            <a:r>
              <a:rPr lang="en-US" altLang="ru-RU" sz="2400" i="1"/>
              <a:t>DEE</a:t>
            </a:r>
            <a:r>
              <a:rPr lang="en-US" altLang="ru-RU" sz="2400" baseline="-25000"/>
              <a:t>1</a:t>
            </a:r>
            <a:r>
              <a:rPr lang="en-US" altLang="ru-RU" sz="2400" i="1"/>
              <a:t>D</a:t>
            </a:r>
            <a:r>
              <a:rPr lang="en-US" altLang="ru-RU" sz="2400" baseline="-25000"/>
              <a:t>1</a:t>
            </a:r>
            <a:r>
              <a:rPr lang="en-US" altLang="ru-RU" sz="2400"/>
              <a:t> </a:t>
            </a:r>
            <a:r>
              <a:rPr lang="ru-RU" altLang="ru-RU" sz="2400"/>
              <a:t>изображаются прямоугольниками.</a:t>
            </a:r>
            <a:endParaRPr lang="ru-RU" altLang="ru-RU" sz="2400" baseline="-25000"/>
          </a:p>
        </p:txBody>
      </p:sp>
    </p:spTree>
    <p:extLst>
      <p:ext uri="{BB962C8B-B14F-4D97-AF65-F5344CB8AC3E}">
        <p14:creationId xmlns:p14="http://schemas.microsoft.com/office/powerpoint/2010/main" val="102889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8F5F6D9-41D4-E49D-0BA2-9254197DF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</a:t>
            </a:r>
            <a:r>
              <a:rPr lang="en-US" altLang="ru-RU" sz="2400">
                <a:solidFill>
                  <a:srgbClr val="FF3300"/>
                </a:solidFill>
              </a:rPr>
              <a:t>2</a:t>
            </a:r>
            <a:endParaRPr lang="ru-RU" altLang="ru-RU" sz="2400">
              <a:solidFill>
                <a:srgbClr val="FF3300"/>
              </a:solidFill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6B50120A-8E92-6A15-F037-752E7F20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Какой </a:t>
            </a:r>
            <a:r>
              <a:rPr lang="ru-RU" altLang="ru-RU" sz="2400"/>
              <a:t>выпуклый </a:t>
            </a:r>
            <a:r>
              <a:rPr lang="ru-RU" altLang="ru-RU" sz="2400">
                <a:cs typeface="Times New Roman" panose="02020603050405020304" pitchFamily="18" charset="0"/>
              </a:rPr>
              <a:t>много</a:t>
            </a:r>
            <a:r>
              <a:rPr lang="ru-RU" altLang="ru-RU" sz="2400"/>
              <a:t>гранник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имеет своими вершинами следующие вершины треугольной призмы</a:t>
            </a:r>
            <a:r>
              <a:rPr lang="ru-RU" altLang="ru-RU" sz="240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2D32F984-0D03-7699-42D8-6D564221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343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ru-RU" altLang="ru-RU" sz="2400" i="1"/>
              <a:t>С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92426027-42E4-9F52-41BC-9026D3FB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/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38600" name="Text Box 8">
            <a:extLst>
              <a:ext uri="{FF2B5EF4-FFF2-40B4-BE49-F238E27FC236}">
                <a16:creationId xmlns:a16="http://schemas.microsoft.com/office/drawing/2014/main" id="{D6AA58C3-4A0A-0C0F-190D-83FFA39EA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343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пирамида</a:t>
            </a:r>
            <a:r>
              <a:rPr lang="en-US" altLang="ru-RU" sz="2400"/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8601" name="Text Box 9">
            <a:extLst>
              <a:ext uri="{FF2B5EF4-FFF2-40B4-BE49-F238E27FC236}">
                <a16:creationId xmlns:a16="http://schemas.microsoft.com/office/drawing/2014/main" id="{FDEE07F8-B008-9237-38CE-87D47179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четырехугольная пирамида.</a:t>
            </a:r>
          </a:p>
        </p:txBody>
      </p:sp>
      <p:pic>
        <p:nvPicPr>
          <p:cNvPr id="109576" name="Picture 19">
            <a:extLst>
              <a:ext uri="{FF2B5EF4-FFF2-40B4-BE49-F238E27FC236}">
                <a16:creationId xmlns:a16="http://schemas.microsoft.com/office/drawing/2014/main" id="{0D370E54-8835-24CB-D092-F9BF39CD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264001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3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autoUpdateAnimBg="0"/>
      <p:bldP spid="238598" grpId="0" autoUpdateAnimBg="0"/>
      <p:bldP spid="238600" grpId="0" autoUpdateAnimBg="0"/>
      <p:bldP spid="23860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28E7408-F624-5CE4-ACBC-F3D94D9A1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09797F61-DE16-4428-06C2-67749377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Какой </a:t>
            </a:r>
            <a:r>
              <a:rPr lang="ru-RU" altLang="ru-RU" sz="2400"/>
              <a:t>выпуклый  </a:t>
            </a:r>
            <a:r>
              <a:rPr lang="ru-RU" altLang="ru-RU" sz="2400">
                <a:cs typeface="Times New Roman" panose="02020603050405020304" pitchFamily="18" charset="0"/>
              </a:rPr>
              <a:t>много</a:t>
            </a:r>
            <a:r>
              <a:rPr lang="ru-RU" altLang="ru-RU" sz="2400"/>
              <a:t>гранник имеет своими вершинами следующие вершины куба</a:t>
            </a:r>
            <a:r>
              <a:rPr lang="ru-RU" altLang="ru-RU" sz="240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0644" name="Text Box 4">
            <a:extLst>
              <a:ext uri="{FF2B5EF4-FFF2-40B4-BE49-F238E27FC236}">
                <a16:creationId xmlns:a16="http://schemas.microsoft.com/office/drawing/2014/main" id="{D81A378F-27A9-8646-72A9-FC08F708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четырехугольная пирамида;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0645" name="Text Box 5">
            <a:extLst>
              <a:ext uri="{FF2B5EF4-FFF2-40B4-BE49-F238E27FC236}">
                <a16:creationId xmlns:a16="http://schemas.microsoft.com/office/drawing/2014/main" id="{69119A92-5364-E6A2-83AD-64642E509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40646" name="Text Box 6">
            <a:extLst>
              <a:ext uri="{FF2B5EF4-FFF2-40B4-BE49-F238E27FC236}">
                <a16:creationId xmlns:a16="http://schemas.microsoft.com/office/drawing/2014/main" id="{BDC9372A-DC69-13BB-9C93-CF496B38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40647" name="Text Box 7">
            <a:extLst>
              <a:ext uri="{FF2B5EF4-FFF2-40B4-BE49-F238E27FC236}">
                <a16:creationId xmlns:a16="http://schemas.microsoft.com/office/drawing/2014/main" id="{1603D096-DF0B-3085-D2AE-E79CE2423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B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C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D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0648" name="Text Box 8">
            <a:extLst>
              <a:ext uri="{FF2B5EF4-FFF2-40B4-BE49-F238E27FC236}">
                <a16:creationId xmlns:a16="http://schemas.microsoft.com/office/drawing/2014/main" id="{FEF62720-B633-995B-F5BB-B51D384F1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призма</a:t>
            </a:r>
            <a:r>
              <a:rPr lang="en-US" altLang="ru-RU" sz="2400"/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0649" name="Text Box 9">
            <a:extLst>
              <a:ext uri="{FF2B5EF4-FFF2-40B4-BE49-F238E27FC236}">
                <a16:creationId xmlns:a16="http://schemas.microsoft.com/office/drawing/2014/main" id="{06D8C3BE-989E-E1E7-C4E8-C6ACE17E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призма;</a:t>
            </a:r>
          </a:p>
        </p:txBody>
      </p:sp>
      <p:pic>
        <p:nvPicPr>
          <p:cNvPr id="111626" name="Picture 10">
            <a:extLst>
              <a:ext uri="{FF2B5EF4-FFF2-40B4-BE49-F238E27FC236}">
                <a16:creationId xmlns:a16="http://schemas.microsoft.com/office/drawing/2014/main" id="{39A17C87-ABD9-BF3A-2B18-311629E6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51" name="Text Box 11">
            <a:extLst>
              <a:ext uri="{FF2B5EF4-FFF2-40B4-BE49-F238E27FC236}">
                <a16:creationId xmlns:a16="http://schemas.microsoft.com/office/drawing/2014/main" id="{B579A240-59BD-08F1-DB61-7F85929DF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четырехугольная пирамида;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0652" name="Text Box 12">
            <a:extLst>
              <a:ext uri="{FF2B5EF4-FFF2-40B4-BE49-F238E27FC236}">
                <a16:creationId xmlns:a16="http://schemas.microsoft.com/office/drawing/2014/main" id="{5E4F7A8E-EB52-A6DA-9392-F51BF9E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г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D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D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0653" name="Text Box 13">
            <a:extLst>
              <a:ext uri="{FF2B5EF4-FFF2-40B4-BE49-F238E27FC236}">
                <a16:creationId xmlns:a16="http://schemas.microsoft.com/office/drawing/2014/main" id="{EEB7C27A-FB0E-C52A-96AD-A8FE4DD0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пирамида;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0654" name="Text Box 14">
            <a:extLst>
              <a:ext uri="{FF2B5EF4-FFF2-40B4-BE49-F238E27FC236}">
                <a16:creationId xmlns:a16="http://schemas.microsoft.com/office/drawing/2014/main" id="{1718623F-222C-1B60-C472-A3E43321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д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B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C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0655" name="Text Box 15">
            <a:extLst>
              <a:ext uri="{FF2B5EF4-FFF2-40B4-BE49-F238E27FC236}">
                <a16:creationId xmlns:a16="http://schemas.microsoft.com/office/drawing/2014/main" id="{62BEA9B2-CDAB-7232-FFAC-4CC71A3E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пирамида;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0656" name="Text Box 16">
            <a:extLst>
              <a:ext uri="{FF2B5EF4-FFF2-40B4-BE49-F238E27FC236}">
                <a16:creationId xmlns:a16="http://schemas.microsoft.com/office/drawing/2014/main" id="{6B1A647B-884F-D250-BE10-C5C0B9FEF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е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ru-RU" altLang="ru-RU" sz="2400" baseline="-25000"/>
              <a:t> </a:t>
            </a:r>
            <a:r>
              <a:rPr lang="en-US" altLang="ru-RU" sz="2400" i="1"/>
              <a:t>C</a:t>
            </a:r>
            <a:r>
              <a:rPr lang="en-US" altLang="ru-RU" sz="2400" baseline="-25000"/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0657" name="Text Box 17">
            <a:extLst>
              <a:ext uri="{FF2B5EF4-FFF2-40B4-BE49-F238E27FC236}">
                <a16:creationId xmlns:a16="http://schemas.microsoft.com/office/drawing/2014/main" id="{3D6B1D17-2210-BFBB-20D6-A85EB623E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пирамида</a:t>
            </a:r>
            <a:r>
              <a:rPr lang="en-US" altLang="ru-RU" sz="2400"/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0658" name="Text Box 18">
            <a:extLst>
              <a:ext uri="{FF2B5EF4-FFF2-40B4-BE49-F238E27FC236}">
                <a16:creationId xmlns:a16="http://schemas.microsoft.com/office/drawing/2014/main" id="{B8C8224E-5746-CD95-ABA7-0C15D48C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е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C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ru-RU" altLang="ru-RU" sz="2400"/>
              <a:t>,</a:t>
            </a:r>
            <a:r>
              <a:rPr lang="ru-RU" altLang="ru-RU" sz="2400" baseline="-25000"/>
              <a:t> </a:t>
            </a:r>
            <a:r>
              <a:rPr lang="en-US" altLang="ru-RU" sz="2400" i="1"/>
              <a:t>D</a:t>
            </a:r>
            <a:r>
              <a:rPr lang="en-US" altLang="ru-RU" sz="2400" baseline="-25000"/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</p:spTree>
    <p:extLst>
      <p:ext uri="{BB962C8B-B14F-4D97-AF65-F5344CB8AC3E}">
        <p14:creationId xmlns:p14="http://schemas.microsoft.com/office/powerpoint/2010/main" val="29346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utoUpdateAnimBg="0"/>
      <p:bldP spid="240645" grpId="0" autoUpdateAnimBg="0"/>
      <p:bldP spid="240646" grpId="0" autoUpdateAnimBg="0"/>
      <p:bldP spid="240647" grpId="0" autoUpdateAnimBg="0"/>
      <p:bldP spid="240648" grpId="0" autoUpdateAnimBg="0"/>
      <p:bldP spid="240649" grpId="0" autoUpdateAnimBg="0"/>
      <p:bldP spid="240651" grpId="0" autoUpdateAnimBg="0"/>
      <p:bldP spid="240652" grpId="0" autoUpdateAnimBg="0"/>
      <p:bldP spid="240653" grpId="0" autoUpdateAnimBg="0"/>
      <p:bldP spid="240654" grpId="0" autoUpdateAnimBg="0"/>
      <p:bldP spid="240655" grpId="0" autoUpdateAnimBg="0"/>
      <p:bldP spid="240656" grpId="0" autoUpdateAnimBg="0"/>
      <p:bldP spid="240657" grpId="0" autoUpdateAnimBg="0"/>
      <p:bldP spid="24065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12C0B5DF-5F31-E1A4-3FE3-15CD26E59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747D337C-259B-271F-AF71-CB04006A9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Какой </a:t>
            </a:r>
            <a:r>
              <a:rPr lang="ru-RU" altLang="ru-RU" sz="2400"/>
              <a:t>выпуклый </a:t>
            </a:r>
            <a:r>
              <a:rPr lang="ru-RU" altLang="ru-RU" sz="2400">
                <a:cs typeface="Times New Roman" panose="02020603050405020304" pitchFamily="18" charset="0"/>
              </a:rPr>
              <a:t>много</a:t>
            </a:r>
            <a:r>
              <a:rPr lang="ru-RU" altLang="ru-RU" sz="2400"/>
              <a:t>гранник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2400"/>
              <a:t>имеет своими вершинами следующие вершины шестиугольной призмы</a:t>
            </a:r>
            <a:r>
              <a:rPr lang="ru-RU" altLang="ru-RU" sz="240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2692" name="Text Box 4">
            <a:extLst>
              <a:ext uri="{FF2B5EF4-FFF2-40B4-BE49-F238E27FC236}">
                <a16:creationId xmlns:a16="http://schemas.microsoft.com/office/drawing/2014/main" id="{27F29C66-30FC-52A7-F756-6B4C0C87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четырехугольная пирамида;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2693" name="Text Box 5">
            <a:extLst>
              <a:ext uri="{FF2B5EF4-FFF2-40B4-BE49-F238E27FC236}">
                <a16:creationId xmlns:a16="http://schemas.microsoft.com/office/drawing/2014/main" id="{3F90DD65-C52D-FF49-67C4-E105050D5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/>
              <a:t>E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F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42694" name="Text Box 6">
            <a:extLst>
              <a:ext uri="{FF2B5EF4-FFF2-40B4-BE49-F238E27FC236}">
                <a16:creationId xmlns:a16="http://schemas.microsoft.com/office/drawing/2014/main" id="{B531FEC4-F3EA-0889-D337-58A74EE4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б)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/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E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E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sp>
        <p:nvSpPr>
          <p:cNvPr id="242695" name="Text Box 7">
            <a:extLst>
              <a:ext uri="{FF2B5EF4-FFF2-40B4-BE49-F238E27FC236}">
                <a16:creationId xmlns:a16="http://schemas.microsoft.com/office/drawing/2014/main" id="{AB9EDF54-0BA2-0484-B9BF-44E0E847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в)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B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</a:t>
            </a:r>
            <a:r>
              <a:rPr lang="en-US" altLang="ru-RU" sz="2400" i="1"/>
              <a:t>D</a:t>
            </a:r>
            <a:r>
              <a:rPr lang="ru-RU" altLang="ru-RU" sz="2400" baseline="-25000"/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E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2696" name="Text Box 8">
            <a:extLst>
              <a:ext uri="{FF2B5EF4-FFF2-40B4-BE49-F238E27FC236}">
                <a16:creationId xmlns:a16="http://schemas.microsoft.com/office/drawing/2014/main" id="{8C4A7614-BC16-88EE-F51C-572651F1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шестиугольная пирамида</a:t>
            </a:r>
            <a:r>
              <a:rPr lang="en-US" altLang="ru-RU" sz="2400"/>
              <a:t>;</a:t>
            </a:r>
            <a:r>
              <a:rPr lang="ru-RU" altLang="ru-RU" sz="24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2697" name="Text Box 9">
            <a:extLst>
              <a:ext uri="{FF2B5EF4-FFF2-40B4-BE49-F238E27FC236}">
                <a16:creationId xmlns:a16="http://schemas.microsoft.com/office/drawing/2014/main" id="{D441018F-D325-1839-61BA-8BA6EC1D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параллелепипед;</a:t>
            </a:r>
          </a:p>
        </p:txBody>
      </p:sp>
      <p:sp>
        <p:nvSpPr>
          <p:cNvPr id="242699" name="Text Box 11">
            <a:extLst>
              <a:ext uri="{FF2B5EF4-FFF2-40B4-BE49-F238E27FC236}">
                <a16:creationId xmlns:a16="http://schemas.microsoft.com/office/drawing/2014/main" id="{4866B9B3-9190-DD28-9417-9F2622B6D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призма;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2700" name="Text Box 12">
            <a:extLst>
              <a:ext uri="{FF2B5EF4-FFF2-40B4-BE49-F238E27FC236}">
                <a16:creationId xmlns:a16="http://schemas.microsoft.com/office/drawing/2014/main" id="{7F38A42B-30BB-5150-3198-CA77E1CAE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г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B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C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2701" name="Text Box 13">
            <a:extLst>
              <a:ext uri="{FF2B5EF4-FFF2-40B4-BE49-F238E27FC236}">
                <a16:creationId xmlns:a16="http://schemas.microsoft.com/office/drawing/2014/main" id="{5412E97F-A35B-0389-915E-220754EB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четырехугольная призма;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2702" name="Text Box 14">
            <a:extLst>
              <a:ext uri="{FF2B5EF4-FFF2-40B4-BE49-F238E27FC236}">
                <a16:creationId xmlns:a16="http://schemas.microsoft.com/office/drawing/2014/main" id="{618930B5-4BBD-B394-3B3E-7F85F7AB3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д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</a:t>
            </a:r>
            <a:r>
              <a:rPr lang="en-US" altLang="ru-RU" sz="2400" i="1"/>
              <a:t>B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</a:t>
            </a:r>
            <a:r>
              <a:rPr lang="en-US" altLang="ru-RU" sz="2400" i="1"/>
              <a:t>C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i="1">
                <a:cs typeface="Times New Roman" panose="02020603050405020304" pitchFamily="18" charset="0"/>
              </a:rPr>
              <a:t>C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D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2703" name="Text Box 15">
            <a:extLst>
              <a:ext uri="{FF2B5EF4-FFF2-40B4-BE49-F238E27FC236}">
                <a16:creationId xmlns:a16="http://schemas.microsoft.com/office/drawing/2014/main" id="{B200E8E6-11C0-BA64-A649-AD8C4713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треугольная пирамида;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2704" name="Text Box 16">
            <a:extLst>
              <a:ext uri="{FF2B5EF4-FFF2-40B4-BE49-F238E27FC236}">
                <a16:creationId xmlns:a16="http://schemas.microsoft.com/office/drawing/2014/main" id="{3765A3B6-2253-B922-C000-408389FD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е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</a:t>
            </a:r>
            <a:r>
              <a:rPr lang="ru-RU" altLang="ru-RU" sz="2400" i="1"/>
              <a:t>С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/>
              <a:t>E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ru-RU" altLang="ru-RU" sz="2400" baseline="-25000"/>
              <a:t> </a:t>
            </a:r>
            <a:r>
              <a:rPr lang="en-US" altLang="ru-RU" sz="2400" i="1"/>
              <a:t>D</a:t>
            </a:r>
            <a:r>
              <a:rPr lang="en-US" altLang="ru-RU" sz="2400" baseline="-25000"/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sp>
        <p:nvSpPr>
          <p:cNvPr id="242705" name="Text Box 17">
            <a:extLst>
              <a:ext uri="{FF2B5EF4-FFF2-40B4-BE49-F238E27FC236}">
                <a16:creationId xmlns:a16="http://schemas.microsoft.com/office/drawing/2014/main" id="{64FD4579-480A-8BAC-5A79-8A5C697DC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 </a:t>
            </a:r>
            <a:r>
              <a:rPr lang="ru-RU" altLang="ru-RU" sz="2400"/>
              <a:t>четырехугольная пирамида</a:t>
            </a:r>
            <a:r>
              <a:rPr lang="en-US" altLang="ru-RU" sz="2400"/>
              <a:t>.</a:t>
            </a:r>
            <a:endParaRPr lang="ru-RU" altLang="ru-RU" sz="2400">
              <a:cs typeface="Times New Roman" panose="02020603050405020304" pitchFamily="18" charset="0"/>
            </a:endParaRPr>
          </a:p>
        </p:txBody>
      </p:sp>
      <p:sp>
        <p:nvSpPr>
          <p:cNvPr id="242706" name="Text Box 18">
            <a:extLst>
              <a:ext uri="{FF2B5EF4-FFF2-40B4-BE49-F238E27FC236}">
                <a16:creationId xmlns:a16="http://schemas.microsoft.com/office/drawing/2014/main" id="{4B90CDC4-9218-7268-06E1-E02816A0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е</a:t>
            </a:r>
            <a:r>
              <a:rPr lang="ru-RU" altLang="ru-RU" sz="2400">
                <a:cs typeface="Times New Roman" panose="02020603050405020304" pitchFamily="18" charset="0"/>
              </a:rPr>
              <a:t>) </a:t>
            </a:r>
            <a:r>
              <a:rPr lang="en-US" altLang="ru-RU" sz="2400" i="1">
                <a:cs typeface="Times New Roman" panose="02020603050405020304" pitchFamily="18" charset="0"/>
              </a:rPr>
              <a:t>A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en-US" altLang="ru-RU" sz="2400" i="1">
                <a:cs typeface="Times New Roman" panose="02020603050405020304" pitchFamily="18" charset="0"/>
              </a:rPr>
              <a:t> B</a:t>
            </a:r>
            <a:r>
              <a:rPr lang="en-US" altLang="ru-RU" sz="2400">
                <a:cs typeface="Times New Roman" panose="02020603050405020304" pitchFamily="18" charset="0"/>
              </a:rPr>
              <a:t>, </a:t>
            </a:r>
            <a:r>
              <a:rPr lang="en-US" altLang="ru-RU" sz="2400" baseline="-25000">
                <a:cs typeface="Times New Roman" panose="02020603050405020304" pitchFamily="18" charset="0"/>
              </a:rPr>
              <a:t> </a:t>
            </a:r>
            <a:r>
              <a:rPr lang="en-US" altLang="ru-RU" sz="2400" i="1">
                <a:cs typeface="Times New Roman" panose="02020603050405020304" pitchFamily="18" charset="0"/>
              </a:rPr>
              <a:t>B</a:t>
            </a:r>
            <a:r>
              <a:rPr lang="en-US" altLang="ru-RU" sz="2400" baseline="-25000">
                <a:cs typeface="Times New Roman" panose="02020603050405020304" pitchFamily="18" charset="0"/>
              </a:rPr>
              <a:t>1</a:t>
            </a:r>
            <a:r>
              <a:rPr lang="en-US" altLang="ru-RU" sz="2400">
                <a:cs typeface="Times New Roman" panose="02020603050405020304" pitchFamily="18" charset="0"/>
              </a:rPr>
              <a:t>,</a:t>
            </a:r>
            <a:r>
              <a:rPr lang="ru-RU" altLang="ru-RU" sz="2400" baseline="-25000"/>
              <a:t> 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/>
              <a:t>, </a:t>
            </a:r>
            <a:r>
              <a:rPr lang="en-US" altLang="ru-RU" sz="2400" i="1"/>
              <a:t>E</a:t>
            </a:r>
            <a:r>
              <a:rPr lang="en-US" altLang="ru-RU" sz="2400" baseline="-25000"/>
              <a:t>1</a:t>
            </a:r>
            <a:r>
              <a:rPr lang="en-US" altLang="ru-RU" sz="2400">
                <a:cs typeface="Times New Roman" panose="02020603050405020304" pitchFamily="18" charset="0"/>
              </a:rPr>
              <a:t>;</a:t>
            </a:r>
            <a:endParaRPr lang="ru-RU" altLang="ru-RU" sz="2400" i="1"/>
          </a:p>
        </p:txBody>
      </p:sp>
      <p:pic>
        <p:nvPicPr>
          <p:cNvPr id="113682" name="Picture 19">
            <a:extLst>
              <a:ext uri="{FF2B5EF4-FFF2-40B4-BE49-F238E27FC236}">
                <a16:creationId xmlns:a16="http://schemas.microsoft.com/office/drawing/2014/main" id="{32B87F0A-4EF6-CF66-6FAD-3768D85A6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75748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utoUpdateAnimBg="0"/>
      <p:bldP spid="242693" grpId="0" autoUpdateAnimBg="0"/>
      <p:bldP spid="242694" grpId="0" autoUpdateAnimBg="0"/>
      <p:bldP spid="242695" grpId="0" autoUpdateAnimBg="0"/>
      <p:bldP spid="242696" grpId="0" autoUpdateAnimBg="0"/>
      <p:bldP spid="242697" grpId="0" autoUpdateAnimBg="0"/>
      <p:bldP spid="242699" grpId="0" autoUpdateAnimBg="0"/>
      <p:bldP spid="242700" grpId="0" autoUpdateAnimBg="0"/>
      <p:bldP spid="242701" grpId="0" autoUpdateAnimBg="0"/>
      <p:bldP spid="242702" grpId="0" autoUpdateAnimBg="0"/>
      <p:bldP spid="242703" grpId="0" autoUpdateAnimBg="0"/>
      <p:bldP spid="242704" grpId="0" autoUpdateAnimBg="0"/>
      <p:bldP spid="242705" grpId="0" autoUpdateAnimBg="0"/>
      <p:bldP spid="24270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545FB51E-7330-3F61-EBE9-E83EE554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9588"/>
            <a:ext cx="8915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solidFill>
                  <a:srgbClr val="FF3300"/>
                </a:solidFill>
              </a:rPr>
              <a:t>	</a:t>
            </a:r>
            <a:r>
              <a:rPr lang="ru-RU" altLang="ru-RU" sz="2400">
                <a:solidFill>
                  <a:srgbClr val="FF3300"/>
                </a:solidFill>
              </a:rPr>
              <a:t>Кубом</a:t>
            </a:r>
            <a:r>
              <a:rPr lang="ru-RU" altLang="ru-RU" sz="2400"/>
              <a:t> называется многогранник,</a:t>
            </a:r>
            <a:r>
              <a:rPr lang="en-US" altLang="ru-RU" sz="2400"/>
              <a:t> </a:t>
            </a:r>
            <a:r>
              <a:rPr lang="ru-RU" altLang="ru-RU" sz="2400"/>
              <a:t>поверхность которого состоит из шести квадратов.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/>
              <a:t>	</a:t>
            </a:r>
            <a:r>
              <a:rPr lang="ru-RU" altLang="ru-RU" sz="2400"/>
              <a:t>На рисунке показаны несколько изображений куба.</a:t>
            </a:r>
          </a:p>
        </p:txBody>
      </p:sp>
      <p:pic>
        <p:nvPicPr>
          <p:cNvPr id="5123" name="Picture 6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1F9F8F09-5788-4BF4-CE58-F6CE3C9D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C:\Documents and Settings\Администратор\Мои документы\PICTURE\Mathem\Многогранники\Куб\Cube2.jpg">
            <a:extLst>
              <a:ext uri="{FF2B5EF4-FFF2-40B4-BE49-F238E27FC236}">
                <a16:creationId xmlns:a16="http://schemas.microsoft.com/office/drawing/2014/main" id="{8CB16417-C450-4935-A403-45D2B946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C:\Documents and Settings\Администратор\Мои документы\PICTURE\Mathem\Многогранники\Куб\Cube3.jpg">
            <a:extLst>
              <a:ext uri="{FF2B5EF4-FFF2-40B4-BE49-F238E27FC236}">
                <a16:creationId xmlns:a16="http://schemas.microsoft.com/office/drawing/2014/main" id="{619E0518-A6D2-B7C7-AA95-8B05DDDA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667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C:\Documents and Settings\Администратор\Мои документы\PICTURE\Mathem\Многогранники\Куб\Cube4.jpg">
            <a:extLst>
              <a:ext uri="{FF2B5EF4-FFF2-40B4-BE49-F238E27FC236}">
                <a16:creationId xmlns:a16="http://schemas.microsoft.com/office/drawing/2014/main" id="{7A66B38E-83E2-6576-8987-F9B4DB42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5892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C:\Documents and Settings\Администратор\Мои документы\PICTURE\Mathem\Многогранники\Куб\Cube5.jpg">
            <a:extLst>
              <a:ext uri="{FF2B5EF4-FFF2-40B4-BE49-F238E27FC236}">
                <a16:creationId xmlns:a16="http://schemas.microsoft.com/office/drawing/2014/main" id="{786962DC-74C3-8081-11B2-AD678CE9B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5908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C:\Documents and Settings\Администратор\Мои документы\PICTURE\Mathem\Многогранники\Куб\Cube6.jpg">
            <a:extLst>
              <a:ext uri="{FF2B5EF4-FFF2-40B4-BE49-F238E27FC236}">
                <a16:creationId xmlns:a16="http://schemas.microsoft.com/office/drawing/2014/main" id="{D64E398D-52EB-01CE-6013-BD249184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5130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2">
            <a:extLst>
              <a:ext uri="{FF2B5EF4-FFF2-40B4-BE49-F238E27FC236}">
                <a16:creationId xmlns:a16="http://schemas.microsoft.com/office/drawing/2014/main" id="{0F49411C-ED00-51B7-6607-BE1EB844B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КУБ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8">
            <a:extLst>
              <a:ext uri="{FF2B5EF4-FFF2-40B4-BE49-F238E27FC236}">
                <a16:creationId xmlns:a16="http://schemas.microsoft.com/office/drawing/2014/main" id="{9F140728-D23E-A0E5-9641-DF367FE2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1029">
            <a:extLst>
              <a:ext uri="{FF2B5EF4-FFF2-40B4-BE49-F238E27FC236}">
                <a16:creationId xmlns:a16="http://schemas.microsoft.com/office/drawing/2014/main" id="{380B8D9E-415F-9FA4-602A-5C989D82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Обычно куб изображается так, как показано на рисунке. А именно, рисуется квадрат </a:t>
            </a:r>
            <a:r>
              <a:rPr lang="en-US" altLang="ru-RU" sz="2400" i="1"/>
              <a:t>ABB</a:t>
            </a:r>
            <a:r>
              <a:rPr lang="en-US" altLang="ru-RU" sz="2400" baseline="-25000"/>
              <a:t>1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/>
              <a:t>, </a:t>
            </a:r>
            <a:r>
              <a:rPr lang="ru-RU" altLang="ru-RU" sz="2400"/>
              <a:t>изображающий одну из граней куба, и равный ему квадрат </a:t>
            </a:r>
            <a:r>
              <a:rPr lang="en-US" altLang="ru-RU" sz="2400" i="1"/>
              <a:t>DCC</a:t>
            </a:r>
            <a:r>
              <a:rPr lang="en-US" altLang="ru-RU" sz="2400" baseline="-25000"/>
              <a:t>1</a:t>
            </a:r>
            <a:r>
              <a:rPr lang="en-US" altLang="ru-RU" sz="2400" i="1"/>
              <a:t>D</a:t>
            </a:r>
            <a:r>
              <a:rPr lang="en-US" altLang="ru-RU" sz="2400" baseline="-25000"/>
              <a:t>1</a:t>
            </a:r>
            <a:r>
              <a:rPr lang="ru-RU" altLang="ru-RU" sz="2400"/>
              <a:t>, стороны которого параллельны соответствующим сторонам квадрата </a:t>
            </a:r>
            <a:r>
              <a:rPr lang="en-US" altLang="ru-RU" sz="2400" i="1"/>
              <a:t>ABB</a:t>
            </a:r>
            <a:r>
              <a:rPr lang="en-US" altLang="ru-RU" sz="2400" baseline="-25000"/>
              <a:t>1</a:t>
            </a:r>
            <a:r>
              <a:rPr lang="en-US" altLang="ru-RU" sz="2400" i="1"/>
              <a:t>A</a:t>
            </a:r>
            <a:r>
              <a:rPr lang="en-US" altLang="ru-RU" sz="2400" baseline="-25000"/>
              <a:t>1</a:t>
            </a:r>
            <a:r>
              <a:rPr lang="en-US" altLang="ru-RU" sz="2400"/>
              <a:t>. </a:t>
            </a:r>
            <a:r>
              <a:rPr lang="ru-RU" altLang="ru-RU" sz="2400"/>
              <a:t>Соответствующие вершины этих квадратов соединяются отрезками. Отрезки, изображающие невидимые ребра куба, проводятся пунктиром.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49DC1CB1-C759-D241-B8F7-27649BAF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 рисунках показаны несколько изображений куба.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E3DBB48A-2FA4-D941-EA4F-913BD3F4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39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а) мы смотрим на куб сверху и справа; б) сверху и слева; в) снизу и справа; г) снизу и слева.</a:t>
            </a:r>
            <a:r>
              <a:rPr lang="ru-RU" altLang="ru-RU" sz="2400"/>
              <a:t> 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BF56D189-F2C4-FC69-213C-E14C7E7F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815013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3B81BC-5CD5-15BA-6B80-1173D6BF5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D188A114-1274-6689-16B5-0C8ED1B6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Сколько вершин (В), ребер (Р) и граней (Г) имеет куб? 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15434434-C066-392C-A2B4-8C62D178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</a:t>
            </a:r>
            <a:r>
              <a:rPr lang="ru-RU" altLang="ru-RU" sz="2400"/>
              <a:t> В = 8, Р = 12, Г =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1B6FEB-2DDB-00EC-F198-D719D428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9E6A965-3EDC-5866-5245-9782C755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88"/>
            <a:ext cx="8915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Изобразите куб</a:t>
            </a:r>
            <a:r>
              <a:rPr lang="ru-RU" altLang="ru-RU" sz="2400"/>
              <a:t> на клетчатой бумаге</a:t>
            </a:r>
            <a:r>
              <a:rPr lang="ru-RU" altLang="ru-RU" sz="2400">
                <a:cs typeface="Times New Roman" panose="02020603050405020304" pitchFamily="18" charset="0"/>
              </a:rPr>
              <a:t>, аналогично данному на рисунке.</a:t>
            </a:r>
            <a:r>
              <a:rPr lang="ru-RU" altLang="ru-RU" sz="2400"/>
              <a:t>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3F41593-BE03-B305-BCD8-5C849D11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799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2BB3C9-3573-CD2E-C21D-CAE9C67E9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FD9532E-5077-FA9D-A45E-F8428433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33400"/>
            <a:ext cx="88804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куба. Изобразите  весь куб.</a:t>
            </a:r>
            <a:r>
              <a:rPr lang="ru-RU" altLang="ru-RU" sz="2400"/>
              <a:t> 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263B7153-32CA-1E71-E6A1-2F83EA79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21" name="Group 5">
            <a:extLst>
              <a:ext uri="{FF2B5EF4-FFF2-40B4-BE49-F238E27FC236}">
                <a16:creationId xmlns:a16="http://schemas.microsoft.com/office/drawing/2014/main" id="{089A005F-12B8-2347-A9A0-A0636E796B5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EF002BD8-9BF2-74FA-013A-284C04D7D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7" name="Text Box 7">
              <a:extLst>
                <a:ext uri="{FF2B5EF4-FFF2-40B4-BE49-F238E27FC236}">
                  <a16:creationId xmlns:a16="http://schemas.microsoft.com/office/drawing/2014/main" id="{4703D44F-A347-E1CE-FB7F-554BB124E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3173D7-39E2-57F7-15D5-490717BB2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6BA3A5FB-4624-162F-8D0D-C4763EDF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куба. Изобразите  весь куб.</a:t>
            </a:r>
            <a:r>
              <a:rPr lang="ru-RU" altLang="ru-RU" sz="2400"/>
              <a:t>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1D7A06DA-3C57-EA6F-8524-DB62548F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669" name="Group 5">
            <a:extLst>
              <a:ext uri="{FF2B5EF4-FFF2-40B4-BE49-F238E27FC236}">
                <a16:creationId xmlns:a16="http://schemas.microsoft.com/office/drawing/2014/main" id="{C920940F-AD3C-B64A-3439-33852FE0726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48360726-CEFE-575B-EABC-7C06C5C8D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7415" name="Picture 7">
              <a:extLst>
                <a:ext uri="{FF2B5EF4-FFF2-40B4-BE49-F238E27FC236}">
                  <a16:creationId xmlns:a16="http://schemas.microsoft.com/office/drawing/2014/main" id="{9C81DB77-F744-DF90-6290-B7EA61722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D352272-E60D-D37D-47A7-DB0B593A9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7CA28200-4EF0-7D4A-8715-035A621F9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Являются ли треугольными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а)                            б)                                   в)</a:t>
            </a:r>
          </a:p>
        </p:txBody>
      </p:sp>
      <p:pic>
        <p:nvPicPr>
          <p:cNvPr id="56324" name="Picture 6" descr="C:\Documents and Settings\Администратор\Мои документы\PICTURE\Mathem\Многогранники\Призма3\Prism3.jpg">
            <a:extLst>
              <a:ext uri="{FF2B5EF4-FFF2-40B4-BE49-F238E27FC236}">
                <a16:creationId xmlns:a16="http://schemas.microsoft.com/office/drawing/2014/main" id="{52CDCB13-BA28-EEC9-5F2C-8E02A0AB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6875"/>
            <a:ext cx="2362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7" descr="C:\Documents and Settings\Администратор\Мои документы\PICTURE\Mathem\Многогранники\Призма3\Prism4.jpg">
            <a:extLst>
              <a:ext uri="{FF2B5EF4-FFF2-40B4-BE49-F238E27FC236}">
                <a16:creationId xmlns:a16="http://schemas.microsoft.com/office/drawing/2014/main" id="{2ED2F9D8-6EED-4DE2-9ACD-75DDB3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90675"/>
            <a:ext cx="2590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 descr="C:\Documents and Settings\Администратор\Мои документы\PICTURE\Mathem\Многогранники\Призма3\Prism5.jpg">
            <a:extLst>
              <a:ext uri="{FF2B5EF4-FFF2-40B4-BE49-F238E27FC236}">
                <a16:creationId xmlns:a16="http://schemas.microsoft.com/office/drawing/2014/main" id="{DDB361CC-0C9D-E71D-4B77-89DFAAD7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81075"/>
            <a:ext cx="3352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9" name="Text Box 11">
            <a:extLst>
              <a:ext uri="{FF2B5EF4-FFF2-40B4-BE49-F238E27FC236}">
                <a16:creationId xmlns:a16="http://schemas.microsoft.com/office/drawing/2014/main" id="{996C2B12-E70B-4FD8-C066-EE76F403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Да.</a:t>
            </a:r>
          </a:p>
        </p:txBody>
      </p:sp>
    </p:spTree>
    <p:extLst>
      <p:ext uri="{BB962C8B-B14F-4D97-AF65-F5344CB8AC3E}">
        <p14:creationId xmlns:p14="http://schemas.microsoft.com/office/powerpoint/2010/main" val="2007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48FC03-577F-53A0-193E-1377B5DB3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ECBE03E-DDB0-6E05-78DA-41782344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куба. Изобразите  весь куб.</a:t>
            </a:r>
            <a:r>
              <a:rPr lang="ru-RU" altLang="ru-RU" sz="240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DDBA2D5-7A17-A1D9-0101-0625E125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717" name="Group 5">
            <a:extLst>
              <a:ext uri="{FF2B5EF4-FFF2-40B4-BE49-F238E27FC236}">
                <a16:creationId xmlns:a16="http://schemas.microsoft.com/office/drawing/2014/main" id="{34261C51-B307-A503-FDA1-E7AF6A86827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A07A57C5-F2F8-ABF0-D3C3-924F810FB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id="{EC430B45-9CEE-0B7B-F69B-2CAE71D11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53A380A-5F44-E61C-B527-2CBD358BD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EDB8919-A8EE-33CA-4832-9DA4CBED7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куба. Изобразите  весь куб.</a:t>
            </a:r>
            <a:r>
              <a:rPr lang="ru-RU" altLang="ru-RU" sz="2400"/>
              <a:t> 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B7FEEB29-AF54-E8FD-3868-03C560000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65" name="Group 5">
            <a:extLst>
              <a:ext uri="{FF2B5EF4-FFF2-40B4-BE49-F238E27FC236}">
                <a16:creationId xmlns:a16="http://schemas.microsoft.com/office/drawing/2014/main" id="{2C6E0941-7230-F009-B1C0-74246B5FB3A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sp>
          <p:nvSpPr>
            <p:cNvPr id="21510" name="Text Box 6">
              <a:extLst>
                <a:ext uri="{FF2B5EF4-FFF2-40B4-BE49-F238E27FC236}">
                  <a16:creationId xmlns:a16="http://schemas.microsoft.com/office/drawing/2014/main" id="{DA9ADF4F-BEE1-C2C7-C9D0-969F4E81B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1511" name="Picture 7">
              <a:extLst>
                <a:ext uri="{FF2B5EF4-FFF2-40B4-BE49-F238E27FC236}">
                  <a16:creationId xmlns:a16="http://schemas.microsoft.com/office/drawing/2014/main" id="{795A4083-E404-38F1-D1B0-C514F8EF3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4B45AFD8-B569-E427-C9ED-7CE81F287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7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23555" name="Text Box 1027">
            <a:extLst>
              <a:ext uri="{FF2B5EF4-FFF2-40B4-BE49-F238E27FC236}">
                <a16:creationId xmlns:a16="http://schemas.microsoft.com/office/drawing/2014/main" id="{1BA4D762-193C-9A28-3BC6-03AB2F77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Сколько имеется путей длины 3 по ребрам единичного куба из вершины </a:t>
            </a:r>
            <a:r>
              <a:rPr lang="en-US" altLang="ru-RU" sz="2400" i="1"/>
              <a:t>A </a:t>
            </a:r>
            <a:r>
              <a:rPr lang="ru-RU" altLang="ru-RU" sz="2400"/>
              <a:t>в вершину </a:t>
            </a:r>
            <a:r>
              <a:rPr lang="en-US" altLang="ru-RU" sz="2400" i="1"/>
              <a:t>C</a:t>
            </a:r>
            <a:r>
              <a:rPr lang="en-US" altLang="ru-RU" sz="2400" baseline="-25000"/>
              <a:t>1</a:t>
            </a:r>
            <a:r>
              <a:rPr lang="en-US" altLang="ru-RU" sz="2400"/>
              <a:t>?</a:t>
            </a:r>
            <a:endParaRPr lang="ru-RU" altLang="ru-RU" sz="2400"/>
          </a:p>
        </p:txBody>
      </p:sp>
      <p:sp>
        <p:nvSpPr>
          <p:cNvPr id="197638" name="Text Box 1030">
            <a:extLst>
              <a:ext uri="{FF2B5EF4-FFF2-40B4-BE49-F238E27FC236}">
                <a16:creationId xmlns:a16="http://schemas.microsoft.com/office/drawing/2014/main" id="{94AF073A-E677-ABB4-88EF-A3016FAE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</a:t>
            </a:r>
            <a:r>
              <a:rPr lang="en-US" altLang="ru-RU" sz="2400"/>
              <a:t> 6.</a:t>
            </a:r>
            <a:endParaRPr lang="ru-RU" altLang="ru-RU" sz="2400"/>
          </a:p>
        </p:txBody>
      </p:sp>
      <p:pic>
        <p:nvPicPr>
          <p:cNvPr id="23557" name="Picture 1032">
            <a:extLst>
              <a:ext uri="{FF2B5EF4-FFF2-40B4-BE49-F238E27FC236}">
                <a16:creationId xmlns:a16="http://schemas.microsoft.com/office/drawing/2014/main" id="{A3FD8A8E-D728-71EE-2797-E8265705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16AC6608-516B-9E23-9B32-818AB82B4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8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25603" name="Text Box 1027">
            <a:extLst>
              <a:ext uri="{FF2B5EF4-FFF2-40B4-BE49-F238E27FC236}">
                <a16:creationId xmlns:a16="http://schemas.microsoft.com/office/drawing/2014/main" id="{374568DE-B955-28E1-7EDC-C40179AAC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На рисунке изображены два единичных куба. Сколько имеется путей длины 4 по ребрам этих кубов из вершины </a:t>
            </a:r>
            <a:r>
              <a:rPr lang="en-US" altLang="ru-RU" sz="2400" i="1"/>
              <a:t>A </a:t>
            </a:r>
            <a:r>
              <a:rPr lang="ru-RU" altLang="ru-RU" sz="2400"/>
              <a:t>в вершину </a:t>
            </a:r>
            <a:r>
              <a:rPr lang="en-US" altLang="ru-RU" sz="2400" i="1"/>
              <a:t>D</a:t>
            </a:r>
            <a:r>
              <a:rPr lang="en-US" altLang="ru-RU" sz="2400" baseline="-25000"/>
              <a:t>1</a:t>
            </a:r>
            <a:r>
              <a:rPr lang="en-US" altLang="ru-RU" sz="2400"/>
              <a:t>?</a:t>
            </a:r>
            <a:endParaRPr lang="ru-RU" altLang="ru-RU" sz="2400"/>
          </a:p>
        </p:txBody>
      </p:sp>
      <p:sp>
        <p:nvSpPr>
          <p:cNvPr id="199684" name="Text Box 1028">
            <a:extLst>
              <a:ext uri="{FF2B5EF4-FFF2-40B4-BE49-F238E27FC236}">
                <a16:creationId xmlns:a16="http://schemas.microsoft.com/office/drawing/2014/main" id="{CA78EDEF-F8A3-9ED6-5423-C4F95562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</a:t>
            </a:r>
            <a:r>
              <a:rPr lang="en-US" altLang="ru-RU" sz="2400"/>
              <a:t> 12.</a:t>
            </a:r>
            <a:endParaRPr lang="ru-RU" altLang="ru-RU" sz="2400"/>
          </a:p>
        </p:txBody>
      </p:sp>
      <p:pic>
        <p:nvPicPr>
          <p:cNvPr id="25605" name="Picture 1030">
            <a:extLst>
              <a:ext uri="{FF2B5EF4-FFF2-40B4-BE49-F238E27FC236}">
                <a16:creationId xmlns:a16="http://schemas.microsoft.com/office/drawing/2014/main" id="{317E5DA3-E862-EF2C-747E-CDD5C137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339975"/>
            <a:ext cx="374015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FC0D4A-8632-A64E-F8C4-6EBAB78AC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ПАРАЛЛЕЛЕПИПЕД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ED2F5EE-58B6-BDC2-9346-199EF6C4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>
                <a:solidFill>
                  <a:srgbClr val="FF3300"/>
                </a:solidFill>
              </a:rPr>
              <a:t>	Параллелепипедом</a:t>
            </a:r>
            <a:r>
              <a:rPr lang="ru-RU" altLang="ru-RU" sz="2200"/>
              <a:t> называется многогранник, поверхность которого состоит из шести параллелограммов.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81BFDA6D-AEF9-B101-0CAE-670F3997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>
                <a:solidFill>
                  <a:srgbClr val="FF3300"/>
                </a:solidFill>
              </a:rPr>
              <a:t>	Прямоугольным параллелепипедом</a:t>
            </a:r>
            <a:r>
              <a:rPr lang="ru-RU" altLang="ru-RU" sz="2200"/>
              <a:t> называется параллелепипед, грани которого – прямоугольники.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3B6F063B-A882-90B6-DEF4-3A3E6D2C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060575"/>
            <a:ext cx="70802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7">
            <a:extLst>
              <a:ext uri="{FF2B5EF4-FFF2-40B4-BE49-F238E27FC236}">
                <a16:creationId xmlns:a16="http://schemas.microsoft.com/office/drawing/2014/main" id="{29ECC931-97EC-9EDB-1018-EA50FE43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7188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На рисунках показаны некоторые изображения параллелепипедов.</a:t>
            </a:r>
          </a:p>
        </p:txBody>
      </p:sp>
      <p:pic>
        <p:nvPicPr>
          <p:cNvPr id="29699" name="Picture 1028" descr="C:\Documents and Settings\Администратор\Мои документы\PICTURE\Mathem\Многогранники\Параллелепипед\1.jpg">
            <a:extLst>
              <a:ext uri="{FF2B5EF4-FFF2-40B4-BE49-F238E27FC236}">
                <a16:creationId xmlns:a16="http://schemas.microsoft.com/office/drawing/2014/main" id="{1705F42D-EA91-71BC-1B2B-7310C4CF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9765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29" descr="C:\Documents and Settings\Администратор\Мои документы\PICTURE\Mathem\Многогранники\Параллелепипед\2.jpg">
            <a:extLst>
              <a:ext uri="{FF2B5EF4-FFF2-40B4-BE49-F238E27FC236}">
                <a16:creationId xmlns:a16="http://schemas.microsoft.com/office/drawing/2014/main" id="{0F280D11-8449-E5E9-B5DE-11871068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76388"/>
            <a:ext cx="17303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31" descr="C:\Documents and Settings\Администратор\Мои документы\PICTURE\Mathem\Многогранники\Параллелепипед\4.jpg">
            <a:extLst>
              <a:ext uri="{FF2B5EF4-FFF2-40B4-BE49-F238E27FC236}">
                <a16:creationId xmlns:a16="http://schemas.microsoft.com/office/drawing/2014/main" id="{9E860976-E3B7-8C85-F352-F638A8C1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9624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872B47DB-D1C2-F081-0F48-162392DF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6096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6">
            <a:extLst>
              <a:ext uri="{FF2B5EF4-FFF2-40B4-BE49-F238E27FC236}">
                <a16:creationId xmlns:a16="http://schemas.microsoft.com/office/drawing/2014/main" id="{94DC58CA-BD8F-2BF2-7F0C-D8549D52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/>
              <a:t>	Обычно параллелепипед изображается так, как показано на рисунке. А именно, рисуется параллелограмм </a:t>
            </a:r>
            <a:r>
              <a:rPr lang="en-US" altLang="ru-RU" sz="2200" i="1"/>
              <a:t>ABB</a:t>
            </a:r>
            <a:r>
              <a:rPr lang="en-US" altLang="ru-RU" sz="2200" baseline="-25000"/>
              <a:t>1</a:t>
            </a:r>
            <a:r>
              <a:rPr lang="en-US" altLang="ru-RU" sz="2200" i="1"/>
              <a:t>A</a:t>
            </a:r>
            <a:r>
              <a:rPr lang="en-US" altLang="ru-RU" sz="2200" baseline="-25000"/>
              <a:t>1</a:t>
            </a:r>
            <a:r>
              <a:rPr lang="en-US" altLang="ru-RU" sz="2200"/>
              <a:t>, </a:t>
            </a:r>
            <a:r>
              <a:rPr lang="ru-RU" altLang="ru-RU" sz="2200"/>
              <a:t>изображающий одну из граней параллелепипеда, и равный ему параллелограмм </a:t>
            </a:r>
            <a:r>
              <a:rPr lang="en-US" altLang="ru-RU" sz="2200" i="1"/>
              <a:t>DCC</a:t>
            </a:r>
            <a:r>
              <a:rPr lang="en-US" altLang="ru-RU" sz="2200" baseline="-25000"/>
              <a:t>1</a:t>
            </a:r>
            <a:r>
              <a:rPr lang="en-US" altLang="ru-RU" sz="2200" i="1"/>
              <a:t>D</a:t>
            </a:r>
            <a:r>
              <a:rPr lang="en-US" altLang="ru-RU" sz="2200" baseline="-25000"/>
              <a:t>1</a:t>
            </a:r>
            <a:r>
              <a:rPr lang="ru-RU" altLang="ru-RU" sz="2200"/>
              <a:t>, стороны которого параллельны соответствующим сторонам параллелограмма </a:t>
            </a:r>
            <a:r>
              <a:rPr lang="en-US" altLang="ru-RU" sz="2200" i="1"/>
              <a:t>ABB</a:t>
            </a:r>
            <a:r>
              <a:rPr lang="en-US" altLang="ru-RU" sz="2200" baseline="-25000"/>
              <a:t>1</a:t>
            </a:r>
            <a:r>
              <a:rPr lang="en-US" altLang="ru-RU" sz="2200" i="1"/>
              <a:t>A</a:t>
            </a:r>
            <a:r>
              <a:rPr lang="en-US" altLang="ru-RU" sz="2200" baseline="-25000"/>
              <a:t>1</a:t>
            </a:r>
            <a:r>
              <a:rPr lang="en-US" altLang="ru-RU" sz="2200"/>
              <a:t>. </a:t>
            </a:r>
            <a:r>
              <a:rPr lang="ru-RU" altLang="ru-RU" sz="2200"/>
              <a:t>Соответствующие вершины этих параллелограммов соединяются отрезками. Отрезки, изображающие невидимые ребра куба, проводятся пунктиром. В случае прямоугольного параллелепипеда вместо параллелограммов, изображающих две грани, рисуются равные прямоугольники.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485E5071-6A48-75F9-5A86-4837A7E41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8"/>
            <a:ext cx="914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а) мы смотрим на </a:t>
            </a:r>
            <a:r>
              <a:rPr lang="ru-RU" altLang="ru-RU" sz="2400"/>
              <a:t>параллелепипед</a:t>
            </a:r>
            <a:r>
              <a:rPr lang="ru-RU" altLang="ru-RU" sz="2400">
                <a:cs typeface="Times New Roman" panose="02020603050405020304" pitchFamily="18" charset="0"/>
              </a:rPr>
              <a:t> сверху и справа; б) сверху и слева; в) снизу и справа; г) снизу и слева.</a:t>
            </a:r>
            <a:r>
              <a:rPr lang="ru-RU" altLang="ru-RU" sz="2400"/>
              <a:t> </a:t>
            </a: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17D27F64-42DC-E171-0D1F-771E8D07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41438"/>
            <a:ext cx="64833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66B58406-3AAD-6EF3-809A-974FD7E9F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5843" name="Text Box 1027">
            <a:extLst>
              <a:ext uri="{FF2B5EF4-FFF2-40B4-BE49-F238E27FC236}">
                <a16:creationId xmlns:a16="http://schemas.microsoft.com/office/drawing/2014/main" id="{20010CD9-A21F-03A3-A3EC-A2D1CBD0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Укажите номера рисунков, на которых изображен параллелепипед?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1			2			3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4                                  5                                   6</a:t>
            </a:r>
          </a:p>
        </p:txBody>
      </p:sp>
      <p:sp>
        <p:nvSpPr>
          <p:cNvPr id="222215" name="Text Box 1031">
            <a:extLst>
              <a:ext uri="{FF2B5EF4-FFF2-40B4-BE49-F238E27FC236}">
                <a16:creationId xmlns:a16="http://schemas.microsoft.com/office/drawing/2014/main" id="{D71D0185-081A-6752-AB3A-E1E0D43A4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1, 3, 4.</a:t>
            </a:r>
          </a:p>
        </p:txBody>
      </p:sp>
      <p:pic>
        <p:nvPicPr>
          <p:cNvPr id="35845" name="Picture 1032" descr="C:\Documents and Settings\Администратор\Мои документы\PICTURE\Mathem\Многогранники\Параллелепипед\6.jpg">
            <a:extLst>
              <a:ext uri="{FF2B5EF4-FFF2-40B4-BE49-F238E27FC236}">
                <a16:creationId xmlns:a16="http://schemas.microsoft.com/office/drawing/2014/main" id="{16AA6B2D-2376-77EF-B576-1B8266C5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8375"/>
            <a:ext cx="29194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33" descr="C:\Documents and Settings\Администратор\Мои документы\PICTURE\Mathem\Многогранники\Параллелепипед\5.jpg">
            <a:extLst>
              <a:ext uri="{FF2B5EF4-FFF2-40B4-BE49-F238E27FC236}">
                <a16:creationId xmlns:a16="http://schemas.microsoft.com/office/drawing/2014/main" id="{73957C7F-5F21-1D53-947E-928FF2EE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8375"/>
            <a:ext cx="21129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34" descr="C:\Documents and Settings\Администратор\Мои документы\PICTURE\Mathem\Многогранники\Параллелепипед\7.jpg">
            <a:extLst>
              <a:ext uri="{FF2B5EF4-FFF2-40B4-BE49-F238E27FC236}">
                <a16:creationId xmlns:a16="http://schemas.microsoft.com/office/drawing/2014/main" id="{E1DF07A5-A38F-4025-1869-823A33D4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6975"/>
            <a:ext cx="3048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35" descr="C:\Documents and Settings\Администратор\Мои документы\PICTURE\Mathem\Многогранники\Призма3\Prism1.jpg">
            <a:extLst>
              <a:ext uri="{FF2B5EF4-FFF2-40B4-BE49-F238E27FC236}">
                <a16:creationId xmlns:a16="http://schemas.microsoft.com/office/drawing/2014/main" id="{03D804FF-1BBD-5519-4C03-75A7FE4B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514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36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6AC0C6BA-F28B-864A-9244-8E6042C0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133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37" descr="C:\Documents and Settings\Администратор\Мои документы\PICTURE\Mathem\Многогранники\Параллелепипед\1.jpg">
            <a:extLst>
              <a:ext uri="{FF2B5EF4-FFF2-40B4-BE49-F238E27FC236}">
                <a16:creationId xmlns:a16="http://schemas.microsoft.com/office/drawing/2014/main" id="{3A9D3022-1E1B-FA8B-472E-A7A678C7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717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523AAA26-3F4C-FEB1-5443-6E9A9EF0D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7891" name="Text Box 1027">
            <a:extLst>
              <a:ext uri="{FF2B5EF4-FFF2-40B4-BE49-F238E27FC236}">
                <a16:creationId xmlns:a16="http://schemas.microsoft.com/office/drawing/2014/main" id="{4C9EDDCB-CE11-17BF-66D0-A55E86D3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Сколько вершин (В), ребер (Р) и граней (Г) имеет параллелепипед? </a:t>
            </a:r>
          </a:p>
        </p:txBody>
      </p:sp>
      <p:sp>
        <p:nvSpPr>
          <p:cNvPr id="179204" name="Text Box 1028">
            <a:extLst>
              <a:ext uri="{FF2B5EF4-FFF2-40B4-BE49-F238E27FC236}">
                <a16:creationId xmlns:a16="http://schemas.microsoft.com/office/drawing/2014/main" id="{9A86CA28-34E6-B309-2D31-2251A15B7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Ответ.</a:t>
            </a:r>
            <a:r>
              <a:rPr lang="ru-RU" altLang="ru-RU" sz="2400"/>
              <a:t> В = 8, Р = 12, Г =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F6809EC-E0D5-9F86-E1A7-BF681D344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81F04E45-52AD-80BA-6F4E-3BE85789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Являются 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а)                            б)                                   в)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A59F6724-66D7-B97C-C90C-DC53A7E3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Да.</a:t>
            </a:r>
          </a:p>
        </p:txBody>
      </p:sp>
      <p:pic>
        <p:nvPicPr>
          <p:cNvPr id="58373" name="Picture 8" descr="C:\Documents and Settings\Администратор\Мои документы\PICTURE\Mathem\Многогранники\Куб\Cube2.jpg">
            <a:extLst>
              <a:ext uri="{FF2B5EF4-FFF2-40B4-BE49-F238E27FC236}">
                <a16:creationId xmlns:a16="http://schemas.microsoft.com/office/drawing/2014/main" id="{216FA452-36AA-7AC7-F843-9C7F588B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3622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9" descr="C:\Documents and Settings\Администратор\Мои документы\PICTURE\Mathem\Многогранники\Куб\Cube3.jpg">
            <a:extLst>
              <a:ext uri="{FF2B5EF4-FFF2-40B4-BE49-F238E27FC236}">
                <a16:creationId xmlns:a16="http://schemas.microsoft.com/office/drawing/2014/main" id="{3F0101A1-1CBB-CF18-714F-C16CB251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8178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1" descr="C:\Documents and Settings\Администратор\Мои документы\PICTURE\Mathem\Многогранники\Куб\Cube5.jpg">
            <a:extLst>
              <a:ext uri="{FF2B5EF4-FFF2-40B4-BE49-F238E27FC236}">
                <a16:creationId xmlns:a16="http://schemas.microsoft.com/office/drawing/2014/main" id="{629CEE56-EE24-963D-71BD-984104C1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5892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5D2F124-4B7B-26F5-74E0-E2CB34DC2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2143583D-D2C7-E8BE-1092-D2E0F7FA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Изобразите прямоугольный параллелепипед</a:t>
            </a:r>
            <a:r>
              <a:rPr lang="ru-RU" altLang="ru-RU" sz="2400"/>
              <a:t> на клетчатой бумаге</a:t>
            </a:r>
            <a:r>
              <a:rPr lang="ru-RU" altLang="ru-RU" sz="2400">
                <a:cs typeface="Times New Roman" panose="02020603050405020304" pitchFamily="18" charset="0"/>
              </a:rPr>
              <a:t>, аналогично данному на рисунке.</a:t>
            </a:r>
            <a:r>
              <a:rPr lang="ru-RU" altLang="ru-RU" sz="2400"/>
              <a:t> 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B58E77FA-84A9-E0E2-2BD1-B9814E59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799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7706B9E-8797-A4AF-53BA-7F5C35D65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C9B5E81-86C8-6966-300C-01AA3B88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</a:t>
            </a:r>
            <a:r>
              <a:rPr lang="ru-RU" altLang="ru-RU" sz="2400"/>
              <a:t>три</a:t>
            </a:r>
            <a:r>
              <a:rPr lang="ru-RU" altLang="ru-RU" sz="2400">
                <a:cs typeface="Times New Roman" panose="02020603050405020304" pitchFamily="18" charset="0"/>
              </a:rPr>
              <a:t> ребра прямоугольного параллелепипеда. Изобразите  весь параллелепипед.</a:t>
            </a:r>
            <a:r>
              <a:rPr lang="ru-RU" altLang="ru-RU" sz="2400"/>
              <a:t> 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1FE46D5A-94F3-0326-CC90-189C83BE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7" name="Group 5">
            <a:extLst>
              <a:ext uri="{FF2B5EF4-FFF2-40B4-BE49-F238E27FC236}">
                <a16:creationId xmlns:a16="http://schemas.microsoft.com/office/drawing/2014/main" id="{21E6CFB4-04F1-1903-C97C-FA36905E574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524000"/>
            <a:ext cx="6321425" cy="4648200"/>
            <a:chOff x="336" y="960"/>
            <a:chExt cx="3982" cy="2928"/>
          </a:xfrm>
        </p:grpSpPr>
        <p:pic>
          <p:nvPicPr>
            <p:cNvPr id="41990" name="Picture 6">
              <a:extLst>
                <a:ext uri="{FF2B5EF4-FFF2-40B4-BE49-F238E27FC236}">
                  <a16:creationId xmlns:a16="http://schemas.microsoft.com/office/drawing/2014/main" id="{D9CF09AB-FE8C-573B-0EAE-CA6013977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91" name="Text Box 7">
              <a:extLst>
                <a:ext uri="{FF2B5EF4-FFF2-40B4-BE49-F238E27FC236}">
                  <a16:creationId xmlns:a16="http://schemas.microsoft.com/office/drawing/2014/main" id="{ABAA233C-C745-C55D-5D78-EF95B2956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347F6F-704C-04FE-682E-69AA02F9A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A575881-82A6-EC1A-5684-D0F4CAF1B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прямоугольного параллелепипеда. Изобразите  весь параллелепипед.</a:t>
            </a:r>
            <a:r>
              <a:rPr lang="ru-RU" altLang="ru-RU" sz="2400"/>
              <a:t> 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84C25CDF-51C3-2C09-EA34-48162A3E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005" name="Group 5">
            <a:extLst>
              <a:ext uri="{FF2B5EF4-FFF2-40B4-BE49-F238E27FC236}">
                <a16:creationId xmlns:a16="http://schemas.microsoft.com/office/drawing/2014/main" id="{20069541-9E14-2C96-F302-171D4E40470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71613"/>
            <a:ext cx="6437313" cy="4700587"/>
            <a:chOff x="336" y="927"/>
            <a:chExt cx="4055" cy="2961"/>
          </a:xfrm>
        </p:grpSpPr>
        <p:sp>
          <p:nvSpPr>
            <p:cNvPr id="44038" name="Text Box 6">
              <a:extLst>
                <a:ext uri="{FF2B5EF4-FFF2-40B4-BE49-F238E27FC236}">
                  <a16:creationId xmlns:a16="http://schemas.microsoft.com/office/drawing/2014/main" id="{1ED3810B-5F52-8AD9-DADE-AA2FBB4B2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4039" name="Picture 7">
              <a:extLst>
                <a:ext uri="{FF2B5EF4-FFF2-40B4-BE49-F238E27FC236}">
                  <a16:creationId xmlns:a16="http://schemas.microsoft.com/office/drawing/2014/main" id="{733015FD-A244-C39A-DFC2-38D01A73E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927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FDAC7A5-865C-4186-189B-FAA8C7B37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61194D14-2516-AF7A-4DDF-33FF19A16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прямоугольного параллелепипеда. Изобразите  весь параллелепипед.</a:t>
            </a:r>
            <a:r>
              <a:rPr lang="ru-RU" altLang="ru-RU" sz="2400"/>
              <a:t> 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43CF48BE-D2D3-8A1D-8BD4-042DAA9E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F8AC5776-E273-6CEB-51A6-2CD7BA9C477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6473825" cy="4724400"/>
            <a:chOff x="336" y="912"/>
            <a:chExt cx="4078" cy="2976"/>
          </a:xfrm>
        </p:grpSpPr>
        <p:sp>
          <p:nvSpPr>
            <p:cNvPr id="46086" name="Text Box 6">
              <a:extLst>
                <a:ext uri="{FF2B5EF4-FFF2-40B4-BE49-F238E27FC236}">
                  <a16:creationId xmlns:a16="http://schemas.microsoft.com/office/drawing/2014/main" id="{9EF34392-CED8-EF8A-63D3-57DC4F71F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6087" name="Picture 7">
              <a:extLst>
                <a:ext uri="{FF2B5EF4-FFF2-40B4-BE49-F238E27FC236}">
                  <a16:creationId xmlns:a16="http://schemas.microsoft.com/office/drawing/2014/main" id="{4BF8CC78-D2E7-5150-7174-22A800E84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22EEFD7-3183-5ACD-CA7D-C723170EA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CDC1BD3D-A771-1C6E-90C7-048FB080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На рисунке изображены три ребра прямоугольного параллелепипеда. Изобразите  весь параллелепипед.</a:t>
            </a:r>
            <a:r>
              <a:rPr lang="ru-RU" altLang="ru-RU" sz="2400"/>
              <a:t> 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41A464F1-AE4C-6B65-F845-BD82EC3F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5">
            <a:extLst>
              <a:ext uri="{FF2B5EF4-FFF2-40B4-BE49-F238E27FC236}">
                <a16:creationId xmlns:a16="http://schemas.microsoft.com/office/drawing/2014/main" id="{0ACADBF3-F30A-D2DB-6A4C-9109833A4C0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6473825" cy="4724400"/>
            <a:chOff x="336" y="912"/>
            <a:chExt cx="4078" cy="2976"/>
          </a:xfrm>
        </p:grpSpPr>
        <p:sp>
          <p:nvSpPr>
            <p:cNvPr id="48134" name="Text Box 6">
              <a:extLst>
                <a:ext uri="{FF2B5EF4-FFF2-40B4-BE49-F238E27FC236}">
                  <a16:creationId xmlns:a16="http://schemas.microsoft.com/office/drawing/2014/main" id="{8191DB44-32DA-9CD5-E2BC-6F18DF034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8135" name="Picture 7">
              <a:extLst>
                <a:ext uri="{FF2B5EF4-FFF2-40B4-BE49-F238E27FC236}">
                  <a16:creationId xmlns:a16="http://schemas.microsoft.com/office/drawing/2014/main" id="{B2841DA8-3A6F-181E-7146-DF5F8CEC5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B55B03C-69E8-C159-5E0B-11A6B65E3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C3A4F20-5943-853C-4DD8-7086F3194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Являются 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а)                            б)                                   в)</a:t>
            </a: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3D165BF8-6995-653F-4491-EF672E3FD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Да.</a:t>
            </a:r>
          </a:p>
        </p:txBody>
      </p:sp>
      <p:pic>
        <p:nvPicPr>
          <p:cNvPr id="60421" name="Picture 10" descr="C:\Documents and Settings\Администратор\Мои документы\PICTURE\Mathem\Многогранники\Призма6\Prism2.jpg">
            <a:extLst>
              <a:ext uri="{FF2B5EF4-FFF2-40B4-BE49-F238E27FC236}">
                <a16:creationId xmlns:a16="http://schemas.microsoft.com/office/drawing/2014/main" id="{4211A127-92F5-AFF4-0E9B-ABE8DFD3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8475"/>
            <a:ext cx="3581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2" name="Object 12">
            <a:extLst>
              <a:ext uri="{FF2B5EF4-FFF2-40B4-BE49-F238E27FC236}">
                <a16:creationId xmlns:a16="http://schemas.microsoft.com/office/drawing/2014/main" id="{E56C5308-E3AB-B1E4-D160-54E496A04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1412875"/>
          <a:ext cx="24907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2114845" imgH="2142857" progId="Paint.Picture">
                  <p:embed/>
                </p:oleObj>
              </mc:Choice>
              <mc:Fallback>
                <p:oleObj name="Точечный рисунок" r:id="rId4" imgW="2114845" imgH="2142857" progId="Paint.Picture">
                  <p:embed/>
                  <p:pic>
                    <p:nvPicPr>
                      <p:cNvPr id="60422" name="Object 12">
                        <a:extLst>
                          <a:ext uri="{FF2B5EF4-FFF2-40B4-BE49-F238E27FC236}">
                            <a16:creationId xmlns:a16="http://schemas.microsoft.com/office/drawing/2014/main" id="{E56C5308-E3AB-B1E4-D160-54E496A04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12875"/>
                        <a:ext cx="24907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3">
            <a:extLst>
              <a:ext uri="{FF2B5EF4-FFF2-40B4-BE49-F238E27FC236}">
                <a16:creationId xmlns:a16="http://schemas.microsoft.com/office/drawing/2014/main" id="{C5A18CB3-B960-B0E2-6D09-B3DE032CE9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582738"/>
          <a:ext cx="2390775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2010056" imgH="1914286" progId="Paint.Picture">
                  <p:embed/>
                </p:oleObj>
              </mc:Choice>
              <mc:Fallback>
                <p:oleObj name="Точечный рисунок" r:id="rId6" imgW="2010056" imgH="1914286" progId="Paint.Picture">
                  <p:embed/>
                  <p:pic>
                    <p:nvPicPr>
                      <p:cNvPr id="60423" name="Object 13">
                        <a:extLst>
                          <a:ext uri="{FF2B5EF4-FFF2-40B4-BE49-F238E27FC236}">
                            <a16:creationId xmlns:a16="http://schemas.microsoft.com/office/drawing/2014/main" id="{C5A18CB3-B960-B0E2-6D09-B3DE032CE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82738"/>
                        <a:ext cx="2390775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7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A25336B-E772-5928-D55E-37A6D335E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91EAD7E9-AA11-44F1-B4E4-2397D5CC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Являются 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	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   	                а)                                б)              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   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	</a:t>
            </a:r>
            <a:endParaRPr lang="en-US" altLang="ru-RU" sz="240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400"/>
              <a:t>	</a:t>
            </a:r>
            <a:r>
              <a:rPr lang="ru-RU" altLang="ru-RU" sz="2400"/>
              <a:t>	 	        в)                               г)</a:t>
            </a:r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16F64BF8-885F-67EF-00D7-94812854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8173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FF3300"/>
                </a:solidFill>
              </a:rPr>
              <a:t>Ответ:</a:t>
            </a:r>
            <a:r>
              <a:rPr lang="ru-RU" altLang="ru-RU" sz="2400"/>
              <a:t> а), б) Нет; в), г) да.</a:t>
            </a:r>
          </a:p>
        </p:txBody>
      </p:sp>
      <p:pic>
        <p:nvPicPr>
          <p:cNvPr id="62469" name="Picture 12" descr="C:\Documents and Settings\Администратор\Мои документы\PICTURE\Mathem\Многогранники\Антипризмы\Antiprism4.jpg">
            <a:extLst>
              <a:ext uri="{FF2B5EF4-FFF2-40B4-BE49-F238E27FC236}">
                <a16:creationId xmlns:a16="http://schemas.microsoft.com/office/drawing/2014/main" id="{B31A0E09-DD19-20DD-0FD3-393AA0C0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08088"/>
            <a:ext cx="29337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3" descr="C:\Documents and Settings\Администратор\Мои документы\PICTURE\Mathem\Многогранники\Антипризмы\Antiprism5.jpg">
            <a:extLst>
              <a:ext uri="{FF2B5EF4-FFF2-40B4-BE49-F238E27FC236}">
                <a16:creationId xmlns:a16="http://schemas.microsoft.com/office/drawing/2014/main" id="{FD58F458-CA49-7F9E-BFF5-56D8E7C4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208088"/>
            <a:ext cx="33162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7" descr="C:\Documents and Settings\Администратор\Мои документы\PICTURE\Mathem\Многогранники\Призма6\Prism7.jpg">
            <a:extLst>
              <a:ext uri="{FF2B5EF4-FFF2-40B4-BE49-F238E27FC236}">
                <a16:creationId xmlns:a16="http://schemas.microsoft.com/office/drawing/2014/main" id="{72CBB7B0-150D-F0ED-CD4B-5E41512C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657600"/>
            <a:ext cx="2171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20" descr="C:\Documents and Settings\Администратор\Мои документы\PICTURE\Mathem\Многогранники\Параллелепипед\8.jpg">
            <a:extLst>
              <a:ext uri="{FF2B5EF4-FFF2-40B4-BE49-F238E27FC236}">
                <a16:creationId xmlns:a16="http://schemas.microsoft.com/office/drawing/2014/main" id="{EDBDA6DF-BC35-6BDC-B21A-9F2504BF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57600"/>
            <a:ext cx="28543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6E09654-68BB-D936-AB20-514E7ABFE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472620CF-4DEE-DAA5-1ABB-D6BB2FA7C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Изобразите треугольную призму</a:t>
            </a:r>
            <a:r>
              <a:rPr lang="ru-RU" altLang="ru-RU" sz="2400"/>
              <a:t> на клетчатой бумаге</a:t>
            </a:r>
            <a:r>
              <a:rPr lang="ru-RU" altLang="ru-RU" sz="240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sz="2400"/>
              <a:t> 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BB73540E-5AC7-D7A6-036A-269F2BB6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0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2BCC948-140E-DC09-7884-CD3231BD1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4FB88384-C6B0-0472-0F50-B3B997D7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	Изобразите </a:t>
            </a:r>
            <a:r>
              <a:rPr lang="ru-RU" altLang="ru-RU" sz="2400"/>
              <a:t>правильную </a:t>
            </a:r>
            <a:r>
              <a:rPr lang="ru-RU" altLang="ru-RU" sz="2400">
                <a:cs typeface="Times New Roman" panose="02020603050405020304" pitchFamily="18" charset="0"/>
              </a:rPr>
              <a:t>шестиугольную призму</a:t>
            </a:r>
            <a:r>
              <a:rPr lang="ru-RU" altLang="ru-RU" sz="2400"/>
              <a:t> на клетчатой бумаге</a:t>
            </a:r>
            <a:r>
              <a:rPr lang="ru-RU" altLang="ru-RU" sz="240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sz="2400"/>
              <a:t> 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048B992E-0BD0-276B-7E4F-732BB7B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0403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2401</Words>
  <Application>Microsoft Office PowerPoint</Application>
  <PresentationFormat>Экран (4:3)</PresentationFormat>
  <Paragraphs>366</Paragraphs>
  <Slides>54</Slides>
  <Notes>54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Times New Roman</vt:lpstr>
      <vt:lpstr>Оформление по умолчанию</vt:lpstr>
      <vt:lpstr>Точечный рисунок</vt:lpstr>
      <vt:lpstr>10. МНОГОГРАННИКИ (призма, пирамида)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ПИРАМИДА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КУБ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ПАРАЛЛЕЛЕПИПЕД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49</cp:revision>
  <dcterms:created xsi:type="dcterms:W3CDTF">2008-04-30T05:51:18Z</dcterms:created>
  <dcterms:modified xsi:type="dcterms:W3CDTF">2022-07-09T13:04:29Z</dcterms:modified>
</cp:coreProperties>
</file>