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3" r:id="rId2"/>
    <p:sldId id="309" r:id="rId3"/>
    <p:sldId id="264" r:id="rId4"/>
    <p:sldId id="310" r:id="rId5"/>
    <p:sldId id="312" r:id="rId6"/>
    <p:sldId id="314" r:id="rId7"/>
    <p:sldId id="316" r:id="rId8"/>
    <p:sldId id="318" r:id="rId9"/>
    <p:sldId id="311" r:id="rId10"/>
    <p:sldId id="313" r:id="rId11"/>
    <p:sldId id="363" r:id="rId12"/>
    <p:sldId id="315" r:id="rId13"/>
    <p:sldId id="343" r:id="rId14"/>
    <p:sldId id="344" r:id="rId15"/>
    <p:sldId id="317" r:id="rId16"/>
    <p:sldId id="345" r:id="rId17"/>
    <p:sldId id="319" r:id="rId18"/>
    <p:sldId id="346" r:id="rId19"/>
    <p:sldId id="334" r:id="rId20"/>
    <p:sldId id="339" r:id="rId21"/>
    <p:sldId id="340" r:id="rId22"/>
    <p:sldId id="341" r:id="rId23"/>
    <p:sldId id="342" r:id="rId24"/>
    <p:sldId id="321" r:id="rId25"/>
    <p:sldId id="322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2EE1399-3D6D-EDCD-135D-CD25059EFC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2442C3C-CF4B-C685-EE69-BC20B434EB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84627C7-2382-E3A9-9FE0-85F2747956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E4E2A89-5FA2-0270-7A6F-B3AEA409CA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100B52A-88E5-A800-7EF9-0206F0F5A8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A3CDB92-67B8-7DBF-B7C2-DADD1481E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CC0A34-D8AC-4631-BD9C-0FAB8A8D20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5299A9-1DD6-7B11-E43C-9540C36AE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F050E-EF65-4652-9538-9974C27784CA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2C865266-45EF-0AA8-6A90-4B772E9EB6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5B5EBED6-79BB-074E-CFFC-7C5C1CC4E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74FA95-7316-4456-235E-D9A3505DA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61D2C-D2CE-4208-853B-35806354049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719021FB-D16C-FFEE-E945-904476D4CA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0FA3140F-4F02-8CE8-05BC-A92FBF4A7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0BEB21-5632-C30B-6134-F6CFC7EC74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BFA13-B676-40A7-BBF3-D7096110679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861EFBC0-C9FE-696B-90E5-99E59C2D4C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8BAA38C7-D311-BBFA-EE32-07515CD01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20B80E-5401-B8F5-AA6A-6AF6C8B45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D5ABD-685A-44AE-AEEB-1708A728390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B426A101-CD44-7B80-1221-37A2E8A93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A9090412-D545-B74C-6BDF-0694B99E9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832AA-3997-0F0A-1174-3773BECCCE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7EF56-D27E-418A-B4BA-B42D0F678527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71362" name="Rectangle 1026">
            <a:extLst>
              <a:ext uri="{FF2B5EF4-FFF2-40B4-BE49-F238E27FC236}">
                <a16:creationId xmlns:a16="http://schemas.microsoft.com/office/drawing/2014/main" id="{E420CDF3-2EB0-82BA-AC0D-237C75A6E8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1027">
            <a:extLst>
              <a:ext uri="{FF2B5EF4-FFF2-40B4-BE49-F238E27FC236}">
                <a16:creationId xmlns:a16="http://schemas.microsoft.com/office/drawing/2014/main" id="{00720756-7C15-C59E-47C6-3C12F0EDE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C9D0E5-08BF-9788-A94C-7B1268E988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C4874-56A0-4131-864E-63E852A9E633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7132CE03-D92B-1583-9D44-3E60BB500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9E877ADF-133A-283D-B9F7-FA36F7374C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2914D0-7AD2-9441-6621-0F5F5C2DB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61486F-4C80-4A2B-A452-EA9E4D03121C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98C3345E-E614-57FE-6E49-7B8B8129D4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89FAF85-30A9-892C-9A08-A4AA20C58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26968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F6BBBF-903E-E358-9A4D-25A763A05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9D9D6-2DC3-4B20-B2D7-52EC17B47884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5A07D666-DF10-E833-90EF-7BEE325646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77241DBC-EA4E-FBE3-B9E9-F5AADA4F5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26503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80CA7C-D866-AAF8-4E81-04E4EEF47B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580989-7FF4-40BB-AC9D-EC1545EEC8A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3E6CEA5C-FD45-A486-0FA4-D128FBBB7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96C4D369-E424-8783-82BE-1EDE06488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55603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8D4B23-EBE7-9EFE-2882-511180DF4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A723D-7D27-4CB1-BCAF-04CD5DC9F50F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005F5C4E-06CA-E02A-0B36-1001A2EF18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5DAB0B45-2C12-7581-C206-445C543B4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42238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27060-F358-9A95-4F11-E977143CC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E35C0-F844-43F2-9F6A-CB48AAFBFC0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E1442CC2-F3C5-45DF-CAE6-B7A0BB5B38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0634EC42-0F13-6BDD-306B-78069CA6C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1066433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7B98F2-4D4D-9808-C247-B4C638C5FD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258C37-8888-48B9-9661-9014B429172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69862E76-F1C4-8C4F-0C2B-562D3A0A89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3433FAFE-1BCE-A174-4A14-024165E55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E452C8-457D-736E-C058-2DF43AB22F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032DA-B8DA-46C6-A3C1-2923DE7F5C96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FA161B46-6D63-D1E1-78E8-AD42147ED4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5EC050F7-DE37-A2D8-C366-7BD5547F3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405284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4D16FB-A797-276C-26FF-F6B8C33D3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AAAAC-187D-4784-AE5D-3398BB7A073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CDE41982-ADE1-8206-021F-4108F5F9A4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0F585DD3-0F12-F01B-7C7C-AD9013CB4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310A3A-8BCD-0B3A-F06B-3D53B92BA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99D2D-30E5-44BE-A2AA-09999604FD6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C2C83238-9F21-3EF5-5F90-89D97AFBD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85458CA9-597C-E8B4-EDCE-DE66E8DD0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BBC253-A12E-37EA-C590-EDD6E62F5B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C26F45-268F-4DDB-BC7F-783617BCA63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B25C3E0A-B7E0-9CE2-2CB7-BFB1CD47E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0B7B5758-7DDD-59AF-2438-30AC318EC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E3A11-3360-8ED4-69D5-958635210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D335DA-DFA4-4052-93CF-D66C43C9662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65218" name="Rectangle 1026">
            <a:extLst>
              <a:ext uri="{FF2B5EF4-FFF2-40B4-BE49-F238E27FC236}">
                <a16:creationId xmlns:a16="http://schemas.microsoft.com/office/drawing/2014/main" id="{6E9D362E-EB49-B039-F7E2-69D70FD5F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1027">
            <a:extLst>
              <a:ext uri="{FF2B5EF4-FFF2-40B4-BE49-F238E27FC236}">
                <a16:creationId xmlns:a16="http://schemas.microsoft.com/office/drawing/2014/main" id="{1E8A7CDC-438D-8098-631C-5ED22170F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3103520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CD1BFA-4832-5DF6-79A2-B9CC9EF86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852E8-5BE9-4576-BA90-6FF4D33FCEF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3928F292-D00D-79BA-D43D-DDCB8DEA4D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7D114068-B56E-73A1-9232-4C030C6AB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E3A11-3360-8ED4-69D5-958635210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D335DA-DFA4-4052-93CF-D66C43C9662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65218" name="Rectangle 1026">
            <a:extLst>
              <a:ext uri="{FF2B5EF4-FFF2-40B4-BE49-F238E27FC236}">
                <a16:creationId xmlns:a16="http://schemas.microsoft.com/office/drawing/2014/main" id="{6E9D362E-EB49-B039-F7E2-69D70FD5F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1027">
            <a:extLst>
              <a:ext uri="{FF2B5EF4-FFF2-40B4-BE49-F238E27FC236}">
                <a16:creationId xmlns:a16="http://schemas.microsoft.com/office/drawing/2014/main" id="{1E8A7CDC-438D-8098-631C-5ED22170F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FEA9CD-168B-F0A0-34D6-8EA676EF2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C3134-8C13-4DE2-93D2-2A57BCB660A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67266" name="Rectangle 1026">
            <a:extLst>
              <a:ext uri="{FF2B5EF4-FFF2-40B4-BE49-F238E27FC236}">
                <a16:creationId xmlns:a16="http://schemas.microsoft.com/office/drawing/2014/main" id="{157C9D6B-A056-E898-CA53-AA6F466217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Rectangle 1027">
            <a:extLst>
              <a:ext uri="{FF2B5EF4-FFF2-40B4-BE49-F238E27FC236}">
                <a16:creationId xmlns:a16="http://schemas.microsoft.com/office/drawing/2014/main" id="{443C5431-00E4-D18B-7609-0BE7D1F24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73DFC-F948-CD34-4122-C2477A7AF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9C4C39-3C92-DDC2-FA8D-432B7572E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EB4969-F098-4E5A-E836-ED075DD2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D49B4D-9796-21CB-9288-C873603D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A74BA1-E518-AEA4-E2D4-D6072B8C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76CCD-1CB3-4608-BB1D-93BC723F42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8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2361A-D240-05C4-05E0-42223ECE9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7CDE64-5EE0-F584-8CDE-C7065E242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C58447-B13A-D284-C824-62D85890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BF6975-D969-8488-5D25-925E3ECD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59677E-64BD-DC62-22F7-D4BBD0C5F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A65A9-E02F-4D53-85FB-046429D9CD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6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6D609A-0D02-C15B-14FC-DE9D0AF5B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299F20-8706-C237-7E90-5A6247405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38DCA8-4596-B198-123D-5D9B70F4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5F7F7-DD5C-C9EA-1684-437706185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0EB9C2-B905-087E-8762-5C975290B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A6A30-8BE1-4692-A6FB-90D3C7D13F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02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4A8AB-96CB-CE18-9737-D93BAC4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05F4EA-2A29-7D44-D1AB-88B08166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838676-E213-06A7-F7EE-31EBC136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CCDF8-69E0-D237-7655-61A3A6D7B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AE8D3-F944-7912-A7BB-338F90FD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93B45-539A-403B-9121-694F94715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941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AF553E-5D29-6881-D483-99A4A5B7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7E2D68-EDD8-D3C5-57BF-5581DB7FE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CFBC7C-E125-A695-F0E3-2E886B6C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2C8D80-2B96-2F43-D1B3-BF02AC8B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B53163-35A4-71DC-1E20-18163CD5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7A450-DDAF-41B3-9908-97B40B3122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55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D6887-CDE9-F602-CD9F-E741D9E1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FCE817-2510-8EB0-9FF4-9D6FEA5A6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E1E26A-B2DF-BE10-0537-E7B13F9EA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1E5247-BC35-291E-2F92-9AD90900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1D97D4-8875-4995-F37B-C9CFF55A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C76E5E-59B7-4A81-4E1D-C3984F85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70769-5693-4F22-98BE-0E2338634E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4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6CB18-FD4D-95DB-19C4-48EE99A7C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9F8817-286F-9E89-84CE-521CAF3B2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880BA6-4AB9-30B8-4201-348ABCCEC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D1A935-A1BD-C082-955B-E11A6E9D5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110892-60FC-C6D8-FE3F-10FC508C3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44900B7-2135-7BAE-D84D-B2135357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622A26B-8310-90E5-D58F-311A16DC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E27081-34B8-5699-BAA8-94F74ABC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AB857-6BCA-4B18-A0DC-6FCA2A7067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29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8CDB0-EADD-14FE-C2B0-6B0518AA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A9A1480-21D7-7DA1-4C33-19154228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BB47B6-2CEB-4EE9-35A1-1392DCC9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98988C-FA2B-B091-BA14-6310EA69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394DA-801C-4194-B29A-7AA48D2B84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566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373BA2-E9BB-6E55-6CC3-4328C6FB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AEDF17-AA5A-3357-DF2D-B7501DAE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D0C5C7-3311-054D-D722-7A8B10DF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FCAC6-53EB-4C4C-9FAE-FB3C22754A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113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2BFF9-EFF3-8F56-2ACC-4D2EADAA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E6DFD-BAF9-1C12-38F9-AB9CD92B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174D97-D500-325D-D8D1-DB76E7F4D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864533-F32C-E6D0-64FC-98F074E91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29F7C8-3519-32C3-F604-6AA7A685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C69A1D-AC41-9DF7-8892-47092784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6C2A9-0ACD-4C57-8D00-3333ABBFD9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760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18400-A873-5F06-2F92-C5E89B5B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6E9675-93EC-0661-CDA1-E8048F9D8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FCB3F1-9AE6-E042-9F98-9B9E4F629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FAD7BF-C6DD-CB45-B5F0-0FDF480F0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64CD63-39C8-9773-221F-EC3D9D8C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D1406D-09DC-BD74-33B1-6BAAE021A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39133-9C7E-4FCB-85A8-E569A16DEE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114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1043B3-BA28-D845-B3DD-6FBE6286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46B49F-5545-52E7-336B-25147302E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E36ED4-146E-08FC-89BB-7E8238107E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07C47D-E96F-7E59-A86E-EF23B2A0BD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F0154FA-132E-352B-1C64-B9DAC30863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1AA4D3-6B49-4605-A574-FFF0AB78A4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2679162-126E-09BD-9DD0-3F5A115A9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en-US" altLang="ru-RU" sz="2800" dirty="0">
                <a:solidFill>
                  <a:srgbClr val="FF3300"/>
                </a:solidFill>
              </a:rPr>
              <a:t>12</a:t>
            </a:r>
            <a:r>
              <a:rPr lang="ru-RU" altLang="ru-RU" sz="2800">
                <a:solidFill>
                  <a:srgbClr val="FF3300"/>
                </a:solidFill>
              </a:rPr>
              <a:t>а</a:t>
            </a:r>
            <a:r>
              <a:rPr lang="en-US" altLang="ru-RU" sz="2800">
                <a:solidFill>
                  <a:srgbClr val="FF3300"/>
                </a:solidFill>
              </a:rPr>
              <a:t>. </a:t>
            </a:r>
            <a:r>
              <a:rPr lang="ru-RU" altLang="ru-RU" sz="2800" dirty="0">
                <a:solidFill>
                  <a:srgbClr val="FF3300"/>
                </a:solidFill>
              </a:rPr>
              <a:t>ПРАВИЛЬНЫЕ МНОГОГРАННИКИ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3E453466-73D1-0532-ADE2-9FE30D0E5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</a:t>
            </a:r>
            <a:r>
              <a:rPr lang="ru-RU" altLang="ru-RU" dirty="0">
                <a:cs typeface="Times New Roman" panose="02020603050405020304" pitchFamily="18" charset="0"/>
              </a:rPr>
              <a:t>а рисунке изображены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правильные</a:t>
            </a:r>
            <a:r>
              <a:rPr lang="ru-RU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многогранники</a:t>
            </a:r>
            <a:r>
              <a:rPr lang="ru-RU" altLang="ru-RU" dirty="0">
                <a:cs typeface="Times New Roman" panose="02020603050405020304" pitchFamily="18" charset="0"/>
              </a:rPr>
              <a:t>. Их гранями являются равные правильные многоугольники, и в вершинах каждого многогранника сходится одинаковое число граней.</a:t>
            </a:r>
          </a:p>
        </p:txBody>
      </p:sp>
      <p:pic>
        <p:nvPicPr>
          <p:cNvPr id="103433" name="Picture 9">
            <a:extLst>
              <a:ext uri="{FF2B5EF4-FFF2-40B4-BE49-F238E27FC236}">
                <a16:creationId xmlns:a16="http://schemas.microsoft.com/office/drawing/2014/main" id="{656FE024-5874-69DB-97E2-5C9D06006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65500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074A2C8C-0E75-3971-D2DF-0B2F3585B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05827" name="Text Box 3">
            <a:extLst>
              <a:ext uri="{FF2B5EF4-FFF2-40B4-BE49-F238E27FC236}">
                <a16:creationId xmlns:a16="http://schemas.microsoft.com/office/drawing/2014/main" id="{6BA17827-799C-D5BC-847A-61D815C83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клетчатой бумаге изобразите куб, аналогично показанному на рисунке.</a:t>
            </a:r>
          </a:p>
        </p:txBody>
      </p:sp>
      <p:pic>
        <p:nvPicPr>
          <p:cNvPr id="205828" name="Picture 4">
            <a:extLst>
              <a:ext uri="{FF2B5EF4-FFF2-40B4-BE49-F238E27FC236}">
                <a16:creationId xmlns:a16="http://schemas.microsoft.com/office/drawing/2014/main" id="{C7DCE05F-A264-6B3A-F442-DDD6D1113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101DCB1E-4D4B-6684-292A-61F3CA508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64195" name="Text Box 3">
            <a:extLst>
              <a:ext uri="{FF2B5EF4-FFF2-40B4-BE49-F238E27FC236}">
                <a16:creationId xmlns:a16="http://schemas.microsoft.com/office/drawing/2014/main" id="{13A7B293-D61E-4BD8-4229-EFBADF933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Сколько имеется путей длины </a:t>
            </a:r>
            <a:r>
              <a:rPr lang="en-US" altLang="ru-RU" sz="2800" dirty="0"/>
              <a:t>3</a:t>
            </a:r>
            <a:r>
              <a:rPr lang="ru-RU" altLang="ru-RU" sz="2800" dirty="0"/>
              <a:t> по ребрам единичного куба из одной его вершины в противоположную вершину.</a:t>
            </a:r>
          </a:p>
        </p:txBody>
      </p:sp>
      <p:sp>
        <p:nvSpPr>
          <p:cNvPr id="264197" name="Text Box 5">
            <a:extLst>
              <a:ext uri="{FF2B5EF4-FFF2-40B4-BE49-F238E27FC236}">
                <a16:creationId xmlns:a16="http://schemas.microsoft.com/office/drawing/2014/main" id="{C3AC1DD8-2F6D-6B99-0980-7F1CFCA1E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43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6.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48B897D5-CF11-532D-0C02-F998816B1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74204"/>
            <a:ext cx="4327376" cy="352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01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72A18E08-740E-DAA0-6AA5-5585ABC5C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DC52128E-31F5-A33F-36A2-03E7DA4D4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клетчатой бумаге изобразите октаэдр, аналогично показанному на рисунке.</a:t>
            </a:r>
          </a:p>
        </p:txBody>
      </p:sp>
      <p:pic>
        <p:nvPicPr>
          <p:cNvPr id="208900" name="Picture 4">
            <a:extLst>
              <a:ext uri="{FF2B5EF4-FFF2-40B4-BE49-F238E27FC236}">
                <a16:creationId xmlns:a16="http://schemas.microsoft.com/office/drawing/2014/main" id="{2C701E07-183E-768B-6E75-9492047AC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101DCB1E-4D4B-6684-292A-61F3CA508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64195" name="Text Box 3">
            <a:extLst>
              <a:ext uri="{FF2B5EF4-FFF2-40B4-BE49-F238E27FC236}">
                <a16:creationId xmlns:a16="http://schemas.microsoft.com/office/drawing/2014/main" id="{13A7B293-D61E-4BD8-4229-EFBADF933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Сколько имеется путей длины 2 по ребрам единичного октаэдра из одной его вершины в противоположную вершину.</a:t>
            </a:r>
          </a:p>
        </p:txBody>
      </p:sp>
      <p:pic>
        <p:nvPicPr>
          <p:cNvPr id="264196" name="Picture 4">
            <a:extLst>
              <a:ext uri="{FF2B5EF4-FFF2-40B4-BE49-F238E27FC236}">
                <a16:creationId xmlns:a16="http://schemas.microsoft.com/office/drawing/2014/main" id="{F1F06C1D-B288-FD17-C71C-571C8A86E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4197" name="Text Box 5">
            <a:extLst>
              <a:ext uri="{FF2B5EF4-FFF2-40B4-BE49-F238E27FC236}">
                <a16:creationId xmlns:a16="http://schemas.microsoft.com/office/drawing/2014/main" id="{C3AC1DD8-2F6D-6B99-0980-7F1CFCA1E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43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D41B4E13-E799-7FBE-CEA4-8D8828EF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66243" name="Text Box 3">
            <a:extLst>
              <a:ext uri="{FF2B5EF4-FFF2-40B4-BE49-F238E27FC236}">
                <a16:creationId xmlns:a16="http://schemas.microsoft.com/office/drawing/2014/main" id="{57A6F6D9-0964-6648-7D5A-B42504DDC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Сколько имеется путей длины 3 по ребрам единичного октаэдра из одной его вершины в противоположную вершину.</a:t>
            </a:r>
          </a:p>
        </p:txBody>
      </p:sp>
      <p:pic>
        <p:nvPicPr>
          <p:cNvPr id="266244" name="Picture 4">
            <a:extLst>
              <a:ext uri="{FF2B5EF4-FFF2-40B4-BE49-F238E27FC236}">
                <a16:creationId xmlns:a16="http://schemas.microsoft.com/office/drawing/2014/main" id="{F84AE515-DE02-0EDD-8E1E-CA2E71033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45" name="Text Box 5">
            <a:extLst>
              <a:ext uri="{FF2B5EF4-FFF2-40B4-BE49-F238E27FC236}">
                <a16:creationId xmlns:a16="http://schemas.microsoft.com/office/drawing/2014/main" id="{C809B406-CE62-0046-A28F-E8862DA2F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43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D718053E-145B-2B56-433D-FFB0B5E69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11971" name="Text Box 3">
            <a:extLst>
              <a:ext uri="{FF2B5EF4-FFF2-40B4-BE49-F238E27FC236}">
                <a16:creationId xmlns:a16="http://schemas.microsoft.com/office/drawing/2014/main" id="{EDC1F202-B5C3-41F8-D9D1-A1B0E58DE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изобразите икосаэдр, аналогично показанному на рисунке.</a:t>
            </a:r>
          </a:p>
        </p:txBody>
      </p:sp>
      <p:pic>
        <p:nvPicPr>
          <p:cNvPr id="211972" name="Picture 4">
            <a:extLst>
              <a:ext uri="{FF2B5EF4-FFF2-40B4-BE49-F238E27FC236}">
                <a16:creationId xmlns:a16="http://schemas.microsoft.com/office/drawing/2014/main" id="{9B2E9602-78F2-EC84-428F-16DD3400F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046D5440-25D8-B47F-8865-F28E3A77F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68291" name="Text Box 3">
            <a:extLst>
              <a:ext uri="{FF2B5EF4-FFF2-40B4-BE49-F238E27FC236}">
                <a16:creationId xmlns:a16="http://schemas.microsoft.com/office/drawing/2014/main" id="{CE106C48-7326-FFD9-0E03-990D6DC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путей длины 3 по ребрам единичного икосаэдра из одной его вершины в противоположную вершину.</a:t>
            </a:r>
          </a:p>
        </p:txBody>
      </p:sp>
      <p:pic>
        <p:nvPicPr>
          <p:cNvPr id="268292" name="Picture 4">
            <a:extLst>
              <a:ext uri="{FF2B5EF4-FFF2-40B4-BE49-F238E27FC236}">
                <a16:creationId xmlns:a16="http://schemas.microsoft.com/office/drawing/2014/main" id="{86491142-EB69-35FB-DF30-A74B88B8B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8293" name="Text Box 5">
            <a:extLst>
              <a:ext uri="{FF2B5EF4-FFF2-40B4-BE49-F238E27FC236}">
                <a16:creationId xmlns:a16="http://schemas.microsoft.com/office/drawing/2014/main" id="{4613953A-1855-AADA-03AE-C4B311582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43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57677332-ED6E-FB99-3BAF-BBE7C2708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15043" name="Text Box 3">
            <a:extLst>
              <a:ext uri="{FF2B5EF4-FFF2-40B4-BE49-F238E27FC236}">
                <a16:creationId xmlns:a16="http://schemas.microsoft.com/office/drawing/2014/main" id="{B2033D8A-146C-7A93-1122-E23AFEC77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изобразите додекаэдр, аналогично показанному на рисунке.</a:t>
            </a:r>
          </a:p>
        </p:txBody>
      </p:sp>
      <p:pic>
        <p:nvPicPr>
          <p:cNvPr id="215044" name="Picture 4">
            <a:extLst>
              <a:ext uri="{FF2B5EF4-FFF2-40B4-BE49-F238E27FC236}">
                <a16:creationId xmlns:a16="http://schemas.microsoft.com/office/drawing/2014/main" id="{27AF5FAE-8964-4B26-057D-F8041F01C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5159A062-4F62-F4A1-4882-4BC5A2892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70339" name="Text Box 3">
            <a:extLst>
              <a:ext uri="{FF2B5EF4-FFF2-40B4-BE49-F238E27FC236}">
                <a16:creationId xmlns:a16="http://schemas.microsoft.com/office/drawing/2014/main" id="{1FCDB28A-95A6-A29C-E275-E383F0759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путей длины 5 по ребрам единичного додекаэдра из одной его вершины в противоположную вершину.</a:t>
            </a:r>
          </a:p>
        </p:txBody>
      </p:sp>
      <p:pic>
        <p:nvPicPr>
          <p:cNvPr id="270340" name="Picture 4">
            <a:extLst>
              <a:ext uri="{FF2B5EF4-FFF2-40B4-BE49-F238E27FC236}">
                <a16:creationId xmlns:a16="http://schemas.microsoft.com/office/drawing/2014/main" id="{B808313F-7E8E-0526-0F8F-10ECFDA90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0341" name="Text Box 5">
            <a:extLst>
              <a:ext uri="{FF2B5EF4-FFF2-40B4-BE49-F238E27FC236}">
                <a16:creationId xmlns:a16="http://schemas.microsoft.com/office/drawing/2014/main" id="{6CA2B545-8D5C-EA13-1DB9-08FC152B0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43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A78B40A4-577F-502B-10D1-2DD4034E1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45763" name="Text Box 3">
            <a:extLst>
              <a:ext uri="{FF2B5EF4-FFF2-40B4-BE49-F238E27FC236}">
                <a16:creationId xmlns:a16="http://schemas.microsoft.com/office/drawing/2014/main" id="{291C1E9B-1054-F4F4-0304-6CBDAC629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Сколько вершин (В), ребер (Р) и граней (Г) имеют:</a:t>
            </a:r>
          </a:p>
          <a:p>
            <a:pPr algn="just">
              <a:spcBef>
                <a:spcPct val="50000"/>
              </a:spcBef>
            </a:pPr>
            <a:r>
              <a:rPr lang="ru-RU" altLang="ru-RU"/>
              <a:t>а) тетраэдр;</a:t>
            </a:r>
          </a:p>
          <a:p>
            <a:pPr algn="just">
              <a:spcBef>
                <a:spcPct val="50000"/>
              </a:spcBef>
            </a:pPr>
            <a:r>
              <a:rPr lang="ru-RU" altLang="ru-RU"/>
              <a:t>б) куб;</a:t>
            </a:r>
          </a:p>
          <a:p>
            <a:pPr algn="just">
              <a:spcBef>
                <a:spcPct val="50000"/>
              </a:spcBef>
            </a:pPr>
            <a:r>
              <a:rPr lang="ru-RU" altLang="ru-RU"/>
              <a:t>в) октаэдр;</a:t>
            </a:r>
          </a:p>
          <a:p>
            <a:pPr algn="just">
              <a:spcBef>
                <a:spcPct val="50000"/>
              </a:spcBef>
            </a:pPr>
            <a:r>
              <a:rPr lang="ru-RU" altLang="ru-RU"/>
              <a:t>г) икосаэдр;</a:t>
            </a:r>
          </a:p>
          <a:p>
            <a:pPr algn="just">
              <a:spcBef>
                <a:spcPct val="50000"/>
              </a:spcBef>
            </a:pPr>
            <a:r>
              <a:rPr lang="ru-RU" altLang="ru-RU"/>
              <a:t>д) додекаэдр?</a:t>
            </a:r>
          </a:p>
        </p:txBody>
      </p:sp>
      <p:sp>
        <p:nvSpPr>
          <p:cNvPr id="245764" name="Text Box 4">
            <a:extLst>
              <a:ext uri="{FF2B5EF4-FFF2-40B4-BE49-F238E27FC236}">
                <a16:creationId xmlns:a16="http://schemas.microsoft.com/office/drawing/2014/main" id="{CFB7B367-7580-20C4-0910-5F17477BD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Ответ: а) В = 4, Р = 6, Г = 4;</a:t>
            </a:r>
          </a:p>
        </p:txBody>
      </p:sp>
      <p:sp>
        <p:nvSpPr>
          <p:cNvPr id="245765" name="Text Box 5">
            <a:extLst>
              <a:ext uri="{FF2B5EF4-FFF2-40B4-BE49-F238E27FC236}">
                <a16:creationId xmlns:a16="http://schemas.microsoft.com/office/drawing/2014/main" id="{4BABFA5C-6C48-DAA4-2CE1-B2CE0FE03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б) В = 8, Р = 12, Г = 6;</a:t>
            </a:r>
          </a:p>
        </p:txBody>
      </p:sp>
      <p:sp>
        <p:nvSpPr>
          <p:cNvPr id="245766" name="Text Box 6">
            <a:extLst>
              <a:ext uri="{FF2B5EF4-FFF2-40B4-BE49-F238E27FC236}">
                <a16:creationId xmlns:a16="http://schemas.microsoft.com/office/drawing/2014/main" id="{6489F3DB-75DD-071A-6EE1-59CE76536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в) В = 6, Р = 12, Г =  8;</a:t>
            </a:r>
          </a:p>
        </p:txBody>
      </p:sp>
      <p:sp>
        <p:nvSpPr>
          <p:cNvPr id="245767" name="Text Box 7">
            <a:extLst>
              <a:ext uri="{FF2B5EF4-FFF2-40B4-BE49-F238E27FC236}">
                <a16:creationId xmlns:a16="http://schemas.microsoft.com/office/drawing/2014/main" id="{C5C9CC0D-6D1C-6D24-38A2-5C985353A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г) В = 12, Р = 30, Г = 20;</a:t>
            </a:r>
          </a:p>
        </p:txBody>
      </p:sp>
      <p:sp>
        <p:nvSpPr>
          <p:cNvPr id="245768" name="Text Box 8">
            <a:extLst>
              <a:ext uri="{FF2B5EF4-FFF2-40B4-BE49-F238E27FC236}">
                <a16:creationId xmlns:a16="http://schemas.microsoft.com/office/drawing/2014/main" id="{6AD02528-171A-5937-06F2-0A698B3EE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198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д) В = 20, Р = 30, Г = 12.</a:t>
            </a:r>
          </a:p>
        </p:txBody>
      </p:sp>
      <p:pic>
        <p:nvPicPr>
          <p:cNvPr id="245769" name="Picture 9">
            <a:extLst>
              <a:ext uri="{FF2B5EF4-FFF2-40B4-BE49-F238E27FC236}">
                <a16:creationId xmlns:a16="http://schemas.microsoft.com/office/drawing/2014/main" id="{D663E814-B2FF-5FDE-8719-1882F6BB5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19200"/>
            <a:ext cx="4572000" cy="341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4" grpId="0" autoUpdateAnimBg="0"/>
      <p:bldP spid="245765" grpId="0" autoUpdateAnimBg="0"/>
      <p:bldP spid="245766" grpId="0" autoUpdateAnimBg="0"/>
      <p:bldP spid="245767" grpId="0" autoUpdateAnimBg="0"/>
      <p:bldP spid="24576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Text Box 3">
            <a:extLst>
              <a:ext uri="{FF2B5EF4-FFF2-40B4-BE49-F238E27FC236}">
                <a16:creationId xmlns:a16="http://schemas.microsoft.com/office/drawing/2014/main" id="{C737433F-0AE4-729D-C38C-0EB1C878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/>
              <a:t>	</a:t>
            </a:r>
            <a:r>
              <a:rPr lang="ru-RU" altLang="ru-RU" sz="2000" dirty="0"/>
              <a:t>Правильные многогранники были известны еще в древней Греции. Пифагор и его ученики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ru-RU" altLang="ru-RU" sz="2000" dirty="0"/>
              <a:t>считали, что все состоит из атомов</a:t>
            </a:r>
            <a:r>
              <a:rPr lang="ru-RU" altLang="ru-RU" sz="2000" dirty="0">
                <a:cs typeface="Times New Roman" panose="02020603050405020304" pitchFamily="18" charset="0"/>
              </a:rPr>
              <a:t>, </a:t>
            </a:r>
            <a:r>
              <a:rPr lang="ru-RU" altLang="ru-RU" sz="2000" dirty="0"/>
              <a:t>имеющих форму правильных многогранников. В частности, атомы </a:t>
            </a:r>
            <a:r>
              <a:rPr lang="ru-RU" altLang="ru-RU" sz="2000" dirty="0">
                <a:cs typeface="Times New Roman" panose="02020603050405020304" pitchFamily="18" charset="0"/>
              </a:rPr>
              <a:t>ог</a:t>
            </a:r>
            <a:r>
              <a:rPr lang="ru-RU" altLang="ru-RU" sz="2000" dirty="0"/>
              <a:t>ня имеют форму </a:t>
            </a:r>
            <a:r>
              <a:rPr lang="ru-RU" altLang="ru-RU" sz="2000" dirty="0">
                <a:cs typeface="Times New Roman" panose="02020603050405020304" pitchFamily="18" charset="0"/>
              </a:rPr>
              <a:t>тетраэдр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(его гранями являются четыре правильных треугольника</a:t>
            </a:r>
            <a:r>
              <a:rPr lang="ru-RU" altLang="ru-RU" sz="2000" dirty="0"/>
              <a:t> (рис.</a:t>
            </a:r>
            <a:r>
              <a:rPr lang="ru-RU" altLang="ru-RU" sz="2000" dirty="0">
                <a:cs typeface="Times New Roman" panose="02020603050405020304" pitchFamily="18" charset="0"/>
              </a:rPr>
              <a:t> а); земл</a:t>
            </a:r>
            <a:r>
              <a:rPr lang="ru-RU" altLang="ru-RU" sz="2000" dirty="0"/>
              <a:t>и</a:t>
            </a:r>
            <a:r>
              <a:rPr lang="ru-RU" altLang="ru-RU" sz="2000" dirty="0">
                <a:cs typeface="Times New Roman" panose="02020603050405020304" pitchFamily="18" charset="0"/>
              </a:rPr>
              <a:t> - гексаэдр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(куб – многогранник, гранями которого являются шесть квадратов, рис. </a:t>
            </a:r>
            <a:r>
              <a:rPr lang="ru-RU" altLang="ru-RU" sz="2000" dirty="0"/>
              <a:t>б</a:t>
            </a:r>
            <a:r>
              <a:rPr lang="ru-RU" altLang="ru-RU" sz="2000" dirty="0">
                <a:cs typeface="Times New Roman" panose="02020603050405020304" pitchFamily="18" charset="0"/>
              </a:rPr>
              <a:t>); воздух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– октаэдр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(его гранями являются восемь правильных треугольников, рис. </a:t>
            </a:r>
            <a:r>
              <a:rPr lang="ru-RU" altLang="ru-RU" sz="2000" dirty="0"/>
              <a:t>в</a:t>
            </a:r>
            <a:r>
              <a:rPr lang="ru-RU" altLang="ru-RU" sz="2000" dirty="0">
                <a:cs typeface="Times New Roman" panose="02020603050405020304" pitchFamily="18" charset="0"/>
              </a:rPr>
              <a:t>); вод</a:t>
            </a:r>
            <a:r>
              <a:rPr lang="ru-RU" altLang="ru-RU" sz="2000" dirty="0"/>
              <a:t>ы</a:t>
            </a:r>
            <a:r>
              <a:rPr lang="ru-RU" altLang="ru-RU" sz="2000" dirty="0">
                <a:cs typeface="Times New Roman" panose="02020603050405020304" pitchFamily="18" charset="0"/>
              </a:rPr>
              <a:t> – икосаэдр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(его гранями являются двадцать правильных треугольников, рис. </a:t>
            </a:r>
            <a:r>
              <a:rPr lang="ru-RU" altLang="ru-RU" sz="2000" dirty="0"/>
              <a:t>г</a:t>
            </a:r>
            <a:r>
              <a:rPr lang="ru-RU" altLang="ru-RU" sz="2000" dirty="0">
                <a:cs typeface="Times New Roman" panose="02020603050405020304" pitchFamily="18" charset="0"/>
              </a:rPr>
              <a:t>); вся Вселенная, по мнению древних, имела форму додекаэдра (его гранями являются двенадцать правильных пятиугольников, рис. д).</a:t>
            </a:r>
          </a:p>
        </p:txBody>
      </p:sp>
      <p:sp>
        <p:nvSpPr>
          <p:cNvPr id="199684" name="Text Box 4">
            <a:extLst>
              <a:ext uri="{FF2B5EF4-FFF2-40B4-BE49-F238E27FC236}">
                <a16:creationId xmlns:a16="http://schemas.microsoft.com/office/drawing/2014/main" id="{F101D0E1-11A5-FC98-5C39-2E680828E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76600"/>
            <a:ext cx="3962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Названия многогранников тоже имеют древнегреческое происхождение. В переводе с греческого: "Тетра" - четыре; "Гекса" - шесть; "Окто" - восемь; "Икоси" - двадцать, "Додека" - двенадцать. "Эдра" - грань.</a:t>
            </a:r>
            <a:endParaRPr lang="ru-RU" altLang="ru-RU"/>
          </a:p>
        </p:txBody>
      </p:sp>
      <p:pic>
        <p:nvPicPr>
          <p:cNvPr id="199685" name="Picture 5">
            <a:extLst>
              <a:ext uri="{FF2B5EF4-FFF2-40B4-BE49-F238E27FC236}">
                <a16:creationId xmlns:a16="http://schemas.microsoft.com/office/drawing/2014/main" id="{5613A110-525D-FF6D-9728-DC25C683C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80084"/>
            <a:ext cx="4773288" cy="337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085A3701-AB51-02C1-002B-6C211EB71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56003" name="Text Box 3">
            <a:extLst>
              <a:ext uri="{FF2B5EF4-FFF2-40B4-BE49-F238E27FC236}">
                <a16:creationId xmlns:a16="http://schemas.microsoft.com/office/drawing/2014/main" id="{F3134A58-65D2-FC7F-6CCF-F604A6D9C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Какие из фигур, изображенных на рисунке не являются развёртками правильного тетраэдра? </a:t>
            </a:r>
          </a:p>
        </p:txBody>
      </p:sp>
      <p:sp>
        <p:nvSpPr>
          <p:cNvPr id="256004" name="Text Box 4">
            <a:extLst>
              <a:ext uri="{FF2B5EF4-FFF2-40B4-BE49-F238E27FC236}">
                <a16:creationId xmlns:a16="http://schemas.microsoft.com/office/drawing/2014/main" id="{FD66985E-06C6-F7F4-51B0-DA532CE9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Фигура 3, так как у неё имеется точка, в которой сходится четыре треугольника, а у тетраэдра имеются только вершины, в которых сходится по три ребра.</a:t>
            </a:r>
          </a:p>
        </p:txBody>
      </p:sp>
      <p:pic>
        <p:nvPicPr>
          <p:cNvPr id="256005" name="Picture 5">
            <a:extLst>
              <a:ext uri="{FF2B5EF4-FFF2-40B4-BE49-F238E27FC236}">
                <a16:creationId xmlns:a16="http://schemas.microsoft.com/office/drawing/2014/main" id="{1D44A444-819F-CEA0-9651-6DBF12B19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2436813"/>
            <a:ext cx="6669087" cy="198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35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B9E7839D-BFEC-264A-4B89-A105D9755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58051" name="Text Box 3">
            <a:extLst>
              <a:ext uri="{FF2B5EF4-FFF2-40B4-BE49-F238E27FC236}">
                <a16:creationId xmlns:a16="http://schemas.microsoft.com/office/drawing/2014/main" id="{703CC160-B416-35CA-B060-577C4B5F6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09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укажите развёртки </a:t>
            </a:r>
            <a:r>
              <a:rPr lang="ru-RU" altLang="ru-RU" sz="2800"/>
              <a:t>октаэдра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58052" name="Text Box 4">
            <a:extLst>
              <a:ext uri="{FF2B5EF4-FFF2-40B4-BE49-F238E27FC236}">
                <a16:creationId xmlns:a16="http://schemas.microsoft.com/office/drawing/2014/main" id="{09E39E6C-4DF2-90E0-F317-7E350B429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Фигуры 6, 9 и 10. </a:t>
            </a:r>
          </a:p>
        </p:txBody>
      </p:sp>
      <p:pic>
        <p:nvPicPr>
          <p:cNvPr id="258053" name="Picture 5">
            <a:extLst>
              <a:ext uri="{FF2B5EF4-FFF2-40B4-BE49-F238E27FC236}">
                <a16:creationId xmlns:a16="http://schemas.microsoft.com/office/drawing/2014/main" id="{0F3E58A8-D656-561C-2885-8C26AF9E0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491413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79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BFFD7118-6633-9B1D-20F8-67F8F11A7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60099" name="Text Box 3">
            <a:extLst>
              <a:ext uri="{FF2B5EF4-FFF2-40B4-BE49-F238E27FC236}">
                <a16:creationId xmlns:a16="http://schemas.microsoft.com/office/drawing/2014/main" id="{218121D2-CC11-B7A3-6FD8-E168631CB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Развертка какого многогранника изображена на рисунке?</a:t>
            </a:r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CFDB37F1-BFFA-0D7B-0001-70290B21A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Икосаэдра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60101" name="Picture 5">
            <a:extLst>
              <a:ext uri="{FF2B5EF4-FFF2-40B4-BE49-F238E27FC236}">
                <a16:creationId xmlns:a16="http://schemas.microsoft.com/office/drawing/2014/main" id="{20EC8975-AD40-D80D-2C6D-23D694534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4949825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72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F7217D18-17B1-F5FF-92A6-438EB75D4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62147" name="Text Box 3">
            <a:extLst>
              <a:ext uri="{FF2B5EF4-FFF2-40B4-BE49-F238E27FC236}">
                <a16:creationId xmlns:a16="http://schemas.microsoft.com/office/drawing/2014/main" id="{0730388F-150E-09B9-CC9C-D9E370384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Развертка какого многогранника изображена на рисунке?</a:t>
            </a:r>
          </a:p>
        </p:txBody>
      </p:sp>
      <p:sp>
        <p:nvSpPr>
          <p:cNvPr id="262148" name="Text Box 4">
            <a:extLst>
              <a:ext uri="{FF2B5EF4-FFF2-40B4-BE49-F238E27FC236}">
                <a16:creationId xmlns:a16="http://schemas.microsoft.com/office/drawing/2014/main" id="{1059B8B2-3570-EB29-EC01-BE14FE8F0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Додекаэдра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62149" name="Picture 5">
            <a:extLst>
              <a:ext uri="{FF2B5EF4-FFF2-40B4-BE49-F238E27FC236}">
                <a16:creationId xmlns:a16="http://schemas.microsoft.com/office/drawing/2014/main" id="{1F1947FE-505E-91BD-BE93-85F05180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4683125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21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2C6ED23D-FBB8-6631-AB3C-6D35E9735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6096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219139" name="Text Box 3">
            <a:extLst>
              <a:ext uri="{FF2B5EF4-FFF2-40B4-BE49-F238E27FC236}">
                <a16:creationId xmlns:a16="http://schemas.microsoft.com/office/drawing/2014/main" id="{22E9FC3F-2F1B-FD90-B1BF-0DCE7D4D3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6315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Представьте многогранник - </a:t>
            </a:r>
            <a:r>
              <a:rPr lang="ru-RU" altLang="ru-RU" sz="2800" dirty="0" err="1">
                <a:cs typeface="Times New Roman" panose="02020603050405020304" pitchFamily="18" charset="0"/>
              </a:rPr>
              <a:t>бипирамиду</a:t>
            </a:r>
            <a:r>
              <a:rPr lang="ru-RU" altLang="ru-RU" sz="2800" dirty="0">
                <a:cs typeface="Times New Roman" panose="02020603050405020304" pitchFamily="18" charset="0"/>
              </a:rPr>
              <a:t>, сложенную из двух  равных </a:t>
            </a:r>
            <a:r>
              <a:rPr lang="ru-RU" altLang="ru-RU" sz="2800" dirty="0"/>
              <a:t>правильных </a:t>
            </a:r>
            <a:r>
              <a:rPr lang="ru-RU" altLang="ru-RU" sz="2800" dirty="0">
                <a:cs typeface="Times New Roman" panose="02020603050405020304" pitchFamily="18" charset="0"/>
              </a:rPr>
              <a:t>тетраэдров совмещением каких-нибудь их граней. Будет ли он правильным многогранником? </a:t>
            </a: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B2FAC3EA-90E4-D76A-5D7F-CBB05EC04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/>
              <a:t>Нет, в его вершинах сходится разное число граней.</a:t>
            </a:r>
          </a:p>
        </p:txBody>
      </p:sp>
      <p:graphicFrame>
        <p:nvGraphicFramePr>
          <p:cNvPr id="219141" name="Object 5">
            <a:extLst>
              <a:ext uri="{FF2B5EF4-FFF2-40B4-BE49-F238E27FC236}">
                <a16:creationId xmlns:a16="http://schemas.microsoft.com/office/drawing/2014/main" id="{79DC6EBE-66E9-656B-1B28-0E49966E5F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362200"/>
          <a:ext cx="2943225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943636" imgH="3209524" progId="Paint.Picture">
                  <p:embed/>
                </p:oleObj>
              </mc:Choice>
              <mc:Fallback>
                <p:oleObj name="Точечный рисунок" r:id="rId3" imgW="2943636" imgH="3209524" progId="Paint.Picture">
                  <p:embed/>
                  <p:pic>
                    <p:nvPicPr>
                      <p:cNvPr id="219141" name="Object 5">
                        <a:extLst>
                          <a:ext uri="{FF2B5EF4-FFF2-40B4-BE49-F238E27FC236}">
                            <a16:creationId xmlns:a16="http://schemas.microsoft.com/office/drawing/2014/main" id="{79DC6EBE-66E9-656B-1B28-0E49966E5F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62200"/>
                        <a:ext cx="2943225" cy="320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29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85BC5701-E643-AC30-FB39-7B3CC5A21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87375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21187" name="Text Box 3">
            <a:extLst>
              <a:ext uri="{FF2B5EF4-FFF2-40B4-BE49-F238E27FC236}">
                <a16:creationId xmlns:a16="http://schemas.microsoft.com/office/drawing/2014/main" id="{ABD58244-BF8F-5C5A-9049-5F212C93B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Является ли пространственный крест правильным многогранником? </a:t>
            </a:r>
          </a:p>
        </p:txBody>
      </p:sp>
      <p:sp>
        <p:nvSpPr>
          <p:cNvPr id="221188" name="Text Box 4">
            <a:extLst>
              <a:ext uri="{FF2B5EF4-FFF2-40B4-BE49-F238E27FC236}">
                <a16:creationId xmlns:a16="http://schemas.microsoft.com/office/drawing/2014/main" id="{77FB353E-BF58-9018-07DD-63BC438CE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054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</a:p>
        </p:txBody>
      </p:sp>
      <p:graphicFrame>
        <p:nvGraphicFramePr>
          <p:cNvPr id="221189" name="Object 5">
            <a:extLst>
              <a:ext uri="{FF2B5EF4-FFF2-40B4-BE49-F238E27FC236}">
                <a16:creationId xmlns:a16="http://schemas.microsoft.com/office/drawing/2014/main" id="{0CA44099-5FF3-7C00-2AAF-F6FED870310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987675" y="1412875"/>
          <a:ext cx="4743450" cy="420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296110" imgH="2924583" progId="Paint.Picture">
                  <p:embed/>
                </p:oleObj>
              </mc:Choice>
              <mc:Fallback>
                <p:oleObj name="Точечный рисунок" r:id="rId3" imgW="3296110" imgH="2924583" progId="Paint.Picture">
                  <p:embed/>
                  <p:pic>
                    <p:nvPicPr>
                      <p:cNvPr id="221189" name="Object 5">
                        <a:extLst>
                          <a:ext uri="{FF2B5EF4-FFF2-40B4-BE49-F238E27FC236}">
                            <a16:creationId xmlns:a16="http://schemas.microsoft.com/office/drawing/2014/main" id="{0CA44099-5FF3-7C00-2AAF-F6FED87031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1412875"/>
                        <a:ext cx="4743450" cy="420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54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3">
            <a:extLst>
              <a:ext uri="{FF2B5EF4-FFF2-40B4-BE49-F238E27FC236}">
                <a16:creationId xmlns:a16="http://schemas.microsoft.com/office/drawing/2014/main" id="{4884B646-B94C-0C57-9946-F399E6471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972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Модели правильных многогранников можно изготовлять с помощью конструктора, состоящего из многоугольников, сделанных из плотного материала с отгибающимися клапанами и резиновых колечек - основной крепежной детали конструктора. </a:t>
            </a:r>
          </a:p>
        </p:txBody>
      </p:sp>
      <p:pic>
        <p:nvPicPr>
          <p:cNvPr id="105478" name="Picture 6">
            <a:extLst>
              <a:ext uri="{FF2B5EF4-FFF2-40B4-BE49-F238E27FC236}">
                <a16:creationId xmlns:a16="http://schemas.microsoft.com/office/drawing/2014/main" id="{7DB7503D-682A-4D2F-08EF-E4C85DCA8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114800" cy="403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9" name="Text Box 7">
            <a:extLst>
              <a:ext uri="{FF2B5EF4-FFF2-40B4-BE49-F238E27FC236}">
                <a16:creationId xmlns:a16="http://schemas.microsoft.com/office/drawing/2014/main" id="{A6912346-7C95-22B3-9AB7-3F5ADEB6D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37372"/>
            <a:ext cx="46482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Подбирая соответствующим образом многоугольники в качестве граней многогранника и скрепляя их резиновыми колечками, можно получать модели различных правильных многогранников. Для того чтобы колечки лучше держались и не мешали друг другу, уголки многоугольников в конструкторе можно немного обрезать, как показано на рисунке.</a:t>
            </a:r>
            <a:endParaRPr lang="ru-RU" alt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B5B38D0C-39C6-AF20-5FBC-8FD651179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ТЕТРАЭДР</a:t>
            </a:r>
          </a:p>
        </p:txBody>
      </p:sp>
      <p:sp>
        <p:nvSpPr>
          <p:cNvPr id="201731" name="Text Box 3">
            <a:extLst>
              <a:ext uri="{FF2B5EF4-FFF2-40B4-BE49-F238E27FC236}">
                <a16:creationId xmlns:a16="http://schemas.microsoft.com/office/drawing/2014/main" id="{35E5A0DA-B250-519D-9A2D-DB6FB6D3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Наиболее простым правильным многогранником является треугольная пирамида, грани которой правильные треугольники. В каждой ее вершине сходится по три грани. Имея всего четыре грани, этот многогранник называется также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тетраэдром</a:t>
            </a:r>
            <a:r>
              <a:rPr lang="ru-RU" altLang="ru-RU" dirty="0">
                <a:cs typeface="Times New Roman" panose="02020603050405020304" pitchFamily="18" charset="0"/>
              </a:rPr>
              <a:t>, что в переводе с греческого языка означает четырехгранник.</a:t>
            </a:r>
            <a:endParaRPr lang="ru-RU" altLang="ru-RU" dirty="0"/>
          </a:p>
        </p:txBody>
      </p:sp>
      <p:pic>
        <p:nvPicPr>
          <p:cNvPr id="201732" name="Picture 4">
            <a:extLst>
              <a:ext uri="{FF2B5EF4-FFF2-40B4-BE49-F238E27FC236}">
                <a16:creationId xmlns:a16="http://schemas.microsoft.com/office/drawing/2014/main" id="{840C886B-8E30-31E6-6D93-4E5BB7982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8686800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C6B5CDAA-67EA-052E-D547-9821C3EFD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КУБ (ГЕКСАЭДР)</a:t>
            </a:r>
          </a:p>
        </p:txBody>
      </p:sp>
      <p:sp>
        <p:nvSpPr>
          <p:cNvPr id="204803" name="Text Box 3">
            <a:extLst>
              <a:ext uri="{FF2B5EF4-FFF2-40B4-BE49-F238E27FC236}">
                <a16:creationId xmlns:a16="http://schemas.microsoft.com/office/drawing/2014/main" id="{F42A6BD6-E6AC-A347-5A10-2AD15CB9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Многогранник, гранями которого являются </a:t>
            </a:r>
            <a:r>
              <a:rPr lang="ru-RU" altLang="ru-RU" dirty="0"/>
              <a:t>квадраты</a:t>
            </a:r>
            <a:r>
              <a:rPr lang="ru-RU" altLang="ru-RU" dirty="0">
                <a:cs typeface="Times New Roman" panose="02020603050405020304" pitchFamily="18" charset="0"/>
              </a:rPr>
              <a:t> и в каждой вершине сходится три грани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кубом или гексаэдром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4804" name="Picture 4">
            <a:extLst>
              <a:ext uri="{FF2B5EF4-FFF2-40B4-BE49-F238E27FC236}">
                <a16:creationId xmlns:a16="http://schemas.microsoft.com/office/drawing/2014/main" id="{B7AC7A4E-12F5-F70D-38C7-8BF1F129D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0763"/>
            <a:ext cx="9144000" cy="45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7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688D2E19-65FD-3B8A-D483-3540A5B04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ОКТАЭДР</a:t>
            </a:r>
          </a:p>
        </p:txBody>
      </p:sp>
      <p:sp>
        <p:nvSpPr>
          <p:cNvPr id="207875" name="Text Box 3">
            <a:extLst>
              <a:ext uri="{FF2B5EF4-FFF2-40B4-BE49-F238E27FC236}">
                <a16:creationId xmlns:a16="http://schemas.microsoft.com/office/drawing/2014/main" id="{EBE1D04F-2115-F716-C178-4E4E8F79D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Многогранник, гранями которого являются правильные треугольники и в каждой вершине сходится четыре грани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октаэдром.</a:t>
            </a:r>
          </a:p>
        </p:txBody>
      </p:sp>
      <p:pic>
        <p:nvPicPr>
          <p:cNvPr id="207876" name="Picture 4">
            <a:extLst>
              <a:ext uri="{FF2B5EF4-FFF2-40B4-BE49-F238E27FC236}">
                <a16:creationId xmlns:a16="http://schemas.microsoft.com/office/drawing/2014/main" id="{CB9A21C5-4306-633E-7630-2E5219369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9144000" cy="437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49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9DE76090-C70B-17A1-0505-64D5AFE53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ИКОСАЭДР</a:t>
            </a:r>
          </a:p>
        </p:txBody>
      </p:sp>
      <p:sp>
        <p:nvSpPr>
          <p:cNvPr id="210947" name="Text Box 3">
            <a:extLst>
              <a:ext uri="{FF2B5EF4-FFF2-40B4-BE49-F238E27FC236}">
                <a16:creationId xmlns:a16="http://schemas.microsoft.com/office/drawing/2014/main" id="{215439C5-83EC-5A39-A06E-822C17A76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Многогранник, в каждой вершине которого сходится пять правильных треугольников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икосаэдром.</a:t>
            </a:r>
          </a:p>
        </p:txBody>
      </p:sp>
      <p:pic>
        <p:nvPicPr>
          <p:cNvPr id="210948" name="Picture 4">
            <a:extLst>
              <a:ext uri="{FF2B5EF4-FFF2-40B4-BE49-F238E27FC236}">
                <a16:creationId xmlns:a16="http://schemas.microsoft.com/office/drawing/2014/main" id="{4F5E09DB-CA08-65FE-C21A-FB95D74A2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41538"/>
            <a:ext cx="8610600" cy="471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38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FF00C0E5-897C-9A55-F7E7-E5B8181EA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ДОДЕКАЭДР</a:t>
            </a:r>
          </a:p>
        </p:txBody>
      </p:sp>
      <p:sp>
        <p:nvSpPr>
          <p:cNvPr id="214019" name="Text Box 3">
            <a:extLst>
              <a:ext uri="{FF2B5EF4-FFF2-40B4-BE49-F238E27FC236}">
                <a16:creationId xmlns:a16="http://schemas.microsoft.com/office/drawing/2014/main" id="{FFDDCAF2-8315-B774-0B42-C9059711C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Многогранник, гранями которого являются правильные пятиугольники и в каждой вершине сходится три грани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додекаэдром.</a:t>
            </a:r>
          </a:p>
        </p:txBody>
      </p:sp>
      <p:pic>
        <p:nvPicPr>
          <p:cNvPr id="214020" name="Picture 4">
            <a:extLst>
              <a:ext uri="{FF2B5EF4-FFF2-40B4-BE49-F238E27FC236}">
                <a16:creationId xmlns:a16="http://schemas.microsoft.com/office/drawing/2014/main" id="{E2935A51-0823-6009-D268-172A5AA70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8025"/>
            <a:ext cx="9144000" cy="464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6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5D5020A9-9CC6-6EC2-8CBD-A4E4157A1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02755" name="Text Box 3">
            <a:extLst>
              <a:ext uri="{FF2B5EF4-FFF2-40B4-BE49-F238E27FC236}">
                <a16:creationId xmlns:a16="http://schemas.microsoft.com/office/drawing/2014/main" id="{7672776D-8CF0-DBBA-9C7F-1F9F5DCD3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клетчатой бумаге изобразите тетраэдр, аналогично показанному на рисунке.</a:t>
            </a:r>
          </a:p>
        </p:txBody>
      </p:sp>
      <p:pic>
        <p:nvPicPr>
          <p:cNvPr id="202756" name="Picture 4">
            <a:extLst>
              <a:ext uri="{FF2B5EF4-FFF2-40B4-BE49-F238E27FC236}">
                <a16:creationId xmlns:a16="http://schemas.microsoft.com/office/drawing/2014/main" id="{C8ED3545-70ED-708C-BC32-44F4E864B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418138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1030</Words>
  <Application>Microsoft Office PowerPoint</Application>
  <PresentationFormat>Экран (4:3)</PresentationFormat>
  <Paragraphs>111</Paragraphs>
  <Slides>25</Slides>
  <Notes>20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Оформление по умолчанию</vt:lpstr>
      <vt:lpstr>Точечный рисунок</vt:lpstr>
      <vt:lpstr>12а. ПРАВИЛЬНЫЕ МНОГОГРАННИКИ</vt:lpstr>
      <vt:lpstr>Презентация PowerPoint</vt:lpstr>
      <vt:lpstr>Презентация PowerPoint</vt:lpstr>
      <vt:lpstr>ТЕТРАЭДР</vt:lpstr>
      <vt:lpstr>КУБ (ГЕКСАЭДР)</vt:lpstr>
      <vt:lpstr>ОКТАЭДР</vt:lpstr>
      <vt:lpstr>ИКОСАЭДР</vt:lpstr>
      <vt:lpstr>ДОДЕКАЭДР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35</cp:revision>
  <dcterms:created xsi:type="dcterms:W3CDTF">2008-04-30T05:51:18Z</dcterms:created>
  <dcterms:modified xsi:type="dcterms:W3CDTF">2022-07-10T04:40:30Z</dcterms:modified>
</cp:coreProperties>
</file>