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3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87" r:id="rId10"/>
    <p:sldId id="388" r:id="rId11"/>
    <p:sldId id="347" r:id="rId12"/>
    <p:sldId id="366" r:id="rId13"/>
    <p:sldId id="349" r:id="rId14"/>
    <p:sldId id="351" r:id="rId15"/>
    <p:sldId id="353" r:id="rId16"/>
    <p:sldId id="355" r:id="rId17"/>
    <p:sldId id="357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72" r:id="rId26"/>
    <p:sldId id="389" r:id="rId27"/>
    <p:sldId id="390" r:id="rId28"/>
    <p:sldId id="368" r:id="rId29"/>
    <p:sldId id="371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082F569-A88B-340F-B0BA-DFFFF87436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71CCF5D-9F95-8C47-5646-D6BFF15C49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4279041-6847-6F3A-ECC5-65343F0AC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D5C5E49-91E8-8DA3-E3E3-CC1869BFEC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7D09144-32AB-B8C7-DAA6-B96C771E63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A454B8C-45B4-B6DF-E930-8EDC8973A5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4A0699-AF6A-4014-BEF6-CCD470964C2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EB0C24-0BFB-920E-2195-23902ADCA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9420D-DEA0-4150-BDD2-45B3DCCCB13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1D0F0608-90B6-0B72-8604-30EF7D01BE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F674CF9-B150-A189-939B-5CB22D188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0A2429-94F9-395A-9FAB-D677E6425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A4852-21A6-4201-B8A9-8738CB853AD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92866" name="Rectangle 2">
            <a:extLst>
              <a:ext uri="{FF2B5EF4-FFF2-40B4-BE49-F238E27FC236}">
                <a16:creationId xmlns:a16="http://schemas.microsoft.com/office/drawing/2014/main" id="{8180FE60-101E-DA5F-D210-073914DFAF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A6726535-2762-841F-7C16-FEEEA56B6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27F4AF-03E5-7650-3BB0-D1F6D59745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0D847-14AF-43F8-BE6A-EC294F6677F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EAFA98D9-E260-B104-5CBD-A40E4DCF2B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434965D9-267C-4778-AD79-925B234D7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79BB4-4C78-B7DA-C790-433DA9960D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5A8D1-1DCE-4E44-814E-7CBCFAD64BBF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C29DAC1F-C59A-4043-5825-34F3FD8AC0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74F0EA50-7A90-15D4-521E-6800C4062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85DDC3-7C26-57F0-8C2B-B169A98B97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2139E-1FE4-4F25-8172-CAE46CBC2EF5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78629142-31F0-7FC6-048D-1D30130C5C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A847F245-36F3-9C5D-C6FF-C0ADF6071C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3995D1-C015-C983-7B75-18343E32A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13E15-98E8-42BC-891F-433E750B250B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01058" name="Rectangle 2">
            <a:extLst>
              <a:ext uri="{FF2B5EF4-FFF2-40B4-BE49-F238E27FC236}">
                <a16:creationId xmlns:a16="http://schemas.microsoft.com/office/drawing/2014/main" id="{02783B19-1368-B7C7-ED9E-F443F2BD6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B199A1D9-9CE8-65F5-BDCB-B6FE2B879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A5C733-5941-9118-47AD-58F79E8E99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05051-7D16-47D1-A036-25E424A3BAF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03106" name="Rectangle 2">
            <a:extLst>
              <a:ext uri="{FF2B5EF4-FFF2-40B4-BE49-F238E27FC236}">
                <a16:creationId xmlns:a16="http://schemas.microsoft.com/office/drawing/2014/main" id="{6215544B-7FB7-3FAF-5CE3-D77031B85B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54ABFBA1-3C94-B15B-3F2F-C47B3189F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F8D0C8-D676-008B-A1D8-D40987ABC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E5CC5-16DB-4F12-A145-BFD6A2F7E67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C5C012F3-8F9F-2CB4-B847-6B0C996D6F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A95F3CD7-A80E-2DCE-8940-64DD3982A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F8D0C8-D676-008B-A1D8-D40987ABC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E5CC5-16DB-4F12-A145-BFD6A2F7E67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C5C012F3-8F9F-2CB4-B847-6B0C996D6F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A95F3CD7-A80E-2DCE-8940-64DD3982A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653908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F8D0C8-D676-008B-A1D8-D40987ABC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E5CC5-16DB-4F12-A145-BFD6A2F7E67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C5C012F3-8F9F-2CB4-B847-6B0C996D6F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A95F3CD7-A80E-2DCE-8940-64DD3982A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4217041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E3D071-F18F-B9E2-9571-68FCD25455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7DDF8-286E-4638-9E06-7E2F16118D6A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DCD94771-5078-5C80-6382-983D9BEDA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F91BF5CF-6DEF-ADCF-0D1A-1685BCDD8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B8ED48-45B9-6A22-66BE-08E0E1C88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AE2CB-C483-46DC-ADEB-3FB5C3BC38D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3007F59E-B7F1-1E79-B964-B0024C5B33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9D848C5D-EE73-1FD7-36DE-65BC28417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8CD3BE-DB6F-65E9-06E8-1285D392F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A787D2-3B34-4321-9277-52737A026A4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5356A042-913A-3BB3-CE33-D413975A6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C867ADD8-2520-9842-3849-A1D438F5E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F2DF1B-2C4E-C868-1E77-BC5D7E6172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8BACF5-39EF-4921-A43A-D037C57F624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F7976FAC-E0C1-0FD6-1BB8-B2CC17F12E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5155" name="Rectangle 3">
            <a:extLst>
              <a:ext uri="{FF2B5EF4-FFF2-40B4-BE49-F238E27FC236}">
                <a16:creationId xmlns:a16="http://schemas.microsoft.com/office/drawing/2014/main" id="{4458FA14-2395-9B60-33C6-4A8BED5AA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233090-161C-60B8-9457-10F9827BA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AB5A2-A7A3-4EC6-9E00-12CCD93DEB0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D77C0F96-3811-4D37-773E-976282E337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C4659EF9-8DEE-B675-BA0D-645F65B35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E817A9-B03B-47F8-DB41-3CA0DF0E0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664EF-3853-46F7-9A47-5F6E5DE3844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AB964102-E3F7-E0E4-5191-20380315B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40D7F6D5-9E5E-A863-6FDC-8D27FBB09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891D2F-B0D2-94AA-AEF6-FC8A8F18D4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010A8-F698-4729-8C37-9A9A1B2D69C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B17122F7-B9DC-258E-5217-82A667532C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B631B459-4AC6-7064-605A-155A2F311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A93104-6251-4E34-236C-98C64F8F2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B6E1F-047E-455F-8F67-766A5D3948D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CC8AFC3D-1CA7-4118-2D3C-90C552BF83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F643F8DF-646B-A343-D7B6-BB9B46744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854E8E-68C8-A522-BD05-F7302B0E75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02F4A-7B53-4676-AE96-010C40EFD28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4C041E1A-4A0A-5300-8B8C-C43D1177E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0BBF68C4-D26A-1C5A-F6F8-63F4459D8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1408CD-7943-ED06-89A3-D67B0820D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9FF00-57C7-42B1-9158-E84DD8E14A7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C4676FA1-08C0-BC1E-FFF8-ED0483D60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E2CCF56A-BF27-97B4-7B75-20409593D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D1711-45F5-01F5-2BC0-59D9BCDE3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0A7A79-02DE-7E69-C94F-8FF153B4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98BF98-B346-034F-52C3-BF977A6A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36C38-C366-1FA0-54C7-40DFA82E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B236FC-0CA0-3A0F-0EEB-A852C2B88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0A723-8991-49CD-A5C7-F3EB5601B3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99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53E916-25F8-FCE4-DF84-CD024FCD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13E341-E508-E9F6-A24C-080DB2E23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A7339F-99BD-E4E9-3A69-8B29E1BFB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6C546-992D-555C-F225-80E91B5A7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C0C091-FFFB-B94D-8C81-38248611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6D8E1-062E-4C28-81D2-A72EA05B4F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680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8875600-F6F9-0469-F0E1-8AC93498F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E59DCD-FEA4-CBCC-B40B-E31F1D344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40ED27-1A1D-80FC-A927-98C1C2E3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5F5C4A-945F-365A-AF41-90B1DF8D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27C6CE-F7E6-8627-A9F3-C6BFD9F7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65241-155F-4C47-BF13-46958327A5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428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13AE-2D63-FD3C-BBD4-2828EBBB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182D5-65BE-85A8-41A6-BC7638244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569FC1-D4B8-37AB-0F99-7CB538913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DC61C6-5D3D-5236-F668-8E7DDFA3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695884-7026-D526-EC59-BDB4AEEE5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F9B7E-D99E-4ED2-A948-1F94D689AF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431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9379F-B713-636C-5166-C4315998D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71C895-261A-7930-122A-5CA8EAAA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A23A2F-EC9B-8FDC-48E4-2E280F40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8081E3-D4F7-45BD-3836-C12ABF0C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6C6D1F-0C83-FCC0-F04C-75A24684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1E1AB-46CB-4F5D-AD66-2165B7430C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88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0C12-D791-9FC3-ADF4-784F8E00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26762D-FFA9-E882-FA36-3C5A69B79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F6654F-42F6-4EB2-2C87-2469BCE05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D81B9E-F870-3127-F66B-7A7D996F9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49674C-FFD0-483D-C8C8-DC35E3571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076DF9-4A4F-F3C2-166C-193D3469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F82D0-8995-4641-8B76-1FC538918A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69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6BF01-B500-F411-9DD7-204B2F7A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29AB4B-599A-AC14-12CE-DFC934347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AFACF7-0D87-9A56-5F03-8D6F1CFBC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4F91F9-8410-AEDC-D883-A9566A7D7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845BDD-8D2C-3B98-24B2-8D20B3229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B0DA85-CE1F-398A-5273-DCD0698A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6A8F5E-CE7F-48A0-2592-22841E4F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BC2A92-CBB6-AC16-2ED0-EFEA9096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5C9FB-9174-4522-9344-9B8F030C60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104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33285-D47A-9ED0-5224-79C8422C6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98A3BD-1DA7-FEB2-0580-74922C9D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97ADB9-35FB-E3D0-9D54-BFA74693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BB6E45-A437-0388-57E5-5B197837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0082A-F074-4E2E-898C-DEB0AECFBE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62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92AAD9-A9B2-365D-12B3-129DAA28B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C54964-6F71-A67E-B8CB-2504CD91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A53DE9-0723-2F10-6770-C7D953F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8CFC-7881-4B5A-B9F3-C0FB10FB29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832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B3FE3-CEC3-BFEC-EC36-A5F7C010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715974-AC9D-E027-702B-D3DD2FE8C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2BAC2D-69A2-D4D1-84E2-5DE247F2A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D70CA6-FB5D-ABAA-839A-08E2B4E2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F9E0C6-CE1A-6AA4-23C5-C5CFB5F4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114488-1FE5-2AAE-386A-ABBF585F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8BAC0-4E14-4F46-BF60-491810CA4E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082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D86F6-ECB6-25B2-9816-63CF948CD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4AC37A-071A-07E5-A7C0-4D4B3BA79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D1705B-F962-57F5-92F8-DDCE8EB29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7112E1-E2EA-29F5-9933-38A913C3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C9EBC3-7B18-BF34-25A4-B5E91ACF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DF08CB-C7C3-EB89-179E-A03E5E80F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9A9-B916-492C-A83F-2F06520CCF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590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015007E-1652-4F78-198C-F5BC73142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5D96A5-864B-0608-BE99-F4F8905D2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FD1136-28A1-D789-9489-13BD5C5A24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0D9358-9A69-6F62-8AF9-5CA9C5B318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A5D17C-7E29-A78F-6B35-771E3B743E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398D0E-FC5D-4506-9510-D88C40DE6D9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CEFCDC02-6E5A-6084-79C1-BC9DA6EC3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13. ПОЛУПРАВИЛЬНЫЕ МНОГОГРАННИКИ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4DD18D7A-2EAF-76EA-B833-3FA45F2B0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Гранями </a:t>
            </a:r>
            <a:r>
              <a:rPr lang="ru-RU" altLang="ru-RU" dirty="0">
                <a:solidFill>
                  <a:srgbClr val="FF3300"/>
                </a:solidFill>
              </a:rPr>
              <a:t>полуправильного многогранника</a:t>
            </a:r>
            <a:r>
              <a:rPr lang="ru-RU" altLang="ru-RU" dirty="0">
                <a:cs typeface="Times New Roman" panose="02020603050405020304" pitchFamily="18" charset="0"/>
              </a:rPr>
              <a:t> являются правильные многоугольники</a:t>
            </a:r>
            <a:r>
              <a:rPr lang="ru-RU" altLang="ru-RU" dirty="0"/>
              <a:t>, возможно, с разным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числом сторон,</a:t>
            </a:r>
            <a:r>
              <a:rPr lang="ru-RU" altLang="ru-RU" dirty="0">
                <a:cs typeface="Times New Roman" panose="02020603050405020304" pitchFamily="18" charset="0"/>
              </a:rPr>
              <a:t> и в </a:t>
            </a:r>
            <a:r>
              <a:rPr lang="ru-RU" altLang="ru-RU" dirty="0"/>
              <a:t>его </a:t>
            </a:r>
            <a:r>
              <a:rPr lang="ru-RU" altLang="ru-RU" dirty="0">
                <a:cs typeface="Times New Roman" panose="02020603050405020304" pitchFamily="18" charset="0"/>
              </a:rPr>
              <a:t>вершинах сходится одинаковое число граней.</a:t>
            </a:r>
          </a:p>
        </p:txBody>
      </p:sp>
      <p:sp>
        <p:nvSpPr>
          <p:cNvPr id="103434" name="Text Box 10">
            <a:extLst>
              <a:ext uri="{FF2B5EF4-FFF2-40B4-BE49-F238E27FC236}">
                <a16:creationId xmlns:a16="http://schemas.microsoft.com/office/drawing/2014/main" id="{6421CA95-0C19-395E-C25C-1C2FEE966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 полуправильным многогранникам относятся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правильные </a:t>
            </a:r>
            <a:r>
              <a:rPr lang="en-US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n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-угольные призмы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которых равны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и, так называемые,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антипризмы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 равными ребрами. На рисунке</a:t>
            </a:r>
            <a:r>
              <a:rPr lang="ru-RU" altLang="ru-RU" dirty="0"/>
              <a:t> изображены правильная пятиугольная призма и пя</a:t>
            </a:r>
            <a:r>
              <a:rPr lang="ru-RU" altLang="ru-RU" dirty="0">
                <a:cs typeface="Times New Roman" panose="02020603050405020304" pitchFamily="18" charset="0"/>
              </a:rPr>
              <a:t>тиугольн</a:t>
            </a:r>
            <a:r>
              <a:rPr lang="ru-RU" altLang="ru-RU" dirty="0"/>
              <a:t>ая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cs typeface="Times New Roman" panose="02020603050405020304" pitchFamily="18" charset="0"/>
              </a:rPr>
              <a:t>антипризм</a:t>
            </a:r>
            <a:r>
              <a:rPr lang="ru-RU" altLang="ru-RU" dirty="0" err="1"/>
              <a:t>а</a:t>
            </a:r>
            <a:r>
              <a:rPr lang="ru-RU" altLang="ru-RU" dirty="0"/>
              <a:t>.</a:t>
            </a:r>
          </a:p>
        </p:txBody>
      </p:sp>
      <p:graphicFrame>
        <p:nvGraphicFramePr>
          <p:cNvPr id="103435" name="Object 11">
            <a:extLst>
              <a:ext uri="{FF2B5EF4-FFF2-40B4-BE49-F238E27FC236}">
                <a16:creationId xmlns:a16="http://schemas.microsoft.com/office/drawing/2014/main" id="{E7691FF7-F5A9-4BE1-77A3-CD189FF8F5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3449638"/>
          <a:ext cx="3736975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47619" imgH="3123810" progId="Paint.Picture">
                  <p:embed/>
                </p:oleObj>
              </mc:Choice>
              <mc:Fallback>
                <p:oleObj name="Точечный рисунок" r:id="rId3" imgW="3847619" imgH="3123810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449638"/>
                        <a:ext cx="3736975" cy="303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6" name="Object 12">
            <a:extLst>
              <a:ext uri="{FF2B5EF4-FFF2-40B4-BE49-F238E27FC236}">
                <a16:creationId xmlns:a16="http://schemas.microsoft.com/office/drawing/2014/main" id="{CEC8B56E-A076-EF0C-2331-A30E7944F4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7088" y="3657600"/>
          <a:ext cx="3400425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3467584" imgH="2704762" progId="Paint.Picture">
                  <p:embed/>
                </p:oleObj>
              </mc:Choice>
              <mc:Fallback>
                <p:oleObj name="Точечный рисунок" r:id="rId5" imgW="3467584" imgH="2704762" progId="Paint.Pictur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3657600"/>
                        <a:ext cx="3400425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Text Box 3">
            <a:extLst>
              <a:ext uri="{FF2B5EF4-FFF2-40B4-BE49-F238E27FC236}">
                <a16:creationId xmlns:a16="http://schemas.microsoft.com/office/drawing/2014/main" id="{9623BD2F-91CD-8548-A696-8C4BF322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067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Модели полуправильных многогранников можно изготовлять с помощью конструктора, состоящего из мно­гоугольников, сделанных из плотного материала с отгибающимися клапана­ми и резиновых колечек - основной крепёжной детали конс­труктора.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F323DA0-A830-081F-8B5A-DE5121F7D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708920"/>
            <a:ext cx="8225356" cy="200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3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id="{A3CC519D-B1D4-DF65-CF24-538CEDF39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65219" name="Text Box 3">
            <a:extLst>
              <a:ext uri="{FF2B5EF4-FFF2-40B4-BE49-F238E27FC236}">
                <a16:creationId xmlns:a16="http://schemas.microsoft.com/office/drawing/2014/main" id="{01ECEABB-22B4-64ED-0BF0-F5B8E9559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/>
              <a:t>пятиугольная </a:t>
            </a:r>
            <a:r>
              <a:rPr lang="ru-RU" altLang="ru-RU" dirty="0" err="1"/>
              <a:t>антипризма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нее вершин (В), ребер (Р) и граней (Г)?</a:t>
            </a:r>
          </a:p>
        </p:txBody>
      </p:sp>
      <p:sp>
        <p:nvSpPr>
          <p:cNvPr id="265221" name="Text Box 5">
            <a:extLst>
              <a:ext uri="{FF2B5EF4-FFF2-40B4-BE49-F238E27FC236}">
                <a16:creationId xmlns:a16="http://schemas.microsoft.com/office/drawing/2014/main" id="{8C9F402B-CE7F-9AFC-B33D-8C09D01E7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Две пятиугольных и десять треугольных граней; В = 10, Р = 20, Г = 12.</a:t>
            </a:r>
          </a:p>
        </p:txBody>
      </p:sp>
      <p:graphicFrame>
        <p:nvGraphicFramePr>
          <p:cNvPr id="265224" name="Object 8">
            <a:extLst>
              <a:ext uri="{FF2B5EF4-FFF2-40B4-BE49-F238E27FC236}">
                <a16:creationId xmlns:a16="http://schemas.microsoft.com/office/drawing/2014/main" id="{D5B925EF-2A08-69E7-2800-36C4FC5BCD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752600"/>
          <a:ext cx="3400425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67584" imgH="2704762" progId="Paint.Picture">
                  <p:embed/>
                </p:oleObj>
              </mc:Choice>
              <mc:Fallback>
                <p:oleObj name="Точечный рисунок" r:id="rId3" imgW="3467584" imgH="2704762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752600"/>
                        <a:ext cx="3400425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>
            <a:extLst>
              <a:ext uri="{FF2B5EF4-FFF2-40B4-BE49-F238E27FC236}">
                <a16:creationId xmlns:a16="http://schemas.microsoft.com/office/drawing/2014/main" id="{A362C2AE-F0DC-56ED-48F4-DE1DCA923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04131" name="Text Box 3">
            <a:extLst>
              <a:ext uri="{FF2B5EF4-FFF2-40B4-BE49-F238E27FC236}">
                <a16:creationId xmlns:a16="http://schemas.microsoft.com/office/drawing/2014/main" id="{64D9C0A0-5E71-CA47-246B-F712C4E9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усеченный тетраэдр?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pic>
        <p:nvPicPr>
          <p:cNvPr id="304132" name="Picture 4">
            <a:extLst>
              <a:ext uri="{FF2B5EF4-FFF2-40B4-BE49-F238E27FC236}">
                <a16:creationId xmlns:a16="http://schemas.microsoft.com/office/drawing/2014/main" id="{4B1699FB-04EA-EDEC-5E09-38EB76B4A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477000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4133" name="Text Box 5">
            <a:extLst>
              <a:ext uri="{FF2B5EF4-FFF2-40B4-BE49-F238E27FC236}">
                <a16:creationId xmlns:a16="http://schemas.microsoft.com/office/drawing/2014/main" id="{9D88D174-A437-5AF0-5886-A70E0FBB7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Четыре шестиугольных и четыре треугольных граней; В = 12, Р = 18, Г = 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A9D44CD9-C49C-5F56-B644-6C7D2EEEF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69315" name="Text Box 3">
            <a:extLst>
              <a:ext uri="{FF2B5EF4-FFF2-40B4-BE49-F238E27FC236}">
                <a16:creationId xmlns:a16="http://schemas.microsoft.com/office/drawing/2014/main" id="{5D69C325-BDA4-495D-8EE4-2C63E6C39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усеченный </a:t>
            </a:r>
            <a:r>
              <a:rPr lang="ru-RU" altLang="ru-RU" dirty="0"/>
              <a:t>октаэдр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69316" name="Text Box 4">
            <a:extLst>
              <a:ext uri="{FF2B5EF4-FFF2-40B4-BE49-F238E27FC236}">
                <a16:creationId xmlns:a16="http://schemas.microsoft.com/office/drawing/2014/main" id="{DCA1BDC7-71C6-EA63-4C7E-B62CA31E3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Восемь шестиугольных и шесть квадратных граней; В = 24, Р = 36, Г = 14.</a:t>
            </a:r>
          </a:p>
        </p:txBody>
      </p:sp>
      <p:pic>
        <p:nvPicPr>
          <p:cNvPr id="269317" name="Picture 5">
            <a:extLst>
              <a:ext uri="{FF2B5EF4-FFF2-40B4-BE49-F238E27FC236}">
                <a16:creationId xmlns:a16="http://schemas.microsoft.com/office/drawing/2014/main" id="{7B877BCC-BEC6-BF9F-22A7-137D8BBD1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3352800" cy="320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8E812CD7-211D-CE1B-C4CA-DB9F79F6E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73411" name="Text Box 3">
            <a:extLst>
              <a:ext uri="{FF2B5EF4-FFF2-40B4-BE49-F238E27FC236}">
                <a16:creationId xmlns:a16="http://schemas.microsoft.com/office/drawing/2014/main" id="{D2DC4D86-36B5-C30B-8EFD-38FE0F7C1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усеченный </a:t>
            </a:r>
            <a:r>
              <a:rPr lang="ru-RU" altLang="ru-RU" dirty="0"/>
              <a:t>октаэдр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73412" name="Text Box 4">
            <a:extLst>
              <a:ext uri="{FF2B5EF4-FFF2-40B4-BE49-F238E27FC236}">
                <a16:creationId xmlns:a16="http://schemas.microsoft.com/office/drawing/2014/main" id="{06C62600-0197-6B97-32E0-379F4A959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Двадцать шестиугольных и двенадцать пятиугольных граней; В = 60, Р = 90, Г = 32.</a:t>
            </a:r>
          </a:p>
        </p:txBody>
      </p:sp>
      <p:pic>
        <p:nvPicPr>
          <p:cNvPr id="273413" name="Picture 5">
            <a:extLst>
              <a:ext uri="{FF2B5EF4-FFF2-40B4-BE49-F238E27FC236}">
                <a16:creationId xmlns:a16="http://schemas.microsoft.com/office/drawing/2014/main" id="{B3236F84-8389-0781-6FC9-2FF51B720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47800"/>
            <a:ext cx="3276600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AB4AB036-1215-0F5B-3E5B-CB7FB00B1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77507" name="Text Box 3">
            <a:extLst>
              <a:ext uri="{FF2B5EF4-FFF2-40B4-BE49-F238E27FC236}">
                <a16:creationId xmlns:a16="http://schemas.microsoft.com/office/drawing/2014/main" id="{BA70AF93-4896-28E0-C261-D972F6C9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усеченный </a:t>
            </a:r>
            <a:r>
              <a:rPr lang="ru-RU" altLang="ru-RU" dirty="0"/>
              <a:t>куб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77508" name="Text Box 4">
            <a:extLst>
              <a:ext uri="{FF2B5EF4-FFF2-40B4-BE49-F238E27FC236}">
                <a16:creationId xmlns:a16="http://schemas.microsoft.com/office/drawing/2014/main" id="{47F2A8F8-11BF-C3D6-939B-CB95E3C25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Шесть восьмиугольных и восемь треугольных граней; В = 24, Р = 36, Г = 14.</a:t>
            </a:r>
          </a:p>
        </p:txBody>
      </p:sp>
      <p:pic>
        <p:nvPicPr>
          <p:cNvPr id="277509" name="Picture 5">
            <a:extLst>
              <a:ext uri="{FF2B5EF4-FFF2-40B4-BE49-F238E27FC236}">
                <a16:creationId xmlns:a16="http://schemas.microsoft.com/office/drawing/2014/main" id="{347BFEAE-B06D-0785-15F1-3BA2D8AF9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3200400" cy="288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637A3C1B-9D0E-9F48-5F29-F965971BE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81603" name="Text Box 3">
            <a:extLst>
              <a:ext uri="{FF2B5EF4-FFF2-40B4-BE49-F238E27FC236}">
                <a16:creationId xmlns:a16="http://schemas.microsoft.com/office/drawing/2014/main" id="{E3102287-EE55-D452-DACC-D2069B75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усеченный </a:t>
            </a:r>
            <a:r>
              <a:rPr lang="ru-RU" altLang="ru-RU" dirty="0"/>
              <a:t>додекаэдр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81604" name="Text Box 4">
            <a:extLst>
              <a:ext uri="{FF2B5EF4-FFF2-40B4-BE49-F238E27FC236}">
                <a16:creationId xmlns:a16="http://schemas.microsoft.com/office/drawing/2014/main" id="{447635DE-D301-9BB7-87E3-DAF6BF485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Двенадцать десятиугольных и двадцать треугольных граней; В = 60, Р = 90, Г = 32.</a:t>
            </a:r>
          </a:p>
        </p:txBody>
      </p:sp>
      <p:pic>
        <p:nvPicPr>
          <p:cNvPr id="281605" name="Picture 5">
            <a:extLst>
              <a:ext uri="{FF2B5EF4-FFF2-40B4-BE49-F238E27FC236}">
                <a16:creationId xmlns:a16="http://schemas.microsoft.com/office/drawing/2014/main" id="{F8BBBC34-21B7-4147-D5FD-1692A2F94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47800"/>
            <a:ext cx="32004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5EABD306-B015-7938-1840-5E1EC3C69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85699" name="Text Box 3">
            <a:extLst>
              <a:ext uri="{FF2B5EF4-FFF2-40B4-BE49-F238E27FC236}">
                <a16:creationId xmlns:a16="http://schemas.microsoft.com/office/drawing/2014/main" id="{CB1F6CE6-FD0A-D795-DDD7-BC855EF5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 err="1"/>
              <a:t>кубооктаэдр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85700" name="Text Box 4">
            <a:extLst>
              <a:ext uri="{FF2B5EF4-FFF2-40B4-BE49-F238E27FC236}">
                <a16:creationId xmlns:a16="http://schemas.microsoft.com/office/drawing/2014/main" id="{DE15442F-8808-26F3-D4B4-2EE51F0A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Шесть квадратных и восемь треугольных граней; В = 12, Р = 24, Г = 14.</a:t>
            </a:r>
          </a:p>
        </p:txBody>
      </p:sp>
      <p:pic>
        <p:nvPicPr>
          <p:cNvPr id="285701" name="Picture 5">
            <a:extLst>
              <a:ext uri="{FF2B5EF4-FFF2-40B4-BE49-F238E27FC236}">
                <a16:creationId xmlns:a16="http://schemas.microsoft.com/office/drawing/2014/main" id="{FA0C8314-C7EA-E9D7-8502-EE145F730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200400" cy="296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B57D3CA6-AC34-0FCA-B025-0DA0B63A3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89795" name="Text Box 3">
            <a:extLst>
              <a:ext uri="{FF2B5EF4-FFF2-40B4-BE49-F238E27FC236}">
                <a16:creationId xmlns:a16="http://schemas.microsoft.com/office/drawing/2014/main" id="{911433DF-820A-6DD0-A786-4A8C29068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 err="1"/>
              <a:t>икосододекаэдр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89796" name="Text Box 4">
            <a:extLst>
              <a:ext uri="{FF2B5EF4-FFF2-40B4-BE49-F238E27FC236}">
                <a16:creationId xmlns:a16="http://schemas.microsoft.com/office/drawing/2014/main" id="{756B05D4-F7D2-31EA-4C99-A402DC62F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Двенадцать пятиугольных и двадцать треугольных граней; В = 30, Р = 60, Г = 32.</a:t>
            </a:r>
          </a:p>
        </p:txBody>
      </p:sp>
      <p:pic>
        <p:nvPicPr>
          <p:cNvPr id="289797" name="Picture 5">
            <a:extLst>
              <a:ext uri="{FF2B5EF4-FFF2-40B4-BE49-F238E27FC236}">
                <a16:creationId xmlns:a16="http://schemas.microsoft.com/office/drawing/2014/main" id="{61C9E9D7-3F98-D255-C0BC-FDE2C65EC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3048000" cy="299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>
            <a:extLst>
              <a:ext uri="{FF2B5EF4-FFF2-40B4-BE49-F238E27FC236}">
                <a16:creationId xmlns:a16="http://schemas.microsoft.com/office/drawing/2014/main" id="{50D4456D-8184-8215-47A5-D18B4684E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91843" name="Text Box 3">
            <a:extLst>
              <a:ext uri="{FF2B5EF4-FFF2-40B4-BE49-F238E27FC236}">
                <a16:creationId xmlns:a16="http://schemas.microsoft.com/office/drawing/2014/main" id="{37784F0A-3812-A6C9-C716-6619AF52A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/>
              <a:t>усеченный </a:t>
            </a:r>
            <a:r>
              <a:rPr lang="ru-RU" altLang="ru-RU" dirty="0" err="1"/>
              <a:t>кубооктаэдр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91844" name="Text Box 4">
            <a:extLst>
              <a:ext uri="{FF2B5EF4-FFF2-40B4-BE49-F238E27FC236}">
                <a16:creationId xmlns:a16="http://schemas.microsoft.com/office/drawing/2014/main" id="{BE9B7E44-1699-A9A9-E851-B6C39658F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Шесть восьмиугольных, восемь шестиугольных и двенадцать квадратных граней; В = 48, Р = 72, Г = 26.</a:t>
            </a:r>
          </a:p>
        </p:txBody>
      </p:sp>
      <p:pic>
        <p:nvPicPr>
          <p:cNvPr id="291845" name="Picture 5">
            <a:extLst>
              <a:ext uri="{FF2B5EF4-FFF2-40B4-BE49-F238E27FC236}">
                <a16:creationId xmlns:a16="http://schemas.microsoft.com/office/drawing/2014/main" id="{EEEC8891-3711-F79F-F781-18CAFFB40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276600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Text Box 3">
            <a:extLst>
              <a:ext uri="{FF2B5EF4-FFF2-40B4-BE49-F238E27FC236}">
                <a16:creationId xmlns:a16="http://schemas.microsoft.com/office/drawing/2014/main" id="{1B86EDFF-1C3B-41BD-AFD9-A8A34DE9C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28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Кроме этих двух бесконечных серий полуправильных многогранников, имеется еще 1</a:t>
            </a:r>
            <a:r>
              <a:rPr lang="ru-RU" altLang="ru-RU" dirty="0"/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полуправильных многогранников, которы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впервые открыл и описал Архимед - это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тела Архимеда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6824955B-36C8-EF6C-5B17-D4A11A600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23973"/>
            <a:ext cx="9067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Самые простые из них получаются из правильных многогранников операцией "усечения", состоящей в отсечении плоскостями углов многогранника. Если срезать углы тетраэдра плоскостями, каждая из которых отсекает третью часть его ребер, выходящих из одной вершины, то получим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тетраэдр</a:t>
            </a:r>
            <a:r>
              <a:rPr lang="ru-RU" altLang="ru-RU" dirty="0">
                <a:solidFill>
                  <a:srgbClr val="FF3300"/>
                </a:solidFill>
              </a:rPr>
              <a:t>.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endParaRPr lang="ru-RU" altLang="ru-RU" dirty="0">
              <a:solidFill>
                <a:schemeClr val="accent1"/>
              </a:solidFill>
            </a:endParaRPr>
          </a:p>
        </p:txBody>
      </p:sp>
      <p:pic>
        <p:nvPicPr>
          <p:cNvPr id="256005" name="Picture 5">
            <a:extLst>
              <a:ext uri="{FF2B5EF4-FFF2-40B4-BE49-F238E27FC236}">
                <a16:creationId xmlns:a16="http://schemas.microsoft.com/office/drawing/2014/main" id="{5FEB54FE-E0B6-286F-76B5-5FB5F0C14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16300"/>
            <a:ext cx="762000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76CE492A-B528-7F5E-731D-D9125B62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93891" name="Text Box 3">
            <a:extLst>
              <a:ext uri="{FF2B5EF4-FFF2-40B4-BE49-F238E27FC236}">
                <a16:creationId xmlns:a16="http://schemas.microsoft.com/office/drawing/2014/main" id="{C3A08CBA-52FD-36DA-A681-56318254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/>
              <a:t>усеченный </a:t>
            </a:r>
            <a:r>
              <a:rPr lang="ru-RU" altLang="ru-RU" dirty="0" err="1"/>
              <a:t>икосододекаэдр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93892" name="Text Box 4">
            <a:extLst>
              <a:ext uri="{FF2B5EF4-FFF2-40B4-BE49-F238E27FC236}">
                <a16:creationId xmlns:a16="http://schemas.microsoft.com/office/drawing/2014/main" id="{90E02AB8-61EE-6FA7-9791-BC9739DB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Двенадцать десятиугольных, двадцать шестиугольных и тридцать квадратных  граней; В = 120, Р = 180, Г = 62.</a:t>
            </a:r>
          </a:p>
        </p:txBody>
      </p:sp>
      <p:pic>
        <p:nvPicPr>
          <p:cNvPr id="293893" name="Picture 5">
            <a:extLst>
              <a:ext uri="{FF2B5EF4-FFF2-40B4-BE49-F238E27FC236}">
                <a16:creationId xmlns:a16="http://schemas.microsoft.com/office/drawing/2014/main" id="{8ED506F8-82BA-7BC9-9A3C-567B24C12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3048000" cy="301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>
            <a:extLst>
              <a:ext uri="{FF2B5EF4-FFF2-40B4-BE49-F238E27FC236}">
                <a16:creationId xmlns:a16="http://schemas.microsoft.com/office/drawing/2014/main" id="{9910EE9E-C121-247E-673B-8A19FEE5F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r>
              <a:rPr lang="ru-RU" altLang="ru-RU" sz="28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95939" name="Text Box 3">
            <a:extLst>
              <a:ext uri="{FF2B5EF4-FFF2-40B4-BE49-F238E27FC236}">
                <a16:creationId xmlns:a16="http://schemas.microsoft.com/office/drawing/2014/main" id="{0F9DE8F1-1855-E7A1-2016-F1D6D6588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 err="1"/>
              <a:t>ромбокубооктаэдр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95940" name="Text Box 4">
            <a:extLst>
              <a:ext uri="{FF2B5EF4-FFF2-40B4-BE49-F238E27FC236}">
                <a16:creationId xmlns:a16="http://schemas.microsoft.com/office/drawing/2014/main" id="{45E636B8-E50F-264D-70C1-5A7F52525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Восемнадцать квадратных и восемь треугольных граней; В = 24, Р = 48, Г = 26.</a:t>
            </a:r>
          </a:p>
        </p:txBody>
      </p:sp>
      <p:pic>
        <p:nvPicPr>
          <p:cNvPr id="295941" name="Picture 5">
            <a:extLst>
              <a:ext uri="{FF2B5EF4-FFF2-40B4-BE49-F238E27FC236}">
                <a16:creationId xmlns:a16="http://schemas.microsoft.com/office/drawing/2014/main" id="{5664CE41-B0E0-77CE-F8F5-3D9F4021D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71600"/>
            <a:ext cx="3505200" cy="342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>
            <a:extLst>
              <a:ext uri="{FF2B5EF4-FFF2-40B4-BE49-F238E27FC236}">
                <a16:creationId xmlns:a16="http://schemas.microsoft.com/office/drawing/2014/main" id="{F3D70692-4818-5B14-BD61-CD6504B55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97987" name="Text Box 3">
            <a:extLst>
              <a:ext uri="{FF2B5EF4-FFF2-40B4-BE49-F238E27FC236}">
                <a16:creationId xmlns:a16="http://schemas.microsoft.com/office/drawing/2014/main" id="{848E8EFC-15A7-545B-F2A0-5DC5C9061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 err="1"/>
              <a:t>ромбоикосододекаэдр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297988" name="Text Box 4">
            <a:extLst>
              <a:ext uri="{FF2B5EF4-FFF2-40B4-BE49-F238E27FC236}">
                <a16:creationId xmlns:a16="http://schemas.microsoft.com/office/drawing/2014/main" id="{37FC5752-748F-4F74-4C05-0A544B8E7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Двенадцать пятиугольных, тридцать квадратных и двадцать треугольных  граней; В = 60, Р = 120, Г = 62.</a:t>
            </a:r>
          </a:p>
        </p:txBody>
      </p:sp>
      <p:pic>
        <p:nvPicPr>
          <p:cNvPr id="297989" name="Picture 5">
            <a:extLst>
              <a:ext uri="{FF2B5EF4-FFF2-40B4-BE49-F238E27FC236}">
                <a16:creationId xmlns:a16="http://schemas.microsoft.com/office/drawing/2014/main" id="{048A47BE-60CB-4E38-827C-FAD0ED3E0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124200" cy="309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CF9E020E-7D0A-361C-04C0-C6E1162B9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00035" name="Text Box 3">
            <a:extLst>
              <a:ext uri="{FF2B5EF4-FFF2-40B4-BE49-F238E27FC236}">
                <a16:creationId xmlns:a16="http://schemas.microsoft.com/office/drawing/2014/main" id="{DABC6181-B1E5-0C81-6F3A-0D8EF6785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/>
              <a:t>курносый куб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300036" name="Text Box 4">
            <a:extLst>
              <a:ext uri="{FF2B5EF4-FFF2-40B4-BE49-F238E27FC236}">
                <a16:creationId xmlns:a16="http://schemas.microsoft.com/office/drawing/2014/main" id="{BD3A3C89-ADF8-7FC8-D84A-FFC695FAA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Шесть квадратных и тридцать две треугольных граней; В = 24, Р = 60, Г = 38.</a:t>
            </a:r>
          </a:p>
        </p:txBody>
      </p:sp>
      <p:pic>
        <p:nvPicPr>
          <p:cNvPr id="300037" name="Picture 5">
            <a:extLst>
              <a:ext uri="{FF2B5EF4-FFF2-40B4-BE49-F238E27FC236}">
                <a16:creationId xmlns:a16="http://schemas.microsoft.com/office/drawing/2014/main" id="{3EB754ED-A406-448E-A950-9B368F025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0"/>
            <a:ext cx="3352800" cy="324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>
            <a:extLst>
              <a:ext uri="{FF2B5EF4-FFF2-40B4-BE49-F238E27FC236}">
                <a16:creationId xmlns:a16="http://schemas.microsoft.com/office/drawing/2014/main" id="{7E6ACBCE-A776-B082-559C-9FF697FA7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02083" name="Text Box 3">
            <a:extLst>
              <a:ext uri="{FF2B5EF4-FFF2-40B4-BE49-F238E27FC236}">
                <a16:creationId xmlns:a16="http://schemas.microsoft.com/office/drawing/2014/main" id="{7AD7B298-83F9-9C51-2AB8-8891C1D3A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каких граней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</a:t>
            </a:r>
            <a:r>
              <a:rPr lang="ru-RU" altLang="ru-RU" dirty="0"/>
              <a:t>курносый додекаэдр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/>
              <a:t> Сколько у него вершин (В), ребер (Р) и граней (Г)?</a:t>
            </a:r>
          </a:p>
        </p:txBody>
      </p:sp>
      <p:sp>
        <p:nvSpPr>
          <p:cNvPr id="302084" name="Text Box 4">
            <a:extLst>
              <a:ext uri="{FF2B5EF4-FFF2-40B4-BE49-F238E27FC236}">
                <a16:creationId xmlns:a16="http://schemas.microsoft.com/office/drawing/2014/main" id="{707C4E31-C475-5368-52CF-55C6290D3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Двенадцать пятиугольных и восемьдесят треугольных  граней; В = 60, Р = 150, Г = 92.</a:t>
            </a:r>
          </a:p>
        </p:txBody>
      </p:sp>
      <p:pic>
        <p:nvPicPr>
          <p:cNvPr id="302085" name="Picture 5">
            <a:extLst>
              <a:ext uri="{FF2B5EF4-FFF2-40B4-BE49-F238E27FC236}">
                <a16:creationId xmlns:a16="http://schemas.microsoft.com/office/drawing/2014/main" id="{80091752-A22A-B8A0-C7ED-8982506C7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0"/>
            <a:ext cx="31242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1EEFBBF7-E0D6-F6B3-FBF1-EFF1D6A92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16419" name="Text Box 3">
            <a:extLst>
              <a:ext uri="{FF2B5EF4-FFF2-40B4-BE49-F238E27FC236}">
                <a16:creationId xmlns:a16="http://schemas.microsoft.com/office/drawing/2014/main" id="{0FC58A80-A32A-B6BD-E91B-84B2AD61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изображены куб и октаэдр. Какой многогранник является их общей частью?</a:t>
            </a:r>
          </a:p>
        </p:txBody>
      </p:sp>
      <p:sp>
        <p:nvSpPr>
          <p:cNvPr id="316420" name="Text Box 4">
            <a:extLst>
              <a:ext uri="{FF2B5EF4-FFF2-40B4-BE49-F238E27FC236}">
                <a16:creationId xmlns:a16="http://schemas.microsoft.com/office/drawing/2014/main" id="{F2352723-D7A5-C766-898F-E26349617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Кубооктаэдр.</a:t>
            </a:r>
          </a:p>
        </p:txBody>
      </p:sp>
      <p:pic>
        <p:nvPicPr>
          <p:cNvPr id="316422" name="Picture 6">
            <a:extLst>
              <a:ext uri="{FF2B5EF4-FFF2-40B4-BE49-F238E27FC236}">
                <a16:creationId xmlns:a16="http://schemas.microsoft.com/office/drawing/2014/main" id="{4AA812DF-E364-78B1-DF8D-FF240F8CD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71600"/>
            <a:ext cx="3276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1EEFBBF7-E0D6-F6B3-FBF1-EFF1D6A92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16419" name="Text Box 3">
            <a:extLst>
              <a:ext uri="{FF2B5EF4-FFF2-40B4-BE49-F238E27FC236}">
                <a16:creationId xmlns:a16="http://schemas.microsoft.com/office/drawing/2014/main" id="{0FC58A80-A32A-B6BD-E91B-84B2AD61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Развёртка какого многогранника изображена на рисунке?</a:t>
            </a:r>
            <a:endParaRPr lang="ru-RU" altLang="ru-RU" sz="2800" dirty="0"/>
          </a:p>
        </p:txBody>
      </p:sp>
      <p:sp>
        <p:nvSpPr>
          <p:cNvPr id="316420" name="Text Box 4">
            <a:extLst>
              <a:ext uri="{FF2B5EF4-FFF2-40B4-BE49-F238E27FC236}">
                <a16:creationId xmlns:a16="http://schemas.microsoft.com/office/drawing/2014/main" id="{F2352723-D7A5-C766-898F-E26349617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Пятиугольная </a:t>
            </a:r>
            <a:r>
              <a:rPr lang="ru-RU" altLang="ru-RU" dirty="0" err="1"/>
              <a:t>антипризма</a:t>
            </a:r>
            <a:r>
              <a:rPr lang="ru-RU" altLang="ru-RU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9F2BC0-0123-BB24-54CF-582DF02C6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69999"/>
            <a:ext cx="4409869" cy="315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9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1EEFBBF7-E0D6-F6B3-FBF1-EFF1D6A92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16419" name="Text Box 3">
            <a:extLst>
              <a:ext uri="{FF2B5EF4-FFF2-40B4-BE49-F238E27FC236}">
                <a16:creationId xmlns:a16="http://schemas.microsoft.com/office/drawing/2014/main" id="{0FC58A80-A32A-B6BD-E91B-84B2AD61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Развёртка какого многогранника изображена на рисунке?</a:t>
            </a:r>
            <a:endParaRPr lang="ru-RU" altLang="ru-RU" sz="2800" dirty="0"/>
          </a:p>
        </p:txBody>
      </p:sp>
      <p:sp>
        <p:nvSpPr>
          <p:cNvPr id="316420" name="Text Box 4">
            <a:extLst>
              <a:ext uri="{FF2B5EF4-FFF2-40B4-BE49-F238E27FC236}">
                <a16:creationId xmlns:a16="http://schemas.microsoft.com/office/drawing/2014/main" id="{F2352723-D7A5-C766-898F-E26349617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Усечённый куб.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510C9B-D324-5434-F0DA-81C2628CE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335107"/>
            <a:ext cx="4161709" cy="30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4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>
            <a:extLst>
              <a:ext uri="{FF2B5EF4-FFF2-40B4-BE49-F238E27FC236}">
                <a16:creationId xmlns:a16="http://schemas.microsoft.com/office/drawing/2014/main" id="{576F9506-5E7A-D02E-D557-0B3D82DBE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C68F7A55-4321-2420-D0D2-B22EAC3FA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Укажите номер многогранника, развертка которого изображена на рисунке.</a:t>
            </a:r>
            <a:r>
              <a:rPr lang="ru-RU" altLang="ru-RU" dirty="0"/>
              <a:t> </a:t>
            </a:r>
          </a:p>
        </p:txBody>
      </p:sp>
      <p:sp>
        <p:nvSpPr>
          <p:cNvPr id="308228" name="Text Box 4">
            <a:extLst>
              <a:ext uri="{FF2B5EF4-FFF2-40B4-BE49-F238E27FC236}">
                <a16:creationId xmlns:a16="http://schemas.microsoft.com/office/drawing/2014/main" id="{4F90CAF4-D16C-F980-72DC-61F6B6AF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3.</a:t>
            </a:r>
          </a:p>
        </p:txBody>
      </p:sp>
      <p:pic>
        <p:nvPicPr>
          <p:cNvPr id="308232" name="Picture 8">
            <a:extLst>
              <a:ext uri="{FF2B5EF4-FFF2-40B4-BE49-F238E27FC236}">
                <a16:creationId xmlns:a16="http://schemas.microsoft.com/office/drawing/2014/main" id="{0EEBC668-DBEE-EA26-FD21-627F77318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06648"/>
            <a:ext cx="4293840" cy="291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33" name="Picture 9">
            <a:extLst>
              <a:ext uri="{FF2B5EF4-FFF2-40B4-BE49-F238E27FC236}">
                <a16:creationId xmlns:a16="http://schemas.microsoft.com/office/drawing/2014/main" id="{0DDA02E8-81B9-C6A9-FC93-829485151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62886"/>
            <a:ext cx="3878307" cy="244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>
            <a:extLst>
              <a:ext uri="{FF2B5EF4-FFF2-40B4-BE49-F238E27FC236}">
                <a16:creationId xmlns:a16="http://schemas.microsoft.com/office/drawing/2014/main" id="{C98D323E-6B34-805B-7F51-9D38C62FA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314371" name="Text Box 3">
            <a:extLst>
              <a:ext uri="{FF2B5EF4-FFF2-40B4-BE49-F238E27FC236}">
                <a16:creationId xmlns:a16="http://schemas.microsoft.com/office/drawing/2014/main" id="{DC5D66A5-D558-6DCC-F737-EB389BC10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Укажите номер многогранника, развертка которого изображена на рисунке.</a:t>
            </a:r>
            <a:r>
              <a:rPr lang="ru-RU" altLang="ru-RU" dirty="0"/>
              <a:t> </a:t>
            </a:r>
          </a:p>
        </p:txBody>
      </p:sp>
      <p:sp>
        <p:nvSpPr>
          <p:cNvPr id="314372" name="Text Box 4">
            <a:extLst>
              <a:ext uri="{FF2B5EF4-FFF2-40B4-BE49-F238E27FC236}">
                <a16:creationId xmlns:a16="http://schemas.microsoft.com/office/drawing/2014/main" id="{1DFDDD04-FF26-33F5-4B1A-9523BC337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4.</a:t>
            </a:r>
          </a:p>
        </p:txBody>
      </p:sp>
      <p:pic>
        <p:nvPicPr>
          <p:cNvPr id="314375" name="Picture 7">
            <a:extLst>
              <a:ext uri="{FF2B5EF4-FFF2-40B4-BE49-F238E27FC236}">
                <a16:creationId xmlns:a16="http://schemas.microsoft.com/office/drawing/2014/main" id="{0B94F385-E93D-F262-EAD6-9C17C145E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47056"/>
            <a:ext cx="4310608" cy="292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76" name="Picture 8">
            <a:extLst>
              <a:ext uri="{FF2B5EF4-FFF2-40B4-BE49-F238E27FC236}">
                <a16:creationId xmlns:a16="http://schemas.microsoft.com/office/drawing/2014/main" id="{B5CA8992-BFA3-0C2B-AF7C-FEB7C37CE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840" y="4303263"/>
            <a:ext cx="4242186" cy="2366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Text Box 3">
            <a:extLst>
              <a:ext uri="{FF2B5EF4-FFF2-40B4-BE49-F238E27FC236}">
                <a16:creationId xmlns:a16="http://schemas.microsoft.com/office/drawing/2014/main" id="{D491550B-A2FF-BDC3-D85D-0ACD722C3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Если указанным образом срезать вершины октаэдра и икосаэдра, то получим соответственно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октаэдр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икосаэдр</a:t>
            </a:r>
            <a:r>
              <a:rPr lang="ru-RU" altLang="ru-RU" dirty="0">
                <a:cs typeface="Times New Roman" panose="02020603050405020304" pitchFamily="18" charset="0"/>
              </a:rPr>
              <a:t>. Обратите внимание на то, что поверхность футбольного мяча изготавливают в форме поверхности усеченного икосаэдра. </a:t>
            </a:r>
          </a:p>
        </p:txBody>
      </p:sp>
      <p:pic>
        <p:nvPicPr>
          <p:cNvPr id="257028" name="Picture 4">
            <a:extLst>
              <a:ext uri="{FF2B5EF4-FFF2-40B4-BE49-F238E27FC236}">
                <a16:creationId xmlns:a16="http://schemas.microsoft.com/office/drawing/2014/main" id="{0320673D-178F-F99D-F5BC-97FC6EB24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36576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029" name="Picture 5">
            <a:extLst>
              <a:ext uri="{FF2B5EF4-FFF2-40B4-BE49-F238E27FC236}">
                <a16:creationId xmlns:a16="http://schemas.microsoft.com/office/drawing/2014/main" id="{DBC3760A-4DBB-AB3D-2868-A90C2C724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14600"/>
            <a:ext cx="3581400" cy="352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Text Box 3">
            <a:extLst>
              <a:ext uri="{FF2B5EF4-FFF2-40B4-BE49-F238E27FC236}">
                <a16:creationId xmlns:a16="http://schemas.microsoft.com/office/drawing/2014/main" id="{CF284C2F-C3D9-D556-42D9-9661FE843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куба и додекаэдра также можно получить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куб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додекаэдр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58052" name="Picture 4">
            <a:extLst>
              <a:ext uri="{FF2B5EF4-FFF2-40B4-BE49-F238E27FC236}">
                <a16:creationId xmlns:a16="http://schemas.microsoft.com/office/drawing/2014/main" id="{AFA49869-B0DA-825B-9439-23BDB621D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43088"/>
            <a:ext cx="4191000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053" name="Picture 5">
            <a:extLst>
              <a:ext uri="{FF2B5EF4-FFF2-40B4-BE49-F238E27FC236}">
                <a16:creationId xmlns:a16="http://schemas.microsoft.com/office/drawing/2014/main" id="{489AD369-7691-2730-BF68-F644880FF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3886200" cy="385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Text Box 3">
            <a:extLst>
              <a:ext uri="{FF2B5EF4-FFF2-40B4-BE49-F238E27FC236}">
                <a16:creationId xmlns:a16="http://schemas.microsoft.com/office/drawing/2014/main" id="{87AD04AC-88DB-B816-8F18-A2163DA5F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7575"/>
            <a:ext cx="90678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Для того чтобы получить еще один полуправильный многогранник, проведем в кубе отсекающие плоскости через середины ребер, выходящих из одной вершины. В результате получим полуправильный многогранник, который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кубооктаэдром</a:t>
            </a:r>
            <a:r>
              <a:rPr lang="ru-RU" altLang="ru-RU" sz="2200" dirty="0"/>
              <a:t>. </a:t>
            </a:r>
            <a:r>
              <a:rPr lang="ru-RU" altLang="ru-RU" sz="2200" dirty="0">
                <a:cs typeface="Times New Roman" panose="02020603050405020304" pitchFamily="18" charset="0"/>
              </a:rPr>
              <a:t>Аналогично, если в додекаэдре отсекающие плоскости провести через середины ребер, выходящих из одной вершины, то получим многогранник, который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икосододекаэдром</a:t>
            </a:r>
            <a:r>
              <a:rPr lang="ru-RU" altLang="ru-RU" sz="2200" dirty="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259076" name="Picture 4">
            <a:extLst>
              <a:ext uri="{FF2B5EF4-FFF2-40B4-BE49-F238E27FC236}">
                <a16:creationId xmlns:a16="http://schemas.microsoft.com/office/drawing/2014/main" id="{E039295F-29CC-2677-94DE-6D7FB3A54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4191000" cy="388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9077" name="Picture 5">
            <a:extLst>
              <a:ext uri="{FF2B5EF4-FFF2-40B4-BE49-F238E27FC236}">
                <a16:creationId xmlns:a16="http://schemas.microsoft.com/office/drawing/2014/main" id="{9C756448-3D03-39D7-FFF3-CC014FD27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4038600" cy="396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Text Box 3">
            <a:extLst>
              <a:ext uri="{FF2B5EF4-FFF2-40B4-BE49-F238E27FC236}">
                <a16:creationId xmlns:a16="http://schemas.microsoft.com/office/drawing/2014/main" id="{61FE5252-036C-CAA5-270C-E0A1DD36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Еще два полуправильных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кубооктаэдр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усеченный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икосододекаэдр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60100" name="Picture 4">
            <a:extLst>
              <a:ext uri="{FF2B5EF4-FFF2-40B4-BE49-F238E27FC236}">
                <a16:creationId xmlns:a16="http://schemas.microsoft.com/office/drawing/2014/main" id="{B3E509F0-6AE3-6F3C-84E6-B4F2E4B37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4343400" cy="418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0101" name="Picture 5">
            <a:extLst>
              <a:ext uri="{FF2B5EF4-FFF2-40B4-BE49-F238E27FC236}">
                <a16:creationId xmlns:a16="http://schemas.microsoft.com/office/drawing/2014/main" id="{F161E8DA-9622-EA53-4577-182799ACD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4191000" cy="414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Text Box 3">
            <a:extLst>
              <a:ext uri="{FF2B5EF4-FFF2-40B4-BE49-F238E27FC236}">
                <a16:creationId xmlns:a16="http://schemas.microsoft.com/office/drawing/2014/main" id="{9E8ABB37-606E-9113-C99B-E8103001A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Поверхность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 err="1">
                <a:solidFill>
                  <a:srgbClr val="FF3300"/>
                </a:solidFill>
              </a:rPr>
              <a:t>р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омбокубооктаэдр</a:t>
            </a:r>
            <a:r>
              <a:rPr lang="ru-RU" altLang="ru-RU" dirty="0" err="1">
                <a:solidFill>
                  <a:srgbClr val="FF3300"/>
                </a:solidFill>
              </a:rPr>
              <a:t>а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состоит из граней куба и октаэдра, к которым добавлены еще 12 квадратов.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1124" name="Text Box 4">
            <a:extLst>
              <a:ext uri="{FF2B5EF4-FFF2-40B4-BE49-F238E27FC236}">
                <a16:creationId xmlns:a16="http://schemas.microsoft.com/office/drawing/2014/main" id="{A0AA9A6C-B8C8-6F48-5083-234FBB3A6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Поверхность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ромбоикосододекаэдр</a:t>
            </a:r>
            <a:r>
              <a:rPr lang="ru-RU" altLang="ru-RU" dirty="0" err="1">
                <a:solidFill>
                  <a:srgbClr val="FF3300"/>
                </a:solidFill>
              </a:rPr>
              <a:t>а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состо</a:t>
            </a:r>
            <a:r>
              <a:rPr lang="ru-RU" altLang="ru-RU" dirty="0"/>
              <a:t>ит</a:t>
            </a:r>
            <a:r>
              <a:rPr lang="ru-RU" altLang="ru-RU" dirty="0">
                <a:cs typeface="Times New Roman" panose="02020603050405020304" pitchFamily="18" charset="0"/>
              </a:rPr>
              <a:t> из граней икосаэдра, додекаэдра и еще 30 квадратов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61125" name="Picture 5">
            <a:extLst>
              <a:ext uri="{FF2B5EF4-FFF2-40B4-BE49-F238E27FC236}">
                <a16:creationId xmlns:a16="http://schemas.microsoft.com/office/drawing/2014/main" id="{24FC6B52-A65D-EF8A-E4A2-7889584EB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4419600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1126" name="Picture 6">
            <a:extLst>
              <a:ext uri="{FF2B5EF4-FFF2-40B4-BE49-F238E27FC236}">
                <a16:creationId xmlns:a16="http://schemas.microsoft.com/office/drawing/2014/main" id="{9D55B235-72B6-84D3-D981-9908AC83F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0"/>
            <a:ext cx="4191000" cy="41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Text Box 3">
            <a:extLst>
              <a:ext uri="{FF2B5EF4-FFF2-40B4-BE49-F238E27FC236}">
                <a16:creationId xmlns:a16="http://schemas.microsoft.com/office/drawing/2014/main" id="{9623BD2F-91CD-8548-A696-8C4BF322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Последние два многогранника –</a:t>
            </a:r>
            <a:r>
              <a:rPr lang="ru-RU" altLang="ru-RU" dirty="0">
                <a:cs typeface="Times New Roman" panose="02020603050405020304" pitchFamily="18" charset="0"/>
              </a:rPr>
              <a:t> так называемые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плосконосый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(иногда называют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курносый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куб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плосконосый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курносый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додекаэдр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поверхность </a:t>
            </a:r>
            <a:r>
              <a:rPr lang="ru-RU" altLang="ru-RU" dirty="0">
                <a:cs typeface="Times New Roman" panose="02020603050405020304" pitchFamily="18" charset="0"/>
              </a:rPr>
              <a:t>которы</a:t>
            </a:r>
            <a:r>
              <a:rPr lang="ru-RU" altLang="ru-RU" dirty="0"/>
              <a:t>х</a:t>
            </a:r>
            <a:r>
              <a:rPr lang="ru-RU" altLang="ru-RU" dirty="0">
                <a:cs typeface="Times New Roman" panose="02020603050405020304" pitchFamily="18" charset="0"/>
              </a:rPr>
              <a:t> состо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т из граней куба или додекаэдра, окруженных правильными треугольниками.</a:t>
            </a:r>
          </a:p>
        </p:txBody>
      </p:sp>
      <p:pic>
        <p:nvPicPr>
          <p:cNvPr id="262148" name="Picture 4">
            <a:extLst>
              <a:ext uri="{FF2B5EF4-FFF2-40B4-BE49-F238E27FC236}">
                <a16:creationId xmlns:a16="http://schemas.microsoft.com/office/drawing/2014/main" id="{1288F15B-26F9-C831-6268-2B416F009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4419600" cy="427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149" name="Picture 5">
            <a:extLst>
              <a:ext uri="{FF2B5EF4-FFF2-40B4-BE49-F238E27FC236}">
                <a16:creationId xmlns:a16="http://schemas.microsoft.com/office/drawing/2014/main" id="{4B5DB1B1-AFD0-077A-3976-84FAA947A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0"/>
            <a:ext cx="4191000" cy="412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Text Box 3">
            <a:extLst>
              <a:ext uri="{FF2B5EF4-FFF2-40B4-BE49-F238E27FC236}">
                <a16:creationId xmlns:a16="http://schemas.microsoft.com/office/drawing/2014/main" id="{9623BD2F-91CD-8548-A696-8C4BF322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067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Модели полуправильных многогранников можно изготовить из развёрток. Например, на рисунке изображена развёртка усечённого тетраэдра.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B7810D-BC63-84A2-6847-D4EF65521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916832"/>
            <a:ext cx="6180654" cy="252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7743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1334</Words>
  <Application>Microsoft Office PowerPoint</Application>
  <PresentationFormat>Экран (4:3)</PresentationFormat>
  <Paragraphs>111</Paragraphs>
  <Slides>29</Slides>
  <Notes>20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Оформление по умолчанию</vt:lpstr>
      <vt:lpstr>Точечный рисунок</vt:lpstr>
      <vt:lpstr>13. ПОЛУПРАВИЛЬНЫЕ МНОГОГРАННИКИ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32</cp:revision>
  <dcterms:created xsi:type="dcterms:W3CDTF">2008-04-30T05:51:18Z</dcterms:created>
  <dcterms:modified xsi:type="dcterms:W3CDTF">2022-07-10T04:44:24Z</dcterms:modified>
</cp:coreProperties>
</file>