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9" r:id="rId3"/>
    <p:sldId id="379" r:id="rId4"/>
    <p:sldId id="380" r:id="rId5"/>
    <p:sldId id="381" r:id="rId6"/>
    <p:sldId id="384" r:id="rId7"/>
    <p:sldId id="385" r:id="rId8"/>
    <p:sldId id="38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2" autoAdjust="0"/>
    <p:restoredTop sz="90970" autoAdjust="0"/>
  </p:normalViewPr>
  <p:slideViewPr>
    <p:cSldViewPr>
      <p:cViewPr varScale="1">
        <p:scale>
          <a:sx n="93" d="100"/>
          <a:sy n="93" d="100"/>
        </p:scale>
        <p:origin x="3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26B04539-947A-4391-9B6B-2150277F75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F2E5187F-4ED1-ADE1-6821-2FFB5FE4A4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35172" name="Rectangle 4">
            <a:extLst>
              <a:ext uri="{FF2B5EF4-FFF2-40B4-BE49-F238E27FC236}">
                <a16:creationId xmlns:a16="http://schemas.microsoft.com/office/drawing/2014/main" id="{261BD262-68DF-DEE7-EE79-723374862E4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55B8E2B8-031D-7BAF-6558-7FF0D98FC5C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35174" name="Rectangle 6">
            <a:extLst>
              <a:ext uri="{FF2B5EF4-FFF2-40B4-BE49-F238E27FC236}">
                <a16:creationId xmlns:a16="http://schemas.microsoft.com/office/drawing/2014/main" id="{5C0936AD-A763-FA3E-6987-21729EE93D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35175" name="Rectangle 7">
            <a:extLst>
              <a:ext uri="{FF2B5EF4-FFF2-40B4-BE49-F238E27FC236}">
                <a16:creationId xmlns:a16="http://schemas.microsoft.com/office/drawing/2014/main" id="{D6914A67-27CC-F051-16EB-9A00AA79F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A251BA-CE28-4A3C-96FC-8A954D7BFB4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AC2BC-2FC8-6D08-FD8D-95B7F20AE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B61A8F-45A1-5A49-8AA3-9F832028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AE9DEE-F009-4BD4-C0F4-47FA04E7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81532E-B3AB-E6BD-094C-207020C60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13AF76-ADD2-5CE4-F264-6FD7AD58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B9B67-698E-467C-B21A-BDDF938A05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608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12070-2C42-BB04-C001-429BE3FF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5D8B23-3AB0-4E56-749E-432F066A3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D01585-2711-DE5A-3B13-E4CFB77B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B3CC83-F324-E0DD-B149-DADD30E1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0BA983-0BCD-9A65-014D-44465EAD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FF34-CA93-4000-A39E-28EFFA4E33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16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A24A6E7-1C0D-D953-5033-FA463426C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80BAEF-4F36-6C0B-1C99-FD23B708F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9F2D4D-7E18-D388-1DF7-ADBAEDAD8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186B7D-31D9-F9B8-0253-7AB112BA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2C1C0C-D5E8-C45A-9A02-FB471C69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F65AA-69B2-4DEA-9029-16FF656314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50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134E73-3E2E-91D5-A07C-89C0C0DD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533B82-4AEE-5098-0181-BEE51809A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A658DD-61EB-E373-F6F9-BA39512C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88E36F-ADEF-E428-57D9-EDFF06FA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513F8A-86C8-86C3-FFC8-B6B54917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E7763-8832-46B9-9FFD-F13BD4B1C6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634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8D7A9-93DE-9CF9-BA47-F86EA5E0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616E44-9A65-63C2-A664-09C06A1C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E5D7FC-027B-E503-441C-696B2FBB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FB73FE-37FC-C387-43B6-966EF69E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BBBE2-9B00-8764-73F4-035237B0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EF984-6740-4345-AB62-852CCB87D6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09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E2344-C4BB-DAB2-FAF9-F00EE93EB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3C0A27-B653-A8C2-4292-31D9A1CCC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0E98FE-999A-3991-01FE-A2574B997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B9C13D-0549-6AE1-7BC0-4D19E5CF3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D80126-DFC1-8607-0D8D-1208EAECF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9FF3FF-D95D-7655-432D-31D50C65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276D0-993C-4C56-B348-4E386EF4C4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363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5C0A9-C540-3E85-6455-AA52D313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AA4190-AA4B-FCC9-E3EE-83CD1E5E5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7E171D-AFB8-11EF-1D1D-AAF2D525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2B81E0-F1F8-8467-A0C6-1DC1EB0BF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DDE03D3-47D0-4DE0-1702-8C2D1DAB1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E58E8CC-4C11-2AAF-9BEA-4A8F2312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07D09E-A4E6-1F40-520C-A650154E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8EE864-FE98-745F-9162-06F40CC5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C31D7-76A0-4D1D-9BAA-1FC8A3C2CA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0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3393F-5468-A50F-D7DD-93AF34ED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9101AF7-5377-4768-4EAD-62FCC4E4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76C0A5-71E9-4C50-7A9A-74D6BCD3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2E0E45-5BFD-8429-8EB1-07245713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CF452-C474-4478-92F5-4B382394B4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301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2C4A0F-7AF7-C5C6-C534-272A59D8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548A50-6329-1C49-AD5C-7A41C313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66890F-7B28-E1FE-C0A4-8520ADED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0CDED-F9A8-4786-A328-3EC90516A6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693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7A80FC-0EBF-ECEC-961C-EC55512F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36A003-32AD-F1EF-7137-3A5D104B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553BCE-712D-46FE-9087-5DFDD6810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6E7DD8-69CA-2F38-66B3-35E0BD21E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0B1964-E9F0-59E8-7DE2-83372E52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9F03E9-4378-529F-DB28-54722A4A9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C38EA-6EE8-499D-8108-4A6F81B09C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04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926CA-A36D-D5F7-F588-F61DBAB3C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9A8311-7B04-2A09-78F1-0477B1951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CE6558-DBFA-0703-7D46-ABEE505C4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774EB4-D0D2-EA65-2A8A-5C40EC62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4AEC7D-E043-42C2-52A4-CD4DE45D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32A640-4D55-8B6C-0CAC-E70F7DA6B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4D35D-6680-4801-82D1-2F0B4A4FF0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87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5606AA-AD3E-6639-CC29-7234C76D5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A980743-0703-DA2E-7C3D-E5698A240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4DFF49-361D-04A7-E54F-F2A914CDBC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540ECF-C8D7-B11C-A1F8-4EA8823C3C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0BF4D2-9BA3-BD34-1C37-7F1F3AAB7B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ECE050-91BC-47DE-BAC0-22E0AF2D1D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4E0636D-DEAA-D712-A002-B077CC24B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altLang="ru-RU" sz="2800" dirty="0">
                <a:solidFill>
                  <a:srgbClr val="FF3300"/>
                </a:solidFill>
              </a:rPr>
              <a:t>14. </a:t>
            </a:r>
            <a:r>
              <a:rPr lang="ru-RU" altLang="ru-RU" sz="2800" dirty="0">
                <a:solidFill>
                  <a:srgbClr val="FF3300"/>
                </a:solidFill>
              </a:rPr>
              <a:t>ЗВЕЗДЧАТЫЕ МНОГОГРАННИКИ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E71A8AC1-53E3-67BB-D8B1-743C7732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Кроме правильных и полуправильных многогранников, красивые формы имеют, так называемые, звездчатые многогранники. Здесь мы рассмотрим правильные звездчатые многогранники. Их всего четыре. Первые два были открыты И. Кеплером, а два других почти 200 лет спустя построил Л. </a:t>
            </a:r>
            <a:r>
              <a:rPr lang="ru-RU" altLang="ru-RU" sz="2800" dirty="0" err="1">
                <a:cs typeface="Times New Roman" panose="02020603050405020304" pitchFamily="18" charset="0"/>
              </a:rPr>
              <a:t>Пуансо</a:t>
            </a:r>
            <a:r>
              <a:rPr lang="ru-RU" altLang="ru-RU" sz="2800" dirty="0">
                <a:cs typeface="Times New Roman" panose="02020603050405020304" pitchFamily="18" charset="0"/>
              </a:rPr>
              <a:t> (1777-1859). Именно поэтому правильные звездчатые многогранники называются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телами Кеплера-</a:t>
            </a:r>
            <a:r>
              <a:rPr lang="ru-RU" altLang="ru-RU" sz="28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Пуансо</a:t>
            </a:r>
            <a:r>
              <a:rPr lang="ru-RU" altLang="ru-RU" sz="2800" dirty="0">
                <a:cs typeface="Times New Roman" panose="02020603050405020304" pitchFamily="18" charset="0"/>
              </a:rPr>
              <a:t>. Они получаются из правильных многогранников продолжением их граней или ребер.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798B334E-355A-E2A8-78C9-092833B11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Малый звездчатый додекаэдр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D4B51A43-F547-3666-51F4-5D8D6A9DB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Продолжение ребер </a:t>
            </a:r>
            <a:r>
              <a:rPr lang="ru-RU" altLang="ru-RU" dirty="0"/>
              <a:t>додекаэдра </a:t>
            </a:r>
            <a:r>
              <a:rPr lang="ru-RU" altLang="ru-RU" dirty="0">
                <a:cs typeface="Times New Roman" panose="02020603050405020304" pitchFamily="18" charset="0"/>
              </a:rPr>
              <a:t>приводит к замене каждой грани звездчатым правильным пятиугольником, и в результате возникает многогранник, который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малым звездчатым додекаэдром</a:t>
            </a:r>
            <a:r>
              <a:rPr lang="ru-RU" altLang="ru-RU" dirty="0">
                <a:solidFill>
                  <a:srgbClr val="FF3300"/>
                </a:solidFill>
              </a:rPr>
              <a:t>.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7355" name="Picture 11">
            <a:extLst>
              <a:ext uri="{FF2B5EF4-FFF2-40B4-BE49-F238E27FC236}">
                <a16:creationId xmlns:a16="http://schemas.microsoft.com/office/drawing/2014/main" id="{C33E6489-5114-3843-E08E-C2800B8CE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3413"/>
            <a:ext cx="4583113" cy="495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6" name="Text Box 12">
            <a:extLst>
              <a:ext uri="{FF2B5EF4-FFF2-40B4-BE49-F238E27FC236}">
                <a16:creationId xmlns:a16="http://schemas.microsoft.com/office/drawing/2014/main" id="{71B6C3FB-0BA8-DCB1-6F10-D1031B12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81200"/>
            <a:ext cx="3657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Этот многогранник можно также получить из додекаэдра, установкой на его гранях правильных пятиугольных пирамид.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5B99544F-3715-6C2F-FDBC-A87A73CA6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звездчатый додекаэдр</a:t>
            </a:r>
          </a:p>
        </p:txBody>
      </p:sp>
      <p:sp>
        <p:nvSpPr>
          <p:cNvPr id="168963" name="Text Box 3">
            <a:extLst>
              <a:ext uri="{FF2B5EF4-FFF2-40B4-BE49-F238E27FC236}">
                <a16:creationId xmlns:a16="http://schemas.microsoft.com/office/drawing/2014/main" id="{55515521-3849-F7E8-B95C-51A5FE1C7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Этот многогранник получается при продолжении граней додекаэдра. При этом каждая грань заменяется на правильный звездчатый пятиугольник.</a:t>
            </a:r>
          </a:p>
        </p:txBody>
      </p:sp>
      <p:pic>
        <p:nvPicPr>
          <p:cNvPr id="168965" name="Picture 5">
            <a:extLst>
              <a:ext uri="{FF2B5EF4-FFF2-40B4-BE49-F238E27FC236}">
                <a16:creationId xmlns:a16="http://schemas.microsoft.com/office/drawing/2014/main" id="{D22CCD59-7FF4-8C8B-9F94-B5FA82C5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63713"/>
            <a:ext cx="5257800" cy="50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967" name="Text Box 7">
            <a:extLst>
              <a:ext uri="{FF2B5EF4-FFF2-40B4-BE49-F238E27FC236}">
                <a16:creationId xmlns:a16="http://schemas.microsoft.com/office/drawing/2014/main" id="{0B6304B3-8FFF-BB19-4196-8ED2DB223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350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Его можно также получить из икосаэдра, установкой на его гранях правильных треугольных пирамид.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2371325-65A4-FCC3-F1C4-67D98AC84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додекаэдр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5D93BBA4-10DC-8440-4ED2-8B8ADD12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Этот многогранник получается при продолжении граней додекаэдра. </a:t>
            </a:r>
          </a:p>
        </p:txBody>
      </p:sp>
      <p:sp>
        <p:nvSpPr>
          <p:cNvPr id="169989" name="Text Box 5">
            <a:extLst>
              <a:ext uri="{FF2B5EF4-FFF2-40B4-BE49-F238E27FC236}">
                <a16:creationId xmlns:a16="http://schemas.microsoft.com/office/drawing/2014/main" id="{74EE40E4-9543-3DE3-402D-4ADC0FCC0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350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Его можно также получить из икосаэдра, вырезанием из его граней правильных треугольных пирамид.</a:t>
            </a:r>
          </a:p>
        </p:txBody>
      </p:sp>
      <p:pic>
        <p:nvPicPr>
          <p:cNvPr id="169990" name="Picture 6">
            <a:extLst>
              <a:ext uri="{FF2B5EF4-FFF2-40B4-BE49-F238E27FC236}">
                <a16:creationId xmlns:a16="http://schemas.microsoft.com/office/drawing/2014/main" id="{1411BE09-A988-6747-B834-76E5A9987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51054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872FB32-19EF-4181-40BB-935D9BE3A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икосаэдр</a:t>
            </a:r>
          </a:p>
        </p:txBody>
      </p:sp>
      <p:sp>
        <p:nvSpPr>
          <p:cNvPr id="171011" name="Text Box 3">
            <a:extLst>
              <a:ext uri="{FF2B5EF4-FFF2-40B4-BE49-F238E27FC236}">
                <a16:creationId xmlns:a16="http://schemas.microsoft.com/office/drawing/2014/main" id="{EB9D01F3-E931-1B05-668C-0E71A7727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Получается продолжением граней икосаэдра. </a:t>
            </a:r>
          </a:p>
        </p:txBody>
      </p:sp>
      <p:pic>
        <p:nvPicPr>
          <p:cNvPr id="171014" name="Picture 6">
            <a:extLst>
              <a:ext uri="{FF2B5EF4-FFF2-40B4-BE49-F238E27FC236}">
                <a16:creationId xmlns:a16="http://schemas.microsoft.com/office/drawing/2014/main" id="{9450B22D-0501-7C21-1EFA-F4E0DA134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487521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015" name="Text Box 7">
            <a:extLst>
              <a:ext uri="{FF2B5EF4-FFF2-40B4-BE49-F238E27FC236}">
                <a16:creationId xmlns:a16="http://schemas.microsoft.com/office/drawing/2014/main" id="{9C17BD34-7121-8FBE-87D6-19EAFF0DB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Его можно также получить из малого звездчатого додекаэдра вырезанием из его граней треугольных пирамид.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87CF29BF-017A-07E2-CFA1-A4BED9B65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кубооктаэдры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85D351B8-0BDA-B465-A20D-2B23CBF0A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Помимо правильных звездчатых многогранников (тел Кеплера-</a:t>
            </a:r>
            <a:r>
              <a:rPr lang="ru-RU" altLang="ru-RU" dirty="0" err="1"/>
              <a:t>Пуансо</a:t>
            </a:r>
            <a:r>
              <a:rPr lang="ru-RU" altLang="ru-RU" dirty="0"/>
              <a:t>) имеется более сотни различных звездчатых форм многогранников. На рисунке показаны звездчатые формы </a:t>
            </a:r>
            <a:r>
              <a:rPr lang="ru-RU" altLang="ru-RU" dirty="0" err="1"/>
              <a:t>кубооктаэдра</a:t>
            </a:r>
            <a:r>
              <a:rPr lang="ru-RU" altLang="ru-RU" dirty="0"/>
              <a:t>.</a:t>
            </a:r>
          </a:p>
        </p:txBody>
      </p:sp>
      <p:pic>
        <p:nvPicPr>
          <p:cNvPr id="176134" name="Picture 6">
            <a:extLst>
              <a:ext uri="{FF2B5EF4-FFF2-40B4-BE49-F238E27FC236}">
                <a16:creationId xmlns:a16="http://schemas.microsoft.com/office/drawing/2014/main" id="{110365C8-BAFB-CB0D-E915-24C83ADAF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2514600" cy="24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5" name="Picture 7">
            <a:extLst>
              <a:ext uri="{FF2B5EF4-FFF2-40B4-BE49-F238E27FC236}">
                <a16:creationId xmlns:a16="http://schemas.microsoft.com/office/drawing/2014/main" id="{097DAB8F-1D37-414D-D2FD-5328F1D80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232092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6" name="Picture 8">
            <a:extLst>
              <a:ext uri="{FF2B5EF4-FFF2-40B4-BE49-F238E27FC236}">
                <a16:creationId xmlns:a16="http://schemas.microsoft.com/office/drawing/2014/main" id="{A733DA1A-99BF-0DBC-93BF-A0EF4DD35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91000"/>
            <a:ext cx="263048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7" name="Picture 9">
            <a:extLst>
              <a:ext uri="{FF2B5EF4-FFF2-40B4-BE49-F238E27FC236}">
                <a16:creationId xmlns:a16="http://schemas.microsoft.com/office/drawing/2014/main" id="{2B389177-2ED8-2F83-E431-5A32CFD1F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269716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BFA27527-5FCA-6189-13E7-3A77E502A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икосаэдры</a:t>
            </a:r>
          </a:p>
        </p:txBody>
      </p:sp>
      <p:sp>
        <p:nvSpPr>
          <p:cNvPr id="177155" name="Text Box 3">
            <a:extLst>
              <a:ext uri="{FF2B5EF4-FFF2-40B4-BE49-F238E27FC236}">
                <a16:creationId xmlns:a16="http://schemas.microsoft.com/office/drawing/2014/main" id="{BA141C0E-2561-B48A-CB96-44963D0BE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На рисунке показаны некоторые звездчатые формы икосаэдра. Всего их 59.</a:t>
            </a:r>
          </a:p>
        </p:txBody>
      </p:sp>
      <p:pic>
        <p:nvPicPr>
          <p:cNvPr id="177160" name="Picture 8">
            <a:extLst>
              <a:ext uri="{FF2B5EF4-FFF2-40B4-BE49-F238E27FC236}">
                <a16:creationId xmlns:a16="http://schemas.microsoft.com/office/drawing/2014/main" id="{A425E95E-25DA-4F13-3264-9A9EEEDEB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2895600" cy="26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2" name="Picture 10">
            <a:extLst>
              <a:ext uri="{FF2B5EF4-FFF2-40B4-BE49-F238E27FC236}">
                <a16:creationId xmlns:a16="http://schemas.microsoft.com/office/drawing/2014/main" id="{6725F181-D23D-B567-8022-7DD39F92B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138" y="3733800"/>
            <a:ext cx="3116262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4" name="Picture 12">
            <a:extLst>
              <a:ext uri="{FF2B5EF4-FFF2-40B4-BE49-F238E27FC236}">
                <a16:creationId xmlns:a16="http://schemas.microsoft.com/office/drawing/2014/main" id="{7A05920E-FC5E-E6FE-8A6B-9B340483F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3048000" cy="275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6" name="Picture 14">
            <a:extLst>
              <a:ext uri="{FF2B5EF4-FFF2-40B4-BE49-F238E27FC236}">
                <a16:creationId xmlns:a16="http://schemas.microsoft.com/office/drawing/2014/main" id="{4A87528D-2673-2636-BE0D-488333B81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3048000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7" name="Picture 15">
            <a:extLst>
              <a:ext uri="{FF2B5EF4-FFF2-40B4-BE49-F238E27FC236}">
                <a16:creationId xmlns:a16="http://schemas.microsoft.com/office/drawing/2014/main" id="{97975EA5-C333-68AF-BF8D-DA07862C1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066800"/>
            <a:ext cx="2819400" cy="267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8" name="Picture 16">
            <a:extLst>
              <a:ext uri="{FF2B5EF4-FFF2-40B4-BE49-F238E27FC236}">
                <a16:creationId xmlns:a16="http://schemas.microsoft.com/office/drawing/2014/main" id="{A2F760BA-2FAF-F509-C770-21090F4CF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51288"/>
            <a:ext cx="3048000" cy="290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F6DBE5A7-56B9-CCEB-E842-A0B62624C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икосододекаэдры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C9B27677-80E8-11B6-F6AC-4BE8C7880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На рисунке показаны некоторые звездчатые формы </a:t>
            </a:r>
            <a:r>
              <a:rPr lang="ru-RU" altLang="ru-RU" dirty="0" err="1"/>
              <a:t>икосододекаэдра</a:t>
            </a:r>
            <a:r>
              <a:rPr lang="ru-RU" altLang="ru-RU" dirty="0"/>
              <a:t>. Всего их 19.</a:t>
            </a:r>
          </a:p>
        </p:txBody>
      </p:sp>
      <p:pic>
        <p:nvPicPr>
          <p:cNvPr id="178186" name="Picture 10">
            <a:extLst>
              <a:ext uri="{FF2B5EF4-FFF2-40B4-BE49-F238E27FC236}">
                <a16:creationId xmlns:a16="http://schemas.microsoft.com/office/drawing/2014/main" id="{244B4484-92AD-8F51-6025-AFF5138E7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8194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7" name="Picture 11">
            <a:extLst>
              <a:ext uri="{FF2B5EF4-FFF2-40B4-BE49-F238E27FC236}">
                <a16:creationId xmlns:a16="http://schemas.microsoft.com/office/drawing/2014/main" id="{1E02EB47-3D6C-4B7A-BF6D-56B86CDAD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288448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8" name="Picture 12">
            <a:extLst>
              <a:ext uri="{FF2B5EF4-FFF2-40B4-BE49-F238E27FC236}">
                <a16:creationId xmlns:a16="http://schemas.microsoft.com/office/drawing/2014/main" id="{97C4ED61-DA40-28AB-E255-4C57BB3CA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3200400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9" name="Picture 13">
            <a:extLst>
              <a:ext uri="{FF2B5EF4-FFF2-40B4-BE49-F238E27FC236}">
                <a16:creationId xmlns:a16="http://schemas.microsoft.com/office/drawing/2014/main" id="{2B122ADA-AE7C-B03F-22F6-0A29F7A8A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35400"/>
            <a:ext cx="3048000" cy="30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90" name="Picture 14">
            <a:extLst>
              <a:ext uri="{FF2B5EF4-FFF2-40B4-BE49-F238E27FC236}">
                <a16:creationId xmlns:a16="http://schemas.microsoft.com/office/drawing/2014/main" id="{71F2D079-01F8-3724-6DB4-BC2AB3F43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43000"/>
            <a:ext cx="2743200" cy="25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91" name="Picture 15">
            <a:extLst>
              <a:ext uri="{FF2B5EF4-FFF2-40B4-BE49-F238E27FC236}">
                <a16:creationId xmlns:a16="http://schemas.microsoft.com/office/drawing/2014/main" id="{7C8DB54F-ABC1-F324-A225-87E3317F2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0"/>
            <a:ext cx="3124200" cy="276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264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Times New Roman</vt:lpstr>
      <vt:lpstr>Tahoma</vt:lpstr>
      <vt:lpstr>Оформление по умолчанию</vt:lpstr>
      <vt:lpstr>14. ЗВЕЗДЧАТЫЕ МНОГОГРАННИКИ</vt:lpstr>
      <vt:lpstr>Малый звездчатый додекаэдр</vt:lpstr>
      <vt:lpstr>Большой звездчатый додекаэдр</vt:lpstr>
      <vt:lpstr>Большой додекаэдр</vt:lpstr>
      <vt:lpstr>Большой икосаэдр</vt:lpstr>
      <vt:lpstr>Звездчатые кубооктаэдры</vt:lpstr>
      <vt:lpstr>Звездчатые икосаэдры</vt:lpstr>
      <vt:lpstr>Звездчатые икосододекаэдры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40</cp:revision>
  <dcterms:created xsi:type="dcterms:W3CDTF">2007-12-05T04:57:17Z</dcterms:created>
  <dcterms:modified xsi:type="dcterms:W3CDTF">2022-07-09T18:23:14Z</dcterms:modified>
</cp:coreProperties>
</file>