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1" r:id="rId2"/>
    <p:sldId id="327" r:id="rId3"/>
    <p:sldId id="350" r:id="rId4"/>
    <p:sldId id="351" r:id="rId5"/>
    <p:sldId id="352" r:id="rId6"/>
    <p:sldId id="337" r:id="rId7"/>
    <p:sldId id="344" r:id="rId8"/>
    <p:sldId id="345" r:id="rId9"/>
    <p:sldId id="346" r:id="rId10"/>
    <p:sldId id="342" r:id="rId11"/>
    <p:sldId id="348" r:id="rId12"/>
    <p:sldId id="343" r:id="rId13"/>
    <p:sldId id="347" r:id="rId14"/>
    <p:sldId id="328" r:id="rId15"/>
    <p:sldId id="339" r:id="rId16"/>
    <p:sldId id="340" r:id="rId17"/>
    <p:sldId id="338" r:id="rId18"/>
    <p:sldId id="333" r:id="rId19"/>
    <p:sldId id="334" r:id="rId20"/>
    <p:sldId id="335" r:id="rId21"/>
    <p:sldId id="341" r:id="rId22"/>
    <p:sldId id="349" r:id="rId23"/>
    <p:sldId id="33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4" autoAdjust="0"/>
    <p:restoredTop sz="90929"/>
  </p:normalViewPr>
  <p:slideViewPr>
    <p:cSldViewPr>
      <p:cViewPr varScale="1">
        <p:scale>
          <a:sx n="93" d="100"/>
          <a:sy n="93" d="100"/>
        </p:scale>
        <p:origin x="5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751A14A-A142-FE0E-BA02-91B27DD620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5A475E5-2EFC-AD2C-DA97-F64438F8CB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ABF48D6-EC3B-2FDB-96BB-A46000E0B11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093540-B596-BD16-A8DF-6ACF12A53B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B3D4EDF-A5EA-CDD0-3986-630A36F913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7D2268C-6CA4-3829-10AF-B6224DB3EF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5E70B4-2367-43B6-BFD2-3DCCCF40CAA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823906-F714-7E1D-6AAE-81073C96FF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94B12-800C-43E7-A9E7-07A96483B94B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A62238F1-6E50-A072-D5F6-AF62D3ABDE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F4D089FE-C8AF-B3AB-D631-946881E97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51D35C-651C-59E9-77BA-CBF1F3759E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895868-150F-496D-BDA9-0FFA47B4C1A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08434EC4-F564-41C2-4661-6FC1A292E9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87D390B3-047F-88AF-7BC9-4B213C86BE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B6EE4D-BAF0-DD1C-179C-5A0DB6B9BE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CF25C9-9061-4F1E-B074-92A334D23C0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89BDDEAB-AC0A-AA37-DC62-BF7186A1D2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C1921BAE-B433-74F2-5D2E-62704965F3E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8475DD-D544-8CB0-8585-D753CC1F4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05287-94A4-4D10-B850-0E851E96DA1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CCE948C0-2BB6-B596-4A12-F9E05F469D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6A1E96B4-2430-8711-F0C6-30615CCC802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143C8A-A0CE-BE8F-A07D-735FB5446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03EE8-62D5-4955-A650-B72867A814A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01730" name="Rectangle 2">
            <a:extLst>
              <a:ext uri="{FF2B5EF4-FFF2-40B4-BE49-F238E27FC236}">
                <a16:creationId xmlns:a16="http://schemas.microsoft.com/office/drawing/2014/main" id="{18F70316-274A-B688-41F6-5EF9C138EF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0D1CA5D9-61F8-9740-4D95-1484D6E8642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11F61A-77E2-10B3-7D59-A88FB8211C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2DC71-9A58-493F-B363-7CAD28D36A8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51B11675-B375-45BE-79A0-F862AA4A9C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8229B660-9992-DF49-6378-39AB1AA7EE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34527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EA7C6E-0BBC-5017-DE4A-21AD202771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38E8E0-6ED4-4C8B-8DF5-F29E5BB086B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61E79884-5AD4-F4F1-F82E-55BDEEBC36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98702F53-1596-ECF5-15F7-15FBB9B4E1A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CF71EB-3770-F55A-8080-A5350207D1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D27C80-C1E5-4BAC-BBAB-C1CCCF367BF0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EE5AFA3D-5388-696B-7CFF-F932949F34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FE3CF7DC-0CAD-6138-5FC6-CDB424E1652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C22EFE-74C2-B313-A52A-8F6CA388E1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21BBC6-7257-4BC0-8C6C-F45B76F612D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DA37D170-A5F2-BF5F-8E03-84FA817001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B929DB0A-AD27-BE01-BA11-1400645C5C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E33674-CB84-5280-4894-12D582EF68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CDA0F-CEB2-4B40-A67F-AB07A131C9F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CA949201-A0EC-B225-B804-CE64A3E2C4E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E30A438C-1E01-A0FD-112F-2109E816963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676FA5-DAD2-8A8C-F39C-3833DDC2EB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10B444-712B-4C3C-ADBC-736C6ADF39BB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BDCC3AFA-2307-57BD-7F86-50DFADA6FB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D047A253-32E7-5931-249E-C33D741BFC4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31D4C9-0D7A-1334-2DAE-8FC83EC7A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F52EC-9FF2-43E9-AE72-52DCE45F2C61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9179EBF9-4B79-C705-ADB7-2E1E1900CA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F1C02E07-01FE-2D36-4A5F-00F378A6D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2C555D-9DD4-2829-8805-F505BE5334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8E4C5-B3F5-44BD-83C3-CB18D503625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E5772170-9625-FFA5-6805-CAF6296418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1ED21D3F-5945-4619-7087-93FE1F1FFBE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606CCB-D8A3-174C-1B54-8BB672378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B3F67F-E973-4570-AAB1-97D6227E2A5A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A9E89DAE-7B9B-F101-D5AD-05EF4C5B71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853889F7-E6F0-0E4A-4DA6-8FCA7103FC3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2A85EB-4CA6-1601-BB2C-766B24944B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9798C-3553-4530-B544-2926F983C562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D8028A79-E168-C8CB-2A5A-C0D4F9E9F9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07487458-42B6-372D-846C-214EEABC8BB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152056-0B34-7839-AC80-1085435224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1E6391-D34A-47D4-BC6D-A665ACE0BD33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79202" name="Rectangle 2">
            <a:extLst>
              <a:ext uri="{FF2B5EF4-FFF2-40B4-BE49-F238E27FC236}">
                <a16:creationId xmlns:a16="http://schemas.microsoft.com/office/drawing/2014/main" id="{337E8F00-B702-110F-0B67-3953998726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780FC582-0C60-77A4-7558-988A41E5F17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31D4C9-0D7A-1334-2DAE-8FC83EC7A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F52EC-9FF2-43E9-AE72-52DCE45F2C61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9179EBF9-4B79-C705-ADB7-2E1E1900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F1C02E07-01FE-2D36-4A5F-00F378A6D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72562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31D4C9-0D7A-1334-2DAE-8FC83EC7A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F52EC-9FF2-43E9-AE72-52DCE45F2C6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9179EBF9-4B79-C705-ADB7-2E1E1900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F1C02E07-01FE-2D36-4A5F-00F378A6D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61920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31D4C9-0D7A-1334-2DAE-8FC83EC7A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F52EC-9FF2-43E9-AE72-52DCE45F2C6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9179EBF9-4B79-C705-ADB7-2E1E1900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F1C02E07-01FE-2D36-4A5F-00F378A6D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14375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ABF63A-2CC1-B3BB-6783-8EB511474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A4CC0-6EE2-4BBB-9474-64EE42B8CFE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BBFDF068-C9A2-0821-9684-373D5EF580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3656B260-1C4B-56ED-FFB4-C98A7EBA6A6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98522E-D959-8164-A466-5ED3291DE0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F8B52-0FCB-47DB-B99C-210D2163A6A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3D5E6CAE-C8A9-A312-EF55-636FA90516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D232C52D-08DD-6373-D8D1-AAC55BA1F02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DD14DB-FA78-0086-3E68-51B912561C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13BA7B-14C6-433D-BED6-072289F707E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B82B76B1-C5D0-B688-5893-6EF0C5CC58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B1695A0E-31A9-D2C8-23A2-4970D6957FA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7C289-CA4A-9C87-8C4A-587B5646B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F75A1C-5156-7014-C426-D906425A2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E1B2CE-0974-DB12-AF91-8157F5F96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81548F-2368-25D8-5957-78D446BD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D00871-405A-8589-59BD-5DD6D7864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4C6B4-45E5-4683-9D60-8D2E609E16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340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715EB-C25D-536D-5137-49688859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BF4A50-12F6-C961-9E27-CE6110CEA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2BAE8D-90A5-0694-2E2A-5FB00B55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F26D96-E37C-FE45-F7E9-376AA3A0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8A6576-74C0-2C23-1696-B27DD513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E0D20-0C0F-4653-A282-21C933DFE9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159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0EEE7A3-9466-4F36-D8DD-B059CE3E8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DFF299-A086-9D18-FD01-EF12646F3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F22A74-3183-3C01-0CC2-3B9CF95A3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90DBA-250A-B3B8-3EF2-D5A80A63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20684C-4869-EA62-7388-7055C6BAF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3938C-A2CA-4561-90E9-727FA30DAA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681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40AF4-F685-4ED6-E76A-34F9F4E1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DF41DD-7E06-991B-E273-424BB6ABF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672CD0-0D8C-F2C2-D5BA-2BB49A2C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9B5D48-7FC8-96B4-8CD3-44B90C14A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29512A-E95E-2205-BB44-A1298106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DFFF6-2222-45FE-9204-133DD04C8F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3105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CF6B95-7504-1DD6-6188-BC36F8C37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EA170C-ABDF-FE39-656E-A0E1E9D06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C14619-47A0-A263-0DE5-E41D24867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AC5CC3-D2B8-85CF-BEBD-01C014E1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1C2928-4C89-3DA0-614F-73263598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8117D-E3BC-47CC-924C-A89F54724E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15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A9276-AEEC-8EC8-60C1-5479DC7B8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E0FDBE-B389-AAFE-0088-600E98457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350E8D-6428-67AE-0669-9C5E2FEFB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679F51-816C-1BB2-E298-5D83AFB59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F60007-B05A-3686-706E-822E1C10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01864B-6608-73EB-19FA-98374DFE6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10884-8C6F-4E93-B5F8-ED9A9C30F5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532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0604D7-AAF9-7B94-24B2-1F1D9C51A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681F1A-36E0-CC74-2A47-CAB4D918A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FB8621-274F-2CA6-639B-7DB94E13E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A07F567-D125-4308-FC93-64374D9E0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4219BC-0FCF-5085-9C33-2236E09D7A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75FBA98-F8B7-4A46-CE9D-ECA0A6C9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BFF3F9-A1E7-726F-254A-D8818B494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ADDDF9D-1B14-59D3-3C0E-772E6CC1A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22CA6-B4D2-47AF-B67F-228A9EE553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220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12AF4-284C-6517-96BF-EA2FD935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32D647-CAE1-22AF-C474-8CDF6D87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0D98C9-1D6B-D8EC-66BB-8DAF554D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02B576-3D56-F2CD-1907-A956805D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1B46C-E7EF-4A8F-B4C6-7BD9AE7834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7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D78CDC2-017B-8452-6E52-E289A112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994B20-86D2-A7F1-E3E1-98D8AD81B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95C563-DC78-2E87-6D7A-F7F63DF6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173C3-DE6B-4096-9A0E-E89E2B26A6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732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50161-0CCF-B9FF-1B63-C3EF68DB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945FFC-4963-1616-BA9D-CD18A0785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1BE85F2-DD27-994E-1EA3-E421CABE9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153E60-B2CE-4FBF-D93D-ED10F986D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AA8018-BACA-9950-8E17-0BBD0633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93AD22-A692-92D4-FF45-25DA16FC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3EDFA-B7EE-4BF6-9D07-C759E0B70A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49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FE575-2471-4B99-5D6D-B96AA7F1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359F73F-7F9C-CB2B-B796-EAA5FEC4D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B23AAE-3DF0-D5E7-9029-76945C6BD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62E914-0AFC-DCCE-A083-4D08AFD4B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38EAE3-0F61-2348-D4D5-A95E1571F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109739-3891-427C-537B-3F6268B6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ED705-5EA7-4D23-BD61-45A4C5DA2F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76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8839B3-BD4F-0943-1DFD-3B496AD578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587F1EB-0E83-FA63-FB70-F715DA572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A71460-EC75-A989-271A-6021512106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EA8A4F9-7B2B-661A-35D1-0D21F54C98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30AB674-3F87-E4A0-47A1-D58CA8481D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5A53F4-9FCB-49FD-8230-1B60DB203DC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F660C58B-DBB3-8698-92BB-C5AE7393D0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а</a:t>
            </a:r>
            <a:r>
              <a:rPr lang="en-US" altLang="ru-RU" sz="3600">
                <a:solidFill>
                  <a:srgbClr val="FF3300"/>
                </a:solidFill>
              </a:rPr>
              <a:t>. </a:t>
            </a:r>
            <a:r>
              <a:rPr lang="ru-RU" altLang="ru-RU" sz="3600" dirty="0">
                <a:solidFill>
                  <a:srgbClr val="FF3300"/>
                </a:solidFill>
              </a:rPr>
              <a:t>Окружность</a:t>
            </a:r>
            <a:r>
              <a:rPr lang="en-US" altLang="ru-RU" sz="3600" dirty="0">
                <a:solidFill>
                  <a:srgbClr val="FF3300"/>
                </a:solidFill>
              </a:rPr>
              <a:t> </a:t>
            </a:r>
            <a:r>
              <a:rPr lang="ru-RU" altLang="ru-RU" sz="3600" dirty="0">
                <a:solidFill>
                  <a:srgbClr val="FF3300"/>
                </a:solidFill>
              </a:rPr>
              <a:t>и круг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ED5F7C56-FC4A-03B7-F123-BDAEFCD1B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Окружностью</a:t>
            </a:r>
            <a:r>
              <a:rPr lang="ru-RU" altLang="ru-RU" dirty="0">
                <a:cs typeface="Times New Roman" panose="02020603050405020304" pitchFamily="18" charset="0"/>
              </a:rPr>
              <a:t> называется фигура, состоящая из всех точек плоскости, удаленных от данной точки на данное расстояние. </a:t>
            </a:r>
          </a:p>
        </p:txBody>
      </p:sp>
      <p:sp>
        <p:nvSpPr>
          <p:cNvPr id="98317" name="Text Box 13">
            <a:extLst>
              <a:ext uri="{FF2B5EF4-FFF2-40B4-BE49-F238E27FC236}">
                <a16:creationId xmlns:a16="http://schemas.microsoft.com/office/drawing/2014/main" id="{1C277A19-38BC-EA3D-7105-2F47F1C2D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82069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Данная точка называется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центром </a:t>
            </a:r>
            <a:r>
              <a:rPr lang="ru-RU" altLang="ru-RU" dirty="0">
                <a:cs typeface="Times New Roman" panose="02020603050405020304" pitchFamily="18" charset="0"/>
              </a:rPr>
              <a:t>окружности, а данное расстояние –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радиусом </a:t>
            </a:r>
            <a:r>
              <a:rPr lang="ru-RU" altLang="ru-RU" dirty="0">
                <a:cs typeface="Times New Roman" panose="02020603050405020304" pitchFamily="18" charset="0"/>
              </a:rPr>
              <a:t>окружности. Радиусом называется также любой отрезок, соединяющий точку окружности с ее центром.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98327" name="Picture 23">
            <a:extLst>
              <a:ext uri="{FF2B5EF4-FFF2-40B4-BE49-F238E27FC236}">
                <a16:creationId xmlns:a16="http://schemas.microsoft.com/office/drawing/2014/main" id="{9B9DA932-F4DD-89E9-AEF2-ED785B80C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99" y="2305395"/>
            <a:ext cx="2253953" cy="222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29" name="Text Box 25">
            <a:extLst>
              <a:ext uri="{FF2B5EF4-FFF2-40B4-BE49-F238E27FC236}">
                <a16:creationId xmlns:a16="http://schemas.microsoft.com/office/drawing/2014/main" id="{D651423E-97E8-5170-0D3E-845A47069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5767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Отрезок, соединяющий произвольные две точки окружности, называется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хордой</a:t>
            </a:r>
            <a:r>
              <a:rPr lang="ru-RU" altLang="ru-RU" b="1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этой окружности</a:t>
            </a:r>
            <a:r>
              <a:rPr lang="ru-RU" altLang="ru-RU" i="1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Хорда, проходящая через центр окружности, называется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диаметром</a:t>
            </a:r>
            <a:r>
              <a:rPr lang="ru-RU" altLang="ru-RU" b="1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этой окружности.</a:t>
            </a:r>
            <a:r>
              <a:rPr lang="ru-RU" altLang="ru-RU" dirty="0"/>
              <a:t> </a:t>
            </a:r>
          </a:p>
        </p:txBody>
      </p:sp>
      <p:sp>
        <p:nvSpPr>
          <p:cNvPr id="98330" name="Text Box 26">
            <a:extLst>
              <a:ext uri="{FF2B5EF4-FFF2-40B4-BE49-F238E27FC236}">
                <a16:creationId xmlns:a16="http://schemas.microsoft.com/office/drawing/2014/main" id="{BBC0A5CC-71A5-E593-A1EE-1BD7C55D0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5260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Таким образом, окружность с центром в точке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и радиусом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 представляет собой фигуру, состоящую из всех точек плоскости, расстояние от которых до точки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равно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p:pic>
        <p:nvPicPr>
          <p:cNvPr id="98331" name="Picture 27">
            <a:extLst>
              <a:ext uri="{FF2B5EF4-FFF2-40B4-BE49-F238E27FC236}">
                <a16:creationId xmlns:a16="http://schemas.microsoft.com/office/drawing/2014/main" id="{90187833-B761-DC54-9337-6F2F27FFB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191" y="2363722"/>
            <a:ext cx="2534236" cy="2167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BA3574FF-A629-1FFD-9AEC-834E35CF87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176D0EE7-1C84-35C1-03B8-78D78D8EF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клетчатой бумаге изобразите окружность с центром в точке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и радиусом 3 клетки. </a:t>
            </a:r>
            <a:endParaRPr lang="ru-RU" altLang="ru-RU" sz="3200" i="1" dirty="0"/>
          </a:p>
        </p:txBody>
      </p:sp>
      <p:pic>
        <p:nvPicPr>
          <p:cNvPr id="190475" name="Picture 11">
            <a:extLst>
              <a:ext uri="{FF2B5EF4-FFF2-40B4-BE49-F238E27FC236}">
                <a16:creationId xmlns:a16="http://schemas.microsoft.com/office/drawing/2014/main" id="{86B5C975-54A5-0D50-3DAF-C8E043B92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302418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0477" name="Group 13">
            <a:extLst>
              <a:ext uri="{FF2B5EF4-FFF2-40B4-BE49-F238E27FC236}">
                <a16:creationId xmlns:a16="http://schemas.microsoft.com/office/drawing/2014/main" id="{29AE053C-AD8A-DE15-22E0-0AECEF02E0F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133600"/>
            <a:ext cx="5549900" cy="3124200"/>
            <a:chOff x="336" y="1344"/>
            <a:chExt cx="3496" cy="1968"/>
          </a:xfrm>
        </p:grpSpPr>
        <p:sp>
          <p:nvSpPr>
            <p:cNvPr id="190468" name="Text Box 4">
              <a:extLst>
                <a:ext uri="{FF2B5EF4-FFF2-40B4-BE49-F238E27FC236}">
                  <a16:creationId xmlns:a16="http://schemas.microsoft.com/office/drawing/2014/main" id="{59A18418-92A9-EF17-6A89-7F2BD1610B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23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</a:p>
          </p:txBody>
        </p:sp>
        <p:pic>
          <p:nvPicPr>
            <p:cNvPr id="190476" name="Picture 12">
              <a:extLst>
                <a:ext uri="{FF2B5EF4-FFF2-40B4-BE49-F238E27FC236}">
                  <a16:creationId xmlns:a16="http://schemas.microsoft.com/office/drawing/2014/main" id="{15622D55-328F-C4FF-A832-66906F5DB0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7" y="1344"/>
              <a:ext cx="1905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3A489736-1417-E79B-115C-9D97DB5D8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02755" name="Text Box 3">
            <a:extLst>
              <a:ext uri="{FF2B5EF4-FFF2-40B4-BE49-F238E27FC236}">
                <a16:creationId xmlns:a16="http://schemas.microsoft.com/office/drawing/2014/main" id="{1BDD8CD2-1167-E872-6EAA-DE58D9E53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центр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окружности, проходящей через данные точки </a:t>
            </a:r>
            <a:r>
              <a:rPr lang="en-US" altLang="ru-RU" sz="3200" i="1" dirty="0"/>
              <a:t>A</a:t>
            </a:r>
            <a:r>
              <a:rPr lang="en-US" altLang="ru-RU" sz="3200" dirty="0"/>
              <a:t>, </a:t>
            </a:r>
            <a:r>
              <a:rPr lang="en-US" altLang="ru-RU" sz="3200" i="1" dirty="0"/>
              <a:t>B</a:t>
            </a:r>
            <a:r>
              <a:rPr lang="en-US" altLang="ru-RU" sz="3200" dirty="0"/>
              <a:t>, </a:t>
            </a:r>
            <a:r>
              <a:rPr lang="en-US" altLang="ru-RU" sz="3200" i="1" dirty="0"/>
              <a:t>C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.</a:t>
            </a:r>
            <a:r>
              <a:rPr lang="ru-RU" altLang="ru-RU" sz="3200" dirty="0"/>
              <a:t> Найдите радиус этой окружности, если стороны клеток равны 1.</a:t>
            </a:r>
            <a:endParaRPr lang="ru-RU" altLang="ru-RU" sz="3200" i="1" dirty="0"/>
          </a:p>
        </p:txBody>
      </p:sp>
      <p:pic>
        <p:nvPicPr>
          <p:cNvPr id="202756" name="Picture 4">
            <a:extLst>
              <a:ext uri="{FF2B5EF4-FFF2-40B4-BE49-F238E27FC236}">
                <a16:creationId xmlns:a16="http://schemas.microsoft.com/office/drawing/2014/main" id="{F213F4A6-1AF2-E00F-DD49-B62634C6E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2757" name="Group 5">
            <a:extLst>
              <a:ext uri="{FF2B5EF4-FFF2-40B4-BE49-F238E27FC236}">
                <a16:creationId xmlns:a16="http://schemas.microsoft.com/office/drawing/2014/main" id="{042B82FB-716B-F9BE-A8AC-883400BFED6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438400"/>
            <a:ext cx="5634038" cy="3124200"/>
            <a:chOff x="336" y="1344"/>
            <a:chExt cx="3549" cy="1968"/>
          </a:xfrm>
        </p:grpSpPr>
        <p:sp>
          <p:nvSpPr>
            <p:cNvPr id="202758" name="Text Box 6">
              <a:extLst>
                <a:ext uri="{FF2B5EF4-FFF2-40B4-BE49-F238E27FC236}">
                  <a16:creationId xmlns:a16="http://schemas.microsoft.com/office/drawing/2014/main" id="{DE33783B-988E-A3D0-C397-DBF10E1A68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23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r>
                <a:rPr lang="ru-RU" altLang="ru-RU"/>
                <a:t>2.</a:t>
              </a:r>
            </a:p>
          </p:txBody>
        </p:sp>
        <p:pic>
          <p:nvPicPr>
            <p:cNvPr id="202759" name="Picture 7">
              <a:extLst>
                <a:ext uri="{FF2B5EF4-FFF2-40B4-BE49-F238E27FC236}">
                  <a16:creationId xmlns:a16="http://schemas.microsoft.com/office/drawing/2014/main" id="{2C76B1E9-E348-BBBA-6463-FD9D78F081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44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FD0B4F1B-3742-6938-A7E1-2B652BC5D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92515" name="Text Box 3">
            <a:extLst>
              <a:ext uri="{FF2B5EF4-FFF2-40B4-BE49-F238E27FC236}">
                <a16:creationId xmlns:a16="http://schemas.microsoft.com/office/drawing/2014/main" id="{44BA3ED7-2D74-CC03-4F6A-D7611FE4B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центр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окружности, проходящей через данные точки </a:t>
            </a:r>
            <a:r>
              <a:rPr lang="en-US" altLang="ru-RU" sz="3200" i="1" dirty="0"/>
              <a:t>A</a:t>
            </a:r>
            <a:r>
              <a:rPr lang="en-US" altLang="ru-RU" sz="3200" dirty="0"/>
              <a:t>, </a:t>
            </a:r>
            <a:r>
              <a:rPr lang="en-US" altLang="ru-RU" sz="3200" i="1" dirty="0"/>
              <a:t>B</a:t>
            </a:r>
            <a:r>
              <a:rPr lang="en-US" altLang="ru-RU" sz="3200" dirty="0"/>
              <a:t>, </a:t>
            </a:r>
            <a:r>
              <a:rPr lang="en-US" altLang="ru-RU" sz="3200" i="1" dirty="0"/>
              <a:t>C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.</a:t>
            </a:r>
            <a:endParaRPr lang="ru-RU" altLang="ru-RU" sz="3200" i="1" dirty="0"/>
          </a:p>
        </p:txBody>
      </p:sp>
      <p:pic>
        <p:nvPicPr>
          <p:cNvPr id="192520" name="Picture 8">
            <a:extLst>
              <a:ext uri="{FF2B5EF4-FFF2-40B4-BE49-F238E27FC236}">
                <a16:creationId xmlns:a16="http://schemas.microsoft.com/office/drawing/2014/main" id="{6AFB5452-D518-C0B7-51D0-235D98DD2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2522" name="Group 10">
            <a:extLst>
              <a:ext uri="{FF2B5EF4-FFF2-40B4-BE49-F238E27FC236}">
                <a16:creationId xmlns:a16="http://schemas.microsoft.com/office/drawing/2014/main" id="{FE973660-F560-49C4-F082-7AFED642BA2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209800"/>
            <a:ext cx="5634038" cy="3079750"/>
            <a:chOff x="336" y="1392"/>
            <a:chExt cx="3549" cy="1940"/>
          </a:xfrm>
        </p:grpSpPr>
        <p:sp>
          <p:nvSpPr>
            <p:cNvPr id="192518" name="Text Box 6">
              <a:extLst>
                <a:ext uri="{FF2B5EF4-FFF2-40B4-BE49-F238E27FC236}">
                  <a16:creationId xmlns:a16="http://schemas.microsoft.com/office/drawing/2014/main" id="{A68C6CDD-8DBF-909F-11AD-1BF841BA83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23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</a:p>
          </p:txBody>
        </p:sp>
        <p:pic>
          <p:nvPicPr>
            <p:cNvPr id="192521" name="Picture 9">
              <a:extLst>
                <a:ext uri="{FF2B5EF4-FFF2-40B4-BE49-F238E27FC236}">
                  <a16:creationId xmlns:a16="http://schemas.microsoft.com/office/drawing/2014/main" id="{448965D7-4A14-AC0C-DBD0-8BF682FEF7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92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3B6A8A24-EACC-C1B5-F671-575520C335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00707" name="Text Box 3">
            <a:extLst>
              <a:ext uri="{FF2B5EF4-FFF2-40B4-BE49-F238E27FC236}">
                <a16:creationId xmlns:a16="http://schemas.microsoft.com/office/drawing/2014/main" id="{EB3D70CF-DD96-8455-9B05-C6509AA1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окружностей может проходить через две заданные точки?</a:t>
            </a:r>
          </a:p>
        </p:txBody>
      </p:sp>
      <p:pic>
        <p:nvPicPr>
          <p:cNvPr id="200708" name="Picture 4">
            <a:extLst>
              <a:ext uri="{FF2B5EF4-FFF2-40B4-BE49-F238E27FC236}">
                <a16:creationId xmlns:a16="http://schemas.microsoft.com/office/drawing/2014/main" id="{31BA3E63-C455-CFB6-4670-2B2C849CA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62200"/>
            <a:ext cx="266065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0709" name="Group 5">
            <a:extLst>
              <a:ext uri="{FF2B5EF4-FFF2-40B4-BE49-F238E27FC236}">
                <a16:creationId xmlns:a16="http://schemas.microsoft.com/office/drawing/2014/main" id="{6CDB48F4-EF30-45BC-FA4C-A72EF4E5789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62200"/>
            <a:ext cx="5480050" cy="3733800"/>
            <a:chOff x="288" y="1488"/>
            <a:chExt cx="3452" cy="2352"/>
          </a:xfrm>
        </p:grpSpPr>
        <p:pic>
          <p:nvPicPr>
            <p:cNvPr id="200710" name="Picture 6">
              <a:extLst>
                <a:ext uri="{FF2B5EF4-FFF2-40B4-BE49-F238E27FC236}">
                  <a16:creationId xmlns:a16="http://schemas.microsoft.com/office/drawing/2014/main" id="{C28AA0B5-40C1-776A-6453-45925CBA9B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488"/>
              <a:ext cx="1676" cy="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0711" name="Text Box 7">
              <a:extLst>
                <a:ext uri="{FF2B5EF4-FFF2-40B4-BE49-F238E27FC236}">
                  <a16:creationId xmlns:a16="http://schemas.microsoft.com/office/drawing/2014/main" id="{2BEE207B-DC0F-9C17-0B46-F8C75EB4E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552"/>
              <a:ext cx="23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r>
                <a:rPr lang="ru-RU" altLang="ru-RU"/>
                <a:t>Бесконечно много.</a:t>
              </a:r>
              <a:endParaRPr lang="ru-RU" altLang="ru-RU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77419A35-07F3-8A39-84C3-DD4C4FFC31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61795" name="Text Box 3">
            <a:extLst>
              <a:ext uri="{FF2B5EF4-FFF2-40B4-BE49-F238E27FC236}">
                <a16:creationId xmlns:a16="http://schemas.microsoft.com/office/drawing/2014/main" id="{0D3E6670-B8AB-3E81-49A7-867E93205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сколько частей окружность делит плоскость?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1798" name="Text Box 6">
            <a:extLst>
              <a:ext uri="{FF2B5EF4-FFF2-40B4-BE49-F238E27FC236}">
                <a16:creationId xmlns:a16="http://schemas.microsoft.com/office/drawing/2014/main" id="{2EE6F03E-9898-6F71-EA07-B768F0675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/>
              <a:t>Две.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161801" name="Picture 9">
            <a:extLst>
              <a:ext uri="{FF2B5EF4-FFF2-40B4-BE49-F238E27FC236}">
                <a16:creationId xmlns:a16="http://schemas.microsoft.com/office/drawing/2014/main" id="{123E8849-8014-ED33-2ED0-97C9632B2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2724150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4996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78A97320-6AF5-5E67-1580-28C157855B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184323" name="Text Box 3">
            <a:extLst>
              <a:ext uri="{FF2B5EF4-FFF2-40B4-BE49-F238E27FC236}">
                <a16:creationId xmlns:a16="http://schemas.microsoft.com/office/drawing/2014/main" id="{13C8E493-E50F-F617-F3D7-40428FC38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сколько частей могут делить плоскость две окружности?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84326" name="Group 6">
            <a:extLst>
              <a:ext uri="{FF2B5EF4-FFF2-40B4-BE49-F238E27FC236}">
                <a16:creationId xmlns:a16="http://schemas.microsoft.com/office/drawing/2014/main" id="{B2864715-709A-7AD3-56B1-F037C8CECFA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98750"/>
            <a:ext cx="8382000" cy="3367088"/>
            <a:chOff x="288" y="1700"/>
            <a:chExt cx="5280" cy="2121"/>
          </a:xfrm>
        </p:grpSpPr>
        <p:sp>
          <p:nvSpPr>
            <p:cNvPr id="184324" name="Text Box 4">
              <a:extLst>
                <a:ext uri="{FF2B5EF4-FFF2-40B4-BE49-F238E27FC236}">
                  <a16:creationId xmlns:a16="http://schemas.microsoft.com/office/drawing/2014/main" id="{76FBDA14-53BE-DF37-6F2B-6920442968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52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Три или четыре.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84325" name="Picture 5">
              <a:extLst>
                <a:ext uri="{FF2B5EF4-FFF2-40B4-BE49-F238E27FC236}">
                  <a16:creationId xmlns:a16="http://schemas.microsoft.com/office/drawing/2014/main" id="{E1BBEFD2-E8F8-8210-E876-EAD98F39C2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" y="1700"/>
              <a:ext cx="4848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93B7A1B2-3092-978C-4BD0-7461B8FA2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10DD1934-39CE-81B6-8860-8604B7182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сколько частей делят плоскость три окружности, изображенные на рисунке?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6373" name="Text Box 5">
            <a:extLst>
              <a:ext uri="{FF2B5EF4-FFF2-40B4-BE49-F238E27FC236}">
                <a16:creationId xmlns:a16="http://schemas.microsoft.com/office/drawing/2014/main" id="{129017E8-40CB-7A75-2ECD-CA3AC7D67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8.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186376" name="Picture 8">
            <a:extLst>
              <a:ext uri="{FF2B5EF4-FFF2-40B4-BE49-F238E27FC236}">
                <a16:creationId xmlns:a16="http://schemas.microsoft.com/office/drawing/2014/main" id="{DC96D071-B593-6381-AEF2-420A12FE4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281363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5AE6430-E53C-DDE6-95A1-52329A14D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44BE6254-7E39-1CF8-A68A-C8ABFFF90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З</a:t>
            </a:r>
            <a:r>
              <a:rPr lang="ru-RU" altLang="ru-RU" sz="3200" dirty="0">
                <a:cs typeface="Times New Roman" panose="02020603050405020304" pitchFamily="18" charset="0"/>
              </a:rPr>
              <a:t>акрасьте область, состоящую из всех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которых </a:t>
            </a:r>
            <a:r>
              <a:rPr lang="en-US" altLang="ru-RU" sz="3200" i="1" dirty="0">
                <a:cs typeface="Times New Roman" panose="02020603050405020304" pitchFamily="18" charset="0"/>
              </a:rPr>
              <a:t>AO</a:t>
            </a:r>
            <a:r>
              <a:rPr lang="ru-RU" altLang="ru-RU" sz="3200" i="1" dirty="0">
                <a:cs typeface="Times New Roman" panose="02020603050405020304" pitchFamily="18" charset="0"/>
              </a:rPr>
              <a:t> &lt; </a:t>
            </a:r>
            <a:r>
              <a:rPr lang="ru-RU" altLang="ru-RU" sz="3200" dirty="0">
                <a:cs typeface="Times New Roman" panose="02020603050405020304" pitchFamily="18" charset="0"/>
              </a:rPr>
              <a:t>1 и </a:t>
            </a:r>
            <a:r>
              <a:rPr lang="en-US" altLang="ru-RU" sz="3200" i="1" dirty="0">
                <a:cs typeface="Times New Roman" panose="02020603050405020304" pitchFamily="18" charset="0"/>
              </a:rPr>
              <a:t>AP</a:t>
            </a:r>
            <a:r>
              <a:rPr lang="ru-RU" altLang="ru-RU" sz="3200" dirty="0">
                <a:cs typeface="Times New Roman" panose="02020603050405020304" pitchFamily="18" charset="0"/>
              </a:rPr>
              <a:t> &lt; 1. </a:t>
            </a:r>
          </a:p>
        </p:txBody>
      </p:sp>
      <p:pic>
        <p:nvPicPr>
          <p:cNvPr id="182276" name="Picture 4">
            <a:extLst>
              <a:ext uri="{FF2B5EF4-FFF2-40B4-BE49-F238E27FC236}">
                <a16:creationId xmlns:a16="http://schemas.microsoft.com/office/drawing/2014/main" id="{58BA5260-5802-BF6B-EB64-647621D47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95600"/>
            <a:ext cx="4510088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2277" name="Group 5">
            <a:extLst>
              <a:ext uri="{FF2B5EF4-FFF2-40B4-BE49-F238E27FC236}">
                <a16:creationId xmlns:a16="http://schemas.microsoft.com/office/drawing/2014/main" id="{05438943-EBC6-DAEC-624C-D97BD38EE53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95600"/>
            <a:ext cx="6338888" cy="3170238"/>
            <a:chOff x="288" y="1824"/>
            <a:chExt cx="3993" cy="1997"/>
          </a:xfrm>
        </p:grpSpPr>
        <p:sp>
          <p:nvSpPr>
            <p:cNvPr id="182278" name="Text Box 6">
              <a:extLst>
                <a:ext uri="{FF2B5EF4-FFF2-40B4-BE49-F238E27FC236}">
                  <a16:creationId xmlns:a16="http://schemas.microsoft.com/office/drawing/2014/main" id="{6A08E50D-1E51-0D77-F83D-06FAE6B67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82279" name="Picture 7">
              <a:extLst>
                <a:ext uri="{FF2B5EF4-FFF2-40B4-BE49-F238E27FC236}">
                  <a16:creationId xmlns:a16="http://schemas.microsoft.com/office/drawing/2014/main" id="{F9EA9B2F-BAF5-71C1-A4F5-D8EC6DFE84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824"/>
              <a:ext cx="2841" cy="1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237FF55E-14B6-9370-B5BE-D27AE034A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172035" name="Text Box 3">
            <a:extLst>
              <a:ext uri="{FF2B5EF4-FFF2-40B4-BE49-F238E27FC236}">
                <a16:creationId xmlns:a16="http://schemas.microsoft.com/office/drawing/2014/main" id="{688BFA24-451F-864D-F79D-899520773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З</a:t>
            </a:r>
            <a:r>
              <a:rPr lang="ru-RU" altLang="ru-RU" sz="3200" dirty="0">
                <a:cs typeface="Times New Roman" panose="02020603050405020304" pitchFamily="18" charset="0"/>
              </a:rPr>
              <a:t>акрасьте область, состоящую из всех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которых </a:t>
            </a:r>
            <a:r>
              <a:rPr lang="en-US" altLang="ru-RU" sz="3200" i="1" dirty="0">
                <a:cs typeface="Times New Roman" panose="02020603050405020304" pitchFamily="18" charset="0"/>
              </a:rPr>
              <a:t>AO</a:t>
            </a:r>
            <a:r>
              <a:rPr lang="ru-RU" altLang="ru-RU" sz="3200" i="1" dirty="0">
                <a:cs typeface="Times New Roman" panose="02020603050405020304" pitchFamily="18" charset="0"/>
              </a:rPr>
              <a:t> &lt; </a:t>
            </a:r>
            <a:r>
              <a:rPr lang="ru-RU" altLang="ru-RU" sz="3200" dirty="0">
                <a:cs typeface="Times New Roman" panose="02020603050405020304" pitchFamily="18" charset="0"/>
              </a:rPr>
              <a:t>1 и </a:t>
            </a:r>
            <a:r>
              <a:rPr lang="en-US" altLang="ru-RU" sz="3200" i="1" dirty="0">
                <a:cs typeface="Times New Roman" panose="02020603050405020304" pitchFamily="18" charset="0"/>
              </a:rPr>
              <a:t>AP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&gt;</a:t>
            </a:r>
            <a:r>
              <a:rPr lang="ru-RU" altLang="ru-RU" sz="3200" dirty="0">
                <a:cs typeface="Times New Roman" panose="02020603050405020304" pitchFamily="18" charset="0"/>
              </a:rPr>
              <a:t> 1. </a:t>
            </a:r>
          </a:p>
        </p:txBody>
      </p:sp>
      <p:pic>
        <p:nvPicPr>
          <p:cNvPr id="172036" name="Picture 4">
            <a:extLst>
              <a:ext uri="{FF2B5EF4-FFF2-40B4-BE49-F238E27FC236}">
                <a16:creationId xmlns:a16="http://schemas.microsoft.com/office/drawing/2014/main" id="{69AC820D-7275-7062-D889-F65135691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95600"/>
            <a:ext cx="4510088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2037" name="Group 5">
            <a:extLst>
              <a:ext uri="{FF2B5EF4-FFF2-40B4-BE49-F238E27FC236}">
                <a16:creationId xmlns:a16="http://schemas.microsoft.com/office/drawing/2014/main" id="{7B48BC67-58FB-EDBF-D3F9-1BEE50F89B3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95600"/>
            <a:ext cx="6338888" cy="3170238"/>
            <a:chOff x="288" y="1824"/>
            <a:chExt cx="3993" cy="1997"/>
          </a:xfrm>
        </p:grpSpPr>
        <p:sp>
          <p:nvSpPr>
            <p:cNvPr id="172038" name="Text Box 6">
              <a:extLst>
                <a:ext uri="{FF2B5EF4-FFF2-40B4-BE49-F238E27FC236}">
                  <a16:creationId xmlns:a16="http://schemas.microsoft.com/office/drawing/2014/main" id="{735749C7-F5F4-8871-2298-3040E820F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72039" name="Picture 7">
              <a:extLst>
                <a:ext uri="{FF2B5EF4-FFF2-40B4-BE49-F238E27FC236}">
                  <a16:creationId xmlns:a16="http://schemas.microsoft.com/office/drawing/2014/main" id="{0E56E6CA-F109-635F-E930-B4EC2997FA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824"/>
              <a:ext cx="2841" cy="1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8A167820-9EE0-FE80-7AE8-C5162ED87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174083" name="Text Box 3">
            <a:extLst>
              <a:ext uri="{FF2B5EF4-FFF2-40B4-BE49-F238E27FC236}">
                <a16:creationId xmlns:a16="http://schemas.microsoft.com/office/drawing/2014/main" id="{5ED214F5-0A0C-B79B-F553-B18D69B1A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З</a:t>
            </a:r>
            <a:r>
              <a:rPr lang="ru-RU" altLang="ru-RU" sz="3200" dirty="0">
                <a:cs typeface="Times New Roman" panose="02020603050405020304" pitchFamily="18" charset="0"/>
              </a:rPr>
              <a:t>акрасьте область, состоящую из всех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которых </a:t>
            </a:r>
            <a:r>
              <a:rPr lang="en-US" altLang="ru-RU" sz="3200" i="1" dirty="0">
                <a:cs typeface="Times New Roman" panose="02020603050405020304" pitchFamily="18" charset="0"/>
              </a:rPr>
              <a:t>AO</a:t>
            </a:r>
            <a:r>
              <a:rPr lang="ru-RU" altLang="ru-RU" sz="3200" i="1" dirty="0">
                <a:cs typeface="Times New Roman" panose="02020603050405020304" pitchFamily="18" charset="0"/>
              </a:rPr>
              <a:t> &lt; </a:t>
            </a:r>
            <a:r>
              <a:rPr lang="ru-RU" altLang="ru-RU" sz="3200" dirty="0">
                <a:cs typeface="Times New Roman" panose="02020603050405020304" pitchFamily="18" charset="0"/>
              </a:rPr>
              <a:t>1, </a:t>
            </a:r>
            <a:r>
              <a:rPr lang="en-US" altLang="ru-RU" sz="3200" i="1" dirty="0">
                <a:cs typeface="Times New Roman" panose="02020603050405020304" pitchFamily="18" charset="0"/>
              </a:rPr>
              <a:t>AP</a:t>
            </a:r>
            <a:r>
              <a:rPr lang="ru-RU" altLang="ru-RU" sz="3200" dirty="0">
                <a:cs typeface="Times New Roman" panose="02020603050405020304" pitchFamily="18" charset="0"/>
              </a:rPr>
              <a:t> &lt; 1 и </a:t>
            </a:r>
            <a:r>
              <a:rPr lang="en-US" altLang="ru-RU" sz="3200" i="1" dirty="0">
                <a:cs typeface="Times New Roman" panose="02020603050405020304" pitchFamily="18" charset="0"/>
              </a:rPr>
              <a:t>AQ </a:t>
            </a:r>
            <a:r>
              <a:rPr lang="ru-RU" altLang="ru-RU" sz="3200" dirty="0">
                <a:cs typeface="Times New Roman" panose="02020603050405020304" pitchFamily="18" charset="0"/>
              </a:rPr>
              <a:t>&lt; 1. </a:t>
            </a:r>
          </a:p>
        </p:txBody>
      </p:sp>
      <p:pic>
        <p:nvPicPr>
          <p:cNvPr id="174084" name="Picture 4">
            <a:extLst>
              <a:ext uri="{FF2B5EF4-FFF2-40B4-BE49-F238E27FC236}">
                <a16:creationId xmlns:a16="http://schemas.microsoft.com/office/drawing/2014/main" id="{828F31D4-54BE-2126-A314-0AEAD5915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3656013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4085" name="Group 5">
            <a:extLst>
              <a:ext uri="{FF2B5EF4-FFF2-40B4-BE49-F238E27FC236}">
                <a16:creationId xmlns:a16="http://schemas.microsoft.com/office/drawing/2014/main" id="{E6947CD5-B0E3-C19F-3E01-EF3F18ADBDA8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5942013" cy="3551238"/>
            <a:chOff x="288" y="1584"/>
            <a:chExt cx="3743" cy="2237"/>
          </a:xfrm>
        </p:grpSpPr>
        <p:sp>
          <p:nvSpPr>
            <p:cNvPr id="174086" name="Text Box 6">
              <a:extLst>
                <a:ext uri="{FF2B5EF4-FFF2-40B4-BE49-F238E27FC236}">
                  <a16:creationId xmlns:a16="http://schemas.microsoft.com/office/drawing/2014/main" id="{EA253DBF-4647-4D91-2791-7C20D7797E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74087" name="Picture 7">
              <a:extLst>
                <a:ext uri="{FF2B5EF4-FFF2-40B4-BE49-F238E27FC236}">
                  <a16:creationId xmlns:a16="http://schemas.microsoft.com/office/drawing/2014/main" id="{64C28F09-F20A-150E-FCDB-E0D9CEDB30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584"/>
              <a:ext cx="2303" cy="2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Text Box 5">
            <a:extLst>
              <a:ext uri="{FF2B5EF4-FFF2-40B4-BE49-F238E27FC236}">
                <a16:creationId xmlns:a16="http://schemas.microsoft.com/office/drawing/2014/main" id="{88ABE81A-DB84-7833-181C-8C3DE28DC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78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Кругом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называется фигура, состоящая из всех точек плоскости, удаленных от данной точки на расстояние, не превосходящее данное. </a:t>
            </a:r>
          </a:p>
        </p:txBody>
      </p:sp>
      <p:sp>
        <p:nvSpPr>
          <p:cNvPr id="157702" name="Text Box 6">
            <a:extLst>
              <a:ext uri="{FF2B5EF4-FFF2-40B4-BE49-F238E27FC236}">
                <a16:creationId xmlns:a16="http://schemas.microsoft.com/office/drawing/2014/main" id="{C069FCE5-2DFF-4281-B221-FD7898686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295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    	</a:t>
            </a:r>
            <a:r>
              <a:rPr lang="ru-RU" altLang="ru-RU" dirty="0">
                <a:cs typeface="Times New Roman" panose="02020603050405020304" pitchFamily="18" charset="0"/>
              </a:rPr>
              <a:t>Данная точка называется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центром</a:t>
            </a:r>
            <a:r>
              <a:rPr lang="ru-RU" altLang="ru-RU" dirty="0">
                <a:cs typeface="Times New Roman" panose="02020603050405020304" pitchFamily="18" charset="0"/>
              </a:rPr>
              <a:t> круга, а данное расстояние – 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радиусом</a:t>
            </a:r>
            <a:r>
              <a:rPr lang="ru-RU" altLang="ru-RU" dirty="0">
                <a:cs typeface="Times New Roman" panose="02020603050405020304" pitchFamily="18" charset="0"/>
              </a:rPr>
              <a:t> круга.</a:t>
            </a:r>
            <a:r>
              <a:rPr lang="ru-RU" altLang="ru-RU" dirty="0"/>
              <a:t> </a:t>
            </a:r>
          </a:p>
        </p:txBody>
      </p:sp>
      <p:pic>
        <p:nvPicPr>
          <p:cNvPr id="157704" name="Picture 8">
            <a:extLst>
              <a:ext uri="{FF2B5EF4-FFF2-40B4-BE49-F238E27FC236}">
                <a16:creationId xmlns:a16="http://schemas.microsoft.com/office/drawing/2014/main" id="{C4770493-373A-D56E-B96C-05C17B4CA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2031573"/>
            <a:ext cx="2148429" cy="212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7705" name="Text Box 9">
            <a:extLst>
              <a:ext uri="{FF2B5EF4-FFF2-40B4-BE49-F238E27FC236}">
                <a16:creationId xmlns:a16="http://schemas.microsoft.com/office/drawing/2014/main" id="{8148D2E3-F5BD-F5F1-8886-B00BBEB5F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123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Таким образом, круг с центром в точке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и радиусом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, представляет собой фигуру, состоящую из всех точек плоскости, удаленных от точки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на расстояние, не превосходящее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7706" name="Text Box 10">
            <a:extLst>
              <a:ext uri="{FF2B5EF4-FFF2-40B4-BE49-F238E27FC236}">
                <a16:creationId xmlns:a16="http://schemas.microsoft.com/office/drawing/2014/main" id="{D3CC801E-7FA9-023E-9A31-2EB345823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89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Круг можно представлять себе как фигуру, ограниченную окружностью. </a:t>
            </a:r>
          </a:p>
        </p:txBody>
      </p:sp>
      <p:sp>
        <p:nvSpPr>
          <p:cNvPr id="157707" name="Text Box 11">
            <a:extLst>
              <a:ext uri="{FF2B5EF4-FFF2-40B4-BE49-F238E27FC236}">
                <a16:creationId xmlns:a16="http://schemas.microsoft.com/office/drawing/2014/main" id="{FD86EAC9-9A9F-0443-14A4-5836A6D7A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8532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Хордой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диаметром</a:t>
            </a:r>
            <a:r>
              <a:rPr lang="ru-RU" altLang="ru-RU" dirty="0">
                <a:cs typeface="Times New Roman" panose="02020603050405020304" pitchFamily="18" charset="0"/>
              </a:rPr>
              <a:t> круга называют соответственно хорду и диаметр окружности, ограничивающей этот круг. </a:t>
            </a:r>
          </a:p>
        </p:txBody>
      </p:sp>
      <p:pic>
        <p:nvPicPr>
          <p:cNvPr id="157708" name="Picture 12">
            <a:extLst>
              <a:ext uri="{FF2B5EF4-FFF2-40B4-BE49-F238E27FC236}">
                <a16:creationId xmlns:a16="http://schemas.microsoft.com/office/drawing/2014/main" id="{DA7E062B-68B2-5693-F999-52B3D28FE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00050"/>
            <a:ext cx="2480152" cy="2121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1" grpId="0" autoUpdateAnimBg="0"/>
      <p:bldP spid="157702" grpId="0" autoUpdateAnimBg="0"/>
      <p:bldP spid="157705" grpId="0" autoUpdateAnimBg="0"/>
      <p:bldP spid="157706" grpId="0" autoUpdateAnimBg="0"/>
      <p:bldP spid="15770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1AC20EE3-8185-21C5-1909-523A676A6F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ECB7172B-905F-D84E-F122-BA56D8156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закрасьте область, состоящую из всех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которых </a:t>
            </a:r>
            <a:r>
              <a:rPr lang="en-US" altLang="ru-RU" sz="3200" i="1" dirty="0">
                <a:cs typeface="Times New Roman" panose="02020603050405020304" pitchFamily="18" charset="0"/>
              </a:rPr>
              <a:t>BO</a:t>
            </a:r>
            <a:r>
              <a:rPr lang="ru-RU" altLang="ru-RU" sz="3200" i="1" dirty="0">
                <a:cs typeface="Times New Roman" panose="02020603050405020304" pitchFamily="18" charset="0"/>
              </a:rPr>
              <a:t> &lt; </a:t>
            </a:r>
            <a:r>
              <a:rPr lang="ru-RU" altLang="ru-RU" sz="3200" dirty="0">
                <a:cs typeface="Times New Roman" panose="02020603050405020304" pitchFamily="18" charset="0"/>
              </a:rPr>
              <a:t>1, </a:t>
            </a:r>
            <a:r>
              <a:rPr lang="en-US" altLang="ru-RU" sz="3200" i="1" dirty="0">
                <a:cs typeface="Times New Roman" panose="02020603050405020304" pitchFamily="18" charset="0"/>
              </a:rPr>
              <a:t>BP</a:t>
            </a:r>
            <a:r>
              <a:rPr lang="ru-RU" altLang="ru-RU" sz="3200" dirty="0">
                <a:cs typeface="Times New Roman" panose="02020603050405020304" pitchFamily="18" charset="0"/>
              </a:rPr>
              <a:t> &lt; 1 и </a:t>
            </a:r>
            <a:r>
              <a:rPr lang="en-US" altLang="ru-RU" sz="3200" i="1" dirty="0">
                <a:cs typeface="Times New Roman" panose="02020603050405020304" pitchFamily="18" charset="0"/>
              </a:rPr>
              <a:t>BQ </a:t>
            </a:r>
            <a:r>
              <a:rPr lang="ru-RU" altLang="ru-RU" sz="3200" dirty="0">
                <a:cs typeface="Times New Roman" panose="02020603050405020304" pitchFamily="18" charset="0"/>
              </a:rPr>
              <a:t>&gt; 1. </a:t>
            </a:r>
          </a:p>
        </p:txBody>
      </p:sp>
      <p:pic>
        <p:nvPicPr>
          <p:cNvPr id="176132" name="Picture 4">
            <a:extLst>
              <a:ext uri="{FF2B5EF4-FFF2-40B4-BE49-F238E27FC236}">
                <a16:creationId xmlns:a16="http://schemas.microsoft.com/office/drawing/2014/main" id="{90F4AA4D-B3F1-1009-E72F-DDDCF7F75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88" y="2514600"/>
            <a:ext cx="3729037" cy="341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6133" name="Group 5">
            <a:extLst>
              <a:ext uri="{FF2B5EF4-FFF2-40B4-BE49-F238E27FC236}">
                <a16:creationId xmlns:a16="http://schemas.microsoft.com/office/drawing/2014/main" id="{53217C8B-3C18-CCEC-87ED-8292DCBC946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5978525" cy="3551238"/>
            <a:chOff x="288" y="1584"/>
            <a:chExt cx="3766" cy="2237"/>
          </a:xfrm>
        </p:grpSpPr>
        <p:sp>
          <p:nvSpPr>
            <p:cNvPr id="176134" name="Text Box 6">
              <a:extLst>
                <a:ext uri="{FF2B5EF4-FFF2-40B4-BE49-F238E27FC236}">
                  <a16:creationId xmlns:a16="http://schemas.microsoft.com/office/drawing/2014/main" id="{DFF909BA-3B16-7D43-1F1A-A4C52BB25E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76135" name="Picture 7">
              <a:extLst>
                <a:ext uri="{FF2B5EF4-FFF2-40B4-BE49-F238E27FC236}">
                  <a16:creationId xmlns:a16="http://schemas.microsoft.com/office/drawing/2014/main" id="{F8324033-3251-121F-7E57-6EEF73D7A5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5" y="1584"/>
              <a:ext cx="2349" cy="2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9A6BC6BF-93C9-B263-115A-7D92C0A68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188419" name="Text Box 3">
            <a:extLst>
              <a:ext uri="{FF2B5EF4-FFF2-40B4-BE49-F238E27FC236}">
                <a16:creationId xmlns:a16="http://schemas.microsoft.com/office/drawing/2014/main" id="{7EB21A51-0B62-39BC-7740-DFCEFEF12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закрасьте область, состоящую из всех точек </a:t>
            </a:r>
            <a:r>
              <a:rPr lang="ru-RU" altLang="ru-RU" sz="3200" i="1" dirty="0"/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которых </a:t>
            </a:r>
            <a:r>
              <a:rPr lang="ru-RU" altLang="ru-RU" sz="3200" i="1" dirty="0"/>
              <a:t>С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i="1" dirty="0">
                <a:cs typeface="Times New Roman" panose="02020603050405020304" pitchFamily="18" charset="0"/>
              </a:rPr>
              <a:t> &lt; </a:t>
            </a:r>
            <a:r>
              <a:rPr lang="ru-RU" altLang="ru-RU" sz="3200" dirty="0">
                <a:cs typeface="Times New Roman" panose="02020603050405020304" pitchFamily="18" charset="0"/>
              </a:rPr>
              <a:t>1, </a:t>
            </a:r>
            <a:r>
              <a:rPr lang="ru-RU" altLang="ru-RU" sz="3200" i="1" dirty="0"/>
              <a:t>С</a:t>
            </a:r>
            <a:r>
              <a:rPr lang="en-US" altLang="ru-RU" sz="3200" i="1" dirty="0">
                <a:cs typeface="Times New Roman" panose="02020603050405020304" pitchFamily="18" charset="0"/>
              </a:rPr>
              <a:t>P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&gt;</a:t>
            </a:r>
            <a:r>
              <a:rPr lang="ru-RU" altLang="ru-RU" sz="3200" dirty="0">
                <a:cs typeface="Times New Roman" panose="02020603050405020304" pitchFamily="18" charset="0"/>
              </a:rPr>
              <a:t> 1 и </a:t>
            </a:r>
            <a:r>
              <a:rPr lang="en-US" altLang="ru-RU" sz="3200" i="1" dirty="0">
                <a:cs typeface="Times New Roman" panose="02020603050405020304" pitchFamily="18" charset="0"/>
              </a:rPr>
              <a:t>CQ </a:t>
            </a:r>
            <a:r>
              <a:rPr lang="ru-RU" altLang="ru-RU" sz="3200" dirty="0">
                <a:cs typeface="Times New Roman" panose="02020603050405020304" pitchFamily="18" charset="0"/>
              </a:rPr>
              <a:t>&gt; 1. </a:t>
            </a:r>
          </a:p>
        </p:txBody>
      </p:sp>
      <p:pic>
        <p:nvPicPr>
          <p:cNvPr id="188420" name="Picture 4">
            <a:extLst>
              <a:ext uri="{FF2B5EF4-FFF2-40B4-BE49-F238E27FC236}">
                <a16:creationId xmlns:a16="http://schemas.microsoft.com/office/drawing/2014/main" id="{38BED487-84B6-C1E3-6AE6-B4F14F55D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88" y="2514600"/>
            <a:ext cx="3729037" cy="341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8426" name="Group 10">
            <a:extLst>
              <a:ext uri="{FF2B5EF4-FFF2-40B4-BE49-F238E27FC236}">
                <a16:creationId xmlns:a16="http://schemas.microsoft.com/office/drawing/2014/main" id="{E3E07705-11EE-5027-B3A0-89E04184BE4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6019800" cy="3551238"/>
            <a:chOff x="288" y="1584"/>
            <a:chExt cx="3792" cy="2237"/>
          </a:xfrm>
        </p:grpSpPr>
        <p:sp>
          <p:nvSpPr>
            <p:cNvPr id="188422" name="Text Box 6">
              <a:extLst>
                <a:ext uri="{FF2B5EF4-FFF2-40B4-BE49-F238E27FC236}">
                  <a16:creationId xmlns:a16="http://schemas.microsoft.com/office/drawing/2014/main" id="{6E73692B-207D-7123-DF98-5D13F13B5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88425" name="Picture 9">
              <a:extLst>
                <a:ext uri="{FF2B5EF4-FFF2-40B4-BE49-F238E27FC236}">
                  <a16:creationId xmlns:a16="http://schemas.microsoft.com/office/drawing/2014/main" id="{D9C0A79E-20F0-129E-7218-D20649A156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584"/>
              <a:ext cx="2400" cy="2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8A8BE4E9-E57D-F2FE-A010-2299F9C352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204803" name="Text Box 3">
            <a:extLst>
              <a:ext uri="{FF2B5EF4-FFF2-40B4-BE49-F238E27FC236}">
                <a16:creationId xmlns:a16="http://schemas.microsoft.com/office/drawing/2014/main" id="{2D1E31FE-2591-6E90-E2B4-F0AE926E8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Сколько общих точек имеют две окружности, радиусы которых равны 2 и 3, а расстояние между их центрами равно: а) 1; б) 2; в) 3; г) 4; д) 5; е) 6?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4806" name="Text Box 6">
            <a:extLst>
              <a:ext uri="{FF2B5EF4-FFF2-40B4-BE49-F238E27FC236}">
                <a16:creationId xmlns:a16="http://schemas.microsoft.com/office/drawing/2014/main" id="{90B8A879-ADB1-DBEA-E874-DEE7A314E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1;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204808" name="Text Box 8">
            <a:extLst>
              <a:ext uri="{FF2B5EF4-FFF2-40B4-BE49-F238E27FC236}">
                <a16:creationId xmlns:a16="http://schemas.microsoft.com/office/drawing/2014/main" id="{627EBBFB-AA34-4D3F-843D-91162954C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2;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204809" name="Text Box 9">
            <a:extLst>
              <a:ext uri="{FF2B5EF4-FFF2-40B4-BE49-F238E27FC236}">
                <a16:creationId xmlns:a16="http://schemas.microsoft.com/office/drawing/2014/main" id="{12460441-6C6C-5EC0-78DD-5DBE3C5C9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4864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2;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204810" name="Text Box 10">
            <a:extLst>
              <a:ext uri="{FF2B5EF4-FFF2-40B4-BE49-F238E27FC236}">
                <a16:creationId xmlns:a16="http://schemas.microsoft.com/office/drawing/2014/main" id="{289E1DDE-3309-2180-89A4-FB4E36814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4864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г) 2;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204811" name="Text Box 11">
            <a:extLst>
              <a:ext uri="{FF2B5EF4-FFF2-40B4-BE49-F238E27FC236}">
                <a16:creationId xmlns:a16="http://schemas.microsoft.com/office/drawing/2014/main" id="{4B70EBE3-BB0D-53BF-C1E7-CFF970495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4864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д) 1;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204812" name="Text Box 12">
            <a:extLst>
              <a:ext uri="{FF2B5EF4-FFF2-40B4-BE49-F238E27FC236}">
                <a16:creationId xmlns:a16="http://schemas.microsoft.com/office/drawing/2014/main" id="{063CBDDA-76A7-1923-68A3-56FA3E003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4864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е) 0.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6" grpId="0" autoUpdateAnimBg="0"/>
      <p:bldP spid="204808" grpId="0" autoUpdateAnimBg="0"/>
      <p:bldP spid="204809" grpId="0" autoUpdateAnimBg="0"/>
      <p:bldP spid="204810" grpId="0" autoUpdateAnimBg="0"/>
      <p:bldP spid="204811" grpId="0" autoUpdateAnimBg="0"/>
      <p:bldP spid="20481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C7DCC44D-DEB1-3934-4E55-887F46CAF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515938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178179" name="Text Box 3">
            <a:extLst>
              <a:ext uri="{FF2B5EF4-FFF2-40B4-BE49-F238E27FC236}">
                <a16:creationId xmlns:a16="http://schemas.microsoft.com/office/drawing/2014/main" id="{15435FEF-87A9-6F16-4385-51D4E3A2B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dirty="0"/>
              <a:t>желтым цветом </a:t>
            </a:r>
            <a:r>
              <a:rPr lang="ru-RU" altLang="ru-RU" sz="2800" dirty="0">
                <a:cs typeface="Times New Roman" panose="02020603050405020304" pitchFamily="18" charset="0"/>
              </a:rPr>
              <a:t>изображена фигура, закрашенная жёлтым цветом, называемая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кольцом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Каким неравенствам удовлетворяет расстояние </a:t>
            </a:r>
            <a:r>
              <a:rPr lang="en-US" altLang="ru-RU" sz="2800" i="1" dirty="0"/>
              <a:t>d </a:t>
            </a:r>
            <a:r>
              <a:rPr lang="ru-RU" altLang="ru-RU" sz="2800" dirty="0"/>
              <a:t>от точек </a:t>
            </a:r>
            <a:r>
              <a:rPr lang="en-US" altLang="ru-RU" sz="2800" i="1" dirty="0"/>
              <a:t>A </a:t>
            </a:r>
            <a:r>
              <a:rPr lang="ru-RU" altLang="ru-RU" sz="2800" dirty="0"/>
              <a:t>этого кольца до его центра </a:t>
            </a:r>
            <a:r>
              <a:rPr lang="en-US" altLang="ru-RU" sz="2800" i="1" dirty="0"/>
              <a:t>O</a:t>
            </a:r>
            <a:r>
              <a:rPr lang="ru-RU" altLang="ru-RU" sz="28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78185" name="Picture 9">
            <a:extLst>
              <a:ext uri="{FF2B5EF4-FFF2-40B4-BE49-F238E27FC236}">
                <a16:creationId xmlns:a16="http://schemas.microsoft.com/office/drawing/2014/main" id="{DBE32F7B-59EA-53DA-EE9E-ED1B363B3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2410837"/>
            <a:ext cx="2724150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8187" name="Group 11">
            <a:extLst>
              <a:ext uri="{FF2B5EF4-FFF2-40B4-BE49-F238E27FC236}">
                <a16:creationId xmlns:a16="http://schemas.microsoft.com/office/drawing/2014/main" id="{025991A7-D3BE-C97F-F830-91752363CF7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876800"/>
            <a:ext cx="8686800" cy="579438"/>
            <a:chOff x="288" y="3072"/>
            <a:chExt cx="5472" cy="365"/>
          </a:xfrm>
        </p:grpSpPr>
        <p:sp>
          <p:nvSpPr>
            <p:cNvPr id="178182" name="Text Box 6">
              <a:extLst>
                <a:ext uri="{FF2B5EF4-FFF2-40B4-BE49-F238E27FC236}">
                  <a16:creationId xmlns:a16="http://schemas.microsoft.com/office/drawing/2014/main" id="{DEA12E0E-8A9E-67F3-A265-E19CEDEA0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072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78186" name="Object 10">
              <a:extLst>
                <a:ext uri="{FF2B5EF4-FFF2-40B4-BE49-F238E27FC236}">
                  <a16:creationId xmlns:a16="http://schemas.microsoft.com/office/drawing/2014/main" id="{1FF42E2B-164B-45AE-9899-167ADEB60C2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120"/>
            <a:ext cx="1092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723600" imgH="190440" progId="Equation.DSMT4">
                    <p:embed/>
                  </p:oleObj>
                </mc:Choice>
                <mc:Fallback>
                  <p:oleObj name="Equation" r:id="rId4" imgW="723600" imgH="19044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120"/>
                          <a:ext cx="1092" cy="2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Text Box 5">
            <a:extLst>
              <a:ext uri="{FF2B5EF4-FFF2-40B4-BE49-F238E27FC236}">
                <a16:creationId xmlns:a16="http://schemas.microsoft.com/office/drawing/2014/main" id="{88ABE81A-DB84-7833-181C-8C3DE28DC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78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dirty="0"/>
              <a:t>Две окружности могут не иметь общих точек. При этом они могут находиться вне друг друга (рис. а) или одна внутри другой (рис. б).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EC0DE0E-E61A-BC9F-68F0-10802F741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412776"/>
            <a:ext cx="5386850" cy="183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8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Text Box 5">
            <a:extLst>
              <a:ext uri="{FF2B5EF4-FFF2-40B4-BE49-F238E27FC236}">
                <a16:creationId xmlns:a16="http://schemas.microsoft.com/office/drawing/2014/main" id="{88ABE81A-DB84-7833-181C-8C3DE28DC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78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dirty="0"/>
              <a:t>Две окружности могут иметь одну общую точку. В этом случае говорят, что окружности </a:t>
            </a:r>
            <a:r>
              <a:rPr lang="ru-RU" dirty="0">
                <a:solidFill>
                  <a:srgbClr val="FF0000"/>
                </a:solidFill>
              </a:rPr>
              <a:t>касаются</a:t>
            </a:r>
            <a:r>
              <a:rPr lang="ru-RU" dirty="0"/>
              <a:t>. Причём окружности могут касаться внешним образом (рис. а) или внутренним образом (рис. б).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F166BD-846A-DCE9-0832-82CD380B2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149" y="2060848"/>
            <a:ext cx="4899702" cy="192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6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Text Box 5">
            <a:extLst>
              <a:ext uri="{FF2B5EF4-FFF2-40B4-BE49-F238E27FC236}">
                <a16:creationId xmlns:a16="http://schemas.microsoft.com/office/drawing/2014/main" id="{88ABE81A-DB84-7833-181C-8C3DE28DC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7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dirty="0"/>
              <a:t>Две окружности могут иметь две общие точки. В этом случае говорят, что окружности </a:t>
            </a:r>
            <a:r>
              <a:rPr lang="ru-RU" dirty="0">
                <a:solidFill>
                  <a:srgbClr val="FF0000"/>
                </a:solidFill>
              </a:rPr>
              <a:t>пересекаются</a:t>
            </a:r>
            <a:r>
              <a:rPr lang="ru-RU" dirty="0"/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9314849-BBBE-B88F-2DBD-F021A1FBE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484784"/>
            <a:ext cx="2542710" cy="172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диаметров можно провести через центр окружности? </a:t>
            </a:r>
          </a:p>
        </p:txBody>
      </p:sp>
      <p:pic>
        <p:nvPicPr>
          <p:cNvPr id="180228" name="Picture 4">
            <a:extLst>
              <a:ext uri="{FF2B5EF4-FFF2-40B4-BE49-F238E27FC236}">
                <a16:creationId xmlns:a16="http://schemas.microsoft.com/office/drawing/2014/main" id="{2FE589C6-5329-AC7B-2E86-C79AF925F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75" y="2022475"/>
            <a:ext cx="266065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0229" name="Group 5">
            <a:extLst>
              <a:ext uri="{FF2B5EF4-FFF2-40B4-BE49-F238E27FC236}">
                <a16:creationId xmlns:a16="http://schemas.microsoft.com/office/drawing/2014/main" id="{41E992B1-4C76-4E46-186F-399F4C23C92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81200"/>
            <a:ext cx="5480050" cy="4114800"/>
            <a:chOff x="288" y="1248"/>
            <a:chExt cx="3452" cy="2592"/>
          </a:xfrm>
        </p:grpSpPr>
        <p:sp>
          <p:nvSpPr>
            <p:cNvPr id="180230" name="Text Box 6">
              <a:extLst>
                <a:ext uri="{FF2B5EF4-FFF2-40B4-BE49-F238E27FC236}">
                  <a16:creationId xmlns:a16="http://schemas.microsoft.com/office/drawing/2014/main" id="{D6B67A57-5E26-2DE0-92F8-47323DCE85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552"/>
              <a:ext cx="23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r>
                <a:rPr lang="ru-RU" altLang="ru-RU"/>
                <a:t>Бесконечно много.</a:t>
              </a:r>
              <a:endParaRPr lang="ru-RU" altLang="ru-RU">
                <a:solidFill>
                  <a:srgbClr val="FF3300"/>
                </a:solidFill>
              </a:endParaRPr>
            </a:p>
          </p:txBody>
        </p:sp>
        <p:pic>
          <p:nvPicPr>
            <p:cNvPr id="180231" name="Picture 7">
              <a:extLst>
                <a:ext uri="{FF2B5EF4-FFF2-40B4-BE49-F238E27FC236}">
                  <a16:creationId xmlns:a16="http://schemas.microsoft.com/office/drawing/2014/main" id="{FF01C6FC-5FFA-C873-DE33-085B728AF8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7" y="1248"/>
              <a:ext cx="1723" cy="18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790A34D4-11C8-86EB-7557-8777BAD61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94563" name="Text Box 3">
            <a:extLst>
              <a:ext uri="{FF2B5EF4-FFF2-40B4-BE49-F238E27FC236}">
                <a16:creationId xmlns:a16="http://schemas.microsoft.com/office/drawing/2014/main" id="{CD43582F-8783-A347-14FA-6E4BBC37E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диаметр окружности, если известно, что он на 55 мм больше радиуса.</a:t>
            </a:r>
          </a:p>
        </p:txBody>
      </p:sp>
      <p:sp>
        <p:nvSpPr>
          <p:cNvPr id="194564" name="Text Box 4">
            <a:extLst>
              <a:ext uri="{FF2B5EF4-FFF2-40B4-BE49-F238E27FC236}">
                <a16:creationId xmlns:a16="http://schemas.microsoft.com/office/drawing/2014/main" id="{C02C9A2E-464A-81B6-DF8F-5B8C8F5F5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910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/>
              <a:t>110 мм.</a:t>
            </a:r>
            <a:endParaRPr lang="ru-RU" altLang="ru-RU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3F454C82-1EAF-44AC-4E6A-A04B8006F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96611" name="Text Box 3">
            <a:extLst>
              <a:ext uri="{FF2B5EF4-FFF2-40B4-BE49-F238E27FC236}">
                <a16:creationId xmlns:a16="http://schemas.microsoft.com/office/drawing/2014/main" id="{8CA70B5B-FF56-52C3-A550-0F564E42B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длину наибольшей хорды окружности, радиус которой равен 5 см.</a:t>
            </a:r>
          </a:p>
        </p:txBody>
      </p:sp>
      <p:sp>
        <p:nvSpPr>
          <p:cNvPr id="196612" name="Text Box 4">
            <a:extLst>
              <a:ext uri="{FF2B5EF4-FFF2-40B4-BE49-F238E27FC236}">
                <a16:creationId xmlns:a16="http://schemas.microsoft.com/office/drawing/2014/main" id="{3A09453F-E076-8C9A-2944-BC48587EC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910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/>
              <a:t>10 см.</a:t>
            </a:r>
            <a:endParaRPr lang="ru-RU" altLang="ru-RU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ACF5B66A-CD8E-5202-4FFE-EBB91A94F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98659" name="Text Box 3">
            <a:extLst>
              <a:ext uri="{FF2B5EF4-FFF2-40B4-BE49-F238E27FC236}">
                <a16:creationId xmlns:a16="http://schemas.microsoft.com/office/drawing/2014/main" id="{14C22CE5-C754-41DF-0008-32004E9BF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Расстояние между точками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равно 2 см. Найдите наименьший возможный радиус окружности, проходящей через эти точки. </a:t>
            </a:r>
          </a:p>
        </p:txBody>
      </p:sp>
      <p:sp>
        <p:nvSpPr>
          <p:cNvPr id="198660" name="Text Box 4">
            <a:extLst>
              <a:ext uri="{FF2B5EF4-FFF2-40B4-BE49-F238E27FC236}">
                <a16:creationId xmlns:a16="http://schemas.microsoft.com/office/drawing/2014/main" id="{474DD89F-36A4-2FFF-056C-4FF27BFBD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910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/>
              <a:t>1 см.</a:t>
            </a:r>
            <a:endParaRPr lang="ru-RU" altLang="ru-RU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983</Words>
  <Application>Microsoft Office PowerPoint</Application>
  <PresentationFormat>Экран (4:3)</PresentationFormat>
  <Paragraphs>118</Paragraphs>
  <Slides>23</Slides>
  <Notes>23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Times New Roman</vt:lpstr>
      <vt:lpstr>Оформление по умолчанию</vt:lpstr>
      <vt:lpstr>MathType 5.0 Equation</vt:lpstr>
      <vt:lpstr>1а. Окружность и круг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50</cp:revision>
  <dcterms:created xsi:type="dcterms:W3CDTF">2008-04-30T05:51:18Z</dcterms:created>
  <dcterms:modified xsi:type="dcterms:W3CDTF">2022-07-10T03:53:05Z</dcterms:modified>
</cp:coreProperties>
</file>