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1" r:id="rId2"/>
    <p:sldId id="337" r:id="rId3"/>
    <p:sldId id="350" r:id="rId4"/>
    <p:sldId id="351" r:id="rId5"/>
    <p:sldId id="352" r:id="rId6"/>
    <p:sldId id="353" r:id="rId7"/>
    <p:sldId id="354" r:id="rId8"/>
    <p:sldId id="358" r:id="rId9"/>
    <p:sldId id="355" r:id="rId10"/>
    <p:sldId id="356" r:id="rId11"/>
    <p:sldId id="357" r:id="rId12"/>
    <p:sldId id="359" r:id="rId13"/>
    <p:sldId id="36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4" autoAdjust="0"/>
    <p:restoredTop sz="90929"/>
  </p:normalViewPr>
  <p:slideViewPr>
    <p:cSldViewPr>
      <p:cViewPr varScale="1">
        <p:scale>
          <a:sx n="93" d="100"/>
          <a:sy n="93" d="100"/>
        </p:scale>
        <p:origin x="5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751A14A-A142-FE0E-BA02-91B27DD620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5A475E5-2EFC-AD2C-DA97-F64438F8CB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DABF48D6-EC3B-2FDB-96BB-A46000E0B11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093540-B596-BD16-A8DF-6ACF12A53B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B3D4EDF-A5EA-CDD0-3986-630A36F913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7D2268C-6CA4-3829-10AF-B6224DB3EF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5E70B4-2367-43B6-BFD2-3DCCCF40CAA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823906-F714-7E1D-6AAE-81073C96FF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894B12-800C-43E7-A9E7-07A96483B94B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A62238F1-6E50-A072-D5F6-AF62D3ABDE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F4D089FE-C8AF-B3AB-D631-946881E979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51606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97423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58352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096300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34745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10768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29262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19601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31592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71540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924365-1517-0F51-99F8-218E4ADD4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7B5CF1-3B2B-4D80-B43F-373907FB3AB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F524D8F4-A546-B042-EABF-E792B80FFE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240B4B1D-1BA5-C24E-21EE-496898551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67623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7C289-CA4A-9C87-8C4A-587B5646B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F75A1C-5156-7014-C426-D906425A2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E1B2CE-0974-DB12-AF91-8157F5F96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81548F-2368-25D8-5957-78D446BD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D00871-405A-8589-59BD-5DD6D7864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4C6B4-45E5-4683-9D60-8D2E609E16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340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715EB-C25D-536D-5137-49688859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0BF4A50-12F6-C961-9E27-CE6110CEA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2BAE8D-90A5-0694-2E2A-5FB00B55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F26D96-E37C-FE45-F7E9-376AA3A0E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8A6576-74C0-2C23-1696-B27DD513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3E0D20-0C0F-4653-A282-21C933DFE9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159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0EEE7A3-9466-4F36-D8DD-B059CE3E8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DFF299-A086-9D18-FD01-EF12646F3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F22A74-3183-3C01-0CC2-3B9CF95A3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390DBA-250A-B3B8-3EF2-D5A80A63A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20684C-4869-EA62-7388-7055C6BAF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3938C-A2CA-4561-90E9-727FA30DAA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681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40AF4-F685-4ED6-E76A-34F9F4E13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DF41DD-7E06-991B-E273-424BB6ABF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C672CD0-0D8C-F2C2-D5BA-2BB49A2C1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9B5D48-7FC8-96B4-8CD3-44B90C14A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29512A-E95E-2205-BB44-A12981069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DFFF6-2222-45FE-9204-133DD04C8F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3105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CF6B95-7504-1DD6-6188-BC36F8C37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EA170C-ABDF-FE39-656E-A0E1E9D06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C14619-47A0-A263-0DE5-E41D24867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AC5CC3-D2B8-85CF-BEBD-01C014E12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1C2928-4C89-3DA0-614F-732635981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8117D-E3BC-47CC-924C-A89F54724E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7152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A9276-AEEC-8EC8-60C1-5479DC7B8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E0FDBE-B389-AAFE-0088-600E98457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350E8D-6428-67AE-0669-9C5E2FEFB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679F51-816C-1BB2-E298-5D83AFB59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F60007-B05A-3686-706E-822E1C10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01864B-6608-73EB-19FA-98374DFE6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10884-8C6F-4E93-B5F8-ED9A9C30F5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532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0604D7-AAF9-7B94-24B2-1F1D9C51A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681F1A-36E0-CC74-2A47-CAB4D918A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FB8621-274F-2CA6-639B-7DB94E13E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A07F567-D125-4308-FC93-64374D9E0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4219BC-0FCF-5085-9C33-2236E09D7A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75FBA98-F8B7-4A46-CE9D-ECA0A6C9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BFF3F9-A1E7-726F-254A-D8818B494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ADDDF9D-1B14-59D3-3C0E-772E6CC1A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A22CA6-B4D2-47AF-B67F-228A9EE553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220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12AF4-284C-6517-96BF-EA2FD935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32D647-CAE1-22AF-C474-8CDF6D87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0D98C9-1D6B-D8EC-66BB-8DAF554DA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802B576-3D56-F2CD-1907-A956805D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1B46C-E7EF-4A8F-B4C6-7BD9AE7834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77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D78CDC2-017B-8452-6E52-E289A112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5994B20-86D2-A7F1-E3E1-98D8AD81B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095C563-DC78-2E87-6D7A-F7F63DF6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173C3-DE6B-4096-9A0E-E89E2B26A6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732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150161-0CCF-B9FF-1B63-C3EF68DB2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945FFC-4963-1616-BA9D-CD18A0785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1BE85F2-DD27-994E-1EA3-E421CABE9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153E60-B2CE-4FBF-D93D-ED10F986D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AA8018-BACA-9950-8E17-0BBD0633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93AD22-A692-92D4-FF45-25DA16FC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3EDFA-B7EE-4BF6-9D07-C759E0B70A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49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FE575-2471-4B99-5D6D-B96AA7F18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359F73F-7F9C-CB2B-B796-EAA5FEC4D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FB23AAE-3DF0-D5E7-9029-76945C6BD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62E914-0AFC-DCCE-A083-4D08AFD4B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738EAE3-0F61-2348-D4D5-A95E1571F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109739-3891-427C-537B-3F6268B67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ED705-5EA7-4D23-BD61-45A4C5DA2F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976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78839B3-BD4F-0943-1DFD-3B496AD578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587F1EB-0E83-FA63-FB70-F715DA572F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A71460-EC75-A989-271A-60215121067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EA8A4F9-7B2B-661A-35D1-0D21F54C98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30AB674-3F87-E4A0-47A1-D58CA8481D3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5A53F4-9FCB-49FD-8230-1B60DB203DC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F660C58B-DBB3-8698-92BB-C5AE7393D0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r>
              <a:rPr lang="ru-RU" altLang="ru-RU" sz="3600" dirty="0">
                <a:solidFill>
                  <a:srgbClr val="FF3300"/>
                </a:solidFill>
              </a:rPr>
              <a:t>б</a:t>
            </a:r>
            <a:r>
              <a:rPr lang="en-US" altLang="ru-RU" sz="3600" dirty="0">
                <a:solidFill>
                  <a:srgbClr val="FF3300"/>
                </a:solidFill>
              </a:rPr>
              <a:t>. </a:t>
            </a:r>
            <a:r>
              <a:rPr lang="ru-RU" altLang="ru-RU" sz="3600" dirty="0">
                <a:solidFill>
                  <a:srgbClr val="FF3300"/>
                </a:solidFill>
              </a:rPr>
              <a:t>Длина окружности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ED5F7C56-FC4A-03B7-F123-BDAEFCD1BA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8680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R="20955" indent="449580" algn="just"/>
            <a:r>
              <a:rPr lang="en-US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</a:t>
            </a:r>
            <a:r>
              <a:rPr lang="ru-RU" dirty="0">
                <a:ea typeface="Times New Roman" panose="02020603050405020304" pitchFamily="18" charset="0"/>
              </a:rPr>
              <a:t>Определение длины окружности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будет рассмотрено в курсе геометрии 7-9 классов. Здесь мы ограничимся наглядными представлениями о длине окружности.	</a:t>
            </a:r>
          </a:p>
          <a:p>
            <a:pPr marR="20955" indent="449580" algn="just"/>
            <a:r>
              <a:rPr lang="ru-RU" dirty="0"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приближённого нахождения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длины окружности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радиуса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можно нарисовать эту окружность на бумаге и расположить вдоль неё нитку. Развернув нитку и измерив её длину, найдем приближённую длину окружности. </a:t>
            </a:r>
          </a:p>
          <a:p>
            <a:pPr marR="20955" indent="449580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Оказывается, что длина окружности радиуса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приближённо равна 6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>
                <a:ea typeface="Times New Roman" panose="02020603050405020304" pitchFamily="18" charset="0"/>
              </a:rPr>
              <a:t>	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 Box 3">
                <a:extLst>
                  <a:ext uri="{FF2B5EF4-FFF2-40B4-BE49-F238E27FC236}">
                    <a16:creationId xmlns:a16="http://schemas.microsoft.com/office/drawing/2014/main" id="{0A48F9EE-3DBA-933D-7247-88B53BD658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51920" y="3854485"/>
                <a:ext cx="5364088" cy="30035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R="20955" indent="449580" algn="just"/>
                <a:r>
                  <a:rPr lang="en-US" altLang="ru-RU" dirty="0">
                    <a:solidFill>
                      <a:srgbClr val="FF33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Если окружность имеет длину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то её дуга,</a:t>
                </a:r>
                <a:r>
                  <a:rPr lang="ru-RU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заключённая внутри угла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AOB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 вершиной в центре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этой окружности и градусной величиной 1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имеет длину, равную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а длина дуги окружности, заключённая внутри угла, градусной величиной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о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равна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mbria Math" panose="02040503050406030204" pitchFamily="18" charset="0"/>
                          </a:rPr>
                          <m:t>⋅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 Box 3">
                <a:extLst>
                  <a:ext uri="{FF2B5EF4-FFF2-40B4-BE49-F238E27FC236}">
                    <a16:creationId xmlns:a16="http://schemas.microsoft.com/office/drawing/2014/main" id="{0A48F9EE-3DBA-933D-7247-88B53BD658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51920" y="3854485"/>
                <a:ext cx="5364088" cy="3003515"/>
              </a:xfrm>
              <a:prstGeom prst="rect">
                <a:avLst/>
              </a:prstGeom>
              <a:blipFill>
                <a:blip r:embed="rId3"/>
                <a:stretch>
                  <a:fillRect l="-1818" t="-1623" r="-1250" b="-8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804EEC-1030-F890-0907-3CC320B57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3906843"/>
            <a:ext cx="3084487" cy="27746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Длина экватора земного шара примерно равна 40000 км. На сколько метров увеличился бы этот экватор, если бы радиус земного шара увеличился на 1 м?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035326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6 м.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207874" name="Picture 2">
            <a:extLst>
              <a:ext uri="{FF2B5EF4-FFF2-40B4-BE49-F238E27FC236}">
                <a16:creationId xmlns:a16="http://schemas.microsoft.com/office/drawing/2014/main" id="{32024F41-A41D-54F7-79C8-36A887F736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306" y="2451795"/>
            <a:ext cx="2669649" cy="2633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81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Москва и Новороссийск расположены примерно на одном меридиане  под 56</a:t>
            </a:r>
            <a:r>
              <a:rPr lang="ru-RU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44</a:t>
            </a:r>
            <a:r>
              <a:rPr lang="ru-RU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северной широты соответственно. Найдите расстояние между ними по земной поверхности, считая длину большой окружности земного шара равной 40000 км. В ответе укажите целое число километров.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57912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1333 км.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FF24EB0-BB99-73DB-211D-7AE6C4B2E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6840" y="3492561"/>
            <a:ext cx="3010320" cy="213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26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74169"/>
            <a:ext cx="8991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Поле стадиона имеет форму прямоугольника с примыкающими к нему с двух сторон полукругами. Длина беговой дорожки вокруг поля равна 400 м. Длина каждого из двух прямолинейных участков дорожки равна 100 м. Найдите приближённую ширину поля стадиона. В ответе укажите целое число метров.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57912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67 м.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208898" name="Picture 2">
            <a:extLst>
              <a:ext uri="{FF2B5EF4-FFF2-40B4-BE49-F238E27FC236}">
                <a16:creationId xmlns:a16="http://schemas.microsoft.com/office/drawing/2014/main" id="{85831DD3-64FD-55BF-952B-AE4CB14D9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972" y="3599392"/>
            <a:ext cx="4395355" cy="2127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040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7313"/>
            <a:ext cx="89916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Два спортсмена должны пробежать 400 м (один круг) по дорожке стадиона, форма которого – прямоугольник с примыкающими к нему с двух сторон полукругами. Один бежит по дорожке, расположенной на 1 м дальше от края, чем другой. Какое расстояние должно быть между ними на старте, чтобы компенсировать разность длин дорожек, по которым они бегут?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5791200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6 м.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209922" name="Picture 2">
            <a:extLst>
              <a:ext uri="{FF2B5EF4-FFF2-40B4-BE49-F238E27FC236}">
                <a16:creationId xmlns:a16="http://schemas.microsoft.com/office/drawing/2014/main" id="{0523D1DD-CD93-72CC-ECC2-0ACF2DD84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45632"/>
            <a:ext cx="4289556" cy="2074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796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Чему равно приближённое значение длины окружности радиусом 1?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80228" name="Picture 4">
            <a:extLst>
              <a:ext uri="{FF2B5EF4-FFF2-40B4-BE49-F238E27FC236}">
                <a16:creationId xmlns:a16="http://schemas.microsoft.com/office/drawing/2014/main" id="{2FE589C6-5329-AC7B-2E86-C79AF925F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75" y="2022475"/>
            <a:ext cx="2660650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035326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6.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Диаметр окружности равен 4. Чему равно приближённое значение длины окружности?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80228" name="Picture 4">
            <a:extLst>
              <a:ext uri="{FF2B5EF4-FFF2-40B4-BE49-F238E27FC236}">
                <a16:creationId xmlns:a16="http://schemas.microsoft.com/office/drawing/2014/main" id="{2FE589C6-5329-AC7B-2E86-C79AF925F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75" y="2022475"/>
            <a:ext cx="2660650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035326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12.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30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Радиус окружности равен 3. Чему равно приближённое значение длины полуокружности?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80228" name="Picture 4">
            <a:extLst>
              <a:ext uri="{FF2B5EF4-FFF2-40B4-BE49-F238E27FC236}">
                <a16:creationId xmlns:a16="http://schemas.microsoft.com/office/drawing/2014/main" id="{2FE589C6-5329-AC7B-2E86-C79AF925F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75" y="2022475"/>
            <a:ext cx="2660650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035326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9.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09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Длина окружности равна 12. Чему равно приближённое значение её радиуса?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80228" name="Picture 4">
            <a:extLst>
              <a:ext uri="{FF2B5EF4-FFF2-40B4-BE49-F238E27FC236}">
                <a16:creationId xmlns:a16="http://schemas.microsoft.com/office/drawing/2014/main" id="{2FE589C6-5329-AC7B-2E86-C79AF925F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1675" y="2022475"/>
            <a:ext cx="2660650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035326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2.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8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Колесо радиусом 1 м прокатилось по прямой 10 м. Сколько полных оборотов оно сделало?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035326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1.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AA2AF0D-5DFC-F1B9-177C-0C9CE5C76F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785" y="2585920"/>
            <a:ext cx="6306430" cy="168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4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Длина окружности равна 60 см. Найдите длину дуги этой окружности, содержащую 18</a:t>
            </a:r>
            <a:r>
              <a:rPr lang="ru-RU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035326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3 см.</a:t>
            </a:r>
            <a:endParaRPr lang="ru-RU" altLang="ru-RU" dirty="0">
              <a:solidFill>
                <a:srgbClr val="FF3300"/>
              </a:solidFill>
            </a:endParaRPr>
          </a:p>
        </p:txBody>
      </p:sp>
      <p:pic>
        <p:nvPicPr>
          <p:cNvPr id="206850" name="Picture 2">
            <a:extLst>
              <a:ext uri="{FF2B5EF4-FFF2-40B4-BE49-F238E27FC236}">
                <a16:creationId xmlns:a16="http://schemas.microsoft.com/office/drawing/2014/main" id="{D26EECA1-69B1-4B99-683F-1F2CA279A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600" y="2020907"/>
            <a:ext cx="2628799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83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Длина минутной стрелки часов на Спасской башне Московского Кремля приблизительно равна 3,5 м. Найдите приближённую длину окружности (в метрах), которую описывает конец минутной стрелки в течение: а) одного часа; б) одной минуты.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035326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а) 21 м; б) 35 см.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6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2C68C12A-F2A2-4007-E550-2819186F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80227" name="Text Box 3">
            <a:extLst>
              <a:ext uri="{FF2B5EF4-FFF2-40B4-BE49-F238E27FC236}">
                <a16:creationId xmlns:a16="http://schemas.microsoft.com/office/drawing/2014/main" id="{E3D7BF87-3095-2EB0-EBFB-376A9AF1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8200"/>
            <a:ext cx="89916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Длина минутной стрелки часов на Спасской башне Московского Кремля приблизительно равна 3,5 м. Найдите приближённую длину окружности (в метрах), которую описывает конец минутной стрелки в течение: а) одного часа; б) одной минуты.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180230" name="Text Box 6">
            <a:extLst>
              <a:ext uri="{FF2B5EF4-FFF2-40B4-BE49-F238E27FC236}">
                <a16:creationId xmlns:a16="http://schemas.microsoft.com/office/drawing/2014/main" id="{D6B67A57-5E26-2DE0-92F8-47323DCE8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035326"/>
            <a:ext cx="3733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Ответ. </a:t>
            </a:r>
            <a:r>
              <a:rPr lang="ru-RU" altLang="ru-RU" dirty="0"/>
              <a:t>а) 21 м; б) 35 см.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12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0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680</Words>
  <Application>Microsoft Office PowerPoint</Application>
  <PresentationFormat>Экран (4:3)</PresentationFormat>
  <Paragraphs>67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Times New Roman</vt:lpstr>
      <vt:lpstr>Оформление по умолчанию</vt:lpstr>
      <vt:lpstr>1б. Длина окружности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51</cp:revision>
  <dcterms:created xsi:type="dcterms:W3CDTF">2008-04-30T05:51:18Z</dcterms:created>
  <dcterms:modified xsi:type="dcterms:W3CDTF">2022-07-10T04:30:44Z</dcterms:modified>
</cp:coreProperties>
</file>