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9" r:id="rId2"/>
    <p:sldId id="299" r:id="rId3"/>
    <p:sldId id="318" r:id="rId4"/>
    <p:sldId id="315" r:id="rId5"/>
    <p:sldId id="316" r:id="rId6"/>
    <p:sldId id="317" r:id="rId7"/>
    <p:sldId id="307" r:id="rId8"/>
    <p:sldId id="306" r:id="rId9"/>
    <p:sldId id="309" r:id="rId10"/>
    <p:sldId id="310" r:id="rId11"/>
    <p:sldId id="311" r:id="rId12"/>
    <p:sldId id="312" r:id="rId13"/>
    <p:sldId id="313" r:id="rId14"/>
    <p:sldId id="298" r:id="rId15"/>
    <p:sldId id="279" r:id="rId16"/>
    <p:sldId id="280" r:id="rId17"/>
    <p:sldId id="281" r:id="rId18"/>
    <p:sldId id="319" r:id="rId19"/>
    <p:sldId id="320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90929"/>
  </p:normalViewPr>
  <p:slideViewPr>
    <p:cSldViewPr>
      <p:cViewPr varScale="1">
        <p:scale>
          <a:sx n="93" d="100"/>
          <a:sy n="93" d="100"/>
        </p:scale>
        <p:origin x="4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F705D1B-047E-EC0B-3487-92A1E5CAF3A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F2219AE-5DB1-A8FE-75DE-61845F56DAE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2F03276-2846-5787-317A-BF973B214C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B546D2D-E385-EDCE-69DC-D887658FF39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10AAF73-5C28-5697-6F72-BEDCE74001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212CE65-4DAD-8D11-9D12-C287344BC0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AED1900-9368-4E1F-A3D0-3E0795237C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A21D849-20F4-E6CE-989E-0C1F4868FC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6891CE4-1657-4FD2-AACC-1DC2B82CCF0E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91D518F-A222-86C3-9D12-57D8A51947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BF1CF15-995E-1462-4B67-B6F46C30E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88BE22AF-1DA1-0E70-E368-F7AADB162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71B134-EFF4-4670-A38D-31217EDA1D6D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308381F-EFE0-791A-EC52-9C301C0E51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D98F088-6719-E7F4-7DFA-9B524839A8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7B29187D-06CE-9228-F606-B12151924D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0F459F-3793-4FA0-9B7E-1BFA58F095EA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2D97E73-EEAC-0076-B65A-B3E364F0C3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C21C334-50FC-671F-0762-D7FE34F60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B3844A6-B194-6377-FB78-F5CC07BA5C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0DC9F19-F043-4853-89DB-CEBF87B551F9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DDD260F-8E33-C51B-2501-33C33545BE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E57E33F-CB01-27E5-6779-8486A9D64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500B4BD9-79EB-86E2-DDF3-9414014EA5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A74716-99A9-4057-844C-77511321E147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4ACDD52-E8D5-A4ED-DBC0-B068A2F957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905E8F29-AF9D-BC63-2334-1A668D1F07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4A34E49-B419-BB9C-BACC-3ED82A783D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306F4EF-476B-41F9-8B7F-D5307E80A370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32771" name="Rectangle 1026">
            <a:extLst>
              <a:ext uri="{FF2B5EF4-FFF2-40B4-BE49-F238E27FC236}">
                <a16:creationId xmlns:a16="http://schemas.microsoft.com/office/drawing/2014/main" id="{16E3605A-D7D5-F578-0D00-B4BF6F072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1027">
            <a:extLst>
              <a:ext uri="{FF2B5EF4-FFF2-40B4-BE49-F238E27FC236}">
                <a16:creationId xmlns:a16="http://schemas.microsoft.com/office/drawing/2014/main" id="{3C489517-9959-7DA0-4F67-3840E4CCF6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BB057CB3-543C-1097-A602-E78E6DF97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8A12BB-5A8E-478B-B266-C81F27ED7E61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01F5632-64A0-D9A6-6B31-4C6A0085D8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6733EE72-515F-30D4-5B1D-D30633159D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EBC55CE-F6F3-A67D-988F-1662F61439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CB0E882-D6C2-4F49-8038-68BB4AA80492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6E90401-33B5-4002-09DD-091B2D1F69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531C9D39-4710-FC0E-4212-CE0596D04B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ABF3233E-7183-D2F3-20CC-E841B7A255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8AB30F-D563-4EA0-A79A-59297AF07E91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CAF023D0-5F9D-3404-632B-C9EFAD26FF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FB936E42-1CAD-2AF0-E479-D9CA6866E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ABF3233E-7183-D2F3-20CC-E841B7A255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8AB30F-D563-4EA0-A79A-59297AF07E91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CAF023D0-5F9D-3404-632B-C9EFAD26FF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FB936E42-1CAD-2AF0-E479-D9CA6866E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74375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ABF3233E-7183-D2F3-20CC-E841B7A255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8AB30F-D563-4EA0-A79A-59297AF07E91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CAF023D0-5F9D-3404-632B-C9EFAD26FF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FB936E42-1CAD-2AF0-E479-D9CA6866E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3003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5324269-ADBC-2B35-3BC5-72CE336D21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C96EF3-7FB8-4B23-ACE0-543558B90B9E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1616AC6-8596-4096-DBF8-AAE330CB59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E86E09C-FA0C-44B8-494A-FEAA7A349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5FC2DDBA-3E99-4F9B-981B-7BEEF499A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41AD28-7EA9-42F7-972C-D3EB0A25E01B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1BEA2B7-0EA9-224D-4F8E-4CE5CEB938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3268A49-0772-0310-6DE0-41F09D74D9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042BA11E-2637-4B6A-85EA-7F91B74704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B07608C-7654-4517-889E-8883B0FDB5DC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3FF2420-936A-8C57-D15B-F677A0701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8F7F0131-032B-E677-FC45-A4D68DCB8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22E4AF96-97B4-7640-4202-27EDF0BA28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EA8D74-5DFC-42EC-9D99-AD2BC2E2C79C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29DEB50-F10A-E107-F3B2-B4EE513C95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19DB1F3-3A51-FBD9-E86D-1698ABCBE1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DAE3F9F-D6A1-5FC5-7621-EA2F6682F7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378812-0E32-4505-820C-98D748F228DB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6085FB5-2994-173D-2EF1-1DCDB68C28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B95F9606-38A8-75C0-563D-C540945819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A71162A-2019-2E5D-A4D3-5BD24421FC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0EA4D4-5E10-4335-966D-35E3FF39479E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B424397-AEE3-F1B3-55CE-C2B21B0CB0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739FFA4-89FB-695C-BDB3-D5BE5BBAB5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72AAF854-9FBC-A740-2217-F222096701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D5164F-0EC3-4287-AA16-144FAFCE8563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0752225-AE22-868F-D292-CE865E31D5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5C7AADF-13B5-F60C-A479-A413640FD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D22F76D0-8DB6-1EC8-8825-753626EB57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CA5903-3598-487C-A2D7-1EE3316A0586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47F794CC-E1DB-8A2E-FCAA-8FF374DEE1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0C7B290E-7FA6-F533-F784-9171ADB17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2F5503-5561-6AB9-A5F7-23844D1B0D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3EB23E-A51B-892A-2AB2-DFA55A37A2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04311C-8F10-E886-FB04-EEE95EA0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74E15-576F-444A-82C4-47B82B4811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519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D61155-1F7C-D81D-3A7F-E11790FABA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0F8345-BBDB-1C31-CD13-2F5816541D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1B1ABF-0805-6A84-E1B1-9A75CDACA1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98869-93F9-4EF0-8438-3C320AEA6D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858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E4E058-1B6E-65AB-6CDF-D6717AE711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621691-239C-1BA6-E4B0-649BE8AF4A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5ECF78-D31D-B639-7E86-60FBD323CF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14211-4812-4622-944B-633BB4645F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686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890389-E4D2-F91A-0204-DA556732A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86A285-A1C4-B032-C4B8-1B0C64D3ED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1A03C5-3519-1B06-830B-3B191BBB00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A91EC-144D-48CC-BDD0-FBC432BA19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632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3A1986-1138-ED9F-7F07-D5AA282416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725121-ED77-A01F-768E-DE4FEE0746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D720FA-79A6-F11B-FFB9-E75CBB1B97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AF42F-05AB-4E9D-8F21-6EA96ED261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896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36F5E1-C156-340C-1A30-C95BBFB93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64CB58-1D9B-F056-07AB-66682A39F4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DCD5B-30A6-94E7-C6B2-5EE730F3D0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334D6-858F-4169-8BEF-61BCBFF4B9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723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7C2D72A-3E1E-AA6B-3F75-2B09EC6A1A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B3E9EB7-47BA-670F-993B-EA50F933D1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67BA17-D4AE-02A2-E5AE-9C5A05D74A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FD90D-1C0B-4153-BB9E-213A73B3EB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406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4B56B13-6F78-45FF-F6AB-BFD719632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AB3857-1127-5CBC-739E-72301B070C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A77D0F-9E82-7D66-4118-5425A814D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AFD6-BB7F-4BFE-B393-09BDCCF6CD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82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898ACB4-A3F8-B95F-8205-13CD023A6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DBA9EC5-5ABB-6C36-F9F1-94145B4D3B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56B1B37-3CD9-68CD-0527-FA779CEB64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207F0-C05B-435C-8F56-FC8D4D7755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883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95E984-63EF-939E-9567-7A2E6B025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C0BC42-9B65-B374-A7B4-826505884D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84A88B-10AE-547A-B5EF-2F3EC569BF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4617F-85AE-46F5-ACEE-E2AFEE84FB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162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7F8E58-F5CC-3809-3D90-55D6FA2D5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295D62-1879-603B-2E39-E3B1B77460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4AF8DA-5FE4-B9E9-EFE0-5E630298FF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52D7-4379-4D8C-A487-BE113EE93C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862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BA83C1B-333F-799C-5D8F-F2B0195A59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FFD323F-ED92-A7E4-5642-195C659C8F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9CAB824-FCC3-0E02-89F8-82521256F7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248448B-ADEC-1FE0-3D78-FD9D9E9718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DC494C-5F3E-4905-403B-C3FFC1E76B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D254AFE-ADD8-4737-A280-FCFF18FEE8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F173931-43F9-3490-B564-C1C4CA142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Лучи, отрезки</a:t>
            </a: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1ABCA8E4-263C-F177-0531-B42C48305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2938"/>
            <a:ext cx="91440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	Лучом</a:t>
            </a:r>
            <a:r>
              <a:rPr lang="ru-RU" altLang="ru-RU">
                <a:cs typeface="Times New Roman" panose="02020603050405020304" pitchFamily="18" charset="0"/>
              </a:rPr>
              <a:t>, или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полупрямой</a:t>
            </a:r>
            <a:r>
              <a:rPr lang="ru-RU" altLang="ru-RU">
                <a:cs typeface="Times New Roman" panose="02020603050405020304" pitchFamily="18" charset="0"/>
              </a:rPr>
              <a:t>, называется часть прямой, состоящая из данной точки и всех точек, лежащих от неё по одну сторону. При этом сама данная точка называется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началом</a:t>
            </a:r>
            <a:r>
              <a:rPr lang="ru-RU" altLang="ru-RU">
                <a:cs typeface="Times New Roman" panose="02020603050405020304" pitchFamily="18" charset="0"/>
              </a:rPr>
              <a:t>, или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вершиной луча</a:t>
            </a:r>
            <a:r>
              <a:rPr lang="ru-RU" altLang="ru-RU" i="1">
                <a:cs typeface="Times New Roman" panose="02020603050405020304" pitchFamily="18" charset="0"/>
              </a:rPr>
              <a:t>.</a:t>
            </a:r>
            <a:endParaRPr lang="ru-RU" altLang="ru-RU" i="1"/>
          </a:p>
          <a:p>
            <a:pPr algn="just" eaLnBrk="1" hangingPunct="1"/>
            <a:r>
              <a:rPr lang="ru-RU" altLang="ru-RU">
                <a:cs typeface="Times New Roman" panose="02020603050405020304" pitchFamily="18" charset="0"/>
              </a:rPr>
              <a:t>	Для обозначения лучей используются пары прописных латинских букв, например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, первая из которых обозначает начало луча, а вторая – какую-нибудь точку, принадлежащую лучу.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endParaRPr lang="en-US" altLang="ru-RU" i="1">
              <a:cs typeface="Times New Roman" panose="02020603050405020304" pitchFamily="18" charset="0"/>
            </a:endParaRPr>
          </a:p>
        </p:txBody>
      </p:sp>
      <p:pic>
        <p:nvPicPr>
          <p:cNvPr id="3076" name="Picture 28">
            <a:extLst>
              <a:ext uri="{FF2B5EF4-FFF2-40B4-BE49-F238E27FC236}">
                <a16:creationId xmlns:a16="http://schemas.microsoft.com/office/drawing/2014/main" id="{4B6E1153-6E57-67DC-CEBF-1AEF9C520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5803900"/>
            <a:ext cx="26289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7" name="Text Box 29">
            <a:extLst>
              <a:ext uri="{FF2B5EF4-FFF2-40B4-BE49-F238E27FC236}">
                <a16:creationId xmlns:a16="http://schemas.microsoft.com/office/drawing/2014/main" id="{BBA9FC08-0D46-CF2B-604F-131CF55AA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52800"/>
            <a:ext cx="9144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	Отрезком</a:t>
            </a:r>
            <a:r>
              <a:rPr lang="ru-RU" altLang="ru-RU" b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называется часть прямой, состоящая из двух данных точек и всех точек, лежащих между ними. При этом сами данные точки называются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концами отрезка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endParaRPr lang="en-US" altLang="ru-RU"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>
                <a:cs typeface="Times New Roman" panose="02020603050405020304" pitchFamily="18" charset="0"/>
              </a:rPr>
              <a:t>	На листе бумаги отрезки проводят с помощью линейки.</a:t>
            </a:r>
          </a:p>
          <a:p>
            <a:pPr algn="just" eaLnBrk="1" hangingPunct="1"/>
            <a:r>
              <a:rPr lang="ru-RU" altLang="ru-RU">
                <a:cs typeface="Times New Roman" panose="02020603050405020304" pitchFamily="18" charset="0"/>
              </a:rPr>
              <a:t>	Отрезок обозначается указанием его концов. Например,</a:t>
            </a:r>
            <a:r>
              <a:rPr lang="ru-RU" altLang="ru-RU" b="1" i="1">
                <a:cs typeface="Times New Roman" panose="02020603050405020304" pitchFamily="18" charset="0"/>
              </a:rPr>
              <a:t> 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,</a:t>
            </a:r>
            <a:r>
              <a:rPr lang="ru-RU" altLang="ru-RU" i="1">
                <a:cs typeface="Times New Roman" panose="02020603050405020304" pitchFamily="18" charset="0"/>
              </a:rPr>
              <a:t> С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D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и т. д. </a:t>
            </a:r>
          </a:p>
        </p:txBody>
      </p:sp>
      <p:pic>
        <p:nvPicPr>
          <p:cNvPr id="3078" name="Picture 31">
            <a:extLst>
              <a:ext uri="{FF2B5EF4-FFF2-40B4-BE49-F238E27FC236}">
                <a16:creationId xmlns:a16="http://schemas.microsoft.com/office/drawing/2014/main" id="{A77640E0-C2A2-E3F3-2CDC-27C80605B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5803900"/>
            <a:ext cx="18811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>
            <a:extLst>
              <a:ext uri="{FF2B5EF4-FFF2-40B4-BE49-F238E27FC236}">
                <a16:creationId xmlns:a16="http://schemas.microsoft.com/office/drawing/2014/main" id="{F4D8D316-17FA-83D1-8B69-0A84E13B9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8 </a:t>
            </a:r>
          </a:p>
        </p:txBody>
      </p:sp>
      <p:sp>
        <p:nvSpPr>
          <p:cNvPr id="23555" name="Text Box 1027">
            <a:extLst>
              <a:ext uri="{FF2B5EF4-FFF2-40B4-BE49-F238E27FC236}">
                <a16:creationId xmlns:a16="http://schemas.microsoft.com/office/drawing/2014/main" id="{193F4302-2105-203E-70D9-E041A47B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луче </a:t>
            </a:r>
            <a:r>
              <a:rPr lang="en-US" altLang="ru-RU" sz="3200" i="1" dirty="0">
                <a:cs typeface="Times New Roman" panose="02020603050405020304" pitchFamily="18" charset="0"/>
              </a:rPr>
              <a:t>CE </a:t>
            </a:r>
            <a:r>
              <a:rPr lang="ru-RU" altLang="ru-RU" sz="3200" dirty="0">
                <a:cs typeface="Times New Roman" panose="02020603050405020304" pitchFamily="18" charset="0"/>
              </a:rPr>
              <a:t>отложите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, равный отрезку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3556" name="Picture 1028">
            <a:extLst>
              <a:ext uri="{FF2B5EF4-FFF2-40B4-BE49-F238E27FC236}">
                <a16:creationId xmlns:a16="http://schemas.microsoft.com/office/drawing/2014/main" id="{C863C95F-37DC-C8DE-0D0D-023ED86BC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9013" name="Group 1029">
            <a:extLst>
              <a:ext uri="{FF2B5EF4-FFF2-40B4-BE49-F238E27FC236}">
                <a16:creationId xmlns:a16="http://schemas.microsoft.com/office/drawing/2014/main" id="{DDEB3473-4274-94D2-E4DF-4AABC2555776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286000"/>
            <a:ext cx="5486400" cy="3627438"/>
            <a:chOff x="384" y="1440"/>
            <a:chExt cx="3456" cy="2285"/>
          </a:xfrm>
        </p:grpSpPr>
        <p:sp>
          <p:nvSpPr>
            <p:cNvPr id="23558" name="Text Box 1030">
              <a:extLst>
                <a:ext uri="{FF2B5EF4-FFF2-40B4-BE49-F238E27FC236}">
                  <a16:creationId xmlns:a16="http://schemas.microsoft.com/office/drawing/2014/main" id="{DFC65911-7975-2116-C034-6B0074C5B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23559" name="Picture 1031">
              <a:extLst>
                <a:ext uri="{FF2B5EF4-FFF2-40B4-BE49-F238E27FC236}">
                  <a16:creationId xmlns:a16="http://schemas.microsoft.com/office/drawing/2014/main" id="{2F536DDA-FDF6-8EA5-C818-124D91013F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440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9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3560189-3024-04FC-8814-114034DF9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9 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FD487C3C-451C-FCDA-03C3-B2FFFFDF9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луче </a:t>
            </a:r>
            <a:r>
              <a:rPr lang="en-US" altLang="ru-RU" sz="3200" i="1" dirty="0">
                <a:cs typeface="Times New Roman" panose="02020603050405020304" pitchFamily="18" charset="0"/>
              </a:rPr>
              <a:t>CE </a:t>
            </a:r>
            <a:r>
              <a:rPr lang="ru-RU" altLang="ru-RU" sz="3200" dirty="0">
                <a:cs typeface="Times New Roman" panose="02020603050405020304" pitchFamily="18" charset="0"/>
              </a:rPr>
              <a:t>отложите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, равный отрезку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5604" name="Picture 4">
            <a:extLst>
              <a:ext uri="{FF2B5EF4-FFF2-40B4-BE49-F238E27FC236}">
                <a16:creationId xmlns:a16="http://schemas.microsoft.com/office/drawing/2014/main" id="{C009475C-80EB-8AD3-C03D-977E507B3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146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1061" name="Group 5">
            <a:extLst>
              <a:ext uri="{FF2B5EF4-FFF2-40B4-BE49-F238E27FC236}">
                <a16:creationId xmlns:a16="http://schemas.microsoft.com/office/drawing/2014/main" id="{7162DA51-D6A8-8CEC-FEFE-D45C1E3FE2A8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514600"/>
            <a:ext cx="5486400" cy="3398838"/>
            <a:chOff x="384" y="1584"/>
            <a:chExt cx="3456" cy="2141"/>
          </a:xfrm>
        </p:grpSpPr>
        <p:sp>
          <p:nvSpPr>
            <p:cNvPr id="25606" name="Text Box 6">
              <a:extLst>
                <a:ext uri="{FF2B5EF4-FFF2-40B4-BE49-F238E27FC236}">
                  <a16:creationId xmlns:a16="http://schemas.microsoft.com/office/drawing/2014/main" id="{B551A618-00A7-5446-62F4-4F687A1E04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25607" name="Picture 7">
              <a:extLst>
                <a:ext uri="{FF2B5EF4-FFF2-40B4-BE49-F238E27FC236}">
                  <a16:creationId xmlns:a16="http://schemas.microsoft.com/office/drawing/2014/main" id="{789E4A1E-F934-F8A4-64F8-1B8F945E7A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584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AD46F894-0FC7-4DB9-EDE6-A9679AF54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7651" name="Text Box 1027">
            <a:extLst>
              <a:ext uri="{FF2B5EF4-FFF2-40B4-BE49-F238E27FC236}">
                <a16:creationId xmlns:a16="http://schemas.microsoft.com/office/drawing/2014/main" id="{85712B10-08AA-F935-211A-5B6075536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луче </a:t>
            </a:r>
            <a:r>
              <a:rPr lang="en-US" altLang="ru-RU" sz="3200" i="1" dirty="0">
                <a:cs typeface="Times New Roman" panose="02020603050405020304" pitchFamily="18" charset="0"/>
              </a:rPr>
              <a:t>CE </a:t>
            </a:r>
            <a:r>
              <a:rPr lang="ru-RU" altLang="ru-RU" sz="3200" dirty="0">
                <a:cs typeface="Times New Roman" panose="02020603050405020304" pitchFamily="18" charset="0"/>
              </a:rPr>
              <a:t>отложите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, равный отрезку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7652" name="Picture 1028">
            <a:extLst>
              <a:ext uri="{FF2B5EF4-FFF2-40B4-BE49-F238E27FC236}">
                <a16:creationId xmlns:a16="http://schemas.microsoft.com/office/drawing/2014/main" id="{9CC06EB7-42FA-D585-C41F-6092A3B83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860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3109" name="Group 1029">
            <a:extLst>
              <a:ext uri="{FF2B5EF4-FFF2-40B4-BE49-F238E27FC236}">
                <a16:creationId xmlns:a16="http://schemas.microsoft.com/office/drawing/2014/main" id="{5A45FB7B-715A-910A-BF23-48D2C0F780CD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286000"/>
            <a:ext cx="5638800" cy="3627438"/>
            <a:chOff x="384" y="1440"/>
            <a:chExt cx="3552" cy="2285"/>
          </a:xfrm>
        </p:grpSpPr>
        <p:sp>
          <p:nvSpPr>
            <p:cNvPr id="27654" name="Text Box 1030">
              <a:extLst>
                <a:ext uri="{FF2B5EF4-FFF2-40B4-BE49-F238E27FC236}">
                  <a16:creationId xmlns:a16="http://schemas.microsoft.com/office/drawing/2014/main" id="{BEC8C0EA-F5BB-B854-39D0-102702B92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27655" name="Picture 1031">
              <a:extLst>
                <a:ext uri="{FF2B5EF4-FFF2-40B4-BE49-F238E27FC236}">
                  <a16:creationId xmlns:a16="http://schemas.microsoft.com/office/drawing/2014/main" id="{C23A57A8-B61C-131A-0BEF-AF40843DCD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440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62C325A-202F-A7C2-3ED2-F2B21F6A4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FA8B0AE0-414C-1DAE-5AF5-D5E466AB0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Укажите равные отрезки</a:t>
            </a:r>
            <a:r>
              <a:rPr lang="ru-RU" altLang="ru-RU" sz="3200"/>
              <a:t>, изображенные на рисунке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6E70EC5B-1E1F-E5D4-2C5F-48880014F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533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и д); б) и е); в) и г). </a:t>
            </a:r>
          </a:p>
        </p:txBody>
      </p:sp>
      <p:pic>
        <p:nvPicPr>
          <p:cNvPr id="29701" name="Picture 5">
            <a:extLst>
              <a:ext uri="{FF2B5EF4-FFF2-40B4-BE49-F238E27FC236}">
                <a16:creationId xmlns:a16="http://schemas.microsoft.com/office/drawing/2014/main" id="{B64BD707-C2EC-EEAB-7AB7-F76FB14F0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050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>
            <a:extLst>
              <a:ext uri="{FF2B5EF4-FFF2-40B4-BE49-F238E27FC236}">
                <a16:creationId xmlns:a16="http://schemas.microsoft.com/office/drawing/2014/main" id="{EDF4FF36-8D40-F2FB-E95E-1DC5DDD28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1747" name="Text Box 1027">
            <a:extLst>
              <a:ext uri="{FF2B5EF4-FFF2-40B4-BE49-F238E27FC236}">
                <a16:creationId xmlns:a16="http://schemas.microsoft.com/office/drawing/2014/main" id="{4F57DB76-AC38-4F23-7BBC-9D35ED9F8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Укажите середины отрезков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EF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GH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1748" name="Picture 1028">
            <a:extLst>
              <a:ext uri="{FF2B5EF4-FFF2-40B4-BE49-F238E27FC236}">
                <a16:creationId xmlns:a16="http://schemas.microsoft.com/office/drawing/2014/main" id="{3B6A5084-37C8-F4A9-8902-D0179E29B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828800"/>
            <a:ext cx="3163888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2389" name="Group 1029">
            <a:extLst>
              <a:ext uri="{FF2B5EF4-FFF2-40B4-BE49-F238E27FC236}">
                <a16:creationId xmlns:a16="http://schemas.microsoft.com/office/drawing/2014/main" id="{91C0CB03-4DB1-C0A0-AAE7-85C7F099C86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828800"/>
            <a:ext cx="5638800" cy="3551238"/>
            <a:chOff x="336" y="1152"/>
            <a:chExt cx="3552" cy="2237"/>
          </a:xfrm>
        </p:grpSpPr>
        <p:sp>
          <p:nvSpPr>
            <p:cNvPr id="31750" name="Text Box 1030">
              <a:extLst>
                <a:ext uri="{FF2B5EF4-FFF2-40B4-BE49-F238E27FC236}">
                  <a16:creationId xmlns:a16="http://schemas.microsoft.com/office/drawing/2014/main" id="{922E2333-004D-3382-E1B3-E10E212FA9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31751" name="Picture 1031">
              <a:extLst>
                <a:ext uri="{FF2B5EF4-FFF2-40B4-BE49-F238E27FC236}">
                  <a16:creationId xmlns:a16="http://schemas.microsoft.com/office/drawing/2014/main" id="{FD1178BF-1950-E441-516A-470DFAF6C3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152"/>
              <a:ext cx="1968" cy="1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4CC57EE-D513-EB36-4DEA-4C660A2350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2AC10DEC-1123-D9C4-265C-06E0485B2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Укажите середины отрезков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EF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GH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3796" name="Picture 6">
            <a:extLst>
              <a:ext uri="{FF2B5EF4-FFF2-40B4-BE49-F238E27FC236}">
                <a16:creationId xmlns:a16="http://schemas.microsoft.com/office/drawing/2014/main" id="{C38264B6-C791-4D9A-34CB-C221DFFEE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0"/>
            <a:ext cx="3152775" cy="309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3480" name="Group 8">
            <a:extLst>
              <a:ext uri="{FF2B5EF4-FFF2-40B4-BE49-F238E27FC236}">
                <a16:creationId xmlns:a16="http://schemas.microsoft.com/office/drawing/2014/main" id="{8CEE1A33-5EF1-5724-121D-84276C3F016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05000"/>
            <a:ext cx="5638800" cy="4008438"/>
            <a:chOff x="384" y="1200"/>
            <a:chExt cx="3552" cy="2525"/>
          </a:xfrm>
        </p:grpSpPr>
        <p:sp>
          <p:nvSpPr>
            <p:cNvPr id="33798" name="Text Box 4">
              <a:extLst>
                <a:ext uri="{FF2B5EF4-FFF2-40B4-BE49-F238E27FC236}">
                  <a16:creationId xmlns:a16="http://schemas.microsoft.com/office/drawing/2014/main" id="{5D70EC7A-8840-858F-C336-DEA918B8EC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33799" name="Picture 7">
              <a:extLst>
                <a:ext uri="{FF2B5EF4-FFF2-40B4-BE49-F238E27FC236}">
                  <a16:creationId xmlns:a16="http://schemas.microsoft.com/office/drawing/2014/main" id="{108C6F81-5F1C-4855-5E12-73E589FB61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200"/>
              <a:ext cx="1968" cy="1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CC4BFBA-E6E3-9DBE-F99D-BB31CAFC8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981E4E72-9149-D00A-0D29-2B6E879BC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Укажите точки, делящие отрезки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EF </a:t>
            </a:r>
            <a:r>
              <a:rPr lang="ru-RU" altLang="ru-RU" sz="3200">
                <a:cs typeface="Times New Roman" panose="02020603050405020304" pitchFamily="18" charset="0"/>
              </a:rPr>
              <a:t>на три равные части. </a:t>
            </a:r>
          </a:p>
        </p:txBody>
      </p:sp>
      <p:pic>
        <p:nvPicPr>
          <p:cNvPr id="35844" name="Picture 6">
            <a:extLst>
              <a:ext uri="{FF2B5EF4-FFF2-40B4-BE49-F238E27FC236}">
                <a16:creationId xmlns:a16="http://schemas.microsoft.com/office/drawing/2014/main" id="{DACA0F32-B08F-6ACD-5388-3566B8531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311150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5528" name="Group 8">
            <a:extLst>
              <a:ext uri="{FF2B5EF4-FFF2-40B4-BE49-F238E27FC236}">
                <a16:creationId xmlns:a16="http://schemas.microsoft.com/office/drawing/2014/main" id="{09CD3350-54E9-B950-E262-4D74090977D1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209800"/>
            <a:ext cx="5632450" cy="3703638"/>
            <a:chOff x="384" y="1392"/>
            <a:chExt cx="3548" cy="2333"/>
          </a:xfrm>
        </p:grpSpPr>
        <p:sp>
          <p:nvSpPr>
            <p:cNvPr id="35846" name="Text Box 4">
              <a:extLst>
                <a:ext uri="{FF2B5EF4-FFF2-40B4-BE49-F238E27FC236}">
                  <a16:creationId xmlns:a16="http://schemas.microsoft.com/office/drawing/2014/main" id="{6EB45853-EE76-D334-CEE3-A06A1A905B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35847" name="Picture 7">
              <a:extLst>
                <a:ext uri="{FF2B5EF4-FFF2-40B4-BE49-F238E27FC236}">
                  <a16:creationId xmlns:a16="http://schemas.microsoft.com/office/drawing/2014/main" id="{40B65F6A-8BAD-8454-C143-18938C7EC3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392"/>
              <a:ext cx="1964" cy="2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EDE0A7E-675F-CFF9-B6AA-0FA8C773B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15 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5F681902-D0A8-4DA3-E765-06BB7576B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Укажите точки, делящие отрезки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EF</a:t>
            </a:r>
            <a:r>
              <a:rPr lang="en-US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GH </a:t>
            </a:r>
            <a:r>
              <a:rPr lang="ru-RU" altLang="ru-RU" sz="3200">
                <a:cs typeface="Times New Roman" panose="02020603050405020304" pitchFamily="18" charset="0"/>
              </a:rPr>
              <a:t>на три равные части. </a:t>
            </a:r>
          </a:p>
        </p:txBody>
      </p:sp>
      <p:pic>
        <p:nvPicPr>
          <p:cNvPr id="37892" name="Picture 6">
            <a:extLst>
              <a:ext uri="{FF2B5EF4-FFF2-40B4-BE49-F238E27FC236}">
                <a16:creationId xmlns:a16="http://schemas.microsoft.com/office/drawing/2014/main" id="{4BE97C1F-6844-BD27-07CC-C569D071F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0"/>
            <a:ext cx="3409950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7576" name="Group 8">
            <a:extLst>
              <a:ext uri="{FF2B5EF4-FFF2-40B4-BE49-F238E27FC236}">
                <a16:creationId xmlns:a16="http://schemas.microsoft.com/office/drawing/2014/main" id="{ECCA9010-1769-57D6-4714-E1AD98A0F946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286000"/>
            <a:ext cx="5638800" cy="3627438"/>
            <a:chOff x="384" y="1440"/>
            <a:chExt cx="3552" cy="2285"/>
          </a:xfrm>
        </p:grpSpPr>
        <p:sp>
          <p:nvSpPr>
            <p:cNvPr id="37894" name="Text Box 4">
              <a:extLst>
                <a:ext uri="{FF2B5EF4-FFF2-40B4-BE49-F238E27FC236}">
                  <a16:creationId xmlns:a16="http://schemas.microsoft.com/office/drawing/2014/main" id="{6E426EF1-A0DB-C5F1-8AC8-6082725113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37895" name="Picture 7">
              <a:extLst>
                <a:ext uri="{FF2B5EF4-FFF2-40B4-BE49-F238E27FC236}">
                  <a16:creationId xmlns:a16="http://schemas.microsoft.com/office/drawing/2014/main" id="{2E89E606-45EB-A19C-6802-AE3FA9CC1D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440"/>
              <a:ext cx="2160" cy="2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EDE0A7E-675F-CFF9-B6AA-0FA8C773B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16 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5F681902-D0A8-4DA3-E765-06BB7576B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клетчатой бумаге изобразите отрезки, как показано на рисунке. Изобразите отрезок, равный сумме отрезков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4B6015-8B25-AD06-4219-C4BBCAA8C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3627" y="2400156"/>
            <a:ext cx="7034839" cy="2541012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A470D464-6C62-3236-6845-09A851A68E17}"/>
              </a:ext>
            </a:extLst>
          </p:cNvPr>
          <p:cNvGrpSpPr/>
          <p:nvPr/>
        </p:nvGrpSpPr>
        <p:grpSpPr>
          <a:xfrm>
            <a:off x="442324" y="2400156"/>
            <a:ext cx="8259351" cy="3513286"/>
            <a:chOff x="609600" y="3006209"/>
            <a:chExt cx="6834587" cy="2907233"/>
          </a:xfrm>
        </p:grpSpPr>
        <p:sp>
          <p:nvSpPr>
            <p:cNvPr id="37894" name="Text Box 4">
              <a:extLst>
                <a:ext uri="{FF2B5EF4-FFF2-40B4-BE49-F238E27FC236}">
                  <a16:creationId xmlns:a16="http://schemas.microsoft.com/office/drawing/2014/main" id="{6E426EF1-A0DB-C5F1-8AC8-6082725113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" y="5334004"/>
              <a:ext cx="25146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A433DD13-0E2D-3EEF-CE8C-2DBB8E981C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99810" y="3006209"/>
              <a:ext cx="5744377" cy="21243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291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EDE0A7E-675F-CFF9-B6AA-0FA8C773B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17 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5F681902-D0A8-4DA3-E765-06BB7576B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клетчатой бумаге изобразите отрезки, как показано на рисунке. Изобразите отрезок, равный разности отрезков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74485FF-5210-0E95-9220-0F9A047FD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3339" y="2295366"/>
            <a:ext cx="5127296" cy="2717809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1C1B069-3830-A398-3831-C3D91A2824FF}"/>
              </a:ext>
            </a:extLst>
          </p:cNvPr>
          <p:cNvGrpSpPr/>
          <p:nvPr/>
        </p:nvGrpSpPr>
        <p:grpSpPr>
          <a:xfrm>
            <a:off x="609600" y="2295366"/>
            <a:ext cx="7190681" cy="3618076"/>
            <a:chOff x="609600" y="2295366"/>
            <a:chExt cx="7190681" cy="3618076"/>
          </a:xfrm>
        </p:grpSpPr>
        <p:sp>
          <p:nvSpPr>
            <p:cNvPr id="37894" name="Text Box 4">
              <a:extLst>
                <a:ext uri="{FF2B5EF4-FFF2-40B4-BE49-F238E27FC236}">
                  <a16:creationId xmlns:a16="http://schemas.microsoft.com/office/drawing/2014/main" id="{6E426EF1-A0DB-C5F1-8AC8-6082725113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" y="5334004"/>
              <a:ext cx="25146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E75D28F7-35BE-C377-958D-CE7F357E033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33338" y="2295366"/>
              <a:ext cx="5366943" cy="28756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629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2BAA1837-1A41-9614-D307-96CCABBB6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6319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Одной из основных операций, которую можно производить с отрезками, является операция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откладывания данного отрезка</a:t>
            </a:r>
            <a:r>
              <a:rPr lang="ru-RU" altLang="ru-RU" dirty="0">
                <a:cs typeface="Times New Roman" panose="02020603050405020304" pitchFamily="18" charset="0"/>
              </a:rPr>
              <a:t> на данном луче от его вершины. Получающийся при этом отрезок называется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равным</a:t>
            </a:r>
            <a:r>
              <a:rPr lang="ru-RU" altLang="ru-RU" dirty="0">
                <a:cs typeface="Times New Roman" panose="02020603050405020304" pitchFamily="18" charset="0"/>
              </a:rPr>
              <a:t> исходному отрезку.</a:t>
            </a:r>
          </a:p>
        </p:txBody>
      </p:sp>
      <p:sp>
        <p:nvSpPr>
          <p:cNvPr id="5124" name="Text Box 8">
            <a:extLst>
              <a:ext uri="{FF2B5EF4-FFF2-40B4-BE49-F238E27FC236}">
                <a16:creationId xmlns:a16="http://schemas.microsoft.com/office/drawing/2014/main" id="{4F6D4D9B-76D2-5DD5-BE15-10B3A7BBF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23182"/>
            <a:ext cx="91440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	Равенство отрезков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 и </a:t>
            </a:r>
            <a:r>
              <a:rPr lang="ru-RU" altLang="ru-RU" i="1">
                <a:cs typeface="Times New Roman" panose="02020603050405020304" pitchFamily="18" charset="0"/>
              </a:rPr>
              <a:t>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записывается в виде </a:t>
            </a:r>
            <a:r>
              <a:rPr lang="ru-RU" altLang="ru-RU" i="1">
                <a:cs typeface="Times New Roman" panose="02020603050405020304" pitchFamily="18" charset="0"/>
              </a:rPr>
              <a:t>АВ=А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. Оно означает, что если один из этих отрезков, например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, отложить на луче </a:t>
            </a:r>
            <a:r>
              <a:rPr lang="ru-RU" altLang="ru-RU" i="1">
                <a:cs typeface="Times New Roman" panose="02020603050405020304" pitchFamily="18" charset="0"/>
              </a:rPr>
              <a:t>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от точки </a:t>
            </a:r>
            <a:r>
              <a:rPr lang="ru-RU" altLang="ru-RU" i="1">
                <a:cs typeface="Times New Roman" panose="02020603050405020304" pitchFamily="18" charset="0"/>
              </a:rPr>
              <a:t>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, то отрезок </a:t>
            </a:r>
            <a:r>
              <a:rPr lang="ru-RU" altLang="ru-RU" i="1">
                <a:cs typeface="Times New Roman" panose="02020603050405020304" pitchFamily="18" charset="0"/>
              </a:rPr>
              <a:t>АВ </a:t>
            </a:r>
            <a:r>
              <a:rPr lang="ru-RU" altLang="ru-RU">
                <a:cs typeface="Times New Roman" panose="02020603050405020304" pitchFamily="18" charset="0"/>
              </a:rPr>
              <a:t>при этом совместится с отрезком </a:t>
            </a:r>
            <a:r>
              <a:rPr lang="ru-RU" altLang="ru-RU" i="1">
                <a:cs typeface="Times New Roman" panose="02020603050405020304" pitchFamily="18" charset="0"/>
              </a:rPr>
              <a:t>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endParaRPr lang="ru-RU" altLang="ru-RU"/>
          </a:p>
        </p:txBody>
      </p:sp>
      <p:sp>
        <p:nvSpPr>
          <p:cNvPr id="5125" name="Text Box 9">
            <a:extLst>
              <a:ext uri="{FF2B5EF4-FFF2-40B4-BE49-F238E27FC236}">
                <a16:creationId xmlns:a16="http://schemas.microsoft.com/office/drawing/2014/main" id="{ABBE807D-4076-6DED-1BC0-923BFEC0F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5144"/>
            <a:ext cx="91440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	Если при откладывании отрезка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 на луче </a:t>
            </a:r>
            <a:r>
              <a:rPr lang="ru-RU" altLang="ru-RU" i="1">
                <a:cs typeface="Times New Roman" panose="02020603050405020304" pitchFamily="18" charset="0"/>
              </a:rPr>
              <a:t>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от точки </a:t>
            </a:r>
            <a:r>
              <a:rPr lang="ru-RU" altLang="ru-RU" i="1">
                <a:cs typeface="Times New Roman" panose="02020603050405020304" pitchFamily="18" charset="0"/>
              </a:rPr>
              <a:t>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точка 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>
                <a:cs typeface="Times New Roman" panose="02020603050405020304" pitchFamily="18" charset="0"/>
              </a:rPr>
              <a:t> переходит в точку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i="1">
                <a:cs typeface="Times New Roman" panose="02020603050405020304" pitchFamily="18" charset="0"/>
              </a:rPr>
              <a:t>'</a:t>
            </a:r>
            <a:r>
              <a:rPr lang="ru-RU" altLang="ru-RU">
                <a:cs typeface="Times New Roman" panose="02020603050405020304" pitchFamily="18" charset="0"/>
              </a:rPr>
              <a:t>, лежащую между точками </a:t>
            </a:r>
            <a:r>
              <a:rPr lang="ru-RU" altLang="ru-RU" i="1">
                <a:cs typeface="Times New Roman" panose="02020603050405020304" pitchFamily="18" charset="0"/>
              </a:rPr>
              <a:t>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и 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, то говорят, что отрезок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меньше</a:t>
            </a:r>
            <a:r>
              <a:rPr lang="ru-RU" altLang="ru-RU">
                <a:cs typeface="Times New Roman" panose="02020603050405020304" pitchFamily="18" charset="0"/>
              </a:rPr>
              <a:t> отрезка </a:t>
            </a:r>
            <a:r>
              <a:rPr lang="ru-RU" altLang="ru-RU" i="1">
                <a:cs typeface="Times New Roman" panose="02020603050405020304" pitchFamily="18" charset="0"/>
              </a:rPr>
              <a:t>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и обозначают </a:t>
            </a:r>
            <a:r>
              <a:rPr lang="ru-RU" altLang="ru-RU" i="1">
                <a:cs typeface="Times New Roman" panose="02020603050405020304" pitchFamily="18" charset="0"/>
              </a:rPr>
              <a:t>АВ &lt; 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.  Говорят также, что отрезок </a:t>
            </a:r>
            <a:r>
              <a:rPr lang="ru-RU" altLang="ru-RU" i="1">
                <a:cs typeface="Times New Roman" panose="02020603050405020304" pitchFamily="18" charset="0"/>
              </a:rPr>
              <a:t>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больше</a:t>
            </a:r>
            <a:r>
              <a:rPr lang="ru-RU" altLang="ru-RU">
                <a:cs typeface="Times New Roman" panose="02020603050405020304" pitchFamily="18" charset="0"/>
              </a:rPr>
              <a:t> отрезка </a:t>
            </a:r>
            <a:r>
              <a:rPr lang="ru-RU" altLang="ru-RU" i="1">
                <a:cs typeface="Times New Roman" panose="02020603050405020304" pitchFamily="18" charset="0"/>
              </a:rPr>
              <a:t>АВ </a:t>
            </a:r>
            <a:r>
              <a:rPr lang="ru-RU" altLang="ru-RU">
                <a:cs typeface="Times New Roman" panose="02020603050405020304" pitchFamily="18" charset="0"/>
              </a:rPr>
              <a:t>и обозначают </a:t>
            </a:r>
            <a:r>
              <a:rPr lang="ru-RU" altLang="ru-RU" i="1">
                <a:cs typeface="Times New Roman" panose="02020603050405020304" pitchFamily="18" charset="0"/>
              </a:rPr>
              <a:t>А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В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 i="1">
                <a:cs typeface="Times New Roman" panose="02020603050405020304" pitchFamily="18" charset="0"/>
              </a:rPr>
              <a:t> &gt;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126" name="Picture 10">
            <a:extLst>
              <a:ext uri="{FF2B5EF4-FFF2-40B4-BE49-F238E27FC236}">
                <a16:creationId xmlns:a16="http://schemas.microsoft.com/office/drawing/2014/main" id="{6D0F5720-5BC8-9FE5-7F84-A72A64ECF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237657"/>
            <a:ext cx="555625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6F9C559-4298-FDA4-9687-7A33D0EF4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9C004282-5442-8810-DCCD-79932A9A4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На сколько частей делят прямую: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ru-RU" sz="3200"/>
              <a:t>	</a:t>
            </a:r>
            <a:r>
              <a:rPr lang="ru-RU" altLang="ru-RU" sz="3200"/>
              <a:t>а) одна точка;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ru-RU" sz="3200"/>
              <a:t>	</a:t>
            </a:r>
            <a:r>
              <a:rPr lang="ru-RU" altLang="ru-RU" sz="3200"/>
              <a:t>б) две точки;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ru-RU" sz="3200"/>
              <a:t>	</a:t>
            </a:r>
            <a:r>
              <a:rPr lang="ru-RU" altLang="ru-RU" sz="3200"/>
              <a:t>в) три точки;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ru-RU" sz="3200"/>
              <a:t>	</a:t>
            </a:r>
            <a:r>
              <a:rPr lang="ru-RU" altLang="ru-RU" sz="3200"/>
              <a:t>г) </a:t>
            </a:r>
            <a:r>
              <a:rPr lang="en-US" altLang="ru-RU" sz="3200" i="1"/>
              <a:t>n </a:t>
            </a:r>
            <a:r>
              <a:rPr lang="ru-RU" altLang="ru-RU" sz="3200"/>
              <a:t>точек?</a:t>
            </a:r>
          </a:p>
        </p:txBody>
      </p:sp>
      <p:sp>
        <p:nvSpPr>
          <p:cNvPr id="319492" name="Text Box 4">
            <a:extLst>
              <a:ext uri="{FF2B5EF4-FFF2-40B4-BE49-F238E27FC236}">
                <a16:creationId xmlns:a16="http://schemas.microsoft.com/office/drawing/2014/main" id="{C6567649-5E9F-C8DC-C45B-9F1508D87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2;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319493" name="Text Box 5">
            <a:extLst>
              <a:ext uri="{FF2B5EF4-FFF2-40B4-BE49-F238E27FC236}">
                <a16:creationId xmlns:a16="http://schemas.microsoft.com/office/drawing/2014/main" id="{E739D496-01E6-EA15-C759-606308A49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1054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б) 3;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319494" name="Text Box 6">
            <a:extLst>
              <a:ext uri="{FF2B5EF4-FFF2-40B4-BE49-F238E27FC236}">
                <a16:creationId xmlns:a16="http://schemas.microsoft.com/office/drawing/2014/main" id="{9C29A756-CFFE-73A4-76DC-4D0668DC1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1054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в) 4;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319495" name="Text Box 7">
            <a:extLst>
              <a:ext uri="{FF2B5EF4-FFF2-40B4-BE49-F238E27FC236}">
                <a16:creationId xmlns:a16="http://schemas.microsoft.com/office/drawing/2014/main" id="{9384A7AC-9D2F-3EF3-AE26-05EA8BDFF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1054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г) </a:t>
            </a:r>
            <a:r>
              <a:rPr lang="en-US" altLang="ru-RU" i="1"/>
              <a:t>n</a:t>
            </a:r>
            <a:r>
              <a:rPr lang="en-US" altLang="ru-RU"/>
              <a:t>+1.</a:t>
            </a:r>
            <a:endParaRPr lang="ru-RU" altLang="ru-RU">
              <a:solidFill>
                <a:srgbClr val="FF3300"/>
              </a:solidFill>
            </a:endParaRPr>
          </a:p>
        </p:txBody>
      </p:sp>
      <p:pic>
        <p:nvPicPr>
          <p:cNvPr id="9224" name="Picture 8">
            <a:extLst>
              <a:ext uri="{FF2B5EF4-FFF2-40B4-BE49-F238E27FC236}">
                <a16:creationId xmlns:a16="http://schemas.microsoft.com/office/drawing/2014/main" id="{657607F0-1D92-F180-AA12-7F92495C4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676400"/>
            <a:ext cx="2062163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>
            <a:extLst>
              <a:ext uri="{FF2B5EF4-FFF2-40B4-BE49-F238E27FC236}">
                <a16:creationId xmlns:a16="http://schemas.microsoft.com/office/drawing/2014/main" id="{2F651362-B8AA-9940-DA90-234D979C1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438400"/>
            <a:ext cx="2062163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6" name="Picture 10">
            <a:extLst>
              <a:ext uri="{FF2B5EF4-FFF2-40B4-BE49-F238E27FC236}">
                <a16:creationId xmlns:a16="http://schemas.microsoft.com/office/drawing/2014/main" id="{182651E4-1E43-28FD-B600-20341E6F2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200400"/>
            <a:ext cx="2062163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2" grpId="0" autoUpdateAnimBg="0"/>
      <p:bldP spid="319493" grpId="0" autoUpdateAnimBg="0"/>
      <p:bldP spid="319494" grpId="0" autoUpdateAnimBg="0"/>
      <p:bldP spid="31949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A57836D-7171-31EE-302D-0F707FDF0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8A3735BF-1350-FAAE-C141-5A8D89A0D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	Сколько имеется лучей</a:t>
            </a:r>
            <a:r>
              <a:rPr lang="ru-RU" altLang="ru-RU" sz="3600">
                <a:cs typeface="Times New Roman" panose="02020603050405020304" pitchFamily="18" charset="0"/>
              </a:rPr>
              <a:t>, </a:t>
            </a:r>
            <a:r>
              <a:rPr lang="ru-RU" altLang="ru-RU" sz="3600"/>
              <a:t>лежащих на данной прямой, концами которых являются</a:t>
            </a:r>
            <a:r>
              <a:rPr lang="en-US" altLang="ru-RU" sz="3600"/>
              <a:t>:</a:t>
            </a:r>
            <a:endParaRPr lang="ru-RU" altLang="ru-RU" sz="3600"/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	а)  одна точка этой прямой;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	б) две точки этой прямой;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	в) три точки этой прямой?</a:t>
            </a:r>
          </a:p>
        </p:txBody>
      </p:sp>
      <p:sp>
        <p:nvSpPr>
          <p:cNvPr id="313348" name="Text Box 4">
            <a:extLst>
              <a:ext uri="{FF2B5EF4-FFF2-40B4-BE49-F238E27FC236}">
                <a16:creationId xmlns:a16="http://schemas.microsoft.com/office/drawing/2014/main" id="{3976D778-EDB8-61A5-6026-1CBD40DE7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292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б) 4;</a:t>
            </a:r>
          </a:p>
        </p:txBody>
      </p:sp>
      <p:pic>
        <p:nvPicPr>
          <p:cNvPr id="11269" name="Picture 5">
            <a:extLst>
              <a:ext uri="{FF2B5EF4-FFF2-40B4-BE49-F238E27FC236}">
                <a16:creationId xmlns:a16="http://schemas.microsoft.com/office/drawing/2014/main" id="{D4A0753E-529F-602E-70F5-8C4B6CEC7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362200"/>
            <a:ext cx="2062163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>
            <a:extLst>
              <a:ext uri="{FF2B5EF4-FFF2-40B4-BE49-F238E27FC236}">
                <a16:creationId xmlns:a16="http://schemas.microsoft.com/office/drawing/2014/main" id="{BF66C89E-2979-05A6-567E-60CC31CFD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200400"/>
            <a:ext cx="2062163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7">
            <a:extLst>
              <a:ext uri="{FF2B5EF4-FFF2-40B4-BE49-F238E27FC236}">
                <a16:creationId xmlns:a16="http://schemas.microsoft.com/office/drawing/2014/main" id="{BB336010-5AB9-481A-2654-4B6D3A427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038600"/>
            <a:ext cx="2062163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3352" name="Text Box 8">
            <a:extLst>
              <a:ext uri="{FF2B5EF4-FFF2-40B4-BE49-F238E27FC236}">
                <a16:creationId xmlns:a16="http://schemas.microsoft.com/office/drawing/2014/main" id="{7DD16473-8DA7-99FB-DB00-D947F06AB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029200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а) 2;</a:t>
            </a:r>
          </a:p>
        </p:txBody>
      </p:sp>
      <p:sp>
        <p:nvSpPr>
          <p:cNvPr id="313353" name="Text Box 9">
            <a:extLst>
              <a:ext uri="{FF2B5EF4-FFF2-40B4-BE49-F238E27FC236}">
                <a16:creationId xmlns:a16="http://schemas.microsoft.com/office/drawing/2014/main" id="{1712D476-D947-A44A-4E08-58B3AAB8B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в) 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8" grpId="0" autoUpdateAnimBg="0"/>
      <p:bldP spid="313352" grpId="0" autoUpdateAnimBg="0"/>
      <p:bldP spid="31335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99A88DE-9AEF-54E8-E080-91D5E6FE8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514B350F-C364-2F91-77D7-1F6DB85BA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	Сколько имеется отрезков</a:t>
            </a:r>
            <a:r>
              <a:rPr lang="ru-RU" altLang="ru-RU" sz="3600">
                <a:cs typeface="Times New Roman" panose="02020603050405020304" pitchFamily="18" charset="0"/>
              </a:rPr>
              <a:t>, </a:t>
            </a:r>
            <a:r>
              <a:rPr lang="ru-RU" altLang="ru-RU" sz="3600"/>
              <a:t>лежащих на данной прямой, концами которых являются</a:t>
            </a:r>
            <a:r>
              <a:rPr lang="en-US" altLang="ru-RU" sz="3600"/>
              <a:t>:</a:t>
            </a:r>
            <a:endParaRPr lang="ru-RU" altLang="ru-RU" sz="3600"/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	а) три точки этой прямой;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	б) четыре точки этой прямой;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	в) пять точек этой прямой?</a:t>
            </a:r>
          </a:p>
        </p:txBody>
      </p:sp>
      <p:sp>
        <p:nvSpPr>
          <p:cNvPr id="315396" name="Text Box 4">
            <a:extLst>
              <a:ext uri="{FF2B5EF4-FFF2-40B4-BE49-F238E27FC236}">
                <a16:creationId xmlns:a16="http://schemas.microsoft.com/office/drawing/2014/main" id="{6916FF4A-C313-C964-C4D3-D8C167A17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292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б) 6;</a:t>
            </a: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5FB3DD13-E91A-68E0-71CC-BDE0C02F6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362200"/>
            <a:ext cx="2062163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5398" name="Text Box 6">
            <a:extLst>
              <a:ext uri="{FF2B5EF4-FFF2-40B4-BE49-F238E27FC236}">
                <a16:creationId xmlns:a16="http://schemas.microsoft.com/office/drawing/2014/main" id="{CDB5249D-6D14-D36A-5016-FB6BD0C0B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029200"/>
            <a:ext cx="320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а) 3;</a:t>
            </a:r>
          </a:p>
        </p:txBody>
      </p:sp>
      <p:sp>
        <p:nvSpPr>
          <p:cNvPr id="315399" name="Text Box 7">
            <a:extLst>
              <a:ext uri="{FF2B5EF4-FFF2-40B4-BE49-F238E27FC236}">
                <a16:creationId xmlns:a16="http://schemas.microsoft.com/office/drawing/2014/main" id="{E9FDC9C8-55FB-95C1-A7E8-667D6D25F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в) 10.</a:t>
            </a:r>
          </a:p>
        </p:txBody>
      </p:sp>
      <p:pic>
        <p:nvPicPr>
          <p:cNvPr id="13320" name="Picture 8">
            <a:extLst>
              <a:ext uri="{FF2B5EF4-FFF2-40B4-BE49-F238E27FC236}">
                <a16:creationId xmlns:a16="http://schemas.microsoft.com/office/drawing/2014/main" id="{280BB1D4-2C7B-EE3F-6CCA-B0B88486F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200400"/>
            <a:ext cx="2062163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1" name="Picture 9">
            <a:extLst>
              <a:ext uri="{FF2B5EF4-FFF2-40B4-BE49-F238E27FC236}">
                <a16:creationId xmlns:a16="http://schemas.microsoft.com/office/drawing/2014/main" id="{4D6C7747-D6DA-4985-766E-5F731E46D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038600"/>
            <a:ext cx="2062163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 autoUpdateAnimBg="0"/>
      <p:bldP spid="315398" grpId="0" autoUpdateAnimBg="0"/>
      <p:bldP spid="31539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1851F1E-37E1-B4CB-8702-570161C1B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887A6461-A361-B5CA-97D6-4941AA7F1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	</a:t>
            </a:r>
            <a:r>
              <a:rPr lang="ru-RU" altLang="ru-RU" sz="3600">
                <a:cs typeface="Times New Roman" panose="02020603050405020304" pitchFamily="18" charset="0"/>
              </a:rPr>
              <a:t>Назовите отрезки, </a:t>
            </a:r>
            <a:r>
              <a:rPr lang="ru-RU" altLang="ru-RU" sz="3600"/>
              <a:t>концами которых являются точки, </a:t>
            </a:r>
            <a:r>
              <a:rPr lang="ru-RU" altLang="ru-RU" sz="3600">
                <a:cs typeface="Times New Roman" panose="02020603050405020304" pitchFamily="18" charset="0"/>
              </a:rPr>
              <a:t>изображенные на рисунк</a:t>
            </a:r>
            <a:r>
              <a:rPr lang="ru-RU" altLang="ru-RU" sz="3600"/>
              <a:t>ах</a:t>
            </a:r>
            <a:r>
              <a:rPr lang="en-US" altLang="ru-RU" sz="3600"/>
              <a:t>:</a:t>
            </a:r>
            <a:r>
              <a:rPr lang="ru-RU" altLang="ru-RU" sz="3600"/>
              <a:t> а), б)</a:t>
            </a:r>
            <a:r>
              <a:rPr lang="ru-RU" altLang="ru-RU" sz="360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7444" name="Text Box 4">
            <a:extLst>
              <a:ext uri="{FF2B5EF4-FFF2-40B4-BE49-F238E27FC236}">
                <a16:creationId xmlns:a16="http://schemas.microsoft.com/office/drawing/2014/main" id="{14BEEF72-B5ED-D28C-D323-542EDC87F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576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а) </a:t>
            </a:r>
            <a:r>
              <a:rPr lang="en-US" altLang="ru-RU" sz="3600" i="1"/>
              <a:t>AB</a:t>
            </a:r>
            <a:r>
              <a:rPr lang="en-US" altLang="ru-RU" sz="3600"/>
              <a:t>, </a:t>
            </a:r>
            <a:r>
              <a:rPr lang="en-US" altLang="ru-RU" sz="3600" i="1"/>
              <a:t>AC</a:t>
            </a:r>
            <a:r>
              <a:rPr lang="en-US" altLang="ru-RU" sz="3600"/>
              <a:t>, </a:t>
            </a:r>
            <a:r>
              <a:rPr lang="en-US" altLang="ru-RU" sz="3600" i="1"/>
              <a:t>BC</a:t>
            </a:r>
            <a:r>
              <a:rPr lang="en-US" altLang="ru-RU" sz="3600"/>
              <a:t>;</a:t>
            </a:r>
            <a:r>
              <a:rPr lang="ru-RU" altLang="ru-RU" sz="3600"/>
              <a:t> </a:t>
            </a:r>
          </a:p>
        </p:txBody>
      </p:sp>
      <p:pic>
        <p:nvPicPr>
          <p:cNvPr id="15365" name="Picture 5">
            <a:extLst>
              <a:ext uri="{FF2B5EF4-FFF2-40B4-BE49-F238E27FC236}">
                <a16:creationId xmlns:a16="http://schemas.microsoft.com/office/drawing/2014/main" id="{D2E03A49-A709-4612-1082-9A8F66E70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971800"/>
            <a:ext cx="507523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46" name="Text Box 6">
            <a:extLst>
              <a:ext uri="{FF2B5EF4-FFF2-40B4-BE49-F238E27FC236}">
                <a16:creationId xmlns:a16="http://schemas.microsoft.com/office/drawing/2014/main" id="{410A4534-42CD-7833-5EA5-A76EA89CA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343400"/>
            <a:ext cx="579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/>
              <a:t>б) </a:t>
            </a:r>
            <a:r>
              <a:rPr lang="en-US" altLang="ru-RU" sz="3600" i="1"/>
              <a:t>AB</a:t>
            </a:r>
            <a:r>
              <a:rPr lang="en-US" altLang="ru-RU" sz="3600"/>
              <a:t>, </a:t>
            </a:r>
            <a:r>
              <a:rPr lang="en-US" altLang="ru-RU" sz="3600" i="1"/>
              <a:t>AC</a:t>
            </a:r>
            <a:r>
              <a:rPr lang="en-US" altLang="ru-RU" sz="3600"/>
              <a:t>, </a:t>
            </a:r>
            <a:r>
              <a:rPr lang="en-US" altLang="ru-RU" sz="3600" i="1"/>
              <a:t>AD</a:t>
            </a:r>
            <a:r>
              <a:rPr lang="en-US" altLang="ru-RU" sz="3600"/>
              <a:t>, </a:t>
            </a:r>
            <a:r>
              <a:rPr lang="en-US" altLang="ru-RU" sz="3600" i="1"/>
              <a:t>BC</a:t>
            </a:r>
            <a:r>
              <a:rPr lang="en-US" altLang="ru-RU" sz="3600"/>
              <a:t>, </a:t>
            </a:r>
            <a:r>
              <a:rPr lang="en-US" altLang="ru-RU" sz="3600" i="1"/>
              <a:t>BD</a:t>
            </a:r>
            <a:r>
              <a:rPr lang="en-US" altLang="ru-RU" sz="3600"/>
              <a:t>, </a:t>
            </a:r>
            <a:r>
              <a:rPr lang="en-US" altLang="ru-RU" sz="3600" i="1"/>
              <a:t>CD</a:t>
            </a:r>
            <a:r>
              <a:rPr lang="en-US" altLang="ru-RU" sz="3600"/>
              <a:t>.</a:t>
            </a:r>
            <a:r>
              <a:rPr lang="ru-RU" altLang="ru-RU" sz="3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4" grpId="0" autoUpdateAnimBg="0"/>
      <p:bldP spid="31744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2146957-770C-B4C3-A7FD-5F370CABD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A7C18078-2BEE-DA22-A410-5C162C499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21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Отметьте точки </a:t>
            </a:r>
            <a:r>
              <a:rPr lang="en-US" altLang="ru-RU" sz="3200" i="1"/>
              <a:t>A</a:t>
            </a:r>
            <a:r>
              <a:rPr lang="en-US" altLang="ru-RU" sz="3200"/>
              <a:t>, </a:t>
            </a:r>
            <a:r>
              <a:rPr lang="en-US" altLang="ru-RU" sz="3200" i="1"/>
              <a:t>B</a:t>
            </a:r>
            <a:r>
              <a:rPr lang="en-US" altLang="ru-RU" sz="3200"/>
              <a:t>, </a:t>
            </a:r>
            <a:r>
              <a:rPr lang="en-US" altLang="ru-RU" sz="3200" i="1"/>
              <a:t>C</a:t>
            </a:r>
            <a:r>
              <a:rPr lang="en-US" altLang="ru-RU" sz="3200"/>
              <a:t>, </a:t>
            </a:r>
            <a:r>
              <a:rPr lang="en-US" altLang="ru-RU" sz="3200" i="1"/>
              <a:t>D</a:t>
            </a:r>
            <a:r>
              <a:rPr lang="en-US" altLang="ru-RU" sz="3200"/>
              <a:t>, </a:t>
            </a:r>
            <a:r>
              <a:rPr lang="en-US" altLang="ru-RU" sz="3200" i="1"/>
              <a:t>E</a:t>
            </a:r>
            <a:r>
              <a:rPr lang="en-US" altLang="ru-RU" sz="3200"/>
              <a:t>, </a:t>
            </a:r>
            <a:r>
              <a:rPr lang="en-US" altLang="ru-RU" sz="3200" i="1"/>
              <a:t>F</a:t>
            </a:r>
            <a:r>
              <a:rPr lang="ru-RU" altLang="ru-RU" sz="3200"/>
              <a:t> как показано на рисунке. Не используя линейку, проведите отрезки: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а) </a:t>
            </a:r>
            <a:r>
              <a:rPr lang="en-US" altLang="ru-RU" sz="3200" i="1"/>
              <a:t>AB</a:t>
            </a:r>
            <a:r>
              <a:rPr lang="en-US" altLang="ru-RU" sz="3200"/>
              <a:t>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б) </a:t>
            </a:r>
            <a:r>
              <a:rPr lang="en-US" altLang="ru-RU" sz="3200" i="1"/>
              <a:t>AF</a:t>
            </a:r>
            <a:r>
              <a:rPr lang="en-US" altLang="ru-RU" sz="3200"/>
              <a:t>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в) </a:t>
            </a:r>
            <a:r>
              <a:rPr lang="en-US" altLang="ru-RU" sz="3200" i="1"/>
              <a:t>AD</a:t>
            </a:r>
            <a:r>
              <a:rPr lang="en-US" altLang="ru-RU" sz="3200"/>
              <a:t>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г) </a:t>
            </a:r>
            <a:r>
              <a:rPr lang="en-US" altLang="ru-RU" sz="3200" i="1"/>
              <a:t>AC</a:t>
            </a:r>
            <a:r>
              <a:rPr lang="en-US" altLang="ru-RU" sz="3200"/>
              <a:t>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д) </a:t>
            </a:r>
            <a:r>
              <a:rPr lang="en-US" altLang="ru-RU" sz="3200" i="1"/>
              <a:t>AE</a:t>
            </a:r>
            <a:r>
              <a:rPr lang="en-US" altLang="ru-RU" sz="3200"/>
              <a:t>.</a:t>
            </a:r>
            <a:endParaRPr lang="ru-RU" altLang="ru-RU" sz="3200"/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2ECD518C-CDB3-69AE-4B1B-B05AFAF82B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2286000"/>
          <a:ext cx="32766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277057" imgH="3277057" progId="Paint.Picture">
                  <p:embed/>
                </p:oleObj>
              </mc:Choice>
              <mc:Fallback>
                <p:oleObj name="Точечный рисунок" r:id="rId3" imgW="3277057" imgH="3277057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0"/>
                        <a:ext cx="327660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2869" name="Group 5">
            <a:extLst>
              <a:ext uri="{FF2B5EF4-FFF2-40B4-BE49-F238E27FC236}">
                <a16:creationId xmlns:a16="http://schemas.microsoft.com/office/drawing/2014/main" id="{2FACC903-B710-2B24-6338-35CF9CE3443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534400" cy="4451350"/>
            <a:chOff x="96" y="1440"/>
            <a:chExt cx="5376" cy="2804"/>
          </a:xfrm>
        </p:grpSpPr>
        <p:sp>
          <p:nvSpPr>
            <p:cNvPr id="17418" name="Text Box 6">
              <a:extLst>
                <a:ext uri="{FF2B5EF4-FFF2-40B4-BE49-F238E27FC236}">
                  <a16:creationId xmlns:a16="http://schemas.microsoft.com/office/drawing/2014/main" id="{766FD6A7-51E3-8B84-9603-81923629CD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840"/>
              <a:ext cx="53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600">
                  <a:solidFill>
                    <a:srgbClr val="FF3300"/>
                  </a:solidFill>
                </a:rPr>
                <a:t>Ответ: </a:t>
              </a:r>
              <a:r>
                <a:rPr lang="ru-RU" altLang="ru-RU" sz="3600"/>
                <a:t> </a:t>
              </a:r>
            </a:p>
          </p:txBody>
        </p:sp>
        <p:graphicFrame>
          <p:nvGraphicFramePr>
            <p:cNvPr id="17419" name="Object 7">
              <a:extLst>
                <a:ext uri="{FF2B5EF4-FFF2-40B4-BE49-F238E27FC236}">
                  <a16:creationId xmlns:a16="http://schemas.microsoft.com/office/drawing/2014/main" id="{CCB004EB-7F48-0BC6-2C5B-DFC5DC25834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20" y="1440"/>
            <a:ext cx="2064" cy="2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5" imgW="3277057" imgH="3277057" progId="Paint.Picture">
                    <p:embed/>
                  </p:oleObj>
                </mc:Choice>
                <mc:Fallback>
                  <p:oleObj name="Точечный рисунок" r:id="rId5" imgW="3277057" imgH="3277057" progId="Paint.Picture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1440"/>
                          <a:ext cx="2064" cy="20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2872" name="Object 8">
            <a:extLst>
              <a:ext uri="{FF2B5EF4-FFF2-40B4-BE49-F238E27FC236}">
                <a16:creationId xmlns:a16="http://schemas.microsoft.com/office/drawing/2014/main" id="{603D9BAA-F5B6-F3F5-F459-810C045679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2286000"/>
          <a:ext cx="32766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7" imgW="3277057" imgH="3277057" progId="Paint.Picture">
                  <p:embed/>
                </p:oleObj>
              </mc:Choice>
              <mc:Fallback>
                <p:oleObj name="Точечный рисунок" r:id="rId7" imgW="3277057" imgH="3277057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0"/>
                        <a:ext cx="327660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2873" name="Object 9">
            <a:extLst>
              <a:ext uri="{FF2B5EF4-FFF2-40B4-BE49-F238E27FC236}">
                <a16:creationId xmlns:a16="http://schemas.microsoft.com/office/drawing/2014/main" id="{F812CCB9-F879-8D61-B39C-583B21AB55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2286000"/>
          <a:ext cx="32766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9" imgW="3277057" imgH="3277057" progId="Paint.Picture">
                  <p:embed/>
                </p:oleObj>
              </mc:Choice>
              <mc:Fallback>
                <p:oleObj name="Точечный рисунок" r:id="rId9" imgW="3277057" imgH="3277057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0"/>
                        <a:ext cx="327660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2874" name="Object 10">
            <a:extLst>
              <a:ext uri="{FF2B5EF4-FFF2-40B4-BE49-F238E27FC236}">
                <a16:creationId xmlns:a16="http://schemas.microsoft.com/office/drawing/2014/main" id="{B8F46E20-4234-E5CE-6541-33B0F37EF7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2286000"/>
          <a:ext cx="32766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11" imgW="3277057" imgH="3277057" progId="Paint.Picture">
                  <p:embed/>
                </p:oleObj>
              </mc:Choice>
              <mc:Fallback>
                <p:oleObj name="Точечный рисунок" r:id="rId11" imgW="3277057" imgH="3277057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0"/>
                        <a:ext cx="327660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2875" name="Object 11">
            <a:extLst>
              <a:ext uri="{FF2B5EF4-FFF2-40B4-BE49-F238E27FC236}">
                <a16:creationId xmlns:a16="http://schemas.microsoft.com/office/drawing/2014/main" id="{4A51BF7A-E16D-87F9-BB7B-12A77303F6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2286000"/>
          <a:ext cx="32766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13" imgW="3277057" imgH="3277057" progId="Paint.Picture">
                  <p:embed/>
                </p:oleObj>
              </mc:Choice>
              <mc:Fallback>
                <p:oleObj name="Точечный рисунок" r:id="rId13" imgW="3277057" imgH="3277057" progId="Paint.Picture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0"/>
                        <a:ext cx="327660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2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2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2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2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0CBF271-B511-6510-A83C-26C439683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3C38D43E-2EAE-BB4A-7FB7-E9845D263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21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Отметьте точки </a:t>
            </a:r>
            <a:r>
              <a:rPr lang="en-US" altLang="ru-RU" sz="3200" i="1"/>
              <a:t>A</a:t>
            </a:r>
            <a:r>
              <a:rPr lang="en-US" altLang="ru-RU" sz="3200"/>
              <a:t>, </a:t>
            </a:r>
            <a:r>
              <a:rPr lang="en-US" altLang="ru-RU" sz="3200" i="1"/>
              <a:t>B</a:t>
            </a:r>
            <a:r>
              <a:rPr lang="en-US" altLang="ru-RU" sz="3200"/>
              <a:t>, </a:t>
            </a:r>
            <a:r>
              <a:rPr lang="en-US" altLang="ru-RU" sz="3200" i="1"/>
              <a:t>C</a:t>
            </a:r>
            <a:r>
              <a:rPr lang="en-US" altLang="ru-RU" sz="3200"/>
              <a:t>, </a:t>
            </a:r>
            <a:r>
              <a:rPr lang="en-US" altLang="ru-RU" sz="3200" i="1"/>
              <a:t>D</a:t>
            </a:r>
            <a:r>
              <a:rPr lang="en-US" altLang="ru-RU" sz="3200"/>
              <a:t>, </a:t>
            </a:r>
            <a:r>
              <a:rPr lang="en-US" altLang="ru-RU" sz="3200" i="1"/>
              <a:t>E</a:t>
            </a:r>
            <a:r>
              <a:rPr lang="en-US" altLang="ru-RU" sz="3200"/>
              <a:t>, </a:t>
            </a:r>
            <a:r>
              <a:rPr lang="en-US" altLang="ru-RU" sz="3200" i="1"/>
              <a:t>F</a:t>
            </a:r>
            <a:r>
              <a:rPr lang="ru-RU" altLang="ru-RU" sz="3200"/>
              <a:t> как показано на рисунке. Не используя линейку, проведите отрезки: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а) </a:t>
            </a:r>
            <a:r>
              <a:rPr lang="en-US" altLang="ru-RU" sz="3200" i="1"/>
              <a:t>AB</a:t>
            </a:r>
            <a:r>
              <a:rPr lang="en-US" altLang="ru-RU" sz="3200"/>
              <a:t>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б) </a:t>
            </a:r>
            <a:r>
              <a:rPr lang="en-US" altLang="ru-RU" sz="3200" i="1"/>
              <a:t>AF</a:t>
            </a:r>
            <a:r>
              <a:rPr lang="en-US" altLang="ru-RU" sz="3200"/>
              <a:t>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в) </a:t>
            </a:r>
            <a:r>
              <a:rPr lang="en-US" altLang="ru-RU" sz="3200" i="1"/>
              <a:t>AD</a:t>
            </a:r>
            <a:r>
              <a:rPr lang="en-US" altLang="ru-RU" sz="3200"/>
              <a:t>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г) </a:t>
            </a:r>
            <a:r>
              <a:rPr lang="en-US" altLang="ru-RU" sz="3200" i="1"/>
              <a:t>AC</a:t>
            </a:r>
            <a:r>
              <a:rPr lang="en-US" altLang="ru-RU" sz="3200"/>
              <a:t>;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д) </a:t>
            </a:r>
            <a:r>
              <a:rPr lang="en-US" altLang="ru-RU" sz="3200" i="1"/>
              <a:t>AE</a:t>
            </a:r>
            <a:r>
              <a:rPr lang="en-US" altLang="ru-RU" sz="3200"/>
              <a:t>.</a:t>
            </a:r>
            <a:endParaRPr lang="ru-RU" altLang="ru-RU" sz="3200"/>
          </a:p>
        </p:txBody>
      </p:sp>
      <p:grpSp>
        <p:nvGrpSpPr>
          <p:cNvPr id="19460" name="Group 13">
            <a:extLst>
              <a:ext uri="{FF2B5EF4-FFF2-40B4-BE49-F238E27FC236}">
                <a16:creationId xmlns:a16="http://schemas.microsoft.com/office/drawing/2014/main" id="{1F4AC713-F543-5400-4F8A-9423C608C91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133600"/>
            <a:ext cx="8534400" cy="4603750"/>
            <a:chOff x="96" y="1344"/>
            <a:chExt cx="5376" cy="2900"/>
          </a:xfrm>
        </p:grpSpPr>
        <p:sp>
          <p:nvSpPr>
            <p:cNvPr id="19466" name="Text Box 6">
              <a:extLst>
                <a:ext uri="{FF2B5EF4-FFF2-40B4-BE49-F238E27FC236}">
                  <a16:creationId xmlns:a16="http://schemas.microsoft.com/office/drawing/2014/main" id="{95C1BB27-0CCF-51C5-AFBF-5B0F5D819E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840"/>
              <a:ext cx="53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600">
                  <a:solidFill>
                    <a:srgbClr val="FF3300"/>
                  </a:solidFill>
                </a:rPr>
                <a:t>Ответ: </a:t>
              </a:r>
              <a:r>
                <a:rPr lang="ru-RU" altLang="ru-RU" sz="3600"/>
                <a:t> </a:t>
              </a:r>
            </a:p>
          </p:txBody>
        </p:sp>
        <p:graphicFrame>
          <p:nvGraphicFramePr>
            <p:cNvPr id="19467" name="Object 12">
              <a:extLst>
                <a:ext uri="{FF2B5EF4-FFF2-40B4-BE49-F238E27FC236}">
                  <a16:creationId xmlns:a16="http://schemas.microsoft.com/office/drawing/2014/main" id="{77467ADE-EC19-3F84-F1D1-3C9741EB538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84" y="1344"/>
            <a:ext cx="2640" cy="26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3" imgW="5533333" imgH="5495238" progId="Paint.Picture">
                    <p:embed/>
                  </p:oleObj>
                </mc:Choice>
                <mc:Fallback>
                  <p:oleObj name="Точечный рисунок" r:id="rId3" imgW="5533333" imgH="5495238" progId="Paint.Picture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1344"/>
                          <a:ext cx="2640" cy="26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0830" name="Object 14">
            <a:extLst>
              <a:ext uri="{FF2B5EF4-FFF2-40B4-BE49-F238E27FC236}">
                <a16:creationId xmlns:a16="http://schemas.microsoft.com/office/drawing/2014/main" id="{DC5007B7-C0BD-8DAD-BCB0-9D262B5988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2133600"/>
          <a:ext cx="4191000" cy="416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5533333" imgH="5495238" progId="Paint.Picture">
                  <p:embed/>
                </p:oleObj>
              </mc:Choice>
              <mc:Fallback>
                <p:oleObj name="Точечный рисунок" r:id="rId5" imgW="5533333" imgH="5495238" progId="Paint.Picture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133600"/>
                        <a:ext cx="4191000" cy="416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0831" name="Object 15">
            <a:extLst>
              <a:ext uri="{FF2B5EF4-FFF2-40B4-BE49-F238E27FC236}">
                <a16:creationId xmlns:a16="http://schemas.microsoft.com/office/drawing/2014/main" id="{FF07A930-31FB-4E17-F022-7A0B0C051C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2133600"/>
          <a:ext cx="4191000" cy="416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7" imgW="5533333" imgH="5495238" progId="Paint.Picture">
                  <p:embed/>
                </p:oleObj>
              </mc:Choice>
              <mc:Fallback>
                <p:oleObj name="Точечный рисунок" r:id="rId7" imgW="5533333" imgH="5495238" progId="Paint.Picture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133600"/>
                        <a:ext cx="4191000" cy="416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0832" name="Object 16">
            <a:extLst>
              <a:ext uri="{FF2B5EF4-FFF2-40B4-BE49-F238E27FC236}">
                <a16:creationId xmlns:a16="http://schemas.microsoft.com/office/drawing/2014/main" id="{9C65663F-1F07-ADA5-80AA-EC675472AC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2133600"/>
          <a:ext cx="4191000" cy="416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9" imgW="5533333" imgH="5495238" progId="Paint.Picture">
                  <p:embed/>
                </p:oleObj>
              </mc:Choice>
              <mc:Fallback>
                <p:oleObj name="Точечный рисунок" r:id="rId9" imgW="5533333" imgH="5495238" progId="Paint.Picture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133600"/>
                        <a:ext cx="4191000" cy="416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0833" name="Object 17">
            <a:extLst>
              <a:ext uri="{FF2B5EF4-FFF2-40B4-BE49-F238E27FC236}">
                <a16:creationId xmlns:a16="http://schemas.microsoft.com/office/drawing/2014/main" id="{E5155EB7-B234-B760-EAAE-52A9DDE723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2133600"/>
          <a:ext cx="4191000" cy="416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11" imgW="5533333" imgH="5495238" progId="Paint.Picture">
                  <p:embed/>
                </p:oleObj>
              </mc:Choice>
              <mc:Fallback>
                <p:oleObj name="Точечный рисунок" r:id="rId11" imgW="5533333" imgH="5495238" progId="Paint.Picture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133600"/>
                        <a:ext cx="4191000" cy="416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0834" name="Object 18">
            <a:extLst>
              <a:ext uri="{FF2B5EF4-FFF2-40B4-BE49-F238E27FC236}">
                <a16:creationId xmlns:a16="http://schemas.microsoft.com/office/drawing/2014/main" id="{9EB50173-4D94-F105-2FCF-389A04C9AF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2133600"/>
          <a:ext cx="4191000" cy="416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13" imgW="5533333" imgH="5495238" progId="Paint.Picture">
                  <p:embed/>
                </p:oleObj>
              </mc:Choice>
              <mc:Fallback>
                <p:oleObj name="Точечный рисунок" r:id="rId13" imgW="5533333" imgH="5495238" progId="Paint.Picture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133600"/>
                        <a:ext cx="4191000" cy="416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0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0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0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>
            <a:extLst>
              <a:ext uri="{FF2B5EF4-FFF2-40B4-BE49-F238E27FC236}">
                <a16:creationId xmlns:a16="http://schemas.microsoft.com/office/drawing/2014/main" id="{3720811E-21FE-D27F-2505-CDED19C960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21507" name="Text Box 1027">
            <a:extLst>
              <a:ext uri="{FF2B5EF4-FFF2-40B4-BE49-F238E27FC236}">
                <a16:creationId xmlns:a16="http://schemas.microsoft.com/office/drawing/2014/main" id="{64438F34-98BB-3272-FA70-2FDA99A35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луче </a:t>
            </a:r>
            <a:r>
              <a:rPr lang="en-US" altLang="ru-RU" sz="3200" i="1" dirty="0">
                <a:cs typeface="Times New Roman" panose="02020603050405020304" pitchFamily="18" charset="0"/>
              </a:rPr>
              <a:t>CE </a:t>
            </a:r>
            <a:r>
              <a:rPr lang="ru-RU" altLang="ru-RU" sz="3200" dirty="0">
                <a:cs typeface="Times New Roman" panose="02020603050405020304" pitchFamily="18" charset="0"/>
              </a:rPr>
              <a:t>отложите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, равный отрезку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1508" name="Picture 1028">
            <a:extLst>
              <a:ext uri="{FF2B5EF4-FFF2-40B4-BE49-F238E27FC236}">
                <a16:creationId xmlns:a16="http://schemas.microsoft.com/office/drawing/2014/main" id="{9452DFAD-8CA4-63EB-4A84-CFC645FBE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336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6965" name="Group 1029">
            <a:extLst>
              <a:ext uri="{FF2B5EF4-FFF2-40B4-BE49-F238E27FC236}">
                <a16:creationId xmlns:a16="http://schemas.microsoft.com/office/drawing/2014/main" id="{D02B5304-4E8C-B883-4005-8DBECAF15855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133600"/>
            <a:ext cx="5410200" cy="3779838"/>
            <a:chOff x="384" y="1344"/>
            <a:chExt cx="3408" cy="2381"/>
          </a:xfrm>
        </p:grpSpPr>
        <p:sp>
          <p:nvSpPr>
            <p:cNvPr id="21510" name="Text Box 1030">
              <a:extLst>
                <a:ext uri="{FF2B5EF4-FFF2-40B4-BE49-F238E27FC236}">
                  <a16:creationId xmlns:a16="http://schemas.microsoft.com/office/drawing/2014/main" id="{A378410C-4C7A-4F9F-8B6B-71819CCDE5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21511" name="Picture 1031">
              <a:extLst>
                <a:ext uri="{FF2B5EF4-FFF2-40B4-BE49-F238E27FC236}">
                  <a16:creationId xmlns:a16="http://schemas.microsoft.com/office/drawing/2014/main" id="{44EF8F3B-5948-C25E-5771-451B2B48B1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344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950</Words>
  <Application>Microsoft Office PowerPoint</Application>
  <PresentationFormat>Экран (4:3)</PresentationFormat>
  <Paragraphs>126</Paragraphs>
  <Slides>19</Slides>
  <Notes>19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Оформление по умолчанию</vt:lpstr>
      <vt:lpstr>Точечный рисунок</vt:lpstr>
      <vt:lpstr>Лучи, отрезки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 </vt:lpstr>
      <vt:lpstr>Упражнение 9 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 </vt:lpstr>
      <vt:lpstr>Упражнение 16 </vt:lpstr>
      <vt:lpstr>Упражнение 17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47</cp:revision>
  <dcterms:created xsi:type="dcterms:W3CDTF">2008-04-30T05:51:18Z</dcterms:created>
  <dcterms:modified xsi:type="dcterms:W3CDTF">2022-07-09T03:57:14Z</dcterms:modified>
</cp:coreProperties>
</file>