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55" r:id="rId2"/>
    <p:sldId id="453" r:id="rId3"/>
    <p:sldId id="470" r:id="rId4"/>
    <p:sldId id="471" r:id="rId5"/>
    <p:sldId id="472" r:id="rId6"/>
    <p:sldId id="473" r:id="rId7"/>
    <p:sldId id="474" r:id="rId8"/>
    <p:sldId id="475" r:id="rId9"/>
    <p:sldId id="476" r:id="rId10"/>
    <p:sldId id="477" r:id="rId11"/>
    <p:sldId id="478" r:id="rId12"/>
    <p:sldId id="485" r:id="rId13"/>
    <p:sldId id="486" r:id="rId14"/>
    <p:sldId id="487" r:id="rId15"/>
    <p:sldId id="488" r:id="rId16"/>
    <p:sldId id="479" r:id="rId17"/>
    <p:sldId id="480" r:id="rId18"/>
    <p:sldId id="381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0929"/>
  </p:normalViewPr>
  <p:slideViewPr>
    <p:cSldViewPr>
      <p:cViewPr varScale="1">
        <p:scale>
          <a:sx n="93" d="100"/>
          <a:sy n="93" d="100"/>
        </p:scale>
        <p:origin x="43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ABF267D-C516-4BD2-3563-ED81801E25B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AABB572-7332-0D60-B2D7-6F035D77F38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41C23671-1556-0C02-29C4-8A81584B23E1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DC4416D4-53BB-7FC4-A318-309A2991968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79E56438-CE59-0469-5808-CCD9D98B64E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8B114DAF-561A-C393-5F5D-C4675430C9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6E8C1E-E7F9-43B7-A03F-57F686D2D29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D78572D-214B-3440-CA65-593065CD97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61C875-5738-4F28-8452-901D12F26B33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B29FD6BA-2B47-5C20-912D-20009F72897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CA5147BB-3B22-0A0B-EDBC-59AEF7359D6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FA78C20-EE48-E023-B9A8-2FC6EDED24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CCE507-6F29-4C0C-AAA3-7926E9BD85D3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529410" name="Rectangle 2">
            <a:extLst>
              <a:ext uri="{FF2B5EF4-FFF2-40B4-BE49-F238E27FC236}">
                <a16:creationId xmlns:a16="http://schemas.microsoft.com/office/drawing/2014/main" id="{17EE52CC-5923-D54E-D9D4-50D714292EB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9411" name="Rectangle 3">
            <a:extLst>
              <a:ext uri="{FF2B5EF4-FFF2-40B4-BE49-F238E27FC236}">
                <a16:creationId xmlns:a16="http://schemas.microsoft.com/office/drawing/2014/main" id="{8A69D15A-1618-01E2-FEA0-A31977495D0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B7C00E-E9B6-34AA-A3DC-45FD1AE5F8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4A7946-335C-45FA-B13C-111919EC9D54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531458" name="Rectangle 2">
            <a:extLst>
              <a:ext uri="{FF2B5EF4-FFF2-40B4-BE49-F238E27FC236}">
                <a16:creationId xmlns:a16="http://schemas.microsoft.com/office/drawing/2014/main" id="{18EA83C2-3B63-A301-8928-7F4C2B528BC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1459" name="Rectangle 3">
            <a:extLst>
              <a:ext uri="{FF2B5EF4-FFF2-40B4-BE49-F238E27FC236}">
                <a16:creationId xmlns:a16="http://schemas.microsoft.com/office/drawing/2014/main" id="{BDFB10B4-9B04-C072-3F6D-7803A2EF309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241BD7C-7F17-ED53-B299-2F36908833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AED523-5C1D-4CF1-B8BC-5272D1710EC2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545794" name="Rectangle 1026">
            <a:extLst>
              <a:ext uri="{FF2B5EF4-FFF2-40B4-BE49-F238E27FC236}">
                <a16:creationId xmlns:a16="http://schemas.microsoft.com/office/drawing/2014/main" id="{3B0290BB-CF80-9073-5CDF-12A8D1F36EF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5795" name="Rectangle 1027">
            <a:extLst>
              <a:ext uri="{FF2B5EF4-FFF2-40B4-BE49-F238E27FC236}">
                <a16:creationId xmlns:a16="http://schemas.microsoft.com/office/drawing/2014/main" id="{403AA973-E5EC-AD0E-B225-101425829A3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025ABC2-A3DA-FE10-AEB2-B6D3B5A1C4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C9FC70-7ED0-4DE6-888D-165E059AE2D8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547842" name="Rectangle 2">
            <a:extLst>
              <a:ext uri="{FF2B5EF4-FFF2-40B4-BE49-F238E27FC236}">
                <a16:creationId xmlns:a16="http://schemas.microsoft.com/office/drawing/2014/main" id="{D740345B-E83E-9503-CB4E-2E18481D4A5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7843" name="Rectangle 3">
            <a:extLst>
              <a:ext uri="{FF2B5EF4-FFF2-40B4-BE49-F238E27FC236}">
                <a16:creationId xmlns:a16="http://schemas.microsoft.com/office/drawing/2014/main" id="{35E74F22-6DD9-48BE-F9C8-807BC7B49E6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3D30FCB-3A7C-EA46-4E9D-47C617443D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4E4913-2973-4DBD-B65F-366846132CD0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549890" name="Rectangle 2">
            <a:extLst>
              <a:ext uri="{FF2B5EF4-FFF2-40B4-BE49-F238E27FC236}">
                <a16:creationId xmlns:a16="http://schemas.microsoft.com/office/drawing/2014/main" id="{BF72FD11-DFC0-518A-1274-B43783E63A4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9891" name="Rectangle 3">
            <a:extLst>
              <a:ext uri="{FF2B5EF4-FFF2-40B4-BE49-F238E27FC236}">
                <a16:creationId xmlns:a16="http://schemas.microsoft.com/office/drawing/2014/main" id="{E7271228-A91B-9CF5-3376-3EC87469F22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D827058-E4DA-1211-80F9-3C408812FD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6DE519-D9EA-44E7-88C6-6B3D85B5C357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551938" name="Rectangle 2">
            <a:extLst>
              <a:ext uri="{FF2B5EF4-FFF2-40B4-BE49-F238E27FC236}">
                <a16:creationId xmlns:a16="http://schemas.microsoft.com/office/drawing/2014/main" id="{8A28E294-5F31-E097-D9C0-96FB33C9A5D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1939" name="Rectangle 3">
            <a:extLst>
              <a:ext uri="{FF2B5EF4-FFF2-40B4-BE49-F238E27FC236}">
                <a16:creationId xmlns:a16="http://schemas.microsoft.com/office/drawing/2014/main" id="{3AF8D9E6-E44F-6CD6-42E0-515E08590AD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547D412-B5CF-42D9-C61C-4CEA74F9D7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5387E3-4C5A-486C-BBD0-53AC6AA022E9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533506" name="Rectangle 2">
            <a:extLst>
              <a:ext uri="{FF2B5EF4-FFF2-40B4-BE49-F238E27FC236}">
                <a16:creationId xmlns:a16="http://schemas.microsoft.com/office/drawing/2014/main" id="{888C52FD-756F-2F06-5FA7-AFAB49B5506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3507" name="Rectangle 3">
            <a:extLst>
              <a:ext uri="{FF2B5EF4-FFF2-40B4-BE49-F238E27FC236}">
                <a16:creationId xmlns:a16="http://schemas.microsoft.com/office/drawing/2014/main" id="{9DC9AE89-A51A-0CD6-83FC-7FC4748B2F6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5F81D01-F5C7-C491-AD5E-09A0D7ABED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31910F-1AD2-4618-B0B2-A5981131FB8C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535554" name="Rectangle 2">
            <a:extLst>
              <a:ext uri="{FF2B5EF4-FFF2-40B4-BE49-F238E27FC236}">
                <a16:creationId xmlns:a16="http://schemas.microsoft.com/office/drawing/2014/main" id="{93825919-E15C-013C-A718-2D31A1ACF9A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5555" name="Rectangle 3">
            <a:extLst>
              <a:ext uri="{FF2B5EF4-FFF2-40B4-BE49-F238E27FC236}">
                <a16:creationId xmlns:a16="http://schemas.microsoft.com/office/drawing/2014/main" id="{6CCCBA66-1F6B-1D26-141D-1C40B728FE2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0B456BD-DEE2-0874-3F4A-30C9A291FA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3B8F0E-69F6-4333-AE32-C74197718F14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06178" name="Rectangle 2">
            <a:extLst>
              <a:ext uri="{FF2B5EF4-FFF2-40B4-BE49-F238E27FC236}">
                <a16:creationId xmlns:a16="http://schemas.microsoft.com/office/drawing/2014/main" id="{40C62E8A-0CE8-D976-DA10-F96C79ED4D7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6179" name="Rectangle 3">
            <a:extLst>
              <a:ext uri="{FF2B5EF4-FFF2-40B4-BE49-F238E27FC236}">
                <a16:creationId xmlns:a16="http://schemas.microsoft.com/office/drawing/2014/main" id="{4149C2E1-CEAA-DCC5-1BFE-946544073B6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4DA3D22-E954-4A1A-14CF-63B0E1E7C7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77CAC0-1FEC-40F4-B58C-17081B638367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465922" name="Rectangle 2">
            <a:extLst>
              <a:ext uri="{FF2B5EF4-FFF2-40B4-BE49-F238E27FC236}">
                <a16:creationId xmlns:a16="http://schemas.microsoft.com/office/drawing/2014/main" id="{E2090C5A-EA71-28DD-9842-DF24A39613F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5923" name="Rectangle 3">
            <a:extLst>
              <a:ext uri="{FF2B5EF4-FFF2-40B4-BE49-F238E27FC236}">
                <a16:creationId xmlns:a16="http://schemas.microsoft.com/office/drawing/2014/main" id="{D8BE0E31-72D8-833C-3840-5273501D88A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239A3AE-9E83-DE95-999B-C9C68AB95C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9C4FEB-ADE4-4199-8B21-0CC10721D29F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515074" name="Rectangle 2">
            <a:extLst>
              <a:ext uri="{FF2B5EF4-FFF2-40B4-BE49-F238E27FC236}">
                <a16:creationId xmlns:a16="http://schemas.microsoft.com/office/drawing/2014/main" id="{894FD34D-566B-B57E-E1DA-77AA9F035CC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5075" name="Rectangle 3">
            <a:extLst>
              <a:ext uri="{FF2B5EF4-FFF2-40B4-BE49-F238E27FC236}">
                <a16:creationId xmlns:a16="http://schemas.microsoft.com/office/drawing/2014/main" id="{01E0430A-D91D-4C99-51EC-7BE9E13847C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F0915CB-9EC8-045A-72ED-54A4097B97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358F81-08EC-4D95-AC78-3AF36B249EA2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517122" name="Rectangle 2">
            <a:extLst>
              <a:ext uri="{FF2B5EF4-FFF2-40B4-BE49-F238E27FC236}">
                <a16:creationId xmlns:a16="http://schemas.microsoft.com/office/drawing/2014/main" id="{EBD2F390-11F6-6332-B500-B9C5ED300E8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7123" name="Rectangle 3">
            <a:extLst>
              <a:ext uri="{FF2B5EF4-FFF2-40B4-BE49-F238E27FC236}">
                <a16:creationId xmlns:a16="http://schemas.microsoft.com/office/drawing/2014/main" id="{DDB832EE-991A-BD92-F3DC-24B9A7C75B0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267C94-2074-7A8C-C54B-DC1B806F31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10F7FF-7542-47BB-ABCE-0C8363257A2E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519170" name="Rectangle 2">
            <a:extLst>
              <a:ext uri="{FF2B5EF4-FFF2-40B4-BE49-F238E27FC236}">
                <a16:creationId xmlns:a16="http://schemas.microsoft.com/office/drawing/2014/main" id="{531BDF3A-7461-C8D7-8F6F-385BC23B59F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9171" name="Rectangle 3">
            <a:extLst>
              <a:ext uri="{FF2B5EF4-FFF2-40B4-BE49-F238E27FC236}">
                <a16:creationId xmlns:a16="http://schemas.microsoft.com/office/drawing/2014/main" id="{7663568C-7066-F047-56F5-6F00F0D171B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B0D29A5-A7BE-056E-D8DE-58ECA5A763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6C5722-1480-41DE-9A46-95516F767D6A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521218" name="Rectangle 2">
            <a:extLst>
              <a:ext uri="{FF2B5EF4-FFF2-40B4-BE49-F238E27FC236}">
                <a16:creationId xmlns:a16="http://schemas.microsoft.com/office/drawing/2014/main" id="{2D41D256-0B4C-B3D4-5463-075084DC253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1219" name="Rectangle 3">
            <a:extLst>
              <a:ext uri="{FF2B5EF4-FFF2-40B4-BE49-F238E27FC236}">
                <a16:creationId xmlns:a16="http://schemas.microsoft.com/office/drawing/2014/main" id="{C6B366D4-ACE2-3A00-EFF7-DECD63252E9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2A26662-58EA-71B7-685A-4F660D1A8A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215F8B-0C43-449F-935C-CFE50ECDF1C5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523266" name="Rectangle 2">
            <a:extLst>
              <a:ext uri="{FF2B5EF4-FFF2-40B4-BE49-F238E27FC236}">
                <a16:creationId xmlns:a16="http://schemas.microsoft.com/office/drawing/2014/main" id="{D5548030-EEB9-E67A-28EC-B0BF5B8C0CB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>
            <a:extLst>
              <a:ext uri="{FF2B5EF4-FFF2-40B4-BE49-F238E27FC236}">
                <a16:creationId xmlns:a16="http://schemas.microsoft.com/office/drawing/2014/main" id="{ED1536BA-39EE-5701-F72F-07F26C56A5A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9783F4E-FEA8-22AD-3813-B0E8D40A9A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BEE8F6-A799-4ECC-B3C2-24D4010A0964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525314" name="Rectangle 1026">
            <a:extLst>
              <a:ext uri="{FF2B5EF4-FFF2-40B4-BE49-F238E27FC236}">
                <a16:creationId xmlns:a16="http://schemas.microsoft.com/office/drawing/2014/main" id="{CEA48A8F-BC3C-15E6-25B0-83E6DD49509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5315" name="Rectangle 1027">
            <a:extLst>
              <a:ext uri="{FF2B5EF4-FFF2-40B4-BE49-F238E27FC236}">
                <a16:creationId xmlns:a16="http://schemas.microsoft.com/office/drawing/2014/main" id="{A4FE26A3-00D3-1EA7-7B7B-F348442BD7E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2284DFE-7D38-A1A5-77FF-4F1003DE8C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3286A1-D515-42C2-97C2-54F5A3778466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527362" name="Rectangle 2">
            <a:extLst>
              <a:ext uri="{FF2B5EF4-FFF2-40B4-BE49-F238E27FC236}">
                <a16:creationId xmlns:a16="http://schemas.microsoft.com/office/drawing/2014/main" id="{FBCFC547-FF18-51D1-31FC-5FD7C16726B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7363" name="Rectangle 3">
            <a:extLst>
              <a:ext uri="{FF2B5EF4-FFF2-40B4-BE49-F238E27FC236}">
                <a16:creationId xmlns:a16="http://schemas.microsoft.com/office/drawing/2014/main" id="{C6CE0D7A-4220-ED8D-0983-4F499D3E20B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63EAED-E6BC-36D1-2E79-5201A0B20B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341A596-85C7-0987-0A78-AFA32F28C4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B2E956-363F-CB8C-4A66-1794E2ED7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94E76D-58DA-00CA-557C-B002D89E8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257D46-7C87-2C02-4931-91FBE9C5E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72404-0B5B-45E4-89BF-AEB1CEE8F6E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0083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461250-DF7A-45A0-BFA1-586950032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EBB9EF2-1CCA-86A4-E222-5DC5525BA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B7A3A4-452C-AE7A-1DEF-1C4A53378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4A75978-DEE2-2E87-286C-692469B31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0DFFD6-C6E5-B7E0-B3CC-2DD135E27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C3F0D1-F4A5-4C5C-B017-09BF4576FA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2014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B7C27B2-4FBA-12D3-B62B-29DC963C1C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8BE961D-2FCE-ACAA-75FA-1B7E60C3F0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5D1669-FBAD-38EA-6468-7F6B1AF0B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D435C1-90F8-314F-F3E3-27E851976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CD7F9B-4F02-56D9-0595-6AE2C5C66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AD2022-F159-445B-A851-51E485A933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8536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02FCD7-1E33-C6F2-8B68-D99352631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7C424E-8452-F389-8116-72393D25D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199CD2-DF0A-2C8C-3ABE-B6CC407EA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98C8E3-658D-1AA1-50C6-072AF9F1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375B91-1D3F-BCB2-F75B-4FAD92957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00E3F6-0064-4852-BD98-6B7390AEA47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6608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C4A077-0ED2-2AD4-0D05-F5AF634DD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B3A06AD-F5FB-BC9F-08B3-E75B9E549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64E974-BDF1-6A3D-F423-DBE9B015E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3C757C-EA3D-89DA-BBE6-26A566AEA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244D54-9108-1D5E-CADD-6A1E4B45F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5599E0-3002-48C3-8D0D-F095AD5070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6004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07A434-D022-A3F4-0D50-F0919363D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05DDC1-7CB6-F4CD-61DA-451045E7D4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D8F7232-9BA4-13D8-B81C-8DF7DCC2F3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803EE37-F9DB-4F89-3E9F-B8E43F495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0709CD-64E5-A985-F283-58653E506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3CD8F29-B5BA-F6B8-A58D-803B1F1DA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7C6B13-AD8C-4F39-9C03-74E6703B60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1251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1FD9E7-7C80-D288-918C-618816CF3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A17FDED-025A-59FB-15EE-8E3B263B64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CC0743B-A46E-5341-84D0-88FE4CC331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0BB2944-88E8-4F26-42AF-DB67F7CA6B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FF52B82-C1D0-21B3-EBFC-DD9357188B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728114A-7994-60E7-0842-A575DEBE4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8961CE1-81F5-AB94-63BE-490111510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F689AE7-1456-E2B2-4C04-1FFBA7BC7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9E5E9-28DE-4244-8A93-3C5C2C79EE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51998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A6029-4430-1AD5-34D2-7D0590F8D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7F2B290-ED46-7A84-8CB7-12C21C07A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FBF0E6E-4C7E-0D4F-13EB-FDF3170DD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3A9FDE9-1650-A14F-7CEE-E1722C36F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008246-1457-4A18-9CBD-0BC477B68B9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1191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E96C9F8-E3E5-08F4-4DAB-B78C66141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D342E14-03BC-9BD2-1D5B-068222175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7C94F49-90E8-AAC0-D34F-C103F3BAF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D831A-FC7C-4165-939C-671625AC23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8387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6847E9-145A-80EC-E63D-ABD276ECD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98395F-53F9-0123-6C8D-993F1F525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AC3A987-31F8-999B-DB39-2EE2B93A3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0179CA-93D8-356F-01FE-5CAB6CE75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CE27FB8-E1E6-219A-F86F-CDDB1A811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5FCDEA-193D-4729-5B6B-F6B577B0D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925F12-7FDC-47E2-B38C-4BDA84479F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0511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CC6EC0-6301-DEDB-5878-190BA433D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FE6DBE6-773F-BEE4-B00B-D176BDD70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A611C56-BB1F-81AC-4BDC-5FD2A1832B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73E28CA-B42A-9A69-14B5-FD599BCAE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85EB6F8-D6EF-B104-037C-053F6E1C7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D351502-D477-5C7F-7974-75C2A2864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024177-6C24-43F1-B291-D9404D41021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443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DDDD009-E435-CEBE-6182-F988F51CC6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CBC4C50-27DA-0BC9-6E2C-2F235C77BE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7920E2B-A332-86DB-7734-AFF3C117C7F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BB5A025-E7AC-1C1A-4B75-25BEACB3AC6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1C8A5DB-E3B4-4390-50F4-52AF02C6CF5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0D9439B-A4A2-4C3A-B8BA-F74ADD6B0B2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52F59AF8-FE29-5D73-E9C3-6F6CA46B59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en-US" altLang="ru-RU" sz="3600">
                <a:solidFill>
                  <a:srgbClr val="FF3300"/>
                </a:solidFill>
              </a:rPr>
              <a:t>6. </a:t>
            </a:r>
            <a:r>
              <a:rPr lang="ru-RU" altLang="ru-RU" sz="3600">
                <a:solidFill>
                  <a:srgbClr val="FF3300"/>
                </a:solidFill>
              </a:rPr>
              <a:t>Осевая симметрия</a:t>
            </a:r>
          </a:p>
        </p:txBody>
      </p:sp>
      <p:sp>
        <p:nvSpPr>
          <p:cNvPr id="249891" name="Text Box 35">
            <a:extLst>
              <a:ext uri="{FF2B5EF4-FFF2-40B4-BE49-F238E27FC236}">
                <a16:creationId xmlns:a16="http://schemas.microsoft.com/office/drawing/2014/main" id="{49DE5310-8CD9-FF6D-0D50-30414CC6B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8392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Две точки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i="1" dirty="0">
                <a:cs typeface="Times New Roman" panose="02020603050405020304" pitchFamily="18" charset="0"/>
              </a:rPr>
              <a:t>А'</a:t>
            </a:r>
            <a:r>
              <a:rPr lang="ru-RU" altLang="ru-RU" sz="2800" dirty="0">
                <a:cs typeface="Times New Roman" panose="02020603050405020304" pitchFamily="18" charset="0"/>
              </a:rPr>
              <a:t> называются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симметричными </a:t>
            </a:r>
            <a:r>
              <a:rPr lang="ru-RU" altLang="ru-RU" sz="2800" dirty="0">
                <a:cs typeface="Times New Roman" panose="02020603050405020304" pitchFamily="18" charset="0"/>
              </a:rPr>
              <a:t>относительно прямой </a:t>
            </a:r>
            <a:r>
              <a:rPr lang="ru-RU" altLang="ru-RU" sz="2800" i="1" dirty="0">
                <a:cs typeface="Times New Roman" panose="02020603050405020304" pitchFamily="18" charset="0"/>
              </a:rPr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, если эта прямая проходит через середину отрезка </a:t>
            </a:r>
            <a:r>
              <a:rPr lang="ru-RU" altLang="ru-RU" sz="2800" i="1" dirty="0">
                <a:cs typeface="Times New Roman" panose="02020603050405020304" pitchFamily="18" charset="0"/>
              </a:rPr>
              <a:t>АА'</a:t>
            </a:r>
            <a:r>
              <a:rPr lang="ru-RU" altLang="ru-RU" sz="2800" dirty="0">
                <a:cs typeface="Times New Roman" panose="02020603050405020304" pitchFamily="18" charset="0"/>
              </a:rPr>
              <a:t> и перпендикулярна к нему. Каждая точка прямой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 считается симметричной самой себе.</a:t>
            </a:r>
          </a:p>
        </p:txBody>
      </p:sp>
      <p:pic>
        <p:nvPicPr>
          <p:cNvPr id="249896" name="Picture 40">
            <a:extLst>
              <a:ext uri="{FF2B5EF4-FFF2-40B4-BE49-F238E27FC236}">
                <a16:creationId xmlns:a16="http://schemas.microsoft.com/office/drawing/2014/main" id="{2DAC0AC9-81AF-DACD-AE23-723937BABC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590800"/>
            <a:ext cx="1912938" cy="234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>
            <a:extLst>
              <a:ext uri="{FF2B5EF4-FFF2-40B4-BE49-F238E27FC236}">
                <a16:creationId xmlns:a16="http://schemas.microsoft.com/office/drawing/2014/main" id="{ABC24D45-D78A-7F0E-FBB4-FA7DFF459C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528387" name="Text Box 3">
            <a:extLst>
              <a:ext uri="{FF2B5EF4-FFF2-40B4-BE49-F238E27FC236}">
                <a16:creationId xmlns:a16="http://schemas.microsoft.com/office/drawing/2014/main" id="{F703F4A3-F026-3EED-AC1D-5148354BC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треугольник </a:t>
            </a:r>
            <a:r>
              <a:rPr lang="en-US" altLang="ru-RU" sz="3200" i="1" dirty="0"/>
              <a:t>A’B’C’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треугольнику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, относительно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.</a:t>
            </a:r>
          </a:p>
        </p:txBody>
      </p:sp>
      <p:pic>
        <p:nvPicPr>
          <p:cNvPr id="528388" name="Picture 4">
            <a:extLst>
              <a:ext uri="{FF2B5EF4-FFF2-40B4-BE49-F238E27FC236}">
                <a16:creationId xmlns:a16="http://schemas.microsoft.com/office/drawing/2014/main" id="{91F1E2F0-C59A-7462-36E8-5E8BFB2F8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5908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8389" name="Group 5">
            <a:extLst>
              <a:ext uri="{FF2B5EF4-FFF2-40B4-BE49-F238E27FC236}">
                <a16:creationId xmlns:a16="http://schemas.microsoft.com/office/drawing/2014/main" id="{2B44634F-5EA9-34C3-3A0F-2B4ADDE85230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590800"/>
            <a:ext cx="4992688" cy="3048000"/>
            <a:chOff x="480" y="1632"/>
            <a:chExt cx="3145" cy="1920"/>
          </a:xfrm>
        </p:grpSpPr>
        <p:sp>
          <p:nvSpPr>
            <p:cNvPr id="528390" name="Text Box 6">
              <a:extLst>
                <a:ext uri="{FF2B5EF4-FFF2-40B4-BE49-F238E27FC236}">
                  <a16:creationId xmlns:a16="http://schemas.microsoft.com/office/drawing/2014/main" id="{BAE4FCCE-AB24-7266-856E-3C556411E1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024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28391" name="Picture 7">
              <a:extLst>
                <a:ext uri="{FF2B5EF4-FFF2-40B4-BE49-F238E27FC236}">
                  <a16:creationId xmlns:a16="http://schemas.microsoft.com/office/drawing/2014/main" id="{B96BA15B-642C-97CB-C9B3-7A332F7043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632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>
            <a:extLst>
              <a:ext uri="{FF2B5EF4-FFF2-40B4-BE49-F238E27FC236}">
                <a16:creationId xmlns:a16="http://schemas.microsoft.com/office/drawing/2014/main" id="{C487C01A-865C-5F7C-D282-4CC775C22F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530435" name="Text Box 3">
            <a:extLst>
              <a:ext uri="{FF2B5EF4-FFF2-40B4-BE49-F238E27FC236}">
                <a16:creationId xmlns:a16="http://schemas.microsoft.com/office/drawing/2014/main" id="{B2FBA996-2E69-4B03-0CBA-93FF03B1B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треугольник </a:t>
            </a:r>
            <a:r>
              <a:rPr lang="en-US" altLang="ru-RU" sz="3200" i="1" dirty="0"/>
              <a:t>A’B’C’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треугольнику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, относительно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.</a:t>
            </a:r>
          </a:p>
        </p:txBody>
      </p:sp>
      <p:pic>
        <p:nvPicPr>
          <p:cNvPr id="530436" name="Picture 4">
            <a:extLst>
              <a:ext uri="{FF2B5EF4-FFF2-40B4-BE49-F238E27FC236}">
                <a16:creationId xmlns:a16="http://schemas.microsoft.com/office/drawing/2014/main" id="{CC721A06-B566-C899-C640-51138807B0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514600"/>
            <a:ext cx="3109913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30437" name="Group 5">
            <a:extLst>
              <a:ext uri="{FF2B5EF4-FFF2-40B4-BE49-F238E27FC236}">
                <a16:creationId xmlns:a16="http://schemas.microsoft.com/office/drawing/2014/main" id="{AAB29A49-AE84-16B6-9ECE-2A58D316F926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514600"/>
            <a:ext cx="5253038" cy="3059113"/>
            <a:chOff x="480" y="1584"/>
            <a:chExt cx="3309" cy="1927"/>
          </a:xfrm>
        </p:grpSpPr>
        <p:sp>
          <p:nvSpPr>
            <p:cNvPr id="530438" name="Text Box 6">
              <a:extLst>
                <a:ext uri="{FF2B5EF4-FFF2-40B4-BE49-F238E27FC236}">
                  <a16:creationId xmlns:a16="http://schemas.microsoft.com/office/drawing/2014/main" id="{E1C37DEA-E0A3-3A5A-0665-583D716776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024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30439" name="Picture 7">
              <a:extLst>
                <a:ext uri="{FF2B5EF4-FFF2-40B4-BE49-F238E27FC236}">
                  <a16:creationId xmlns:a16="http://schemas.microsoft.com/office/drawing/2014/main" id="{B505E72C-2C8D-310D-A1D4-B888E2C30C7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584"/>
              <a:ext cx="1965" cy="1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0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>
            <a:extLst>
              <a:ext uri="{FF2B5EF4-FFF2-40B4-BE49-F238E27FC236}">
                <a16:creationId xmlns:a16="http://schemas.microsoft.com/office/drawing/2014/main" id="{8D3466E7-4549-56A8-DF85-E324A1FC70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544771" name="Text Box 3">
            <a:extLst>
              <a:ext uri="{FF2B5EF4-FFF2-40B4-BE49-F238E27FC236}">
                <a16:creationId xmlns:a16="http://schemas.microsoft.com/office/drawing/2014/main" id="{E0DF7A9F-ED77-A847-C56B-42710989E8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Сколько осей симметрии имеет правильный </a:t>
            </a:r>
            <a:r>
              <a:rPr lang="ru-RU" altLang="ru-RU" sz="3200" dirty="0"/>
              <a:t>тре</a:t>
            </a:r>
            <a:r>
              <a:rPr lang="ru-RU" altLang="ru-RU" sz="3200" dirty="0">
                <a:cs typeface="Times New Roman" panose="02020603050405020304" pitchFamily="18" charset="0"/>
              </a:rPr>
              <a:t>угольник?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544772" name="Picture 4">
            <a:extLst>
              <a:ext uri="{FF2B5EF4-FFF2-40B4-BE49-F238E27FC236}">
                <a16:creationId xmlns:a16="http://schemas.microsoft.com/office/drawing/2014/main" id="{8EB42CAF-DD8D-C3B0-4497-2F98432946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828800"/>
            <a:ext cx="2940050" cy="2509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44773" name="Group 5">
            <a:extLst>
              <a:ext uri="{FF2B5EF4-FFF2-40B4-BE49-F238E27FC236}">
                <a16:creationId xmlns:a16="http://schemas.microsoft.com/office/drawing/2014/main" id="{CFA99604-FF25-6D88-D6D2-1CCC33F9536F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752600"/>
            <a:ext cx="8839200" cy="4694238"/>
            <a:chOff x="96" y="1104"/>
            <a:chExt cx="5568" cy="2957"/>
          </a:xfrm>
        </p:grpSpPr>
        <p:sp>
          <p:nvSpPr>
            <p:cNvPr id="544774" name="Text Box 6">
              <a:extLst>
                <a:ext uri="{FF2B5EF4-FFF2-40B4-BE49-F238E27FC236}">
                  <a16:creationId xmlns:a16="http://schemas.microsoft.com/office/drawing/2014/main" id="{37A4D50F-C3DA-2357-1E44-5BB10B57E2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072"/>
              <a:ext cx="5568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sz="3200" dirty="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3200" dirty="0"/>
                <a:t>3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ос</a:t>
              </a:r>
              <a:r>
                <a:rPr lang="ru-RU" altLang="ru-RU" sz="3200" dirty="0"/>
                <a:t>и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симметрии</a:t>
              </a:r>
              <a:r>
                <a:rPr lang="ru-RU" altLang="ru-RU" sz="3200" dirty="0"/>
                <a:t>,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проходящи</a:t>
              </a:r>
              <a:r>
                <a:rPr lang="ru-RU" altLang="ru-RU" sz="3200" dirty="0"/>
                <a:t>е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через </a:t>
              </a:r>
              <a:r>
                <a:rPr lang="ru-RU" altLang="ru-RU" sz="3200" dirty="0"/>
                <a:t>вершины треугольника и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середины противоположных сторон</a:t>
              </a:r>
              <a:r>
                <a:rPr lang="ru-RU" altLang="ru-RU" sz="3200" dirty="0"/>
                <a:t>.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544775" name="Picture 7">
              <a:extLst>
                <a:ext uri="{FF2B5EF4-FFF2-40B4-BE49-F238E27FC236}">
                  <a16:creationId xmlns:a16="http://schemas.microsoft.com/office/drawing/2014/main" id="{0F8485F5-19B2-B741-3A42-998E5BDD00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104"/>
              <a:ext cx="1952" cy="1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4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>
            <a:extLst>
              <a:ext uri="{FF2B5EF4-FFF2-40B4-BE49-F238E27FC236}">
                <a16:creationId xmlns:a16="http://schemas.microsoft.com/office/drawing/2014/main" id="{BDF3F96F-1C24-371D-41BE-D0BE632958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546819" name="Text Box 3">
            <a:extLst>
              <a:ext uri="{FF2B5EF4-FFF2-40B4-BE49-F238E27FC236}">
                <a16:creationId xmlns:a16="http://schemas.microsoft.com/office/drawing/2014/main" id="{370EAA4C-58EA-EAD8-6DCF-ED820B7EB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Укажите оси симметрии: а) прямоугольника; б) квадрата.</a:t>
            </a:r>
          </a:p>
        </p:txBody>
      </p:sp>
      <p:pic>
        <p:nvPicPr>
          <p:cNvPr id="546820" name="Picture 4">
            <a:extLst>
              <a:ext uri="{FF2B5EF4-FFF2-40B4-BE49-F238E27FC236}">
                <a16:creationId xmlns:a16="http://schemas.microsoft.com/office/drawing/2014/main" id="{EA6CFB94-5790-E3E3-C8F0-B807113C2D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86000"/>
            <a:ext cx="3109913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6821" name="Picture 5">
            <a:extLst>
              <a:ext uri="{FF2B5EF4-FFF2-40B4-BE49-F238E27FC236}">
                <a16:creationId xmlns:a16="http://schemas.microsoft.com/office/drawing/2014/main" id="{DBA3EE08-2B34-CC33-36C2-749F978839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905000"/>
            <a:ext cx="2554288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46822" name="Group 6">
            <a:extLst>
              <a:ext uri="{FF2B5EF4-FFF2-40B4-BE49-F238E27FC236}">
                <a16:creationId xmlns:a16="http://schemas.microsoft.com/office/drawing/2014/main" id="{E65CEA8B-6284-8D43-458D-27499B06E5F4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286000"/>
            <a:ext cx="7924800" cy="3094038"/>
            <a:chOff x="288" y="1440"/>
            <a:chExt cx="4992" cy="1949"/>
          </a:xfrm>
        </p:grpSpPr>
        <p:sp>
          <p:nvSpPr>
            <p:cNvPr id="546823" name="Text Box 7">
              <a:extLst>
                <a:ext uri="{FF2B5EF4-FFF2-40B4-BE49-F238E27FC236}">
                  <a16:creationId xmlns:a16="http://schemas.microsoft.com/office/drawing/2014/main" id="{67784115-BCC2-2889-47F8-4CC419069C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717"/>
              <a:ext cx="499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а) Две </a:t>
              </a:r>
              <a:r>
                <a:rPr lang="ru-RU" altLang="ru-RU" sz="3200" dirty="0"/>
                <a:t>прямые</a:t>
              </a:r>
              <a:r>
                <a:rPr lang="ru-RU" altLang="ru-RU" sz="3200" dirty="0">
                  <a:cs typeface="Times New Roman" panose="02020603050405020304" pitchFamily="18" charset="0"/>
                </a:rPr>
                <a:t>, проходящие через середины противоположных сторон; </a:t>
              </a:r>
            </a:p>
          </p:txBody>
        </p:sp>
        <p:pic>
          <p:nvPicPr>
            <p:cNvPr id="546824" name="Picture 8">
              <a:extLst>
                <a:ext uri="{FF2B5EF4-FFF2-40B4-BE49-F238E27FC236}">
                  <a16:creationId xmlns:a16="http://schemas.microsoft.com/office/drawing/2014/main" id="{B0F3B265-57CE-335E-3776-472C0F9B60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1440"/>
              <a:ext cx="1986" cy="1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46825" name="Group 9">
            <a:extLst>
              <a:ext uri="{FF2B5EF4-FFF2-40B4-BE49-F238E27FC236}">
                <a16:creationId xmlns:a16="http://schemas.microsoft.com/office/drawing/2014/main" id="{4AF00957-BC50-EFE3-41FE-DD933D4CD71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05000"/>
            <a:ext cx="8077200" cy="4968875"/>
            <a:chOff x="240" y="1200"/>
            <a:chExt cx="5088" cy="3130"/>
          </a:xfrm>
        </p:grpSpPr>
        <p:sp>
          <p:nvSpPr>
            <p:cNvPr id="546826" name="Text Box 10">
              <a:extLst>
                <a:ext uri="{FF2B5EF4-FFF2-40B4-BE49-F238E27FC236}">
                  <a16:creationId xmlns:a16="http://schemas.microsoft.com/office/drawing/2014/main" id="{5E6B00A9-6149-D8C9-D808-4C74A61313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41"/>
              <a:ext cx="5088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>
                  <a:solidFill>
                    <a:schemeClr val="accent1"/>
                  </a:solidFill>
                </a:rPr>
                <a:t>            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б) две прямые, проходящие через середины противоположных сторон и две прямые, содержащие диагонали. </a:t>
              </a:r>
              <a:endParaRPr lang="ru-RU" altLang="ru-RU" dirty="0"/>
            </a:p>
          </p:txBody>
        </p:sp>
        <p:pic>
          <p:nvPicPr>
            <p:cNvPr id="546827" name="Picture 11">
              <a:extLst>
                <a:ext uri="{FF2B5EF4-FFF2-40B4-BE49-F238E27FC236}">
                  <a16:creationId xmlns:a16="http://schemas.microsoft.com/office/drawing/2014/main" id="{E30A3610-53AE-2979-D24F-6D3702A8A4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200"/>
              <a:ext cx="1986" cy="14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6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46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>
            <a:extLst>
              <a:ext uri="{FF2B5EF4-FFF2-40B4-BE49-F238E27FC236}">
                <a16:creationId xmlns:a16="http://schemas.microsoft.com/office/drawing/2014/main" id="{C91CF885-1E97-F9AE-6E9E-398A633466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548867" name="Text Box 3">
            <a:extLst>
              <a:ext uri="{FF2B5EF4-FFF2-40B4-BE49-F238E27FC236}">
                <a16:creationId xmlns:a16="http://schemas.microsoft.com/office/drawing/2014/main" id="{B3F880E4-FC43-FBBF-B3AA-54C6619C5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Сколько осей симметрии имеет правильный </a:t>
            </a:r>
            <a:r>
              <a:rPr lang="ru-RU" altLang="ru-RU" sz="3200" dirty="0"/>
              <a:t>пя</a:t>
            </a:r>
            <a:r>
              <a:rPr lang="ru-RU" altLang="ru-RU" sz="3200" dirty="0">
                <a:cs typeface="Times New Roman" panose="02020603050405020304" pitchFamily="18" charset="0"/>
              </a:rPr>
              <a:t>тиугольник?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548868" name="Picture 4">
            <a:extLst>
              <a:ext uri="{FF2B5EF4-FFF2-40B4-BE49-F238E27FC236}">
                <a16:creationId xmlns:a16="http://schemas.microsoft.com/office/drawing/2014/main" id="{E3997763-8190-9475-A948-337BF3D9C3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676400"/>
            <a:ext cx="2949575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48869" name="Group 5">
            <a:extLst>
              <a:ext uri="{FF2B5EF4-FFF2-40B4-BE49-F238E27FC236}">
                <a16:creationId xmlns:a16="http://schemas.microsoft.com/office/drawing/2014/main" id="{37C0E0F0-9888-13C7-92D7-7560BFAE3554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600200"/>
            <a:ext cx="8839200" cy="4618038"/>
            <a:chOff x="144" y="1008"/>
            <a:chExt cx="5568" cy="2909"/>
          </a:xfrm>
        </p:grpSpPr>
        <p:sp>
          <p:nvSpPr>
            <p:cNvPr id="548870" name="Text Box 6">
              <a:extLst>
                <a:ext uri="{FF2B5EF4-FFF2-40B4-BE49-F238E27FC236}">
                  <a16:creationId xmlns:a16="http://schemas.microsoft.com/office/drawing/2014/main" id="{021C6140-5AF8-2B37-BD02-D844A4447E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928"/>
              <a:ext cx="5568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sz="3200" dirty="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3200" dirty="0"/>
                <a:t>5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осей симметрии</a:t>
              </a:r>
              <a:r>
                <a:rPr lang="ru-RU" altLang="ru-RU" sz="3200" dirty="0"/>
                <a:t>,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проходящи</a:t>
              </a:r>
              <a:r>
                <a:rPr lang="ru-RU" altLang="ru-RU" sz="3200" dirty="0"/>
                <a:t>х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через </a:t>
              </a:r>
              <a:r>
                <a:rPr lang="ru-RU" altLang="ru-RU" sz="3200" dirty="0"/>
                <a:t>вершины пятиугольника и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середины противоположных сторон</a:t>
              </a:r>
              <a:r>
                <a:rPr lang="ru-RU" altLang="ru-RU" sz="3200" dirty="0"/>
                <a:t>.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548871" name="Picture 7">
              <a:extLst>
                <a:ext uri="{FF2B5EF4-FFF2-40B4-BE49-F238E27FC236}">
                  <a16:creationId xmlns:a16="http://schemas.microsoft.com/office/drawing/2014/main" id="{5594500C-F5E7-EC4F-D637-1711D0F9EF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008"/>
              <a:ext cx="2013" cy="1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8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>
            <a:extLst>
              <a:ext uri="{FF2B5EF4-FFF2-40B4-BE49-F238E27FC236}">
                <a16:creationId xmlns:a16="http://schemas.microsoft.com/office/drawing/2014/main" id="{F54DD195-0DB6-ED0C-6E25-D4F9BED27B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550915" name="Text Box 3">
            <a:extLst>
              <a:ext uri="{FF2B5EF4-FFF2-40B4-BE49-F238E27FC236}">
                <a16:creationId xmlns:a16="http://schemas.microsoft.com/office/drawing/2014/main" id="{F4051BE6-7FE9-18FD-96C6-AC662C505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Сколько осей симметрии имеет правильный шестиугольник?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550916" name="Picture 4">
            <a:extLst>
              <a:ext uri="{FF2B5EF4-FFF2-40B4-BE49-F238E27FC236}">
                <a16:creationId xmlns:a16="http://schemas.microsoft.com/office/drawing/2014/main" id="{4BBCA769-E4D4-7DFE-292D-75EDBD1A52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81200"/>
            <a:ext cx="2565400" cy="219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50917" name="Group 5">
            <a:extLst>
              <a:ext uri="{FF2B5EF4-FFF2-40B4-BE49-F238E27FC236}">
                <a16:creationId xmlns:a16="http://schemas.microsoft.com/office/drawing/2014/main" id="{465E4B8B-381E-0CED-FEDA-5E7A32F8FAA7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905000"/>
            <a:ext cx="8736013" cy="4805363"/>
            <a:chOff x="144" y="1200"/>
            <a:chExt cx="5503" cy="3027"/>
          </a:xfrm>
        </p:grpSpPr>
        <p:sp>
          <p:nvSpPr>
            <p:cNvPr id="550918" name="Text Box 6">
              <a:extLst>
                <a:ext uri="{FF2B5EF4-FFF2-40B4-BE49-F238E27FC236}">
                  <a16:creationId xmlns:a16="http://schemas.microsoft.com/office/drawing/2014/main" id="{DBC4D406-ED62-9287-73FA-442685E312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928"/>
              <a:ext cx="5503" cy="1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sz="3200" dirty="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6 осей симметрии. Из них 3 оси, проходящие через противоположные вершины, и 3 оси, проходящие через середины противоположных сторон</a:t>
              </a:r>
              <a:r>
                <a:rPr lang="ru-RU" altLang="ru-RU" sz="3200" dirty="0"/>
                <a:t>.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550919" name="Picture 7">
              <a:extLst>
                <a:ext uri="{FF2B5EF4-FFF2-40B4-BE49-F238E27FC236}">
                  <a16:creationId xmlns:a16="http://schemas.microsoft.com/office/drawing/2014/main" id="{4BD30461-E59C-5252-B89E-A9D21CC6E6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200"/>
              <a:ext cx="1716" cy="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50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>
            <a:extLst>
              <a:ext uri="{FF2B5EF4-FFF2-40B4-BE49-F238E27FC236}">
                <a16:creationId xmlns:a16="http://schemas.microsoft.com/office/drawing/2014/main" id="{0C0F41FC-4EE7-049C-19D1-C21B591F02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532483" name="Text Box 3">
            <a:extLst>
              <a:ext uri="{FF2B5EF4-FFF2-40B4-BE49-F238E27FC236}">
                <a16:creationId xmlns:a16="http://schemas.microsoft.com/office/drawing/2014/main" id="{C4358217-2A6F-7A43-8972-D7628166A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Сколько осей симметрии имеет шестиугольник, изображенный на клетчатой бумаге, клетками которой являются квадраты?</a:t>
            </a:r>
          </a:p>
        </p:txBody>
      </p:sp>
      <p:pic>
        <p:nvPicPr>
          <p:cNvPr id="532484" name="Picture 4">
            <a:extLst>
              <a:ext uri="{FF2B5EF4-FFF2-40B4-BE49-F238E27FC236}">
                <a16:creationId xmlns:a16="http://schemas.microsoft.com/office/drawing/2014/main" id="{C03D39D0-19E2-8AB2-F9B9-B9125B4F4C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438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32485" name="Group 5">
            <a:extLst>
              <a:ext uri="{FF2B5EF4-FFF2-40B4-BE49-F238E27FC236}">
                <a16:creationId xmlns:a16="http://schemas.microsoft.com/office/drawing/2014/main" id="{5ED48D78-AE1F-80BA-D6BC-80F70FF9B3E5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438400"/>
            <a:ext cx="8001000" cy="3856038"/>
            <a:chOff x="336" y="1536"/>
            <a:chExt cx="5040" cy="2429"/>
          </a:xfrm>
        </p:grpSpPr>
        <p:sp>
          <p:nvSpPr>
            <p:cNvPr id="532486" name="Text Box 6">
              <a:extLst>
                <a:ext uri="{FF2B5EF4-FFF2-40B4-BE49-F238E27FC236}">
                  <a16:creationId xmlns:a16="http://schemas.microsoft.com/office/drawing/2014/main" id="{D2326720-5BE3-6B54-1EDA-27C0CF1A92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00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Две</a:t>
              </a:r>
              <a:r>
                <a:rPr lang="ru-RU" altLang="ru-RU" sz="320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532487" name="Picture 7">
              <a:extLst>
                <a:ext uri="{FF2B5EF4-FFF2-40B4-BE49-F238E27FC236}">
                  <a16:creationId xmlns:a16="http://schemas.microsoft.com/office/drawing/2014/main" id="{64E9422D-90B6-AE15-148B-7646F5B1BE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536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>
            <a:extLst>
              <a:ext uri="{FF2B5EF4-FFF2-40B4-BE49-F238E27FC236}">
                <a16:creationId xmlns:a16="http://schemas.microsoft.com/office/drawing/2014/main" id="{B432FFAF-61F5-164A-02D5-65EB6FD8F9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534531" name="Text Box 3">
            <a:extLst>
              <a:ext uri="{FF2B5EF4-FFF2-40B4-BE49-F238E27FC236}">
                <a16:creationId xmlns:a16="http://schemas.microsoft.com/office/drawing/2014/main" id="{71EAD9F9-4F84-3C2D-668C-D1E129BBD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Сколько осей симметрии имеет восьмиугольник, изображенный на клетчатой бумаге, клетками которой являются квадраты?</a:t>
            </a:r>
          </a:p>
        </p:txBody>
      </p:sp>
      <p:pic>
        <p:nvPicPr>
          <p:cNvPr id="534532" name="Picture 4">
            <a:extLst>
              <a:ext uri="{FF2B5EF4-FFF2-40B4-BE49-F238E27FC236}">
                <a16:creationId xmlns:a16="http://schemas.microsoft.com/office/drawing/2014/main" id="{0B87FF2F-B007-BFF6-0354-48D31D937E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667000"/>
            <a:ext cx="3087688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34533" name="Group 5">
            <a:extLst>
              <a:ext uri="{FF2B5EF4-FFF2-40B4-BE49-F238E27FC236}">
                <a16:creationId xmlns:a16="http://schemas.microsoft.com/office/drawing/2014/main" id="{8DC9AF81-7176-0049-6965-677195035F2B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590800"/>
            <a:ext cx="8001000" cy="3703638"/>
            <a:chOff x="336" y="1632"/>
            <a:chExt cx="5040" cy="2333"/>
          </a:xfrm>
        </p:grpSpPr>
        <p:sp>
          <p:nvSpPr>
            <p:cNvPr id="534534" name="Text Box 6">
              <a:extLst>
                <a:ext uri="{FF2B5EF4-FFF2-40B4-BE49-F238E27FC236}">
                  <a16:creationId xmlns:a16="http://schemas.microsoft.com/office/drawing/2014/main" id="{93310434-6906-AC42-4306-16738D06FB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00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Четыре</a:t>
              </a:r>
              <a:r>
                <a:rPr lang="ru-RU" altLang="ru-RU" sz="320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534535" name="Picture 7">
              <a:extLst>
                <a:ext uri="{FF2B5EF4-FFF2-40B4-BE49-F238E27FC236}">
                  <a16:creationId xmlns:a16="http://schemas.microsoft.com/office/drawing/2014/main" id="{A82AE2FB-9B4B-DA9A-2DEE-F5543E1CC0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632"/>
              <a:ext cx="2053" cy="20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4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>
            <a:extLst>
              <a:ext uri="{FF2B5EF4-FFF2-40B4-BE49-F238E27FC236}">
                <a16:creationId xmlns:a16="http://schemas.microsoft.com/office/drawing/2014/main" id="{A6039651-F03C-CA97-FC40-412811C7E7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305155" name="Text Box 3">
            <a:extLst>
              <a:ext uri="{FF2B5EF4-FFF2-40B4-BE49-F238E27FC236}">
                <a16:creationId xmlns:a16="http://schemas.microsoft.com/office/drawing/2014/main" id="{F1D206A1-081E-AFB9-410C-B100FEDD0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90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 рисунке</a:t>
            </a:r>
            <a:r>
              <a:rPr lang="ru-RU" altLang="ru-RU" sz="3200" dirty="0"/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укажите буквы латинского алфавита: а) имеющие одну ось симметрии; б) имеющие две оси симметрии.</a:t>
            </a:r>
          </a:p>
        </p:txBody>
      </p:sp>
      <p:sp>
        <p:nvSpPr>
          <p:cNvPr id="305156" name="Text Box 4">
            <a:extLst>
              <a:ext uri="{FF2B5EF4-FFF2-40B4-BE49-F238E27FC236}">
                <a16:creationId xmlns:a16="http://schemas.microsoft.com/office/drawing/2014/main" id="{5BC2CA97-CEEF-1397-EBC8-DC30485A15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5029200"/>
            <a:ext cx="866807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>
                <a:cs typeface="Times New Roman" panose="02020603050405020304" pitchFamily="18" charset="0"/>
              </a:rPr>
              <a:t>а) </a:t>
            </a:r>
            <a:r>
              <a:rPr lang="en-US" altLang="ru-RU" sz="3200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E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M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T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U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V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W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; б) </a:t>
            </a:r>
            <a:r>
              <a:rPr lang="en-US" altLang="ru-RU" sz="3200" dirty="0">
                <a:cs typeface="Times New Roman" panose="02020603050405020304" pitchFamily="18" charset="0"/>
              </a:rPr>
              <a:t>H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I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05172" name="Picture 20">
            <a:extLst>
              <a:ext uri="{FF2B5EF4-FFF2-40B4-BE49-F238E27FC236}">
                <a16:creationId xmlns:a16="http://schemas.microsoft.com/office/drawing/2014/main" id="{D6076C81-2A9C-C75D-EEF6-597BADFE86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788" y="2892425"/>
            <a:ext cx="6702425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>
            <a:extLst>
              <a:ext uri="{FF2B5EF4-FFF2-40B4-BE49-F238E27FC236}">
                <a16:creationId xmlns:a16="http://schemas.microsoft.com/office/drawing/2014/main" id="{8792E758-6256-6369-E3F4-219113D79B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Осевая симметрия</a:t>
            </a:r>
          </a:p>
        </p:txBody>
      </p:sp>
      <p:sp>
        <p:nvSpPr>
          <p:cNvPr id="464899" name="Text Box 3">
            <a:extLst>
              <a:ext uri="{FF2B5EF4-FFF2-40B4-BE49-F238E27FC236}">
                <a16:creationId xmlns:a16="http://schemas.microsoft.com/office/drawing/2014/main" id="{18107F92-2EBD-8890-9D96-36611C133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Две фигуры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i="1" dirty="0">
                <a:cs typeface="Times New Roman" panose="02020603050405020304" pitchFamily="18" charset="0"/>
              </a:rPr>
              <a:t>'</a:t>
            </a:r>
            <a:r>
              <a:rPr lang="ru-RU" altLang="ru-RU" sz="2800" dirty="0">
                <a:cs typeface="Times New Roman" panose="02020603050405020304" pitchFamily="18" charset="0"/>
              </a:rPr>
              <a:t> называются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симметричными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относительно оси </a:t>
            </a:r>
            <a:r>
              <a:rPr lang="ru-RU" altLang="ru-RU" sz="2800" i="1" dirty="0">
                <a:cs typeface="Times New Roman" panose="02020603050405020304" pitchFamily="18" charset="0"/>
              </a:rPr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, если каждой точке одной фигуры соответствует симметричная точка другой фигуры. Фигура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dirty="0">
                <a:cs typeface="Times New Roman" panose="02020603050405020304" pitchFamily="18" charset="0"/>
              </a:rPr>
              <a:t> называется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симметричной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относительно оси </a:t>
            </a:r>
            <a:r>
              <a:rPr lang="ru-RU" altLang="ru-RU" sz="2800" i="1" dirty="0">
                <a:cs typeface="Times New Roman" panose="02020603050405020304" pitchFamily="18" charset="0"/>
              </a:rPr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, если она симметрична сама себе. </a:t>
            </a:r>
          </a:p>
        </p:txBody>
      </p:sp>
      <p:pic>
        <p:nvPicPr>
          <p:cNvPr id="464909" name="Picture 13">
            <a:extLst>
              <a:ext uri="{FF2B5EF4-FFF2-40B4-BE49-F238E27FC236}">
                <a16:creationId xmlns:a16="http://schemas.microsoft.com/office/drawing/2014/main" id="{EF8221A3-E9E1-1ED2-3DEB-E425D92272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124200"/>
            <a:ext cx="4746625" cy="300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4911" name="Picture 15">
            <a:extLst>
              <a:ext uri="{FF2B5EF4-FFF2-40B4-BE49-F238E27FC236}">
                <a16:creationId xmlns:a16="http://schemas.microsoft.com/office/drawing/2014/main" id="{08B57A4B-EB9D-3D39-FA13-0AC7AC3062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124200"/>
            <a:ext cx="2628900" cy="300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D5734B5B-E82B-CB61-B9EC-F5375CA9BF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514051" name="Text Box 3">
            <a:extLst>
              <a:ext uri="{FF2B5EF4-FFF2-40B4-BE49-F238E27FC236}">
                <a16:creationId xmlns:a16="http://schemas.microsoft.com/office/drawing/2014/main" id="{1C5E4103-650D-A495-1F7F-536F86875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точку </a:t>
            </a:r>
            <a:r>
              <a:rPr lang="en-US" altLang="ru-RU" sz="3200" i="1" dirty="0"/>
              <a:t>A’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симметричную точке </a:t>
            </a:r>
            <a:r>
              <a:rPr lang="en-US" altLang="ru-RU" sz="3200" i="1" dirty="0"/>
              <a:t>A</a:t>
            </a:r>
            <a:r>
              <a:rPr lang="ru-RU" altLang="ru-RU" sz="3200" dirty="0"/>
              <a:t>, относительно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.</a:t>
            </a:r>
          </a:p>
        </p:txBody>
      </p:sp>
      <p:pic>
        <p:nvPicPr>
          <p:cNvPr id="514052" name="Picture 4">
            <a:extLst>
              <a:ext uri="{FF2B5EF4-FFF2-40B4-BE49-F238E27FC236}">
                <a16:creationId xmlns:a16="http://schemas.microsoft.com/office/drawing/2014/main" id="{29B6F5FD-0E05-9FAC-4A46-BB67C2FD2D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438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14053" name="Group 5">
            <a:extLst>
              <a:ext uri="{FF2B5EF4-FFF2-40B4-BE49-F238E27FC236}">
                <a16:creationId xmlns:a16="http://schemas.microsoft.com/office/drawing/2014/main" id="{126CB513-40BB-B5B6-32D6-8204799DCF9B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438400"/>
            <a:ext cx="5373688" cy="3048000"/>
            <a:chOff x="480" y="1536"/>
            <a:chExt cx="3385" cy="1920"/>
          </a:xfrm>
        </p:grpSpPr>
        <p:sp>
          <p:nvSpPr>
            <p:cNvPr id="514054" name="Text Box 6">
              <a:extLst>
                <a:ext uri="{FF2B5EF4-FFF2-40B4-BE49-F238E27FC236}">
                  <a16:creationId xmlns:a16="http://schemas.microsoft.com/office/drawing/2014/main" id="{FC4039A4-7587-5E17-7DF9-11E3716E84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024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14055" name="Picture 7">
              <a:extLst>
                <a:ext uri="{FF2B5EF4-FFF2-40B4-BE49-F238E27FC236}">
                  <a16:creationId xmlns:a16="http://schemas.microsoft.com/office/drawing/2014/main" id="{3EE7DC64-EB12-1125-B9C3-595C970365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536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4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>
            <a:extLst>
              <a:ext uri="{FF2B5EF4-FFF2-40B4-BE49-F238E27FC236}">
                <a16:creationId xmlns:a16="http://schemas.microsoft.com/office/drawing/2014/main" id="{70C96D11-43D9-1C35-D430-619036A967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516099" name="Text Box 3">
            <a:extLst>
              <a:ext uri="{FF2B5EF4-FFF2-40B4-BE49-F238E27FC236}">
                <a16:creationId xmlns:a16="http://schemas.microsoft.com/office/drawing/2014/main" id="{E3A1EE38-2217-336C-5746-059A53427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точку </a:t>
            </a:r>
            <a:r>
              <a:rPr lang="en-US" altLang="ru-RU" sz="3200" i="1" dirty="0"/>
              <a:t>A’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симметричную точке </a:t>
            </a:r>
            <a:r>
              <a:rPr lang="en-US" altLang="ru-RU" sz="3200" i="1" dirty="0"/>
              <a:t>A</a:t>
            </a:r>
            <a:r>
              <a:rPr lang="ru-RU" altLang="ru-RU" sz="3200" dirty="0"/>
              <a:t>, относительно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.</a:t>
            </a:r>
          </a:p>
        </p:txBody>
      </p:sp>
      <p:pic>
        <p:nvPicPr>
          <p:cNvPr id="516100" name="Picture 4">
            <a:extLst>
              <a:ext uri="{FF2B5EF4-FFF2-40B4-BE49-F238E27FC236}">
                <a16:creationId xmlns:a16="http://schemas.microsoft.com/office/drawing/2014/main" id="{27F58A46-7597-4663-7574-7C9CCC8B24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3622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16101" name="Group 5">
            <a:extLst>
              <a:ext uri="{FF2B5EF4-FFF2-40B4-BE49-F238E27FC236}">
                <a16:creationId xmlns:a16="http://schemas.microsoft.com/office/drawing/2014/main" id="{2300EE8E-2981-6BED-BE9E-1183602499D1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362200"/>
            <a:ext cx="5353050" cy="3048000"/>
            <a:chOff x="480" y="1488"/>
            <a:chExt cx="3372" cy="1920"/>
          </a:xfrm>
        </p:grpSpPr>
        <p:sp>
          <p:nvSpPr>
            <p:cNvPr id="516102" name="Text Box 6">
              <a:extLst>
                <a:ext uri="{FF2B5EF4-FFF2-40B4-BE49-F238E27FC236}">
                  <a16:creationId xmlns:a16="http://schemas.microsoft.com/office/drawing/2014/main" id="{AF635991-2878-EA3F-9BB1-3AC3C72F42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024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16103" name="Picture 7">
              <a:extLst>
                <a:ext uri="{FF2B5EF4-FFF2-40B4-BE49-F238E27FC236}">
                  <a16:creationId xmlns:a16="http://schemas.microsoft.com/office/drawing/2014/main" id="{5E78F5C3-7F6E-78CD-FE41-467B5364238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" y="1488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>
            <a:extLst>
              <a:ext uri="{FF2B5EF4-FFF2-40B4-BE49-F238E27FC236}">
                <a16:creationId xmlns:a16="http://schemas.microsoft.com/office/drawing/2014/main" id="{EF0A562D-7EE5-37C8-1AD2-FCB5B4702C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518147" name="Text Box 3">
            <a:extLst>
              <a:ext uri="{FF2B5EF4-FFF2-40B4-BE49-F238E27FC236}">
                <a16:creationId xmlns:a16="http://schemas.microsoft.com/office/drawing/2014/main" id="{A937CA79-D311-F543-4196-20785AADA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точку </a:t>
            </a:r>
            <a:r>
              <a:rPr lang="en-US" altLang="ru-RU" sz="3200" i="1" dirty="0"/>
              <a:t>A’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симметричную точке </a:t>
            </a:r>
            <a:r>
              <a:rPr lang="en-US" altLang="ru-RU" sz="3200" i="1" dirty="0"/>
              <a:t>A</a:t>
            </a:r>
            <a:r>
              <a:rPr lang="ru-RU" altLang="ru-RU" sz="3200" dirty="0"/>
              <a:t>, относительно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.</a:t>
            </a:r>
          </a:p>
        </p:txBody>
      </p:sp>
      <p:pic>
        <p:nvPicPr>
          <p:cNvPr id="518148" name="Picture 4">
            <a:extLst>
              <a:ext uri="{FF2B5EF4-FFF2-40B4-BE49-F238E27FC236}">
                <a16:creationId xmlns:a16="http://schemas.microsoft.com/office/drawing/2014/main" id="{54ED09B0-DA02-FD87-6092-F04A8082E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5146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18149" name="Group 5">
            <a:extLst>
              <a:ext uri="{FF2B5EF4-FFF2-40B4-BE49-F238E27FC236}">
                <a16:creationId xmlns:a16="http://schemas.microsoft.com/office/drawing/2014/main" id="{D4EFC53F-6FCA-D098-A144-E91228C913BF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514600"/>
            <a:ext cx="5221288" cy="3048000"/>
            <a:chOff x="480" y="1584"/>
            <a:chExt cx="3289" cy="1920"/>
          </a:xfrm>
        </p:grpSpPr>
        <p:sp>
          <p:nvSpPr>
            <p:cNvPr id="518150" name="Text Box 6">
              <a:extLst>
                <a:ext uri="{FF2B5EF4-FFF2-40B4-BE49-F238E27FC236}">
                  <a16:creationId xmlns:a16="http://schemas.microsoft.com/office/drawing/2014/main" id="{A12F1B20-0317-0EA2-4D1A-D263BABF2D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024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18151" name="Picture 7">
              <a:extLst>
                <a:ext uri="{FF2B5EF4-FFF2-40B4-BE49-F238E27FC236}">
                  <a16:creationId xmlns:a16="http://schemas.microsoft.com/office/drawing/2014/main" id="{980AF7CD-0AA3-5534-49ED-26C3FD9050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584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8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F9D09944-F090-679C-20F7-4B3BE0FF70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520195" name="Text Box 3">
            <a:extLst>
              <a:ext uri="{FF2B5EF4-FFF2-40B4-BE49-F238E27FC236}">
                <a16:creationId xmlns:a16="http://schemas.microsoft.com/office/drawing/2014/main" id="{43030C27-2309-FAB9-009B-74E5F6382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отрезок </a:t>
            </a:r>
            <a:r>
              <a:rPr lang="en-US" altLang="ru-RU" sz="3200" i="1" dirty="0"/>
              <a:t>A’B’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отрезку </a:t>
            </a:r>
            <a:r>
              <a:rPr lang="en-US" altLang="ru-RU" sz="3200" i="1" dirty="0"/>
              <a:t>AB</a:t>
            </a:r>
            <a:r>
              <a:rPr lang="ru-RU" altLang="ru-RU" sz="3200" dirty="0"/>
              <a:t>, относительно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.</a:t>
            </a:r>
          </a:p>
        </p:txBody>
      </p:sp>
      <p:pic>
        <p:nvPicPr>
          <p:cNvPr id="520196" name="Picture 4">
            <a:extLst>
              <a:ext uri="{FF2B5EF4-FFF2-40B4-BE49-F238E27FC236}">
                <a16:creationId xmlns:a16="http://schemas.microsoft.com/office/drawing/2014/main" id="{822B7AEB-71EB-58B2-7344-CB921D6017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438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0197" name="Group 5">
            <a:extLst>
              <a:ext uri="{FF2B5EF4-FFF2-40B4-BE49-F238E27FC236}">
                <a16:creationId xmlns:a16="http://schemas.microsoft.com/office/drawing/2014/main" id="{DA6B5651-70E9-185D-1489-C01830C96E6D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438400"/>
            <a:ext cx="5145088" cy="3048000"/>
            <a:chOff x="480" y="1536"/>
            <a:chExt cx="3241" cy="1920"/>
          </a:xfrm>
        </p:grpSpPr>
        <p:sp>
          <p:nvSpPr>
            <p:cNvPr id="520198" name="Text Box 6">
              <a:extLst>
                <a:ext uri="{FF2B5EF4-FFF2-40B4-BE49-F238E27FC236}">
                  <a16:creationId xmlns:a16="http://schemas.microsoft.com/office/drawing/2014/main" id="{7D7A86EB-0C3E-E21C-6719-B67F08028F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024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20199" name="Picture 7">
              <a:extLst>
                <a:ext uri="{FF2B5EF4-FFF2-40B4-BE49-F238E27FC236}">
                  <a16:creationId xmlns:a16="http://schemas.microsoft.com/office/drawing/2014/main" id="{98C58B0F-0C1D-A125-C8AD-B625D8D791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536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0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>
            <a:extLst>
              <a:ext uri="{FF2B5EF4-FFF2-40B4-BE49-F238E27FC236}">
                <a16:creationId xmlns:a16="http://schemas.microsoft.com/office/drawing/2014/main" id="{6E25D345-5AF3-6CD4-7E4D-ED2A59DFE8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522243" name="Text Box 3">
            <a:extLst>
              <a:ext uri="{FF2B5EF4-FFF2-40B4-BE49-F238E27FC236}">
                <a16:creationId xmlns:a16="http://schemas.microsoft.com/office/drawing/2014/main" id="{1B2CBCB9-CFE5-595B-FF5F-437D59309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отрезок </a:t>
            </a:r>
            <a:r>
              <a:rPr lang="en-US" altLang="ru-RU" sz="3200" i="1" dirty="0"/>
              <a:t>A’B’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отрезку </a:t>
            </a:r>
            <a:r>
              <a:rPr lang="en-US" altLang="ru-RU" sz="3200" i="1" dirty="0"/>
              <a:t>AB</a:t>
            </a:r>
            <a:r>
              <a:rPr lang="ru-RU" altLang="ru-RU" sz="3200" dirty="0"/>
              <a:t>, относительно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.</a:t>
            </a:r>
          </a:p>
        </p:txBody>
      </p:sp>
      <p:pic>
        <p:nvPicPr>
          <p:cNvPr id="522244" name="Picture 4">
            <a:extLst>
              <a:ext uri="{FF2B5EF4-FFF2-40B4-BE49-F238E27FC236}">
                <a16:creationId xmlns:a16="http://schemas.microsoft.com/office/drawing/2014/main" id="{DC904CBE-E7B8-758E-3985-22AEDEF9F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438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2245" name="Group 5">
            <a:extLst>
              <a:ext uri="{FF2B5EF4-FFF2-40B4-BE49-F238E27FC236}">
                <a16:creationId xmlns:a16="http://schemas.microsoft.com/office/drawing/2014/main" id="{737F1F9A-40CF-7FE5-3172-C9471B9622AA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438400"/>
            <a:ext cx="5221288" cy="3048000"/>
            <a:chOff x="480" y="1536"/>
            <a:chExt cx="3289" cy="1920"/>
          </a:xfrm>
        </p:grpSpPr>
        <p:sp>
          <p:nvSpPr>
            <p:cNvPr id="522246" name="Text Box 6">
              <a:extLst>
                <a:ext uri="{FF2B5EF4-FFF2-40B4-BE49-F238E27FC236}">
                  <a16:creationId xmlns:a16="http://schemas.microsoft.com/office/drawing/2014/main" id="{A1DBBC8E-BAE5-0DA5-2F72-1539D884B7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024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22247" name="Picture 7">
              <a:extLst>
                <a:ext uri="{FF2B5EF4-FFF2-40B4-BE49-F238E27FC236}">
                  <a16:creationId xmlns:a16="http://schemas.microsoft.com/office/drawing/2014/main" id="{932048A2-A436-BC33-83B9-7894D908F4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536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>
            <a:extLst>
              <a:ext uri="{FF2B5EF4-FFF2-40B4-BE49-F238E27FC236}">
                <a16:creationId xmlns:a16="http://schemas.microsoft.com/office/drawing/2014/main" id="{D7627F32-6D90-1AEC-F3D1-8402FCDEFA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524291" name="Text Box 3">
            <a:extLst>
              <a:ext uri="{FF2B5EF4-FFF2-40B4-BE49-F238E27FC236}">
                <a16:creationId xmlns:a16="http://schemas.microsoft.com/office/drawing/2014/main" id="{8C1783F0-16B9-FF9C-3D1D-17289913F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отрезок </a:t>
            </a:r>
            <a:r>
              <a:rPr lang="en-US" altLang="ru-RU" sz="3200" i="1" dirty="0"/>
              <a:t>A’B’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отрезку </a:t>
            </a:r>
            <a:r>
              <a:rPr lang="en-US" altLang="ru-RU" sz="3200" i="1" dirty="0"/>
              <a:t>AB</a:t>
            </a:r>
            <a:r>
              <a:rPr lang="ru-RU" altLang="ru-RU" sz="3200" dirty="0"/>
              <a:t>, относительно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.</a:t>
            </a:r>
          </a:p>
        </p:txBody>
      </p:sp>
      <p:pic>
        <p:nvPicPr>
          <p:cNvPr id="524292" name="Picture 4">
            <a:extLst>
              <a:ext uri="{FF2B5EF4-FFF2-40B4-BE49-F238E27FC236}">
                <a16:creationId xmlns:a16="http://schemas.microsoft.com/office/drawing/2014/main" id="{3E796DBB-6342-E2A7-5087-380BE4C52E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438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4293" name="Group 5">
            <a:extLst>
              <a:ext uri="{FF2B5EF4-FFF2-40B4-BE49-F238E27FC236}">
                <a16:creationId xmlns:a16="http://schemas.microsoft.com/office/drawing/2014/main" id="{42C9692D-4629-ED21-D0C9-6EE0A4878162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438400"/>
            <a:ext cx="5308600" cy="3048000"/>
            <a:chOff x="480" y="1536"/>
            <a:chExt cx="3344" cy="1920"/>
          </a:xfrm>
        </p:grpSpPr>
        <p:sp>
          <p:nvSpPr>
            <p:cNvPr id="524294" name="Text Box 6">
              <a:extLst>
                <a:ext uri="{FF2B5EF4-FFF2-40B4-BE49-F238E27FC236}">
                  <a16:creationId xmlns:a16="http://schemas.microsoft.com/office/drawing/2014/main" id="{6B2E9AE7-489C-28DC-B93B-88A254542B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024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24295" name="Picture 7">
              <a:extLst>
                <a:ext uri="{FF2B5EF4-FFF2-40B4-BE49-F238E27FC236}">
                  <a16:creationId xmlns:a16="http://schemas.microsoft.com/office/drawing/2014/main" id="{B62ADBEC-C757-D88F-49EF-8002642CC0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536"/>
              <a:ext cx="1952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>
            <a:extLst>
              <a:ext uri="{FF2B5EF4-FFF2-40B4-BE49-F238E27FC236}">
                <a16:creationId xmlns:a16="http://schemas.microsoft.com/office/drawing/2014/main" id="{42ABED78-D0B5-6280-7FD8-34B97DB85C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526339" name="Text Box 3">
            <a:extLst>
              <a:ext uri="{FF2B5EF4-FFF2-40B4-BE49-F238E27FC236}">
                <a16:creationId xmlns:a16="http://schemas.microsoft.com/office/drawing/2014/main" id="{CA6E1901-DC1B-CD10-281C-156CEA55C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треугольник </a:t>
            </a:r>
            <a:r>
              <a:rPr lang="en-US" altLang="ru-RU" sz="3200" i="1" dirty="0"/>
              <a:t>A’B’C’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треугольнику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, относительно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.</a:t>
            </a:r>
          </a:p>
        </p:txBody>
      </p:sp>
      <p:pic>
        <p:nvPicPr>
          <p:cNvPr id="526340" name="Picture 4">
            <a:extLst>
              <a:ext uri="{FF2B5EF4-FFF2-40B4-BE49-F238E27FC236}">
                <a16:creationId xmlns:a16="http://schemas.microsoft.com/office/drawing/2014/main" id="{038013AE-FB5D-D7E0-94E8-EE9D0E66EC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5908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6341" name="Group 5">
            <a:extLst>
              <a:ext uri="{FF2B5EF4-FFF2-40B4-BE49-F238E27FC236}">
                <a16:creationId xmlns:a16="http://schemas.microsoft.com/office/drawing/2014/main" id="{3BB1EA34-DF4F-023D-3F8F-2CF3F13D4B61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590800"/>
            <a:ext cx="5297488" cy="3048000"/>
            <a:chOff x="480" y="1632"/>
            <a:chExt cx="3337" cy="1920"/>
          </a:xfrm>
        </p:grpSpPr>
        <p:sp>
          <p:nvSpPr>
            <p:cNvPr id="526342" name="Text Box 6">
              <a:extLst>
                <a:ext uri="{FF2B5EF4-FFF2-40B4-BE49-F238E27FC236}">
                  <a16:creationId xmlns:a16="http://schemas.microsoft.com/office/drawing/2014/main" id="{00D3679F-5FF7-E57D-99C7-CC1B652FE0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024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26343" name="Picture 7">
              <a:extLst>
                <a:ext uri="{FF2B5EF4-FFF2-40B4-BE49-F238E27FC236}">
                  <a16:creationId xmlns:a16="http://schemas.microsoft.com/office/drawing/2014/main" id="{20F227EE-4E42-12A7-4B5A-345BD2F043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632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2810</TotalTime>
  <Words>637</Words>
  <Application>Microsoft Office PowerPoint</Application>
  <PresentationFormat>Экран (4:3)</PresentationFormat>
  <Paragraphs>89</Paragraphs>
  <Slides>18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Times New Roman</vt:lpstr>
      <vt:lpstr>Оформление по умолчанию</vt:lpstr>
      <vt:lpstr>6. Осевая симметрия</vt:lpstr>
      <vt:lpstr>Осевая симметрия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118</cp:revision>
  <dcterms:created xsi:type="dcterms:W3CDTF">2008-04-30T05:51:18Z</dcterms:created>
  <dcterms:modified xsi:type="dcterms:W3CDTF">2022-07-11T03:24:28Z</dcterms:modified>
</cp:coreProperties>
</file>