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55" r:id="rId2"/>
    <p:sldId id="453" r:id="rId3"/>
    <p:sldId id="483" r:id="rId4"/>
    <p:sldId id="473" r:id="rId5"/>
    <p:sldId id="474" r:id="rId6"/>
    <p:sldId id="475" r:id="rId7"/>
    <p:sldId id="476" r:id="rId8"/>
    <p:sldId id="477" r:id="rId9"/>
    <p:sldId id="478" r:id="rId10"/>
    <p:sldId id="479" r:id="rId11"/>
    <p:sldId id="480" r:id="rId12"/>
    <p:sldId id="481" r:id="rId13"/>
    <p:sldId id="482" r:id="rId14"/>
    <p:sldId id="416" r:id="rId15"/>
    <p:sldId id="464" r:id="rId16"/>
    <p:sldId id="444" r:id="rId17"/>
    <p:sldId id="445" r:id="rId18"/>
    <p:sldId id="455" r:id="rId19"/>
    <p:sldId id="468" r:id="rId20"/>
    <p:sldId id="469" r:id="rId21"/>
    <p:sldId id="47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960F61D-1115-93EA-35AC-49AC16DFC0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B51C034-7D62-1A8F-A36D-F3ED9F8605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C695DC76-B205-E970-BE83-7C640AE8C03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9EBFE56-B665-239D-52E3-41945C7F6E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0850EA7-8C1C-0EC9-8A22-B6FD576AC3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22FE679-8506-C323-C723-7156AE60BB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CDCA2C-F2BF-4BBB-B5F4-4EEE6C56BB2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502967-70BB-BF78-7C70-BC106B8CF2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F2B127-1976-43EA-8613-611423CAE65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D014BAA-472F-3317-9EB5-2A5F702C16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9253D3F8-3E40-B57A-BE30-C44A5685394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666E23-8757-8EE6-6DC6-A6F318C079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911961-76FF-401C-86B7-5675D196ACD0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37602" name="Rectangle 2">
            <a:extLst>
              <a:ext uri="{FF2B5EF4-FFF2-40B4-BE49-F238E27FC236}">
                <a16:creationId xmlns:a16="http://schemas.microsoft.com/office/drawing/2014/main" id="{37C9BB32-C768-1094-0899-E086D52B24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7603" name="Rectangle 3">
            <a:extLst>
              <a:ext uri="{FF2B5EF4-FFF2-40B4-BE49-F238E27FC236}">
                <a16:creationId xmlns:a16="http://schemas.microsoft.com/office/drawing/2014/main" id="{A0714FA3-78E0-9632-5D06-C8A7D27A5AE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E9D7A0-BD3C-7B71-7117-B1939AEE7B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A3FAA6-BE9B-43EE-A98E-CF99BB67A211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39650" name="Rectangle 2">
            <a:extLst>
              <a:ext uri="{FF2B5EF4-FFF2-40B4-BE49-F238E27FC236}">
                <a16:creationId xmlns:a16="http://schemas.microsoft.com/office/drawing/2014/main" id="{59BD8E84-291B-5553-9CA9-55B476708C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9651" name="Rectangle 3">
            <a:extLst>
              <a:ext uri="{FF2B5EF4-FFF2-40B4-BE49-F238E27FC236}">
                <a16:creationId xmlns:a16="http://schemas.microsoft.com/office/drawing/2014/main" id="{2EEBF36A-1A1C-27C5-4A57-379B622BB7D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5BA93C7-8DF8-D4C8-21B3-70C508DBA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305BCC-7A17-4620-8C93-CFAC2DB92C4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0ADB2CF5-88D2-BF70-9E61-2F176354D2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FACAA729-1DC1-AEA5-802A-B981156BD02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746883-3653-1EBC-DF49-0B67B97338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34BBD-3F2C-4491-AA7A-EFF19F3BE45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43746" name="Rectangle 2">
            <a:extLst>
              <a:ext uri="{FF2B5EF4-FFF2-40B4-BE49-F238E27FC236}">
                <a16:creationId xmlns:a16="http://schemas.microsoft.com/office/drawing/2014/main" id="{40695C62-069B-7358-D235-5D39C8DE32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id="{0DD38FB9-8F51-53AF-2B5E-2AACBE7A80A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29AC49-2279-3EE4-37F6-7CC72F7537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E8B3D-A456-4C51-8F4D-D841630B7D89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7093CA9D-D1DD-15F9-ACA6-665491D3D7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A42036E-F89E-07F1-6515-048730AADA4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792405-C1B2-2255-26E3-FE0200B83C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813EB2-F57A-4E20-A75F-9B798BE9BE0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7468D29D-E3BC-5438-D311-072B8B083B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9D434423-0E4B-4910-5E7E-BBB06801BF4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73363A-B695-F941-786C-AC7271056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CE015D-49BB-49CC-AD1F-26B54AC5AD2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47490" name="Rectangle 2">
            <a:extLst>
              <a:ext uri="{FF2B5EF4-FFF2-40B4-BE49-F238E27FC236}">
                <a16:creationId xmlns:a16="http://schemas.microsoft.com/office/drawing/2014/main" id="{846F8F9D-E27C-9A44-D549-95FA946C85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FDC3552F-8D6F-78E2-4C8F-7935EA7F26B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3D6F25-1635-E97A-DB14-DCD929D17E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0C904-379E-47BB-BE7C-297BEC71F059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49538" name="Rectangle 2">
            <a:extLst>
              <a:ext uri="{FF2B5EF4-FFF2-40B4-BE49-F238E27FC236}">
                <a16:creationId xmlns:a16="http://schemas.microsoft.com/office/drawing/2014/main" id="{C724621E-8B0D-B03F-8420-DAA4AB057B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9539" name="Rectangle 3">
            <a:extLst>
              <a:ext uri="{FF2B5EF4-FFF2-40B4-BE49-F238E27FC236}">
                <a16:creationId xmlns:a16="http://schemas.microsoft.com/office/drawing/2014/main" id="{B396083E-BA71-C6E6-3FD8-1338B06633C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92DF33-2F66-2ACE-D184-1B4D73C67E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AF3B8-8E27-432B-B0EB-D9D5BEDDE38F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74114" name="Rectangle 2">
            <a:extLst>
              <a:ext uri="{FF2B5EF4-FFF2-40B4-BE49-F238E27FC236}">
                <a16:creationId xmlns:a16="http://schemas.microsoft.com/office/drawing/2014/main" id="{07FC6D7D-20DE-D9C5-56A6-0DB8B08E63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67DB4819-DE53-C794-8298-0A4186289A9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FE16BE-9141-06A3-41FB-1737E50513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7AF4B6-E615-4BCC-816D-09A35003C6F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12D3E60A-D9D7-EFF5-065B-629F68E631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D44948BD-0B51-B22B-FF4C-F223F05A22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9A6B72-C374-8E76-C724-C1936E53B0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A7E097-D017-4974-8AAE-F7B23984E97E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734F7BAE-A94D-E4F6-5FD0-27536EFB43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1847770E-5BB0-BDB2-BA98-5ED8315E490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9EFDAC-BD98-045B-B64B-53AE1C025C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EFFD9-33BC-470F-9D54-038AEE511C0E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13026" name="Rectangle 2">
            <a:extLst>
              <a:ext uri="{FF2B5EF4-FFF2-40B4-BE49-F238E27FC236}">
                <a16:creationId xmlns:a16="http://schemas.microsoft.com/office/drawing/2014/main" id="{84044867-77CC-1FA4-EE80-1B2CB11A0A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27" name="Rectangle 3">
            <a:extLst>
              <a:ext uri="{FF2B5EF4-FFF2-40B4-BE49-F238E27FC236}">
                <a16:creationId xmlns:a16="http://schemas.microsoft.com/office/drawing/2014/main" id="{97D90ACF-0846-B0C5-F833-0623CE3C87B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802F7A-BEA0-9088-31C5-D1C6F0DB6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4884CC-B27C-4F5E-B7D7-E8C1E4EBAEB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15074" name="Rectangle 2">
            <a:extLst>
              <a:ext uri="{FF2B5EF4-FFF2-40B4-BE49-F238E27FC236}">
                <a16:creationId xmlns:a16="http://schemas.microsoft.com/office/drawing/2014/main" id="{DA698172-28AE-FF40-7AB4-C50B2DB86E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5075" name="Rectangle 3">
            <a:extLst>
              <a:ext uri="{FF2B5EF4-FFF2-40B4-BE49-F238E27FC236}">
                <a16:creationId xmlns:a16="http://schemas.microsoft.com/office/drawing/2014/main" id="{B8F51345-8D9C-6941-31EB-8EF48B885E1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9A6B72-C374-8E76-C724-C1936E53B0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A7E097-D017-4974-8AAE-F7B23984E97E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734F7BAE-A94D-E4F6-5FD0-27536EFB43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1847770E-5BB0-BDB2-BA98-5ED8315E4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68425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AB50DF-6923-292E-815F-52E355B37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DDA39-E7F7-472F-8E57-A8DDF4E510C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25314" name="Rectangle 2">
            <a:extLst>
              <a:ext uri="{FF2B5EF4-FFF2-40B4-BE49-F238E27FC236}">
                <a16:creationId xmlns:a16="http://schemas.microsoft.com/office/drawing/2014/main" id="{F2F228D4-7E29-2F1E-CF85-804A79BB8C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5315" name="Rectangle 3">
            <a:extLst>
              <a:ext uri="{FF2B5EF4-FFF2-40B4-BE49-F238E27FC236}">
                <a16:creationId xmlns:a16="http://schemas.microsoft.com/office/drawing/2014/main" id="{86117B2B-C3F2-6204-C0D0-8147F52483C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798924-492F-533C-7E6A-D0004EDFD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6573D9-34DB-449A-9F19-E26EE70E9EFC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27362" name="Rectangle 2">
            <a:extLst>
              <a:ext uri="{FF2B5EF4-FFF2-40B4-BE49-F238E27FC236}">
                <a16:creationId xmlns:a16="http://schemas.microsoft.com/office/drawing/2014/main" id="{4B49C9D4-40A9-7524-112C-38EE49379A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7363" name="Rectangle 3">
            <a:extLst>
              <a:ext uri="{FF2B5EF4-FFF2-40B4-BE49-F238E27FC236}">
                <a16:creationId xmlns:a16="http://schemas.microsoft.com/office/drawing/2014/main" id="{DA5DFAC5-9E77-7721-E555-3AAC4928A94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D4A907-CE5E-DC3B-0B87-B41671A29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C9B971-03B5-4666-8662-203BF2F76E8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29410" name="Rectangle 2">
            <a:extLst>
              <a:ext uri="{FF2B5EF4-FFF2-40B4-BE49-F238E27FC236}">
                <a16:creationId xmlns:a16="http://schemas.microsoft.com/office/drawing/2014/main" id="{6D09F258-B21B-9524-2887-EE397ED862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9411" name="Rectangle 3">
            <a:extLst>
              <a:ext uri="{FF2B5EF4-FFF2-40B4-BE49-F238E27FC236}">
                <a16:creationId xmlns:a16="http://schemas.microsoft.com/office/drawing/2014/main" id="{C6AA7349-A9C6-08D2-F525-DECDDDB4BCC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FA84CB-2925-8E3E-FAEA-4494822CDC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74391-AF8F-45CE-BB29-F28EB6E21E3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986378CB-BB2C-E025-51DB-7E2DC29DE7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FA4B4E3F-5073-918F-A683-C9E48F95AFE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297704-98A1-E867-7FD3-0BAB6821C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224635-CE7B-4C0A-8E81-37D1C0212033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33506" name="Rectangle 2">
            <a:extLst>
              <a:ext uri="{FF2B5EF4-FFF2-40B4-BE49-F238E27FC236}">
                <a16:creationId xmlns:a16="http://schemas.microsoft.com/office/drawing/2014/main" id="{39A35CEC-AB5B-711E-5F70-CDB55AC31A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3507" name="Rectangle 3">
            <a:extLst>
              <a:ext uri="{FF2B5EF4-FFF2-40B4-BE49-F238E27FC236}">
                <a16:creationId xmlns:a16="http://schemas.microsoft.com/office/drawing/2014/main" id="{26A60098-233C-7018-B398-2B1C6EC782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0B4294-6D84-9635-44D7-A24DEB95EC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B3CC1-AB43-479C-8768-2BAA01D1023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35554" name="Rectangle 1026">
            <a:extLst>
              <a:ext uri="{FF2B5EF4-FFF2-40B4-BE49-F238E27FC236}">
                <a16:creationId xmlns:a16="http://schemas.microsoft.com/office/drawing/2014/main" id="{1C02C2DE-1880-5CC2-464C-0CE66D94B8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5555" name="Rectangle 1027">
            <a:extLst>
              <a:ext uri="{FF2B5EF4-FFF2-40B4-BE49-F238E27FC236}">
                <a16:creationId xmlns:a16="http://schemas.microsoft.com/office/drawing/2014/main" id="{208B999B-9565-5181-6479-453E146A56D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D2ED6E-DB3D-1C23-30B4-12743F5BD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0220B3-D754-3736-EC19-1A6882C9E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5E73E6-C399-7DB9-6175-807F0FA3F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79E60B-9272-C7BE-D9F2-60EB38FFA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B9046B-1876-D41C-F958-56561AA4D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0826C-0961-4A74-99AC-A20931AB63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32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F6004-D781-7723-582E-736405401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EB863D-F640-54B9-409F-4589FF265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78FB9F-43E4-BE1A-21AC-F06AFDE05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C1AC7B-0FE8-3684-82E6-18BBE9903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CB0CCE-E5A6-433D-DAD1-1E4C5C93E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6CEB6-4949-4A4D-BBE0-EF97AFC046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179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A48A81-BEF2-8E23-5866-4F5BBD927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9C3E51-CB12-DF12-7DFA-9B6384185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F62EB6-682E-F42D-78F5-FC238A3B2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9E156F-984F-C072-852F-1BF3C364B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AEB162-5FCF-EF2F-D8DC-C2AFD093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43481-2C84-47F4-B767-A3BB942B9C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944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0C06B-8FA8-4C3E-034C-0F9CEB7BF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2ED837-C35C-5715-0CAA-452B310A7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0EB661-C0FB-7697-03CE-3B55C8451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98E6CF-6C2A-8FC1-B6A4-769D7F6B1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E946AB-0D2C-4793-CB67-F781548B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D8AC6-A0E6-485D-B891-EE042A3897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1089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93B15A-25DA-0E3B-E266-A24C3B394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F1EE99-7330-5AB4-5960-8468B1602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7253D2-2191-FC4E-8474-A333A93E6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BCA571-9F8E-BF6C-1EE4-76BA5802F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4CC820-19DD-011A-4030-B89F9035A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15B52-B8D2-40D6-B42D-B7B1A5336B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347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C65FBE-5793-855A-7CD6-6157E60E0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1F21B6-AEDE-DFCE-0FFE-A387E6DC8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4B4AB4-2078-67A7-F413-EA8D59B51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C79F87-5ACB-D705-98BC-E8D9E634A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F8AD65-B38F-480B-1CDA-65F1D9C2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80F4E3-63DC-E0D5-F926-01C6337D3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69403-D1EF-4CD4-97D0-5E6E356051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161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A1200-F55B-9888-A591-69E54F237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5DA160-4BBE-66EA-F918-D86BBDD69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669653-4A88-D6A2-D79C-84298FDB3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16DB1E2-FAFB-2E48-3FDB-8DF8F1AAB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AED853-D67D-5429-3E21-BB8A839C8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B23EF3-AC29-9BD3-AC8C-A09BB44BB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618F419-E639-DDD6-58BA-555AF4A43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6F2FB1B-96E7-5D5A-CCD1-4D6D20C87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242C7-F3E3-46AB-AD2A-BECDE74783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305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CA830-828B-B132-3F58-AA3A9FC0D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FA5828-6051-5D89-B24E-839A6EFC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9454619-9BFD-356E-D97F-31B42D7F2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BF0DAA-E9D7-15F5-E83D-75DC144E2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7887E-6F09-4F53-92B8-9B0FEC7D05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5153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41CA7E-DFDA-AF7A-A9B0-2DC44DE9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55E41E6-A28C-7D93-F9A2-06911893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06F6A86-DCDE-9CC6-2182-5186FA23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BCADB-4A4F-43E9-B6EC-8C373E1092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261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30A12D-6F62-0FC8-19CD-8705DDB48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F7877C-DEA8-0E61-6032-F352E7D52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BEAE324-0C7E-5FC6-AE68-A9FE52203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7FC21CD-1DD8-D375-0E05-5740D9E7A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64C9D2-61B8-E9AA-9339-9709D34E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55FD96-146E-8A8B-7923-3BE58F22A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0D810-09E5-47D9-9B09-DCA1158D8F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039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E9437-8D44-65E6-DD96-0018F3A4F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F0C57E3-5073-C8BA-9183-14AB79F2A4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05B8B7-A0A3-D85B-F787-2A2EE0E68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553C27-4B41-3C22-13FE-CBEEE9BB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C17A33-4E8C-ACCA-5E6F-120ADC794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B74A6F-066F-4EFA-ECCB-C058E8D3A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45665-41BC-4395-B3BC-F9BCAA17ED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045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DD7107-2B9E-7217-4609-381CF9C2B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AF62842-0B6F-C4C4-2A1F-76EABF861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D2F37CE-8789-652C-1043-7AF090DD4B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758DA83-F120-0B2D-8081-7A2CFFA9B8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D65303-5879-74C2-D764-DD0251F2FB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A5F00D-A10D-44E7-9D17-489CA268176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8F584A91-4404-42B7-D161-FC003CC30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7. </a:t>
            </a:r>
            <a:r>
              <a:rPr lang="ru-RU" altLang="ru-RU" sz="3600" dirty="0">
                <a:solidFill>
                  <a:srgbClr val="FF3300"/>
                </a:solidFill>
              </a:rPr>
              <a:t>Поворот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9891" name="Text Box 35">
                <a:extLst>
                  <a:ext uri="{FF2B5EF4-FFF2-40B4-BE49-F238E27FC236}">
                    <a16:creationId xmlns:a16="http://schemas.microsoft.com/office/drawing/2014/main" id="{7FED3BC9-4AA1-0BAF-E10F-3CEBDF7BDB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512" y="609600"/>
                <a:ext cx="8659688" cy="14335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Говорят, что точка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' плоскости получается из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поворотом</a:t>
                </a:r>
                <a:r>
                  <a:rPr lang="ru-RU" altLang="ru-RU" sz="2800" i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вокруг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если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OA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 =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OA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2800" i="1" dirty="0">
                    <a:cs typeface="Times New Roman" panose="02020603050405020304" pitchFamily="18" charset="0"/>
                  </a:rPr>
                  <a:t>AOA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249891" name="Text Box 35">
                <a:extLst>
                  <a:ext uri="{FF2B5EF4-FFF2-40B4-BE49-F238E27FC236}">
                    <a16:creationId xmlns:a16="http://schemas.microsoft.com/office/drawing/2014/main" id="{7FED3BC9-4AA1-0BAF-E10F-3CEBDF7BD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609600"/>
                <a:ext cx="8659688" cy="1433513"/>
              </a:xfrm>
              <a:prstGeom prst="rect">
                <a:avLst/>
              </a:prstGeom>
              <a:blipFill>
                <a:blip r:embed="rId3"/>
                <a:stretch>
                  <a:fillRect l="-1407" t="-4255" r="-1407" b="-76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9893" name="Text Box 37">
                <a:extLst>
                  <a:ext uri="{FF2B5EF4-FFF2-40B4-BE49-F238E27FC236}">
                    <a16:creationId xmlns:a16="http://schemas.microsoft.com/office/drawing/2014/main" id="{E2C47821-0351-7080-0FD9-CB49449638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4038600"/>
                <a:ext cx="8731696" cy="2654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Преобразование плоскости, при котором данная точка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остается на месте, а все остальные точки поворачиваются вокруг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 одном и том же направлении (против часовой стрелки или по часовой стрелке) на заданный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называется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поворотом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вокруг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О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/>
                  <a:t>на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249893" name="Text Box 37">
                <a:extLst>
                  <a:ext uri="{FF2B5EF4-FFF2-40B4-BE49-F238E27FC236}">
                    <a16:creationId xmlns:a16="http://schemas.microsoft.com/office/drawing/2014/main" id="{E2C47821-0351-7080-0FD9-CB4944963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4038600"/>
                <a:ext cx="8731696" cy="2654300"/>
              </a:xfrm>
              <a:prstGeom prst="rect">
                <a:avLst/>
              </a:prstGeom>
              <a:blipFill>
                <a:blip r:embed="rId4"/>
                <a:stretch>
                  <a:fillRect l="-1466" t="-2529" r="-1397" b="-62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9895" name="Picture 39">
            <a:extLst>
              <a:ext uri="{FF2B5EF4-FFF2-40B4-BE49-F238E27FC236}">
                <a16:creationId xmlns:a16="http://schemas.microsoft.com/office/drawing/2014/main" id="{7BB3D022-67CA-6B54-0DB9-7B8999F12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05000"/>
            <a:ext cx="2514600" cy="203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>
            <a:extLst>
              <a:ext uri="{FF2B5EF4-FFF2-40B4-BE49-F238E27FC236}">
                <a16:creationId xmlns:a16="http://schemas.microsoft.com/office/drawing/2014/main" id="{0022FF4D-8A1B-B925-A9C3-0413A824C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36579" name="Text Box 3">
            <a:extLst>
              <a:ext uri="{FF2B5EF4-FFF2-40B4-BE49-F238E27FC236}">
                <a16:creationId xmlns:a16="http://schemas.microsoft.com/office/drawing/2014/main" id="{F10D646C-046A-D9F4-EA2A-97FC7D137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треугольник, полученный из треугольника </a:t>
            </a:r>
            <a:r>
              <a:rPr lang="en-US" altLang="ru-RU" sz="3200" i="1" dirty="0"/>
              <a:t>OAB</a:t>
            </a:r>
            <a:r>
              <a:rPr lang="ru-RU" altLang="ru-RU" sz="3200" dirty="0"/>
              <a:t> поворотом вокруг точки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на угол </a:t>
            </a:r>
            <a:r>
              <a:rPr lang="en-US" altLang="ru-RU" sz="3200" dirty="0"/>
              <a:t>6</a:t>
            </a:r>
            <a:r>
              <a:rPr lang="ru-RU" altLang="ru-RU" sz="3200" dirty="0"/>
              <a:t>0</a:t>
            </a:r>
            <a:r>
              <a:rPr lang="ru-RU" altLang="ru-RU" sz="3200" baseline="30000" dirty="0"/>
              <a:t>о</a:t>
            </a:r>
            <a:r>
              <a:rPr lang="en-US" altLang="ru-RU" sz="3200" dirty="0"/>
              <a:t> </a:t>
            </a:r>
            <a:r>
              <a:rPr lang="ru-RU" altLang="ru-RU" sz="3200" dirty="0"/>
              <a:t>против часовой стрелки.</a:t>
            </a:r>
          </a:p>
        </p:txBody>
      </p:sp>
      <p:pic>
        <p:nvPicPr>
          <p:cNvPr id="536580" name="Picture 4">
            <a:extLst>
              <a:ext uri="{FF2B5EF4-FFF2-40B4-BE49-F238E27FC236}">
                <a16:creationId xmlns:a16="http://schemas.microsoft.com/office/drawing/2014/main" id="{067372E4-27B6-FC08-99D9-7AAB16EB4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133600"/>
            <a:ext cx="4156075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6581" name="Group 5">
            <a:extLst>
              <a:ext uri="{FF2B5EF4-FFF2-40B4-BE49-F238E27FC236}">
                <a16:creationId xmlns:a16="http://schemas.microsoft.com/office/drawing/2014/main" id="{26B7D682-DFEE-72F9-678F-45D765DE7C88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133600"/>
            <a:ext cx="5603875" cy="3856038"/>
            <a:chOff x="672" y="1344"/>
            <a:chExt cx="3530" cy="2429"/>
          </a:xfrm>
        </p:grpSpPr>
        <p:sp>
          <p:nvSpPr>
            <p:cNvPr id="536582" name="Text Box 6">
              <a:extLst>
                <a:ext uri="{FF2B5EF4-FFF2-40B4-BE49-F238E27FC236}">
                  <a16:creationId xmlns:a16="http://schemas.microsoft.com/office/drawing/2014/main" id="{D688A537-9BC0-B980-57E4-9A55A58F6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408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36583" name="Picture 7">
              <a:extLst>
                <a:ext uri="{FF2B5EF4-FFF2-40B4-BE49-F238E27FC236}">
                  <a16:creationId xmlns:a16="http://schemas.microsoft.com/office/drawing/2014/main" id="{9C06C842-7755-9ECC-78D2-FA37C769FB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344"/>
              <a:ext cx="2618" cy="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>
            <a:extLst>
              <a:ext uri="{FF2B5EF4-FFF2-40B4-BE49-F238E27FC236}">
                <a16:creationId xmlns:a16="http://schemas.microsoft.com/office/drawing/2014/main" id="{CA5DADDD-A700-BE4B-0AB4-9459C5D978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538627" name="Text Box 3">
            <a:extLst>
              <a:ext uri="{FF2B5EF4-FFF2-40B4-BE49-F238E27FC236}">
                <a16:creationId xmlns:a16="http://schemas.microsoft.com/office/drawing/2014/main" id="{F1F39F22-DFAC-8803-44D5-B3D09D4D8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треугольник, полученный из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 поворотом вокруг точки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на угол </a:t>
            </a:r>
            <a:r>
              <a:rPr lang="en-US" altLang="ru-RU" sz="3200" dirty="0"/>
              <a:t>4</a:t>
            </a:r>
            <a:r>
              <a:rPr lang="ru-RU" altLang="ru-RU" sz="3200" dirty="0"/>
              <a:t>0</a:t>
            </a:r>
            <a:r>
              <a:rPr lang="ru-RU" altLang="ru-RU" sz="3200" baseline="30000" dirty="0"/>
              <a:t>о</a:t>
            </a:r>
            <a:r>
              <a:rPr lang="en-US" altLang="ru-RU" sz="3200" dirty="0"/>
              <a:t> </a:t>
            </a:r>
            <a:r>
              <a:rPr lang="ru-RU" altLang="ru-RU" sz="3200" dirty="0"/>
              <a:t>по часовой стрелке.</a:t>
            </a:r>
          </a:p>
        </p:txBody>
      </p:sp>
      <p:pic>
        <p:nvPicPr>
          <p:cNvPr id="538628" name="Picture 4">
            <a:extLst>
              <a:ext uri="{FF2B5EF4-FFF2-40B4-BE49-F238E27FC236}">
                <a16:creationId xmlns:a16="http://schemas.microsoft.com/office/drawing/2014/main" id="{A6378E91-76CA-6941-2509-0AA93EE7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133600"/>
            <a:ext cx="4156075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8629" name="Group 5">
            <a:extLst>
              <a:ext uri="{FF2B5EF4-FFF2-40B4-BE49-F238E27FC236}">
                <a16:creationId xmlns:a16="http://schemas.microsoft.com/office/drawing/2014/main" id="{595B20BB-EE7D-9026-6064-44EF14C09165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133600"/>
            <a:ext cx="5603875" cy="3856038"/>
            <a:chOff x="672" y="1344"/>
            <a:chExt cx="3530" cy="2429"/>
          </a:xfrm>
        </p:grpSpPr>
        <p:sp>
          <p:nvSpPr>
            <p:cNvPr id="538630" name="Text Box 6">
              <a:extLst>
                <a:ext uri="{FF2B5EF4-FFF2-40B4-BE49-F238E27FC236}">
                  <a16:creationId xmlns:a16="http://schemas.microsoft.com/office/drawing/2014/main" id="{5CCE0F83-E7EA-B16A-CAC8-15229365C2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408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38631" name="Picture 7">
              <a:extLst>
                <a:ext uri="{FF2B5EF4-FFF2-40B4-BE49-F238E27FC236}">
                  <a16:creationId xmlns:a16="http://schemas.microsoft.com/office/drawing/2014/main" id="{20FF6B52-9390-9FE0-515E-8C42C4BB8A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344"/>
              <a:ext cx="2618" cy="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>
            <a:extLst>
              <a:ext uri="{FF2B5EF4-FFF2-40B4-BE49-F238E27FC236}">
                <a16:creationId xmlns:a16="http://schemas.microsoft.com/office/drawing/2014/main" id="{EE7FDF93-88B2-D353-21DA-81A780331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540675" name="Text Box 3">
            <a:extLst>
              <a:ext uri="{FF2B5EF4-FFF2-40B4-BE49-F238E27FC236}">
                <a16:creationId xmlns:a16="http://schemas.microsoft.com/office/drawing/2014/main" id="{ACD0AB57-D890-52D0-8A80-471469A8F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 </a:t>
            </a:r>
            <a:r>
              <a:rPr lang="en-US" altLang="ru-RU" sz="3200" i="1" dirty="0">
                <a:cs typeface="Times New Roman" panose="02020603050405020304" pitchFamily="18" charset="0"/>
              </a:rPr>
              <a:t>DEF</a:t>
            </a:r>
            <a:r>
              <a:rPr lang="ru-RU" altLang="ru-RU" sz="3200" dirty="0">
                <a:cs typeface="Times New Roman" panose="02020603050405020304" pitchFamily="18" charset="0"/>
              </a:rPr>
              <a:t> получен поворотом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 на угол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против часовой стрелки. Укажите центр поворота.</a:t>
            </a:r>
            <a:r>
              <a:rPr lang="ru-RU" altLang="ru-RU" sz="3200" dirty="0"/>
              <a:t> </a:t>
            </a:r>
          </a:p>
        </p:txBody>
      </p:sp>
      <p:pic>
        <p:nvPicPr>
          <p:cNvPr id="540676" name="Picture 4">
            <a:extLst>
              <a:ext uri="{FF2B5EF4-FFF2-40B4-BE49-F238E27FC236}">
                <a16:creationId xmlns:a16="http://schemas.microsoft.com/office/drawing/2014/main" id="{7C9D85BA-21A5-3655-098C-76832B722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0677" name="Group 5">
            <a:extLst>
              <a:ext uri="{FF2B5EF4-FFF2-40B4-BE49-F238E27FC236}">
                <a16:creationId xmlns:a16="http://schemas.microsoft.com/office/drawing/2014/main" id="{AB7F436F-C589-7AA4-0BD1-FD5323C0C825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590800"/>
            <a:ext cx="5048250" cy="3398838"/>
            <a:chOff x="672" y="1632"/>
            <a:chExt cx="3180" cy="2141"/>
          </a:xfrm>
        </p:grpSpPr>
        <p:sp>
          <p:nvSpPr>
            <p:cNvPr id="540678" name="Text Box 6">
              <a:extLst>
                <a:ext uri="{FF2B5EF4-FFF2-40B4-BE49-F238E27FC236}">
                  <a16:creationId xmlns:a16="http://schemas.microsoft.com/office/drawing/2014/main" id="{594EA486-9387-1BBE-037C-92EC40867C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408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40679" name="Picture 7">
              <a:extLst>
                <a:ext uri="{FF2B5EF4-FFF2-40B4-BE49-F238E27FC236}">
                  <a16:creationId xmlns:a16="http://schemas.microsoft.com/office/drawing/2014/main" id="{9669A5A8-B717-A152-3BFA-4A8C493ADA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63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>
            <a:extLst>
              <a:ext uri="{FF2B5EF4-FFF2-40B4-BE49-F238E27FC236}">
                <a16:creationId xmlns:a16="http://schemas.microsoft.com/office/drawing/2014/main" id="{1EB37737-AFA2-A3B0-4E94-FF93C54002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542723" name="Text Box 3">
            <a:extLst>
              <a:ext uri="{FF2B5EF4-FFF2-40B4-BE49-F238E27FC236}">
                <a16:creationId xmlns:a16="http://schemas.microsoft.com/office/drawing/2014/main" id="{2CBB7197-0A9C-A1A2-3878-F106C9A18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четырехугольник, полученный поворотом четырехугольника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ABCD </a:t>
            </a:r>
            <a:r>
              <a:rPr lang="ru-RU" altLang="ru-RU" sz="3200" dirty="0">
                <a:cs typeface="Times New Roman" panose="02020603050405020304" pitchFamily="18" charset="0"/>
              </a:rPr>
              <a:t>вокруг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 </a:t>
            </a:r>
            <a:r>
              <a:rPr lang="ru-RU" altLang="ru-RU" sz="3200" dirty="0">
                <a:cs typeface="Times New Roman" panose="02020603050405020304" pitchFamily="18" charset="0"/>
              </a:rPr>
              <a:t>на угол 270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против часовой стрелки.</a:t>
            </a:r>
            <a:r>
              <a:rPr lang="ru-RU" altLang="ru-RU" sz="3200" dirty="0"/>
              <a:t> </a:t>
            </a:r>
          </a:p>
        </p:txBody>
      </p:sp>
      <p:pic>
        <p:nvPicPr>
          <p:cNvPr id="542724" name="Picture 4">
            <a:extLst>
              <a:ext uri="{FF2B5EF4-FFF2-40B4-BE49-F238E27FC236}">
                <a16:creationId xmlns:a16="http://schemas.microsoft.com/office/drawing/2014/main" id="{B5819734-E005-81AC-0668-C71B8EF4F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43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2725" name="Group 5">
            <a:extLst>
              <a:ext uri="{FF2B5EF4-FFF2-40B4-BE49-F238E27FC236}">
                <a16:creationId xmlns:a16="http://schemas.microsoft.com/office/drawing/2014/main" id="{CC22F7F5-C3D5-C8F3-ADE0-308FC72B939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743200"/>
            <a:ext cx="8001000" cy="3551238"/>
            <a:chOff x="336" y="1728"/>
            <a:chExt cx="5040" cy="2237"/>
          </a:xfrm>
        </p:grpSpPr>
        <p:sp>
          <p:nvSpPr>
            <p:cNvPr id="542726" name="Text Box 6">
              <a:extLst>
                <a:ext uri="{FF2B5EF4-FFF2-40B4-BE49-F238E27FC236}">
                  <a16:creationId xmlns:a16="http://schemas.microsoft.com/office/drawing/2014/main" id="{68619A6A-A570-CF36-832C-460BEA44D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42727" name="Picture 7">
              <a:extLst>
                <a:ext uri="{FF2B5EF4-FFF2-40B4-BE49-F238E27FC236}">
                  <a16:creationId xmlns:a16="http://schemas.microsoft.com/office/drawing/2014/main" id="{20FFA9DC-6C3A-B520-209B-F1CB815921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728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826FB29-2371-4F23-430C-A4A985EC2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FCCC6054-DB54-8445-D5C8-901904DB2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какой угол нужно повернуть прямую, чтобы полученная прямая была: а) перпендикулярна исходной; б) параллельна исходной.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E1566DE6-B129-0661-E9FA-2223F9ED6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90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378887" name="Text Box 7">
            <a:extLst>
              <a:ext uri="{FF2B5EF4-FFF2-40B4-BE49-F238E27FC236}">
                <a16:creationId xmlns:a16="http://schemas.microsoft.com/office/drawing/2014/main" id="{C6624F6F-BD69-927D-0B69-D1C679C45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648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180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  <p:bldP spid="37888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F509F191-2A0C-36B0-F99A-4A2281927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501763" name="Text Box 3">
            <a:extLst>
              <a:ext uri="{FF2B5EF4-FFF2-40B4-BE49-F238E27FC236}">
                <a16:creationId xmlns:a16="http://schemas.microsoft.com/office/drawing/2014/main" id="{59AA1F47-4A7A-7BD7-9634-2D165A9B5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Квадрат повернули вокруг точки пересечения диагоналей на угол 45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Какая фигура является общей частью полученного и исходного квадратов?</a:t>
            </a:r>
          </a:p>
        </p:txBody>
      </p:sp>
      <p:grpSp>
        <p:nvGrpSpPr>
          <p:cNvPr id="501764" name="Group 4">
            <a:extLst>
              <a:ext uri="{FF2B5EF4-FFF2-40B4-BE49-F238E27FC236}">
                <a16:creationId xmlns:a16="http://schemas.microsoft.com/office/drawing/2014/main" id="{9C95CB7E-0DFF-DE9E-86CE-895346CBB71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743200"/>
            <a:ext cx="8915400" cy="3703638"/>
            <a:chOff x="96" y="1728"/>
            <a:chExt cx="5616" cy="2333"/>
          </a:xfrm>
        </p:grpSpPr>
        <p:sp>
          <p:nvSpPr>
            <p:cNvPr id="501765" name="Text Box 5">
              <a:extLst>
                <a:ext uri="{FF2B5EF4-FFF2-40B4-BE49-F238E27FC236}">
                  <a16:creationId xmlns:a16="http://schemas.microsoft.com/office/drawing/2014/main" id="{02A891E8-5BC2-D9CA-B629-5E0527ACD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96"/>
              <a:ext cx="56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Правильный восьмиугольник </a:t>
              </a:r>
            </a:p>
          </p:txBody>
        </p:sp>
        <p:pic>
          <p:nvPicPr>
            <p:cNvPr id="501766" name="Picture 6">
              <a:extLst>
                <a:ext uri="{FF2B5EF4-FFF2-40B4-BE49-F238E27FC236}">
                  <a16:creationId xmlns:a16="http://schemas.microsoft.com/office/drawing/2014/main" id="{98AD27F3-3F97-F37B-97AB-A809D2DD20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728"/>
              <a:ext cx="2047" cy="20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FF7384B2-BCD3-9034-627F-90203E2F7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446467" name="Text Box 3">
            <a:extLst>
              <a:ext uri="{FF2B5EF4-FFF2-40B4-BE49-F238E27FC236}">
                <a16:creationId xmlns:a16="http://schemas.microsoft.com/office/drawing/2014/main" id="{2F8CB621-2857-9E95-C1E9-1CFB773B8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Какие фигуры, изображенные на рисунке, при повороте переходят сами в себя? Укажите углы поворота.</a:t>
            </a:r>
          </a:p>
        </p:txBody>
      </p:sp>
      <p:sp>
        <p:nvSpPr>
          <p:cNvPr id="446468" name="Text Box 4">
            <a:extLst>
              <a:ext uri="{FF2B5EF4-FFF2-40B4-BE49-F238E27FC236}">
                <a16:creationId xmlns:a16="http://schemas.microsoft.com/office/drawing/2014/main" id="{F34338CF-17A0-EA28-336A-5E206065C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120</a:t>
            </a:r>
            <a:r>
              <a:rPr lang="ru-RU" altLang="ru-RU" baseline="30000"/>
              <a:t>о</a:t>
            </a:r>
            <a:r>
              <a:rPr lang="ru-RU" altLang="ru-RU">
                <a:cs typeface="Times New Roman" panose="02020603050405020304" pitchFamily="18" charset="0"/>
              </a:rPr>
              <a:t>; </a:t>
            </a:r>
          </a:p>
        </p:txBody>
      </p:sp>
      <p:pic>
        <p:nvPicPr>
          <p:cNvPr id="446469" name="Picture 5">
            <a:extLst>
              <a:ext uri="{FF2B5EF4-FFF2-40B4-BE49-F238E27FC236}">
                <a16:creationId xmlns:a16="http://schemas.microsoft.com/office/drawing/2014/main" id="{7B953D4E-614D-EEE4-7CB8-D19DF3813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47800"/>
            <a:ext cx="5259388" cy="341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6470" name="Text Box 6">
            <a:extLst>
              <a:ext uri="{FF2B5EF4-FFF2-40B4-BE49-F238E27FC236}">
                <a16:creationId xmlns:a16="http://schemas.microsoft.com/office/drawing/2014/main" id="{3B79D54C-9669-01A7-6E72-C99DB3545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3340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180</a:t>
            </a:r>
            <a:r>
              <a:rPr lang="ru-RU" altLang="ru-RU" baseline="30000"/>
              <a:t>о</a:t>
            </a:r>
            <a:r>
              <a:rPr lang="ru-RU" altLang="ru-RU">
                <a:cs typeface="Times New Roman" panose="02020603050405020304" pitchFamily="18" charset="0"/>
              </a:rPr>
              <a:t>; </a:t>
            </a:r>
            <a:endParaRPr lang="ru-RU" altLang="ru-RU"/>
          </a:p>
        </p:txBody>
      </p:sp>
      <p:sp>
        <p:nvSpPr>
          <p:cNvPr id="446471" name="Text Box 7">
            <a:extLst>
              <a:ext uri="{FF2B5EF4-FFF2-40B4-BE49-F238E27FC236}">
                <a16:creationId xmlns:a16="http://schemas.microsoft.com/office/drawing/2014/main" id="{E4B39FEC-BB46-4556-3FC7-B3D78F57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6388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60</a:t>
            </a:r>
            <a:r>
              <a:rPr lang="ru-RU" altLang="ru-RU" baseline="30000"/>
              <a:t>о</a:t>
            </a:r>
            <a:r>
              <a:rPr lang="ru-RU" altLang="ru-RU">
                <a:cs typeface="Times New Roman" panose="02020603050405020304" pitchFamily="18" charset="0"/>
              </a:rPr>
              <a:t>; </a:t>
            </a:r>
            <a:endParaRPr lang="ru-RU" altLang="ru-RU"/>
          </a:p>
        </p:txBody>
      </p:sp>
      <p:sp>
        <p:nvSpPr>
          <p:cNvPr id="446472" name="Text Box 8">
            <a:extLst>
              <a:ext uri="{FF2B5EF4-FFF2-40B4-BE49-F238E27FC236}">
                <a16:creationId xmlns:a16="http://schemas.microsoft.com/office/drawing/2014/main" id="{74B69950-7A6A-0A8C-45F1-FC923A5CB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9436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г) произвольный угол; </a:t>
            </a:r>
            <a:endParaRPr lang="ru-RU" altLang="ru-RU"/>
          </a:p>
        </p:txBody>
      </p:sp>
      <p:sp>
        <p:nvSpPr>
          <p:cNvPr id="446473" name="Text Box 9">
            <a:extLst>
              <a:ext uri="{FF2B5EF4-FFF2-40B4-BE49-F238E27FC236}">
                <a16:creationId xmlns:a16="http://schemas.microsoft.com/office/drawing/2014/main" id="{0CD23D45-97EA-8BE3-23CC-01E63BFBC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2484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д) 72</a:t>
            </a:r>
            <a:r>
              <a:rPr lang="ru-RU" altLang="ru-RU" baseline="30000"/>
              <a:t>о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utoUpdateAnimBg="0"/>
      <p:bldP spid="446470" grpId="0" autoUpdateAnimBg="0"/>
      <p:bldP spid="446471" grpId="0" autoUpdateAnimBg="0"/>
      <p:bldP spid="446472" grpId="0" autoUpdateAnimBg="0"/>
      <p:bldP spid="44647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>
            <a:extLst>
              <a:ext uri="{FF2B5EF4-FFF2-40B4-BE49-F238E27FC236}">
                <a16:creationId xmlns:a16="http://schemas.microsoft.com/office/drawing/2014/main" id="{4BCEDD9E-909A-1B16-CBDD-ADE17E9D8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48515" name="Text Box 3">
            <a:extLst>
              <a:ext uri="{FF2B5EF4-FFF2-40B4-BE49-F238E27FC236}">
                <a16:creationId xmlns:a16="http://schemas.microsoft.com/office/drawing/2014/main" id="{6A8FFF67-9CFF-3247-1B4F-72281ECDC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90364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Центром симметрии какого порядка является точка пересечения диагоналей: 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) прямоугольника; </a:t>
            </a:r>
            <a:r>
              <a:rPr lang="ru-RU" altLang="ru-RU" sz="3200" dirty="0"/>
              <a:t>б</a:t>
            </a:r>
            <a:r>
              <a:rPr lang="ru-RU" altLang="ru-RU" sz="3200" dirty="0">
                <a:cs typeface="Times New Roman" panose="02020603050405020304" pitchFamily="18" charset="0"/>
              </a:rPr>
              <a:t>) квадрата</a:t>
            </a:r>
            <a:r>
              <a:rPr lang="ru-RU" altLang="ru-RU" sz="3200" dirty="0"/>
              <a:t>; в) правильного пятиугольника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48517" name="Text Box 5">
            <a:extLst>
              <a:ext uri="{FF2B5EF4-FFF2-40B4-BE49-F238E27FC236}">
                <a16:creationId xmlns:a16="http://schemas.microsoft.com/office/drawing/2014/main" id="{227B5156-98D6-3F05-7B00-EC0040D58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</a:t>
            </a:r>
            <a:r>
              <a:rPr lang="ru-RU" altLang="ru-RU" sz="3200">
                <a:cs typeface="Times New Roman" panose="02020603050405020304" pitchFamily="18" charset="0"/>
              </a:rPr>
              <a:t>) 4-го порядка. </a:t>
            </a:r>
            <a:endParaRPr lang="ru-RU" altLang="ru-RU"/>
          </a:p>
        </p:txBody>
      </p:sp>
      <p:sp>
        <p:nvSpPr>
          <p:cNvPr id="448519" name="Text Box 7">
            <a:extLst>
              <a:ext uri="{FF2B5EF4-FFF2-40B4-BE49-F238E27FC236}">
                <a16:creationId xmlns:a16="http://schemas.microsoft.com/office/drawing/2014/main" id="{09255AF1-1319-EE8C-27AC-86ABE9966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Ответ. </a:t>
            </a:r>
            <a:r>
              <a:rPr lang="ru-RU" altLang="ru-RU" sz="3200"/>
              <a:t>а</a:t>
            </a:r>
            <a:r>
              <a:rPr lang="ru-RU" altLang="ru-RU" sz="3200">
                <a:cs typeface="Times New Roman" panose="02020603050405020304" pitchFamily="18" charset="0"/>
              </a:rPr>
              <a:t>) </a:t>
            </a:r>
            <a:r>
              <a:rPr lang="ru-RU" altLang="ru-RU" sz="3200"/>
              <a:t>2</a:t>
            </a:r>
            <a:r>
              <a:rPr lang="ru-RU" altLang="ru-RU" sz="3200">
                <a:cs typeface="Times New Roman" panose="02020603050405020304" pitchFamily="18" charset="0"/>
              </a:rPr>
              <a:t>-го порядка. </a:t>
            </a:r>
            <a:endParaRPr lang="ru-RU" altLang="ru-RU"/>
          </a:p>
        </p:txBody>
      </p:sp>
      <p:sp>
        <p:nvSpPr>
          <p:cNvPr id="448520" name="Text Box 8">
            <a:extLst>
              <a:ext uri="{FF2B5EF4-FFF2-40B4-BE49-F238E27FC236}">
                <a16:creationId xmlns:a16="http://schemas.microsoft.com/office/drawing/2014/main" id="{71462A3D-9E7D-1738-AD20-5C3DD7E96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150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</a:t>
            </a:r>
            <a:r>
              <a:rPr lang="ru-RU" altLang="ru-RU" sz="3200">
                <a:cs typeface="Times New Roman" panose="02020603050405020304" pitchFamily="18" charset="0"/>
              </a:rPr>
              <a:t>) </a:t>
            </a:r>
            <a:r>
              <a:rPr lang="ru-RU" altLang="ru-RU" sz="3200"/>
              <a:t>5</a:t>
            </a:r>
            <a:r>
              <a:rPr lang="ru-RU" altLang="ru-RU" sz="3200">
                <a:cs typeface="Times New Roman" panose="02020603050405020304" pitchFamily="18" charset="0"/>
              </a:rPr>
              <a:t>-го порядка.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7" grpId="0" autoUpdateAnimBg="0"/>
      <p:bldP spid="448519" grpId="0" autoUpdateAnimBg="0"/>
      <p:bldP spid="44852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43BE9C26-3375-5218-AFDB-B13A1715A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73091" name="Text Box 3">
            <a:extLst>
              <a:ext uri="{FF2B5EF4-FFF2-40B4-BE49-F238E27FC236}">
                <a16:creationId xmlns:a16="http://schemas.microsoft.com/office/drawing/2014/main" id="{7AECC842-276F-A671-A826-B49DFBCD8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Симметрией какого порядка обладают снежинки?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3092" name="Text Box 4">
            <a:extLst>
              <a:ext uri="{FF2B5EF4-FFF2-40B4-BE49-F238E27FC236}">
                <a16:creationId xmlns:a16="http://schemas.microsoft.com/office/drawing/2014/main" id="{6738DFDA-6F18-FC29-490F-CE3FF3EAF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6-го порядка.</a:t>
            </a:r>
          </a:p>
        </p:txBody>
      </p:sp>
      <p:pic>
        <p:nvPicPr>
          <p:cNvPr id="473094" name="Picture 6">
            <a:extLst>
              <a:ext uri="{FF2B5EF4-FFF2-40B4-BE49-F238E27FC236}">
                <a16:creationId xmlns:a16="http://schemas.microsoft.com/office/drawing/2014/main" id="{6081181C-335B-443F-E818-A7C26BE90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28800"/>
            <a:ext cx="4081463" cy="409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25A1C104-F4D2-8325-95FB-986C5BB93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09955" name="Text Box 3">
            <a:extLst>
              <a:ext uri="{FF2B5EF4-FFF2-40B4-BE49-F238E27FC236}">
                <a16:creationId xmlns:a16="http://schemas.microsoft.com/office/drawing/2014/main" id="{997E07C6-C51F-F6F5-F677-C773D84DA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Центром симметрии какого порядка является точка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для восьмиугольника, изображенного на рисунке?</a:t>
            </a:r>
          </a:p>
        </p:txBody>
      </p:sp>
      <p:sp>
        <p:nvSpPr>
          <p:cNvPr id="509958" name="Text Box 6">
            <a:extLst>
              <a:ext uri="{FF2B5EF4-FFF2-40B4-BE49-F238E27FC236}">
                <a16:creationId xmlns:a16="http://schemas.microsoft.com/office/drawing/2014/main" id="{537DEA8E-089F-A9F7-AC40-806FA0CF6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Четвертого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09959" name="Picture 7">
            <a:extLst>
              <a:ext uri="{FF2B5EF4-FFF2-40B4-BE49-F238E27FC236}">
                <a16:creationId xmlns:a16="http://schemas.microsoft.com/office/drawing/2014/main" id="{058A3AFF-9E2C-9B30-AB6C-D77876D6C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514600"/>
            <a:ext cx="308768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1026">
            <a:extLst>
              <a:ext uri="{FF2B5EF4-FFF2-40B4-BE49-F238E27FC236}">
                <a16:creationId xmlns:a16="http://schemas.microsoft.com/office/drawing/2014/main" id="{1E2CD407-EA43-C1BE-A79F-6EBE4836E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Симметрия </a:t>
            </a:r>
            <a:r>
              <a:rPr lang="en-US" altLang="ru-RU" sz="3600" i="1">
                <a:solidFill>
                  <a:srgbClr val="FF3300"/>
                </a:solidFill>
              </a:rPr>
              <a:t>n</a:t>
            </a:r>
            <a:r>
              <a:rPr lang="ru-RU" altLang="ru-RU" sz="3600">
                <a:solidFill>
                  <a:srgbClr val="FF3300"/>
                </a:solidFill>
              </a:rPr>
              <a:t>-го порядка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4899" name="Text Box 1027">
                <a:extLst>
                  <a:ext uri="{FF2B5EF4-FFF2-40B4-BE49-F238E27FC236}">
                    <a16:creationId xmlns:a16="http://schemas.microsoft.com/office/drawing/2014/main" id="{C8DC36BD-A38E-E441-1DF8-A919367C36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839200" cy="1800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Говорят, что фигура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получается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поворотом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вокруг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/>
                  <a:t> на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если все точки 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получаются всевозможными поворотами точек 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вокруг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 угол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φ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64899" name="Text Box 1027">
                <a:extLst>
                  <a:ext uri="{FF2B5EF4-FFF2-40B4-BE49-F238E27FC236}">
                    <a16:creationId xmlns:a16="http://schemas.microsoft.com/office/drawing/2014/main" id="{C8DC36BD-A38E-E441-1DF8-A919367C3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839200" cy="1800225"/>
              </a:xfrm>
              <a:prstGeom prst="rect">
                <a:avLst/>
              </a:prstGeom>
              <a:blipFill>
                <a:blip r:embed="rId3"/>
                <a:stretch>
                  <a:fillRect l="-1379" t="-3390" r="-1379" b="-94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4904" name="Picture 1032">
            <a:extLst>
              <a:ext uri="{FF2B5EF4-FFF2-40B4-BE49-F238E27FC236}">
                <a16:creationId xmlns:a16="http://schemas.microsoft.com/office/drawing/2014/main" id="{1840A880-D28D-9AAE-E05B-8499DE874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97197"/>
            <a:ext cx="3098800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>
            <a:extLst>
              <a:ext uri="{FF2B5EF4-FFF2-40B4-BE49-F238E27FC236}">
                <a16:creationId xmlns:a16="http://schemas.microsoft.com/office/drawing/2014/main" id="{1BAB1369-4E86-81F2-74FC-35D4BBA1B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12003" name="Text Box 3">
            <a:extLst>
              <a:ext uri="{FF2B5EF4-FFF2-40B4-BE49-F238E27FC236}">
                <a16:creationId xmlns:a16="http://schemas.microsoft.com/office/drawing/2014/main" id="{38E5CC9D-D816-D996-17DF-F1D73ABED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Центром симметрии какого порядка является точка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для многоугольника, изображенного на рисунке?</a:t>
            </a:r>
          </a:p>
        </p:txBody>
      </p:sp>
      <p:sp>
        <p:nvSpPr>
          <p:cNvPr id="512004" name="Text Box 4">
            <a:extLst>
              <a:ext uri="{FF2B5EF4-FFF2-40B4-BE49-F238E27FC236}">
                <a16:creationId xmlns:a16="http://schemas.microsoft.com/office/drawing/2014/main" id="{E6A0DD99-EDA3-4225-C7A9-260AAD970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Девятого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12006" name="Picture 6">
            <a:extLst>
              <a:ext uri="{FF2B5EF4-FFF2-40B4-BE49-F238E27FC236}">
                <a16:creationId xmlns:a16="http://schemas.microsoft.com/office/drawing/2014/main" id="{147B2D2F-C254-C11B-056D-5897CDA57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38400"/>
            <a:ext cx="3387725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D6044A75-56D0-4C7C-DA34-AA3BF31D78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14051" name="Text Box 3">
            <a:extLst>
              <a:ext uri="{FF2B5EF4-FFF2-40B4-BE49-F238E27FC236}">
                <a16:creationId xmlns:a16="http://schemas.microsoft.com/office/drawing/2014/main" id="{2819E97D-70CB-A50F-7685-B7E9A2EEE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Центром симметрии какого порядка является точка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для звездчатого многоугольника, изображенного на рисунке?</a:t>
            </a:r>
          </a:p>
        </p:txBody>
      </p:sp>
      <p:sp>
        <p:nvSpPr>
          <p:cNvPr id="514052" name="Text Box 4">
            <a:extLst>
              <a:ext uri="{FF2B5EF4-FFF2-40B4-BE49-F238E27FC236}">
                <a16:creationId xmlns:a16="http://schemas.microsoft.com/office/drawing/2014/main" id="{DDB079EB-F7F4-3C75-4CEA-5F10A7C94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Девятого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14054" name="Picture 6">
            <a:extLst>
              <a:ext uri="{FF2B5EF4-FFF2-40B4-BE49-F238E27FC236}">
                <a16:creationId xmlns:a16="http://schemas.microsoft.com/office/drawing/2014/main" id="{FBF1AE15-752E-7F45-7BA4-A2C3DF0E4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387725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64905" name="Text Box 1033">
                <a:extLst>
                  <a:ext uri="{FF2B5EF4-FFF2-40B4-BE49-F238E27FC236}">
                    <a16:creationId xmlns:a16="http://schemas.microsoft.com/office/drawing/2014/main" id="{E92A78D3-53B1-EBF7-7750-4FC2EB2DF7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76672"/>
                <a:ext cx="8991600" cy="15767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Точка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называется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центром симметрии </a:t>
                </a:r>
                <a:r>
                  <a:rPr lang="en-US" altLang="ru-RU" sz="2800" i="1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 - го порядка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если при повороте 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вокруг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 угол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360°</m:t>
                        </m:r>
                      </m:num>
                      <m:den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фигура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совмещается сама с собой.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464905" name="Text Box 1033">
                <a:extLst>
                  <a:ext uri="{FF2B5EF4-FFF2-40B4-BE49-F238E27FC236}">
                    <a16:creationId xmlns:a16="http://schemas.microsoft.com/office/drawing/2014/main" id="{E92A78D3-53B1-EBF7-7750-4FC2EB2DF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76672"/>
                <a:ext cx="8991600" cy="1576714"/>
              </a:xfrm>
              <a:prstGeom prst="rect">
                <a:avLst/>
              </a:prstGeom>
              <a:blipFill>
                <a:blip r:embed="rId3"/>
                <a:stretch>
                  <a:fillRect l="-1356" t="-3861" r="-1356" b="-34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4908" name="Picture 1036">
            <a:extLst>
              <a:ext uri="{FF2B5EF4-FFF2-40B4-BE49-F238E27FC236}">
                <a16:creationId xmlns:a16="http://schemas.microsoft.com/office/drawing/2014/main" id="{51F284AC-DDF0-7384-7AD2-119076495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492896"/>
            <a:ext cx="2489200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70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>
            <a:extLst>
              <a:ext uri="{FF2B5EF4-FFF2-40B4-BE49-F238E27FC236}">
                <a16:creationId xmlns:a16="http://schemas.microsoft.com/office/drawing/2014/main" id="{FA4FB969-0134-D43D-7C5E-903F6D084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524291" name="Text Box 3">
            <a:extLst>
              <a:ext uri="{FF2B5EF4-FFF2-40B4-BE49-F238E27FC236}">
                <a16:creationId xmlns:a16="http://schemas.microsoft.com/office/drawing/2014/main" id="{EC501A06-9D38-A33A-797F-AD14F80AD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точку </a:t>
            </a:r>
            <a:r>
              <a:rPr lang="en-US" altLang="ru-RU" sz="3200" i="1" dirty="0"/>
              <a:t>A’</a:t>
            </a:r>
            <a:r>
              <a:rPr lang="ru-RU" altLang="ru-RU" sz="3200" dirty="0"/>
              <a:t>, полученную из точки </a:t>
            </a:r>
            <a:r>
              <a:rPr lang="en-US" altLang="ru-RU" sz="3200" i="1" dirty="0"/>
              <a:t>A</a:t>
            </a:r>
            <a:r>
              <a:rPr lang="ru-RU" altLang="ru-RU" sz="3200" dirty="0"/>
              <a:t> поворотом вокруг точки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на угол 90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против часовой стрелки.</a:t>
            </a:r>
          </a:p>
        </p:txBody>
      </p:sp>
      <p:pic>
        <p:nvPicPr>
          <p:cNvPr id="524292" name="Picture 4">
            <a:extLst>
              <a:ext uri="{FF2B5EF4-FFF2-40B4-BE49-F238E27FC236}">
                <a16:creationId xmlns:a16="http://schemas.microsoft.com/office/drawing/2014/main" id="{243DBAF1-4376-4AFC-066C-6C42FB891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4293" name="Group 5">
            <a:extLst>
              <a:ext uri="{FF2B5EF4-FFF2-40B4-BE49-F238E27FC236}">
                <a16:creationId xmlns:a16="http://schemas.microsoft.com/office/drawing/2014/main" id="{4DEF1AB6-1E85-0E7D-B2AF-61A0EA852FD8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819400"/>
            <a:ext cx="5221288" cy="3048000"/>
            <a:chOff x="528" y="1488"/>
            <a:chExt cx="3289" cy="1920"/>
          </a:xfrm>
        </p:grpSpPr>
        <p:sp>
          <p:nvSpPr>
            <p:cNvPr id="524294" name="Text Box 6">
              <a:extLst>
                <a:ext uri="{FF2B5EF4-FFF2-40B4-BE49-F238E27FC236}">
                  <a16:creationId xmlns:a16="http://schemas.microsoft.com/office/drawing/2014/main" id="{E50F1002-9A14-674D-9501-2374DF2F24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024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4295" name="Picture 7">
              <a:extLst>
                <a:ext uri="{FF2B5EF4-FFF2-40B4-BE49-F238E27FC236}">
                  <a16:creationId xmlns:a16="http://schemas.microsoft.com/office/drawing/2014/main" id="{136EEAF5-B246-7481-52B3-ABA722129C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488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>
            <a:extLst>
              <a:ext uri="{FF2B5EF4-FFF2-40B4-BE49-F238E27FC236}">
                <a16:creationId xmlns:a16="http://schemas.microsoft.com/office/drawing/2014/main" id="{6A110F7F-A493-799E-6131-B930526C9C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526339" name="Text Box 3">
            <a:extLst>
              <a:ext uri="{FF2B5EF4-FFF2-40B4-BE49-F238E27FC236}">
                <a16:creationId xmlns:a16="http://schemas.microsoft.com/office/drawing/2014/main" id="{461E65B8-BC10-177E-2F01-1380DF295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точку </a:t>
            </a:r>
            <a:r>
              <a:rPr lang="en-US" altLang="ru-RU" sz="3200" i="1" dirty="0"/>
              <a:t>A’</a:t>
            </a:r>
            <a:r>
              <a:rPr lang="ru-RU" altLang="ru-RU" sz="3200" dirty="0"/>
              <a:t>, полученную из точки </a:t>
            </a:r>
            <a:r>
              <a:rPr lang="en-US" altLang="ru-RU" sz="3200" i="1" dirty="0"/>
              <a:t>A</a:t>
            </a:r>
            <a:r>
              <a:rPr lang="ru-RU" altLang="ru-RU" sz="3200" dirty="0"/>
              <a:t> поворотом вокруг точки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на угол 270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против часовой стрелки.</a:t>
            </a:r>
          </a:p>
        </p:txBody>
      </p:sp>
      <p:pic>
        <p:nvPicPr>
          <p:cNvPr id="526340" name="Picture 4">
            <a:extLst>
              <a:ext uri="{FF2B5EF4-FFF2-40B4-BE49-F238E27FC236}">
                <a16:creationId xmlns:a16="http://schemas.microsoft.com/office/drawing/2014/main" id="{141707F6-325E-EDCE-266D-D4EE10449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67000"/>
            <a:ext cx="3087688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6341" name="Group 5">
            <a:extLst>
              <a:ext uri="{FF2B5EF4-FFF2-40B4-BE49-F238E27FC236}">
                <a16:creationId xmlns:a16="http://schemas.microsoft.com/office/drawing/2014/main" id="{0C9370AB-A291-B2B5-933B-4586210D130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667000"/>
            <a:ext cx="5176838" cy="3246438"/>
            <a:chOff x="528" y="1632"/>
            <a:chExt cx="3261" cy="2045"/>
          </a:xfrm>
        </p:grpSpPr>
        <p:sp>
          <p:nvSpPr>
            <p:cNvPr id="526342" name="Text Box 6">
              <a:extLst>
                <a:ext uri="{FF2B5EF4-FFF2-40B4-BE49-F238E27FC236}">
                  <a16:creationId xmlns:a16="http://schemas.microsoft.com/office/drawing/2014/main" id="{1D3983B4-5907-D3CC-888F-3555A124E4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12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6343" name="Picture 7">
              <a:extLst>
                <a:ext uri="{FF2B5EF4-FFF2-40B4-BE49-F238E27FC236}">
                  <a16:creationId xmlns:a16="http://schemas.microsoft.com/office/drawing/2014/main" id="{3CD42815-3881-4BFE-A443-4482901889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632"/>
              <a:ext cx="1965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>
            <a:extLst>
              <a:ext uri="{FF2B5EF4-FFF2-40B4-BE49-F238E27FC236}">
                <a16:creationId xmlns:a16="http://schemas.microsoft.com/office/drawing/2014/main" id="{5C10DD59-B799-510E-1499-2C85B9744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528387" name="Text Box 3">
            <a:extLst>
              <a:ext uri="{FF2B5EF4-FFF2-40B4-BE49-F238E27FC236}">
                <a16:creationId xmlns:a16="http://schemas.microsoft.com/office/drawing/2014/main" id="{08502ECD-45B8-FA2B-ACD6-66481E1EB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отрезок </a:t>
            </a:r>
            <a:r>
              <a:rPr lang="en-US" altLang="ru-RU" sz="3200" i="1" dirty="0"/>
              <a:t>A’B’</a:t>
            </a:r>
            <a:r>
              <a:rPr lang="ru-RU" altLang="ru-RU" sz="3200" dirty="0"/>
              <a:t>, полученный из отрезка </a:t>
            </a:r>
            <a:r>
              <a:rPr lang="en-US" altLang="ru-RU" sz="3200" i="1" dirty="0"/>
              <a:t>AB</a:t>
            </a:r>
            <a:r>
              <a:rPr lang="ru-RU" altLang="ru-RU" sz="3200" dirty="0"/>
              <a:t> поворотом вокруг точки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на угол 90</a:t>
            </a:r>
            <a:r>
              <a:rPr lang="ru-RU" altLang="ru-RU" sz="3200" baseline="30000" dirty="0"/>
              <a:t>о</a:t>
            </a:r>
            <a:r>
              <a:rPr lang="en-US" altLang="ru-RU" sz="3200" dirty="0"/>
              <a:t> </a:t>
            </a:r>
            <a:r>
              <a:rPr lang="ru-RU" altLang="ru-RU" sz="3200" dirty="0"/>
              <a:t>по часовой стрелке.</a:t>
            </a:r>
          </a:p>
        </p:txBody>
      </p:sp>
      <p:pic>
        <p:nvPicPr>
          <p:cNvPr id="528388" name="Picture 4">
            <a:extLst>
              <a:ext uri="{FF2B5EF4-FFF2-40B4-BE49-F238E27FC236}">
                <a16:creationId xmlns:a16="http://schemas.microsoft.com/office/drawing/2014/main" id="{F7309553-C84C-5ACA-F292-A075B1FB8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667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8389" name="Group 5">
            <a:extLst>
              <a:ext uri="{FF2B5EF4-FFF2-40B4-BE49-F238E27FC236}">
                <a16:creationId xmlns:a16="http://schemas.microsoft.com/office/drawing/2014/main" id="{58763280-9EF7-C056-56C3-ABD0938EB339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667000"/>
            <a:ext cx="5221288" cy="3048000"/>
            <a:chOff x="528" y="1680"/>
            <a:chExt cx="3289" cy="1920"/>
          </a:xfrm>
        </p:grpSpPr>
        <p:sp>
          <p:nvSpPr>
            <p:cNvPr id="528390" name="Text Box 6">
              <a:extLst>
                <a:ext uri="{FF2B5EF4-FFF2-40B4-BE49-F238E27FC236}">
                  <a16:creationId xmlns:a16="http://schemas.microsoft.com/office/drawing/2014/main" id="{6FF204F0-BE38-E8FE-2201-7AD338EB66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216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8391" name="Picture 7">
              <a:extLst>
                <a:ext uri="{FF2B5EF4-FFF2-40B4-BE49-F238E27FC236}">
                  <a16:creationId xmlns:a16="http://schemas.microsoft.com/office/drawing/2014/main" id="{15001210-6E0B-B58F-C725-64791D4F9F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68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45433629-CE75-7096-918C-509E80D80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530435" name="Text Box 3">
            <a:extLst>
              <a:ext uri="{FF2B5EF4-FFF2-40B4-BE49-F238E27FC236}">
                <a16:creationId xmlns:a16="http://schemas.microsoft.com/office/drawing/2014/main" id="{13FB3512-91EE-8900-2F5E-612CD5F9D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 получен поворотом отрезка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на угол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по часовой стрелке. Укажите центр поворота.</a:t>
            </a:r>
          </a:p>
        </p:txBody>
      </p:sp>
      <p:pic>
        <p:nvPicPr>
          <p:cNvPr id="530436" name="Picture 4">
            <a:extLst>
              <a:ext uri="{FF2B5EF4-FFF2-40B4-BE49-F238E27FC236}">
                <a16:creationId xmlns:a16="http://schemas.microsoft.com/office/drawing/2014/main" id="{0739BA41-9D2C-95FA-66BC-D2B529D55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743200"/>
            <a:ext cx="308768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0437" name="Group 5">
            <a:extLst>
              <a:ext uri="{FF2B5EF4-FFF2-40B4-BE49-F238E27FC236}">
                <a16:creationId xmlns:a16="http://schemas.microsoft.com/office/drawing/2014/main" id="{24560894-17D4-E847-58EF-89147985A809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743200"/>
            <a:ext cx="5276850" cy="3079750"/>
            <a:chOff x="528" y="1728"/>
            <a:chExt cx="3324" cy="1940"/>
          </a:xfrm>
        </p:grpSpPr>
        <p:sp>
          <p:nvSpPr>
            <p:cNvPr id="530438" name="Text Box 6">
              <a:extLst>
                <a:ext uri="{FF2B5EF4-FFF2-40B4-BE49-F238E27FC236}">
                  <a16:creationId xmlns:a16="http://schemas.microsoft.com/office/drawing/2014/main" id="{F5FF7F0D-862C-0D41-FECF-FE68E0C3C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216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30439" name="Picture 7">
              <a:extLst>
                <a:ext uri="{FF2B5EF4-FFF2-40B4-BE49-F238E27FC236}">
                  <a16:creationId xmlns:a16="http://schemas.microsoft.com/office/drawing/2014/main" id="{1721081E-7BB5-B271-6403-C73925083D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728"/>
              <a:ext cx="194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>
            <a:extLst>
              <a:ext uri="{FF2B5EF4-FFF2-40B4-BE49-F238E27FC236}">
                <a16:creationId xmlns:a16="http://schemas.microsoft.com/office/drawing/2014/main" id="{74D3E45E-A891-18BD-787A-E6BEBD9E2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532483" name="Text Box 3">
            <a:extLst>
              <a:ext uri="{FF2B5EF4-FFF2-40B4-BE49-F238E27FC236}">
                <a16:creationId xmlns:a16="http://schemas.microsoft.com/office/drawing/2014/main" id="{D5DA17AB-7817-D718-FC77-E7ADF2D8B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 </a:t>
            </a:r>
            <a:r>
              <a:rPr lang="en-US" altLang="ru-RU" sz="3200" i="1" dirty="0"/>
              <a:t>A’B’C’</a:t>
            </a:r>
            <a:r>
              <a:rPr lang="ru-RU" altLang="ru-RU" sz="3200" dirty="0"/>
              <a:t>, полученный из треугольника </a:t>
            </a:r>
            <a:r>
              <a:rPr lang="en-US" altLang="ru-RU" sz="3200" i="1" dirty="0"/>
              <a:t>AB</a:t>
            </a:r>
            <a:r>
              <a:rPr lang="ru-RU" altLang="ru-RU" sz="3200" i="1" dirty="0"/>
              <a:t>С</a:t>
            </a:r>
            <a:r>
              <a:rPr lang="ru-RU" altLang="ru-RU" sz="3200" dirty="0"/>
              <a:t> поворотом вокруг точки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на угол 90</a:t>
            </a:r>
            <a:r>
              <a:rPr lang="ru-RU" altLang="ru-RU" sz="3200" baseline="30000" dirty="0"/>
              <a:t>о</a:t>
            </a:r>
            <a:r>
              <a:rPr lang="en-US" altLang="ru-RU" sz="3200" dirty="0"/>
              <a:t> </a:t>
            </a:r>
            <a:r>
              <a:rPr lang="ru-RU" altLang="ru-RU" sz="3200" dirty="0"/>
              <a:t>против часовой стрелки.</a:t>
            </a:r>
          </a:p>
        </p:txBody>
      </p:sp>
      <p:pic>
        <p:nvPicPr>
          <p:cNvPr id="532484" name="Picture 4">
            <a:extLst>
              <a:ext uri="{FF2B5EF4-FFF2-40B4-BE49-F238E27FC236}">
                <a16:creationId xmlns:a16="http://schemas.microsoft.com/office/drawing/2014/main" id="{817D4965-E3BD-40F5-B6D2-38863C965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9718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2485" name="Group 5">
            <a:extLst>
              <a:ext uri="{FF2B5EF4-FFF2-40B4-BE49-F238E27FC236}">
                <a16:creationId xmlns:a16="http://schemas.microsoft.com/office/drawing/2014/main" id="{82BEACC8-B379-CCF1-75AB-2D2AE8544663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971800"/>
            <a:ext cx="4992688" cy="3048000"/>
            <a:chOff x="672" y="1872"/>
            <a:chExt cx="3145" cy="1920"/>
          </a:xfrm>
        </p:grpSpPr>
        <p:sp>
          <p:nvSpPr>
            <p:cNvPr id="532486" name="Text Box 6">
              <a:extLst>
                <a:ext uri="{FF2B5EF4-FFF2-40B4-BE49-F238E27FC236}">
                  <a16:creationId xmlns:a16="http://schemas.microsoft.com/office/drawing/2014/main" id="{802BB9B9-C180-DBB4-524A-58BAB0C221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408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32487" name="Picture 7">
              <a:extLst>
                <a:ext uri="{FF2B5EF4-FFF2-40B4-BE49-F238E27FC236}">
                  <a16:creationId xmlns:a16="http://schemas.microsoft.com/office/drawing/2014/main" id="{4E09E5A5-C893-2203-8568-B9036497FC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87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>
            <a:extLst>
              <a:ext uri="{FF2B5EF4-FFF2-40B4-BE49-F238E27FC236}">
                <a16:creationId xmlns:a16="http://schemas.microsoft.com/office/drawing/2014/main" id="{13EB0633-2F19-C652-71D6-46B0A87E2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534531" name="Text Box 3">
            <a:extLst>
              <a:ext uri="{FF2B5EF4-FFF2-40B4-BE49-F238E27FC236}">
                <a16:creationId xmlns:a16="http://schemas.microsoft.com/office/drawing/2014/main" id="{BD344170-8305-E951-CE2D-A57A9AC8E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Изобразите треугольник, полученный поворотом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вокруг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 </a:t>
            </a:r>
            <a:r>
              <a:rPr lang="ru-RU" altLang="ru-RU" sz="3200" dirty="0">
                <a:cs typeface="Times New Roman" panose="02020603050405020304" pitchFamily="18" charset="0"/>
              </a:rPr>
              <a:t>на угол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по часовой стрелке.</a:t>
            </a:r>
            <a:r>
              <a:rPr lang="ru-RU" altLang="ru-RU" sz="3200" dirty="0"/>
              <a:t> </a:t>
            </a:r>
          </a:p>
        </p:txBody>
      </p:sp>
      <p:pic>
        <p:nvPicPr>
          <p:cNvPr id="534532" name="Picture 4">
            <a:extLst>
              <a:ext uri="{FF2B5EF4-FFF2-40B4-BE49-F238E27FC236}">
                <a16:creationId xmlns:a16="http://schemas.microsoft.com/office/drawing/2014/main" id="{85D9ADB0-8A65-9EB9-03FA-8568B000C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3078163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4533" name="Group 5">
            <a:extLst>
              <a:ext uri="{FF2B5EF4-FFF2-40B4-BE49-F238E27FC236}">
                <a16:creationId xmlns:a16="http://schemas.microsoft.com/office/drawing/2014/main" id="{30583B68-6CB2-4A3D-184D-92BFB12F3AC1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590800"/>
            <a:ext cx="5043488" cy="3398838"/>
            <a:chOff x="672" y="1632"/>
            <a:chExt cx="3177" cy="2141"/>
          </a:xfrm>
        </p:grpSpPr>
        <p:sp>
          <p:nvSpPr>
            <p:cNvPr id="534534" name="Text Box 6">
              <a:extLst>
                <a:ext uri="{FF2B5EF4-FFF2-40B4-BE49-F238E27FC236}">
                  <a16:creationId xmlns:a16="http://schemas.microsoft.com/office/drawing/2014/main" id="{4D77A0B8-BD2C-8FEE-C8D5-D4F6300D95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408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34535" name="Picture 7">
              <a:extLst>
                <a:ext uri="{FF2B5EF4-FFF2-40B4-BE49-F238E27FC236}">
                  <a16:creationId xmlns:a16="http://schemas.microsoft.com/office/drawing/2014/main" id="{7A30145C-E366-6614-44B8-E15539C074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0" y="1632"/>
              <a:ext cx="1939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2806</TotalTime>
  <Words>814</Words>
  <Application>Microsoft Office PowerPoint</Application>
  <PresentationFormat>Экран (4:3)</PresentationFormat>
  <Paragraphs>109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Times New Roman</vt:lpstr>
      <vt:lpstr>Math1</vt:lpstr>
      <vt:lpstr>Оформление по умолчанию</vt:lpstr>
      <vt:lpstr>7. Поворот</vt:lpstr>
      <vt:lpstr>Симметрия n-го порядка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118</cp:revision>
  <dcterms:created xsi:type="dcterms:W3CDTF">2008-04-30T05:51:18Z</dcterms:created>
  <dcterms:modified xsi:type="dcterms:W3CDTF">2022-07-11T03:33:05Z</dcterms:modified>
</cp:coreProperties>
</file>