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9" r:id="rId2"/>
    <p:sldId id="331" r:id="rId3"/>
    <p:sldId id="329" r:id="rId4"/>
    <p:sldId id="330" r:id="rId5"/>
    <p:sldId id="326" r:id="rId6"/>
    <p:sldId id="327" r:id="rId7"/>
    <p:sldId id="345" r:id="rId8"/>
    <p:sldId id="309" r:id="rId9"/>
    <p:sldId id="336" r:id="rId10"/>
    <p:sldId id="280" r:id="rId11"/>
    <p:sldId id="281" r:id="rId12"/>
    <p:sldId id="293" r:id="rId13"/>
    <p:sldId id="337" r:id="rId14"/>
    <p:sldId id="294" r:id="rId15"/>
    <p:sldId id="338" r:id="rId16"/>
    <p:sldId id="295" r:id="rId17"/>
    <p:sldId id="33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4" autoAdjust="0"/>
    <p:restoredTop sz="90970" autoAdjust="0"/>
  </p:normalViewPr>
  <p:slideViewPr>
    <p:cSldViewPr>
      <p:cViewPr varScale="1">
        <p:scale>
          <a:sx n="93" d="100"/>
          <a:sy n="93" d="100"/>
        </p:scale>
        <p:origin x="4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F620AD9-E00E-12CA-A121-217D0078E6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D4AFA96-54AA-796E-99DB-EBF8B319AF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F232579D-A95B-B522-6020-BBF52DEA13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BC9310D-0628-7EAF-5FA0-BEB05B78A43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4E8FDB3-B811-91F0-F280-6E7B3B1D79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AE27AB3-000A-7E14-4C27-95B033E1BE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5A2D13-531E-436F-ACB6-FE908D7C2EB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16B977AE-81D9-E67E-53E4-CE6E7B6E4E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7DD848-10DA-499D-A0E5-725918824C6B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F7C31837-7D45-B33B-1014-49E39903D6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21F3079-09AA-5A51-8F98-91FCE167A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CAD0288-0382-0762-FD92-8B6F108A31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10A6F05-DDBB-4667-BAFA-617E06FF3C1A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AB457B10-9B21-6A2C-140F-1A45E5400E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040AF2C-0376-73AB-D8BC-BC1CE48258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циклоиду можно посмотреть в движении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577B53C-9DCC-6E17-C08F-576AB6FA86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FC87AFC-0857-4120-BB0F-6B20D0AC1633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C220158-347F-7313-3A70-B70BB70B96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900EF256-468A-9FF0-8F78-48C566E8A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циклоиду можно посмотреть в движении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500F1CE4-1A11-2659-6CFA-700B1D5218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18C95B7-6095-43D5-96F1-C54CEAD113EB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6B211686-CD81-742B-4554-C39C1491B0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0E28AD59-BD3A-3182-B23D-91D50A5DC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5AD955E7-EA24-1160-9CCE-1161438DCB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A1F17C5-51CF-4E3F-9DB6-094A295F972D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EF809DEE-4F21-1A88-08DC-181E61EAF6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7B9FD310-CF54-14E0-BDBA-DCF128967B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3F8350FD-EF57-721E-600D-BD3D9C957B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3264F82-CC44-4441-BDA8-7C5904829933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66CB5D3-475F-6104-D851-909A1A166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A375C8E5-EF2A-B03A-87D8-9952EDE0BB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4E884FBE-5A4B-F7C2-6654-AADC83A737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A52B888-0198-40BA-BE5C-56A81F2129EE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3DAF9BF2-4C8D-2118-6523-AD0FD58725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83401D7F-39F9-9172-78D1-63998D6EA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2726FDAD-DC61-F5C9-DBD3-F528DCB7FD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8FC8A58-294E-4EC3-8E74-08145DCFCB95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E22BE2EC-EECB-3F14-DDAA-AB997F105A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D56B8038-283D-E3D1-47B3-A2FA48467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8C1286C7-3EEA-03E0-F41C-213372BF6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482F78D-E89C-4E44-9091-3B0E11262B33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0889B9D-537A-FEC8-B6C3-31DCDABD81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F73D1801-9014-C8FC-A674-C06634419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A5AC9051-A324-AECB-6568-56EDF152BC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0925EE-B5A1-420A-B76A-11F3756EA22E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36CC6E8-2E6E-5515-BE5C-E696091425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0C9B93B-6ED3-D4B0-181D-98BD3579E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BF082081-E471-380A-5624-55C9CA8433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DD93942-AEB3-44A1-B999-B888CAFF6AE7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446FFEB-C576-FA6D-0FF2-36F5A8A9FE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DE74658-94F5-BCAF-2988-B916D528C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9760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54EC5AE3-4F31-D448-DD48-A3BCFC083D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D0CA2E3-1E7F-4243-A972-F051EC160925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CBBC9A8A-0C42-F136-F5BC-DE8770A7C0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0FF1FED5-3EBA-18E8-3930-EB04AAACF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8338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A0F4AD2-9CCD-4BEA-AAC3-9AF94686CD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AB5CE10-B5B0-4032-8C38-0F71B94FCFE2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0A3487CA-EFDB-2B67-6E4C-E66E18F04E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7F6D0D81-08A8-F156-E9CA-63E994FE8C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165E6E0-7B6A-FE84-10BE-42AD8FFA6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87F326E-5701-45B5-845C-E0644832DA24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B4DDCD8F-27FB-1978-18DA-046BBB15AF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05DA04C-F21F-FCF9-A0E5-E325C1264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циклоиду можно посмотреть в движении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86EB5750-D52C-5B8F-007A-3C33F10F49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43DED87-009F-4751-934B-702C2FCBB551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775B70C-D91E-8E2E-8A9F-37C7752E9F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51AD6429-DF6B-0E5E-E800-69ABD987B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циклоиду можно посмотреть в движении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04DF5063-8813-22A5-2182-78CFD94E59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BB46DB-942F-4543-B695-34C7F1D36158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098CD06E-C949-10B2-FB15-AF59D3F002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A291CC05-BE79-7149-B340-0A249F16E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39DB199E-D571-76F8-7C83-7CE8FF6182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2C22C16-B5EF-40B9-8304-5063976AEB3B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72F219D-889E-3B2D-59C7-5BF11AB61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FF4957E-0CC1-4FEB-4FE6-F49D009289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нажатия левой клавиши мышки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EE8C0E-56DE-6CB6-5907-723170B3B7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7E28CC-C90D-3A39-461F-F799C046F4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3E5593-00D2-2351-1F4B-7F5BCA1404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0E103F-28F3-432F-9F63-4E3586C8CA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14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FBBAB9-C819-D6F1-2AA3-2308CA38A5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D779E5-5488-A047-0B69-8DB752B11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3C66C5-1081-E653-14C8-31371AA35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56026-39D9-4683-B20E-DA56D9A5E9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620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30B551-272C-F4FD-A11D-9E390551B5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4C6D1-1549-FDEC-C564-D61EC00DD8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61D7DD-FBB0-DFF5-F91B-26A4068F8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B5F7B-9F6E-4607-BD81-A46A8DD819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802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A7FBE3-050E-10DB-9E9F-C2225E9AE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F252C8-2C43-DA29-6964-16D0DFDEB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837E5C-E5C7-DE2E-0EAE-BC085DD02F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E91AB-2E99-40DF-9661-B730112F55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13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7CC677-F947-34CE-E566-BCBEE5436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128164-B3FF-7F17-8F6C-EAB48CB34A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C79F48-11E0-1F50-35BE-1B054E2A9C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3D628-8590-445C-9A11-724A12E6CF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45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3873BE-AC66-1F59-9622-A3E1A28622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6D3EA1-866C-A7E1-51CB-FF67FAB4F6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1A11C5-2958-9C15-67FD-9F4419A9D8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6A7B2-A2DF-4356-B6A2-3BCF844B20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9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233F2E-AD84-DE56-C825-8B59A571B2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00CFEDF-F382-0249-431C-AE21865921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A7E01DC-EE4A-3616-408B-BA86E9FDAF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46988-9F02-40FA-83CC-7845B3B264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54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B3B19B-C283-CA1B-47D9-E2AE431A3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4D5582D-C18C-0C07-A0D8-BD5215CCD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AF281DA-725B-0E02-C750-973531C18C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E753F-15A0-4D40-AB64-18BCE4C9A9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237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5A371D-E3C3-159E-AD1E-925B5A36C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DB26817-1841-64BE-40F3-1E8129481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E045DE-4D11-3C9A-F0A6-456BF1467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80DB5-B34D-43D4-B9F8-0017B72765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842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28991B-5D60-1850-C3E4-BAAA156DE4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7E0C9E-556F-ACC5-30D6-CAA504A115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199C73-192D-B0D4-4E24-036BF7AFCA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AC4BD-64D8-47AB-BBC6-602F681948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352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ABB73A-0D6F-69A5-B5AD-F3669FACEB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46E0F9-39BA-EB5A-E0AD-EFFB10A64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8FFAF1-6AFB-9776-5ECB-7A09765D8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B57FC-39ED-4C13-8CF8-06ADA2A4E9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971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02B8B0-20B7-83D4-816C-A606BD098B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3CF674-A344-E8A9-DBE6-CB7D6A83E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081BCAC-4A21-2364-FA84-91F04959DE0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8A4050-0345-B927-1897-40C658D90E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5D0B5C7-A6EB-B57E-1E2D-B7B59E141E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7E4CF3-0BE6-4529-BEDD-48212BDC641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yc2.gi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yc3.gi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hyperlink" Target="Cyc1.gi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>
            <a:extLst>
              <a:ext uri="{FF2B5EF4-FFF2-40B4-BE49-F238E27FC236}">
                <a16:creationId xmlns:a16="http://schemas.microsoft.com/office/drawing/2014/main" id="{E5367AA1-4F1B-FDCC-09B8-95434853F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r>
              <a:rPr lang="ru-RU" altLang="ru-RU" sz="3600">
                <a:solidFill>
                  <a:srgbClr val="FF3300"/>
                </a:solidFill>
              </a:rPr>
              <a:t>а. </a:t>
            </a:r>
            <a:r>
              <a:rPr lang="ru-RU" altLang="ru-RU" sz="3600" dirty="0">
                <a:solidFill>
                  <a:srgbClr val="FF3300"/>
                </a:solidFill>
              </a:rPr>
              <a:t>КРИВЫЕ (Циклоида)</a:t>
            </a:r>
          </a:p>
        </p:txBody>
      </p:sp>
      <p:sp>
        <p:nvSpPr>
          <p:cNvPr id="2051" name="Text Box 1060">
            <a:extLst>
              <a:ext uri="{FF2B5EF4-FFF2-40B4-BE49-F238E27FC236}">
                <a16:creationId xmlns:a16="http://schemas.microsoft.com/office/drawing/2014/main" id="{CFD58D31-DAB9-2981-9938-CBD4B62F4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Одним из древнейших способов образования кривых является кинематический способ, при котором кривая получается как траектория движения точки. 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Кривая, которую описывает точка, закрепленная на окружности, катящейся по прямой, называется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циклоидой</a:t>
            </a:r>
            <a:r>
              <a:rPr lang="ru-RU" altLang="ru-RU" sz="2800" dirty="0">
                <a:cs typeface="Times New Roman" panose="02020603050405020304" pitchFamily="18" charset="0"/>
              </a:rPr>
              <a:t>, что в переводе с греческого языка означает кругообразная.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Циклоиду, например, описывает точка, закрепленная на ободе колеса велосипеда, катящегося по ровной дороге.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091E18-D8A8-4009-E851-460B3B1B8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4725144"/>
            <a:ext cx="5820853" cy="182088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96BCAD5-26E6-1A73-4769-35A17FC887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E08D50A4-DD8E-C58C-A4B6-D641681AC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	Кривая, которую описывает точка, закрепленная на </a:t>
            </a:r>
            <a:r>
              <a:rPr lang="ru-RU" altLang="ru-RU"/>
              <a:t>продолжении радиуса </a:t>
            </a:r>
            <a:r>
              <a:rPr lang="ru-RU" altLang="ru-RU">
                <a:cs typeface="Times New Roman" panose="02020603050405020304" pitchFamily="18" charset="0"/>
              </a:rPr>
              <a:t>окружности, катящейся по прямой, называется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>
                <a:solidFill>
                  <a:srgbClr val="FF3300"/>
                </a:solidFill>
              </a:rPr>
              <a:t>удлиненной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циклоидой.</a:t>
            </a:r>
          </a:p>
        </p:txBody>
      </p:sp>
      <p:sp>
        <p:nvSpPr>
          <p:cNvPr id="11268" name="Text Box 11">
            <a:extLst>
              <a:ext uri="{FF2B5EF4-FFF2-40B4-BE49-F238E27FC236}">
                <a16:creationId xmlns:a16="http://schemas.microsoft.com/office/drawing/2014/main" id="{1AC1D78A-3324-BF37-6289-DE0DE8B75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91440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	На полученном ранее рисунке циклоиды отметьте точку, закрепленную на продолжении радиуса. Отметьте положения этой точки, когда катящаяся окружность достигнет точки: а)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>
                <a:cs typeface="Times New Roman" panose="02020603050405020304" pitchFamily="18" charset="0"/>
              </a:rPr>
              <a:t>; б)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; в)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2</a:t>
            </a:r>
            <a:r>
              <a:rPr lang="ru-RU" altLang="ru-RU">
                <a:cs typeface="Times New Roman" panose="02020603050405020304" pitchFamily="18" charset="0"/>
              </a:rPr>
              <a:t>; г)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6</a:t>
            </a:r>
            <a:r>
              <a:rPr lang="ru-RU" altLang="ru-RU">
                <a:cs typeface="Times New Roman" panose="02020603050405020304" pitchFamily="18" charset="0"/>
              </a:rPr>
              <a:t>; д)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; е)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; ж)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; з)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7</a:t>
            </a:r>
            <a:r>
              <a:rPr lang="ru-RU" altLang="ru-RU">
                <a:cs typeface="Times New Roman" panose="02020603050405020304" pitchFamily="18" charset="0"/>
              </a:rPr>
              <a:t>. Соедините полученные точки плавной кривой.</a:t>
            </a:r>
            <a:r>
              <a:rPr lang="ru-RU" altLang="ru-RU"/>
              <a:t> </a:t>
            </a:r>
          </a:p>
        </p:txBody>
      </p:sp>
      <p:sp>
        <p:nvSpPr>
          <p:cNvPr id="11269" name="Rectangle 13">
            <a:extLst>
              <a:ext uri="{FF2B5EF4-FFF2-40B4-BE49-F238E27FC236}">
                <a16:creationId xmlns:a16="http://schemas.microsoft.com/office/drawing/2014/main" id="{7D0E453D-034E-86DC-2AA0-1389C9745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8674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600">
                <a:solidFill>
                  <a:srgbClr val="FF3300"/>
                </a:solidFill>
                <a:hlinkClick r:id="rId3"/>
              </a:rPr>
              <a:t>Удлиненная циклоида в движении</a:t>
            </a:r>
          </a:p>
          <a:p>
            <a:pPr algn="ctr" eaLnBrk="1" hangingPunct="1"/>
            <a:r>
              <a:rPr lang="ru-RU" altLang="ru-RU"/>
              <a:t>(в режиме слайдов)</a:t>
            </a:r>
          </a:p>
        </p:txBody>
      </p:sp>
      <p:pic>
        <p:nvPicPr>
          <p:cNvPr id="11270" name="Picture 15">
            <a:extLst>
              <a:ext uri="{FF2B5EF4-FFF2-40B4-BE49-F238E27FC236}">
                <a16:creationId xmlns:a16="http://schemas.microsoft.com/office/drawing/2014/main" id="{73A721EF-ADB1-8915-409B-E9B7B756B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3436938"/>
            <a:ext cx="6772275" cy="223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296" name="Picture 16">
            <a:extLst>
              <a:ext uri="{FF2B5EF4-FFF2-40B4-BE49-F238E27FC236}">
                <a16:creationId xmlns:a16="http://schemas.microsoft.com/office/drawing/2014/main" id="{0073FA5F-FC0A-6A6E-E211-9CB6ADC1B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3386138"/>
            <a:ext cx="6927850" cy="250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7771627-542F-2369-9CB6-E8F982EF4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14E97D91-6DA4-E121-4B7A-A441F8097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Кривая, которую описывает точка, закрепленная на </a:t>
            </a:r>
            <a:r>
              <a:rPr lang="ru-RU" altLang="ru-RU" dirty="0"/>
              <a:t>радиусе внутри </a:t>
            </a:r>
            <a:r>
              <a:rPr lang="ru-RU" altLang="ru-RU" dirty="0">
                <a:cs typeface="Times New Roman" panose="02020603050405020304" pitchFamily="18" charset="0"/>
              </a:rPr>
              <a:t>окружности, катящейся по прямой,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укороченной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циклоидой.</a:t>
            </a:r>
          </a:p>
        </p:txBody>
      </p:sp>
      <p:sp>
        <p:nvSpPr>
          <p:cNvPr id="12292" name="Text Box 13">
            <a:extLst>
              <a:ext uri="{FF2B5EF4-FFF2-40B4-BE49-F238E27FC236}">
                <a16:creationId xmlns:a16="http://schemas.microsoft.com/office/drawing/2014/main" id="{9058584E-2A89-9A3F-EAF1-B6D515FEE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полученном ранее рисунке циклоиды отметьте точку, закрепленную на радиусе окружности. Отметьте положения этой точки, когда катящаяся окружность достигнет точки: а)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; б)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; в)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; г)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6</a:t>
            </a:r>
            <a:r>
              <a:rPr lang="ru-RU" altLang="ru-RU" dirty="0">
                <a:cs typeface="Times New Roman" panose="02020603050405020304" pitchFamily="18" charset="0"/>
              </a:rPr>
              <a:t>; д)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; е)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; ж)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; з)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7</a:t>
            </a:r>
            <a:r>
              <a:rPr lang="ru-RU" altLang="ru-RU" dirty="0">
                <a:cs typeface="Times New Roman" panose="02020603050405020304" pitchFamily="18" charset="0"/>
              </a:rPr>
              <a:t>. Соедините полученные точки плавной кривой.</a:t>
            </a:r>
            <a:endParaRPr lang="ru-RU" altLang="ru-RU" dirty="0"/>
          </a:p>
        </p:txBody>
      </p:sp>
      <p:sp>
        <p:nvSpPr>
          <p:cNvPr id="12293" name="Rectangle 15">
            <a:extLst>
              <a:ext uri="{FF2B5EF4-FFF2-40B4-BE49-F238E27FC236}">
                <a16:creationId xmlns:a16="http://schemas.microsoft.com/office/drawing/2014/main" id="{C5636AE2-2439-9D53-AF23-054E3C82F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7150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600">
                <a:solidFill>
                  <a:srgbClr val="FF3300"/>
                </a:solidFill>
                <a:hlinkClick r:id="rId3"/>
              </a:rPr>
              <a:t>Укороченная циклоида в движении</a:t>
            </a:r>
            <a:endParaRPr lang="ru-RU" altLang="ru-RU" sz="3600">
              <a:solidFill>
                <a:srgbClr val="FF3300"/>
              </a:solidFill>
            </a:endParaRPr>
          </a:p>
          <a:p>
            <a:pPr algn="ctr" eaLnBrk="1" hangingPunct="1"/>
            <a:r>
              <a:rPr lang="ru-RU" altLang="ru-RU"/>
              <a:t>(в режиме слайдов)</a:t>
            </a:r>
          </a:p>
        </p:txBody>
      </p:sp>
      <p:pic>
        <p:nvPicPr>
          <p:cNvPr id="12294" name="Picture 8">
            <a:extLst>
              <a:ext uri="{FF2B5EF4-FFF2-40B4-BE49-F238E27FC236}">
                <a16:creationId xmlns:a16="http://schemas.microsoft.com/office/drawing/2014/main" id="{3801B221-5013-034C-5CFA-71C399F8B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716338"/>
            <a:ext cx="641032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7" name="Picture 9">
            <a:extLst>
              <a:ext uri="{FF2B5EF4-FFF2-40B4-BE49-F238E27FC236}">
                <a16:creationId xmlns:a16="http://schemas.microsoft.com/office/drawing/2014/main" id="{5BEE9969-08E5-8B06-CA30-BFFC45108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735388"/>
            <a:ext cx="641032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>
            <a:extLst>
              <a:ext uri="{FF2B5EF4-FFF2-40B4-BE49-F238E27FC236}">
                <a16:creationId xmlns:a16="http://schemas.microsoft.com/office/drawing/2014/main" id="{85A949E6-325F-F1E3-F016-9FD1E0532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3315" name="Text Box 1027">
            <a:extLst>
              <a:ext uri="{FF2B5EF4-FFF2-40B4-BE49-F238E27FC236}">
                <a16:creationId xmlns:a16="http://schemas.microsoft.com/office/drawing/2014/main" id="{4D2A661B-88DA-D4C5-378B-120F5013D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На клетчатой бумаге отложите отрезок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величиной 24 клетки. Нарисуйте правильный треугольник со стороной, равной 8 клеток</a:t>
            </a:r>
            <a:r>
              <a:rPr lang="ru-RU" altLang="ru-RU" sz="2800" dirty="0">
                <a:cs typeface="Times New Roman" panose="02020603050405020304" pitchFamily="18" charset="0"/>
              </a:rPr>
              <a:t>. Отметьте точку в вершине треугольника. </a:t>
            </a:r>
            <a:r>
              <a:rPr lang="ru-RU" altLang="ru-RU" sz="2800" dirty="0"/>
              <a:t>Нарисуйте траекторию движения этой точки, когда треугольник катится по прямой.</a:t>
            </a:r>
          </a:p>
        </p:txBody>
      </p:sp>
      <p:pic>
        <p:nvPicPr>
          <p:cNvPr id="13316" name="Picture 7">
            <a:extLst>
              <a:ext uri="{FF2B5EF4-FFF2-40B4-BE49-F238E27FC236}">
                <a16:creationId xmlns:a16="http://schemas.microsoft.com/office/drawing/2014/main" id="{B277F150-90C3-12C3-8B55-66512F995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933825"/>
            <a:ext cx="63627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>
            <a:extLst>
              <a:ext uri="{FF2B5EF4-FFF2-40B4-BE49-F238E27FC236}">
                <a16:creationId xmlns:a16="http://schemas.microsoft.com/office/drawing/2014/main" id="{9A859192-7C33-7EB0-DFB1-85D67145A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933825"/>
            <a:ext cx="63627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>
            <a:extLst>
              <a:ext uri="{FF2B5EF4-FFF2-40B4-BE49-F238E27FC236}">
                <a16:creationId xmlns:a16="http://schemas.microsoft.com/office/drawing/2014/main" id="{542413BB-08C3-5F86-C5D7-12938F42C2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 (Лабораторная работа)</a:t>
            </a:r>
          </a:p>
        </p:txBody>
      </p:sp>
      <p:sp>
        <p:nvSpPr>
          <p:cNvPr id="14339" name="Text Box 1027">
            <a:extLst>
              <a:ext uri="{FF2B5EF4-FFF2-40B4-BE49-F238E27FC236}">
                <a16:creationId xmlns:a16="http://schemas.microsoft.com/office/drawing/2014/main" id="{A051DD98-4FEA-9EA2-EFE4-E22DEEFFD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Для проведения лабораторной работы потребуется полоска прямоугольной формы шириной примерно 3 см и длиной примерно 15-20 см, вырезанная из плотного картона, и правильный треугольник со стороной примерно 4 см, вырезанный из плотного картона, на одном углу которого вырезан небольшой уголок. </a:t>
            </a:r>
          </a:p>
        </p:txBody>
      </p:sp>
      <p:sp>
        <p:nvSpPr>
          <p:cNvPr id="14340" name="Text Box 1029">
            <a:extLst>
              <a:ext uri="{FF2B5EF4-FFF2-40B4-BE49-F238E27FC236}">
                <a16:creationId xmlns:a16="http://schemas.microsoft.com/office/drawing/2014/main" id="{BDCA18DE-D96E-49AB-3D8F-5EA216C85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24400"/>
            <a:ext cx="8839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 Приклейте полоску к листу бумаги. Установите треугольник на краю полоски.</a:t>
            </a:r>
            <a:r>
              <a:rPr lang="en-US" altLang="ru-RU" dirty="0"/>
              <a:t> </a:t>
            </a:r>
            <a:r>
              <a:rPr lang="ru-RU" altLang="ru-RU" dirty="0"/>
              <a:t>Поворачивайте треугольник и отмечайте карандашом положения вырезанного уголка. Соедините дугами окружностей отмеченные точки, получите искомую траекторию.</a:t>
            </a:r>
          </a:p>
        </p:txBody>
      </p:sp>
      <p:graphicFrame>
        <p:nvGraphicFramePr>
          <p:cNvPr id="14341" name="Object 1031">
            <a:extLst>
              <a:ext uri="{FF2B5EF4-FFF2-40B4-BE49-F238E27FC236}">
                <a16:creationId xmlns:a16="http://schemas.microsoft.com/office/drawing/2014/main" id="{EACE2CAE-9D28-F08E-AE38-2E269B3B21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5988" y="2671763"/>
          <a:ext cx="4772025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772691" imgH="1514686" progId="Paint.Picture">
                  <p:embed/>
                </p:oleObj>
              </mc:Choice>
              <mc:Fallback>
                <p:oleObj name="Точечный рисунок" r:id="rId3" imgW="4772691" imgH="1514686" progId="Paint.Picture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2671763"/>
                        <a:ext cx="4772025" cy="151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52" name="Object 1032">
            <a:extLst>
              <a:ext uri="{FF2B5EF4-FFF2-40B4-BE49-F238E27FC236}">
                <a16:creationId xmlns:a16="http://schemas.microsoft.com/office/drawing/2014/main" id="{54AA2FF0-1718-CAB1-F5A6-53C3D810EE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5988" y="2624138"/>
          <a:ext cx="47720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4772691" imgH="1609524" progId="Paint.Picture">
                  <p:embed/>
                </p:oleObj>
              </mc:Choice>
              <mc:Fallback>
                <p:oleObj name="Точечный рисунок" r:id="rId5" imgW="4772691" imgH="1609524" progId="Paint.Picture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2624138"/>
                        <a:ext cx="47720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E9F720E-311F-C2D9-6B76-7B6D0C906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09518F62-DB95-5519-46F9-DD39356A2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На клетчатой бумаге отложите отрезок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величиной 24 клетки. Нарисуйте квадрат со стороной, равной 6 клеток</a:t>
            </a:r>
            <a:r>
              <a:rPr lang="ru-RU" altLang="ru-RU" sz="2800" dirty="0">
                <a:cs typeface="Times New Roman" panose="02020603050405020304" pitchFamily="18" charset="0"/>
              </a:rPr>
              <a:t>. Отметьте точку в вершине квадрата. </a:t>
            </a:r>
            <a:r>
              <a:rPr lang="ru-RU" altLang="ru-RU" sz="2800" dirty="0"/>
              <a:t>Нарисуйте траекторию движения этой точки, когда квадрат катится по прямой.</a:t>
            </a:r>
          </a:p>
        </p:txBody>
      </p:sp>
      <p:pic>
        <p:nvPicPr>
          <p:cNvPr id="15364" name="Picture 6">
            <a:extLst>
              <a:ext uri="{FF2B5EF4-FFF2-40B4-BE49-F238E27FC236}">
                <a16:creationId xmlns:a16="http://schemas.microsoft.com/office/drawing/2014/main" id="{63E38BF1-E303-3E2F-82F7-ACE739CB2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8" y="3860800"/>
            <a:ext cx="63627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7" name="Picture 7">
            <a:extLst>
              <a:ext uri="{FF2B5EF4-FFF2-40B4-BE49-F238E27FC236}">
                <a16:creationId xmlns:a16="http://schemas.microsoft.com/office/drawing/2014/main" id="{7D67AF97-FFD2-6BE1-F925-931D0A5E7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3851275"/>
            <a:ext cx="63627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>
            <a:extLst>
              <a:ext uri="{FF2B5EF4-FFF2-40B4-BE49-F238E27FC236}">
                <a16:creationId xmlns:a16="http://schemas.microsoft.com/office/drawing/2014/main" id="{D4B5E00D-A858-26FD-6EA6-342EB8D3B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 (Лабораторная работа)</a:t>
            </a:r>
          </a:p>
        </p:txBody>
      </p:sp>
      <p:sp>
        <p:nvSpPr>
          <p:cNvPr id="16387" name="Text Box 1027">
            <a:extLst>
              <a:ext uri="{FF2B5EF4-FFF2-40B4-BE49-F238E27FC236}">
                <a16:creationId xmlns:a16="http://schemas.microsoft.com/office/drawing/2014/main" id="{1A64FAE8-7498-9BF2-C2F0-74F6B61D4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Для проведения лабораторной работы потребуется полоска прямоугольной формы шириной примерно 3 см и длиной примерно 15-20 см, вырезанная из плотного картона, и квадрат со стороной 4 см, вырезанный из плотного картона, на одном углу которого вырезан небольшой уголок. </a:t>
            </a:r>
          </a:p>
        </p:txBody>
      </p:sp>
      <p:sp>
        <p:nvSpPr>
          <p:cNvPr id="16388" name="Text Box 1028">
            <a:extLst>
              <a:ext uri="{FF2B5EF4-FFF2-40B4-BE49-F238E27FC236}">
                <a16:creationId xmlns:a16="http://schemas.microsoft.com/office/drawing/2014/main" id="{6A4A67CD-B53B-E4DD-EFB3-CBDCD5FAD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244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 Приклейте полоску к листу бумаги. Установите квадрат на краю полоски.</a:t>
            </a:r>
            <a:r>
              <a:rPr lang="en-US" altLang="ru-RU" dirty="0"/>
              <a:t> </a:t>
            </a:r>
            <a:r>
              <a:rPr lang="ru-RU" altLang="ru-RU" dirty="0"/>
              <a:t>Поворачивайте квадрат и отмечайте карандашом положения вырезанного уголка. Соедините дугами окружностей отмеченные точки, получите искомую траекторию.</a:t>
            </a:r>
          </a:p>
        </p:txBody>
      </p:sp>
      <p:graphicFrame>
        <p:nvGraphicFramePr>
          <p:cNvPr id="16389" name="Object 1031">
            <a:extLst>
              <a:ext uri="{FF2B5EF4-FFF2-40B4-BE49-F238E27FC236}">
                <a16:creationId xmlns:a16="http://schemas.microsoft.com/office/drawing/2014/main" id="{E485D98B-4CB3-E436-05D9-BC9A92592A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819400"/>
          <a:ext cx="47720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772691" imgH="1580952" progId="Paint.Picture">
                  <p:embed/>
                </p:oleObj>
              </mc:Choice>
              <mc:Fallback>
                <p:oleObj name="Точечный рисунок" r:id="rId3" imgW="4772691" imgH="1580952" progId="Paint.Picture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819400"/>
                        <a:ext cx="4772025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6600" name="Object 1032">
            <a:extLst>
              <a:ext uri="{FF2B5EF4-FFF2-40B4-BE49-F238E27FC236}">
                <a16:creationId xmlns:a16="http://schemas.microsoft.com/office/drawing/2014/main" id="{CBA0907C-9F66-2E38-B08B-6578F95F03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462213"/>
          <a:ext cx="4772025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4772691" imgH="1933333" progId="Paint.Picture">
                  <p:embed/>
                </p:oleObj>
              </mc:Choice>
              <mc:Fallback>
                <p:oleObj name="Точечный рисунок" r:id="rId5" imgW="4772691" imgH="1933333" progId="Paint.Picture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62213"/>
                        <a:ext cx="4772025" cy="193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6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2ECD15A-C66F-FE98-7BB8-12DE66CEE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0B7420F5-507C-1D36-16A8-5E996D8E9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На клетчатой бумаге отложите отрезок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величиной 24 клетки. Нарисуйте правильный шестиугольник со стороной, равной 4 клетки</a:t>
            </a:r>
            <a:r>
              <a:rPr lang="ru-RU" altLang="ru-RU" sz="2800" dirty="0">
                <a:cs typeface="Times New Roman" panose="02020603050405020304" pitchFamily="18" charset="0"/>
              </a:rPr>
              <a:t>. Отметьте точку в вершине шестиугольника. </a:t>
            </a:r>
            <a:r>
              <a:rPr lang="ru-RU" altLang="ru-RU" sz="2800" dirty="0"/>
              <a:t>Нарисуйте траекторию движения этой точки, когда шестиугольник катится по прямой.</a:t>
            </a:r>
          </a:p>
        </p:txBody>
      </p:sp>
      <p:pic>
        <p:nvPicPr>
          <p:cNvPr id="17412" name="Picture 6">
            <a:extLst>
              <a:ext uri="{FF2B5EF4-FFF2-40B4-BE49-F238E27FC236}">
                <a16:creationId xmlns:a16="http://schemas.microsoft.com/office/drawing/2014/main" id="{5F531610-3AE6-D2FA-2765-0131B6F6E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636270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6" name="Picture 8">
            <a:extLst>
              <a:ext uri="{FF2B5EF4-FFF2-40B4-BE49-F238E27FC236}">
                <a16:creationId xmlns:a16="http://schemas.microsoft.com/office/drawing/2014/main" id="{DC282D8E-0149-CFAB-2496-6CB0C64C2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636270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>
            <a:extLst>
              <a:ext uri="{FF2B5EF4-FFF2-40B4-BE49-F238E27FC236}">
                <a16:creationId xmlns:a16="http://schemas.microsoft.com/office/drawing/2014/main" id="{084A67F1-9A08-AF9B-9586-3192070E9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 (Лабораторная работа)</a:t>
            </a:r>
          </a:p>
        </p:txBody>
      </p:sp>
      <p:sp>
        <p:nvSpPr>
          <p:cNvPr id="18435" name="Text Box 1027">
            <a:extLst>
              <a:ext uri="{FF2B5EF4-FFF2-40B4-BE49-F238E27FC236}">
                <a16:creationId xmlns:a16="http://schemas.microsoft.com/office/drawing/2014/main" id="{1DB5970F-15B9-0FAF-6037-F4D2B72FE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Для проведения лабораторной работы потребуется полоска прямоугольной формы шириной примерно 3 см и длиной примерно 15-20 см, вырезанная из плотного картона, и правильный шестиугольник со стороной 2 см, вырезанный из плотного картона, на одном углу которого вырезан небольшой уголок. </a:t>
            </a:r>
          </a:p>
        </p:txBody>
      </p:sp>
      <p:sp>
        <p:nvSpPr>
          <p:cNvPr id="18436" name="Text Box 1028">
            <a:extLst>
              <a:ext uri="{FF2B5EF4-FFF2-40B4-BE49-F238E27FC236}">
                <a16:creationId xmlns:a16="http://schemas.microsoft.com/office/drawing/2014/main" id="{E203546C-E64D-14C4-3F2F-88EA087AE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24400"/>
            <a:ext cx="8839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 Приклейте полоску к листу бумаги. Установите шестиугольник на краю полоски.</a:t>
            </a:r>
            <a:r>
              <a:rPr lang="en-US" altLang="ru-RU" dirty="0"/>
              <a:t> </a:t>
            </a:r>
            <a:r>
              <a:rPr lang="ru-RU" altLang="ru-RU" dirty="0"/>
              <a:t>Поворачивайте шестиугольник и отмечайте карандашом положения вырезанного уголка. Соедините дугами окружностей отмеченные точки, получите искомую траекторию.</a:t>
            </a:r>
          </a:p>
        </p:txBody>
      </p:sp>
      <p:graphicFrame>
        <p:nvGraphicFramePr>
          <p:cNvPr id="18437" name="Object 1031">
            <a:extLst>
              <a:ext uri="{FF2B5EF4-FFF2-40B4-BE49-F238E27FC236}">
                <a16:creationId xmlns:a16="http://schemas.microsoft.com/office/drawing/2014/main" id="{70BED281-A376-2D2F-3EEA-93074AC97C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5988" y="2819400"/>
          <a:ext cx="4772025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772691" imgH="1628571" progId="Paint.Picture">
                  <p:embed/>
                </p:oleObj>
              </mc:Choice>
              <mc:Fallback>
                <p:oleObj name="Точечный рисунок" r:id="rId3" imgW="4772691" imgH="1628571" progId="Paint.Picture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2819400"/>
                        <a:ext cx="4772025" cy="162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48" name="Object 1032">
            <a:extLst>
              <a:ext uri="{FF2B5EF4-FFF2-40B4-BE49-F238E27FC236}">
                <a16:creationId xmlns:a16="http://schemas.microsoft.com/office/drawing/2014/main" id="{D197B25D-7A8F-FE9B-EB30-BBB58E86B9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5988" y="2743200"/>
          <a:ext cx="477202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4772691" imgH="1752381" progId="Paint.Picture">
                  <p:embed/>
                </p:oleObj>
              </mc:Choice>
              <mc:Fallback>
                <p:oleObj name="Точечный рисунок" r:id="rId5" imgW="4772691" imgH="1752381" progId="Paint.Picture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2743200"/>
                        <a:ext cx="477202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7D39E-3B2E-657C-9645-5EFF33B53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Циклоида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FCBE0ABF-DF29-B0F5-ED5E-29C1E14A2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Первым, кто  стал  изучать  циклоиду, был Галилео Галилей (1564 – 1642). Он же придумал и ее название.</a:t>
            </a:r>
          </a:p>
        </p:txBody>
      </p:sp>
      <p:pic>
        <p:nvPicPr>
          <p:cNvPr id="3076" name="Picture 7" descr="C:\Documents and Settings\Администратор\Мои документы\VOL\Презентации\Вводный курс\Галилей.jpg">
            <a:extLst>
              <a:ext uri="{FF2B5EF4-FFF2-40B4-BE49-F238E27FC236}">
                <a16:creationId xmlns:a16="http://schemas.microsoft.com/office/drawing/2014/main" id="{9607A573-0975-3DF5-37DF-61F6F624B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57400"/>
            <a:ext cx="351631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>
            <a:extLst>
              <a:ext uri="{FF2B5EF4-FFF2-40B4-BE49-F238E27FC236}">
                <a16:creationId xmlns:a16="http://schemas.microsoft.com/office/drawing/2014/main" id="{A59BC844-2317-00F3-2492-E93048012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Свойство 1</a:t>
            </a:r>
          </a:p>
        </p:txBody>
      </p:sp>
      <p:sp>
        <p:nvSpPr>
          <p:cNvPr id="7171" name="Text Box 2051">
            <a:extLst>
              <a:ext uri="{FF2B5EF4-FFF2-40B4-BE49-F238E27FC236}">
                <a16:creationId xmlns:a16="http://schemas.microsoft.com/office/drawing/2014/main" id="{4358271C-E45F-E3CC-5DBF-D1A9508E3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Ледяная гора.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 1696 году </a:t>
            </a:r>
            <a:r>
              <a:rPr lang="ru-RU" altLang="ru-RU" dirty="0" err="1">
                <a:cs typeface="Times New Roman" panose="02020603050405020304" pitchFamily="18" charset="0"/>
              </a:rPr>
              <a:t>И.Бернулли</a:t>
            </a:r>
            <a:r>
              <a:rPr lang="ru-RU" altLang="ru-RU" dirty="0">
                <a:cs typeface="Times New Roman" panose="02020603050405020304" pitchFamily="18" charset="0"/>
              </a:rPr>
              <a:t> поставил задачу о нахождении кривой наискорейшего спуска, или, иначе говоря, задачу о том, какова должна быть форма ледяной горки</a:t>
            </a:r>
            <a:r>
              <a:rPr lang="ru-RU" altLang="ru-RU" dirty="0"/>
              <a:t> (рис. а)</a:t>
            </a:r>
            <a:r>
              <a:rPr lang="ru-RU" altLang="ru-RU" dirty="0">
                <a:cs typeface="Times New Roman" panose="02020603050405020304" pitchFamily="18" charset="0"/>
              </a:rPr>
              <a:t>, чтобы, скатываясь по ней, совершить путь из начальной точки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в конечную точку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за кратчайшее время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Искомую кривую назвали "брахистохроной", т. е. кривой кратчайшего времени.</a:t>
            </a:r>
          </a:p>
        </p:txBody>
      </p:sp>
      <p:sp>
        <p:nvSpPr>
          <p:cNvPr id="7172" name="Text Box 2052">
            <a:extLst>
              <a:ext uri="{FF2B5EF4-FFF2-40B4-BE49-F238E27FC236}">
                <a16:creationId xmlns:a16="http://schemas.microsoft.com/office/drawing/2014/main" id="{F562529E-AD88-E1E5-344E-BF21A6FFA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743200"/>
            <a:ext cx="891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Среди математиков, решавших эту задачу, были: </a:t>
            </a:r>
            <a:r>
              <a:rPr lang="ru-RU" altLang="ru-RU" dirty="0" err="1">
                <a:cs typeface="Times New Roman" panose="02020603050405020304" pitchFamily="18" charset="0"/>
              </a:rPr>
              <a:t>Г.Лейбниц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cs typeface="Times New Roman" panose="02020603050405020304" pitchFamily="18" charset="0"/>
              </a:rPr>
              <a:t>И.Ньютон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cs typeface="Times New Roman" panose="02020603050405020304" pitchFamily="18" charset="0"/>
              </a:rPr>
              <a:t>Г.Лопиталь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dirty="0" err="1">
                <a:cs typeface="Times New Roman" panose="02020603050405020304" pitchFamily="18" charset="0"/>
              </a:rPr>
              <a:t>Я.Бернулли</a:t>
            </a:r>
            <a:r>
              <a:rPr lang="ru-RU" altLang="ru-RU" dirty="0">
                <a:cs typeface="Times New Roman" panose="02020603050405020304" pitchFamily="18" charset="0"/>
              </a:rPr>
              <a:t>. Они доказали, что искомой кривой является перевернутая циклоида (рис. </a:t>
            </a:r>
            <a:r>
              <a:rPr lang="ru-RU" altLang="ru-RU" dirty="0"/>
              <a:t>б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7173" name="Picture 2053">
            <a:extLst>
              <a:ext uri="{FF2B5EF4-FFF2-40B4-BE49-F238E27FC236}">
                <a16:creationId xmlns:a16="http://schemas.microsoft.com/office/drawing/2014/main" id="{170DE23D-3543-3A80-918C-E53CD436D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62400"/>
            <a:ext cx="8091488" cy="277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504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700DACD-1BC7-14D6-B9CB-F13A3E815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Свойство 2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C2F8B6F0-6474-46F8-669F-16646960A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9916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Часы с маятником.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Часы с обычным маятником не могут идти точно, поскольку период колебаний маятника зависит от его амплитуды. Голландский ученый Христиан Гюйгенс (1629 – 1695) задался вопросом, по какой кривой должен двигаться шарик на нитке маятника, чтобы период его колебаний не зависел от амплитуды. Искомой кривой оказалась перевернутая циклоида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(рис.</a:t>
            </a:r>
            <a:r>
              <a:rPr lang="ru-RU" altLang="ru-RU" dirty="0"/>
              <a:t> 1, 2</a:t>
            </a:r>
            <a:r>
              <a:rPr lang="ru-RU" altLang="ru-RU" dirty="0">
                <a:cs typeface="Times New Roman" panose="02020603050405020304" pitchFamily="18" charset="0"/>
              </a:rPr>
              <a:t>). За это свойство циклоиду называют также "</a:t>
            </a:r>
            <a:r>
              <a:rPr lang="ru-RU" altLang="ru-RU" dirty="0" err="1">
                <a:cs typeface="Times New Roman" panose="02020603050405020304" pitchFamily="18" charset="0"/>
              </a:rPr>
              <a:t>таутохрона</a:t>
            </a:r>
            <a:r>
              <a:rPr lang="ru-RU" altLang="ru-RU" dirty="0">
                <a:cs typeface="Times New Roman" panose="02020603050405020304" pitchFamily="18" charset="0"/>
              </a:rPr>
              <a:t>" – кривая равных времен.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Если, например, в форме перевернутой циклоиды изготовить желоб </a:t>
            </a:r>
            <a:r>
              <a:rPr lang="ru-RU" altLang="ru-RU" dirty="0"/>
              <a:t>(рис. 1) </a:t>
            </a:r>
            <a:r>
              <a:rPr lang="ru-RU" altLang="ru-RU" dirty="0">
                <a:cs typeface="Times New Roman" panose="02020603050405020304" pitchFamily="18" charset="0"/>
              </a:rPr>
              <a:t>и пустить по нему шарик, то период движения шарика под действием силы тяжести не будет зависеть от начального его положения и от амплитуды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E48C403C-9BE7-6682-9E59-56B835483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42" y="4643934"/>
            <a:ext cx="7387115" cy="1833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51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2F925C2-157A-E587-97CF-CE5EEEF98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26C5FBEB-0DE0-B149-99A4-6577DEBF2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Окружность прокатилась по отрезку </a:t>
            </a:r>
            <a:r>
              <a:rPr lang="en-US" altLang="ru-RU" i="1" dirty="0"/>
              <a:t>AB</a:t>
            </a:r>
            <a:r>
              <a:rPr lang="ru-RU" altLang="ru-RU" dirty="0"/>
              <a:t>, сделав полный оборот. Точки,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, …, </a:t>
            </a:r>
            <a:r>
              <a:rPr lang="en-US" altLang="ru-RU" i="1" dirty="0"/>
              <a:t>A</a:t>
            </a:r>
            <a:r>
              <a:rPr lang="en-US" altLang="ru-RU" baseline="-25000" dirty="0"/>
              <a:t>8</a:t>
            </a:r>
            <a:r>
              <a:rPr lang="en-US" altLang="ru-RU" dirty="0"/>
              <a:t> </a:t>
            </a:r>
            <a:r>
              <a:rPr lang="ru-RU" altLang="ru-RU" dirty="0"/>
              <a:t>делят отрезок </a:t>
            </a:r>
            <a:r>
              <a:rPr lang="en-US" altLang="ru-RU" i="1" dirty="0"/>
              <a:t>AB </a:t>
            </a:r>
            <a:r>
              <a:rPr lang="ru-RU" altLang="ru-RU" dirty="0"/>
              <a:t>на 8 равных частей.</a:t>
            </a:r>
            <a:r>
              <a:rPr lang="en-US" altLang="ru-RU" i="1" dirty="0"/>
              <a:t> </a:t>
            </a:r>
            <a:r>
              <a:rPr lang="ru-RU" altLang="ru-RU" dirty="0"/>
              <a:t>Где будет находится отмеченная точка </a:t>
            </a:r>
            <a:r>
              <a:rPr lang="en-US" altLang="ru-RU" i="1" dirty="0"/>
              <a:t>A</a:t>
            </a:r>
            <a:r>
              <a:rPr lang="ru-RU" altLang="ru-RU" dirty="0"/>
              <a:t>, когда окружность, катящаяся по прямой, достигнет точки: а) </a:t>
            </a:r>
            <a:r>
              <a:rPr lang="en-US" altLang="ru-RU" i="1" dirty="0"/>
              <a:t>A</a:t>
            </a:r>
            <a:r>
              <a:rPr lang="en-US" altLang="ru-RU" baseline="-25000" dirty="0"/>
              <a:t>4</a:t>
            </a:r>
            <a:r>
              <a:rPr lang="ru-RU" altLang="ru-RU" dirty="0"/>
              <a:t>; б) </a:t>
            </a:r>
            <a:r>
              <a:rPr lang="en-US" altLang="ru-RU" i="1" dirty="0"/>
              <a:t>A</a:t>
            </a:r>
            <a:r>
              <a:rPr lang="en-US" altLang="ru-RU" baseline="-25000" dirty="0"/>
              <a:t>2</a:t>
            </a:r>
            <a:r>
              <a:rPr lang="en-US" altLang="ru-RU" dirty="0"/>
              <a:t>; </a:t>
            </a:r>
            <a:r>
              <a:rPr lang="en-US" altLang="ru-RU" baseline="-25000" dirty="0"/>
              <a:t> </a:t>
            </a:r>
            <a:r>
              <a:rPr lang="ru-RU" altLang="ru-RU" dirty="0"/>
              <a:t>в) </a:t>
            </a:r>
            <a:r>
              <a:rPr lang="en-US" altLang="ru-RU" i="1" dirty="0"/>
              <a:t>A</a:t>
            </a:r>
            <a:r>
              <a:rPr lang="en-US" altLang="ru-RU" baseline="-25000" dirty="0"/>
              <a:t>6</a:t>
            </a:r>
            <a:r>
              <a:rPr lang="en-US" altLang="ru-RU" dirty="0"/>
              <a:t>; </a:t>
            </a:r>
            <a:r>
              <a:rPr lang="ru-RU" altLang="ru-RU" dirty="0"/>
              <a:t>г) </a:t>
            </a:r>
            <a:r>
              <a:rPr lang="en-US" altLang="ru-RU" i="1" dirty="0"/>
              <a:t>A</a:t>
            </a:r>
            <a:r>
              <a:rPr lang="ru-RU" altLang="ru-RU" baseline="-25000" dirty="0"/>
              <a:t>1</a:t>
            </a:r>
            <a:r>
              <a:rPr lang="en-US" altLang="ru-RU" dirty="0"/>
              <a:t>;</a:t>
            </a:r>
            <a:r>
              <a:rPr lang="ru-RU" altLang="ru-RU" dirty="0"/>
              <a:t> д) </a:t>
            </a:r>
            <a:r>
              <a:rPr lang="en-US" altLang="ru-RU" i="1" dirty="0"/>
              <a:t>A</a:t>
            </a:r>
            <a:r>
              <a:rPr lang="ru-RU" altLang="ru-RU" baseline="-25000" dirty="0"/>
              <a:t>3</a:t>
            </a:r>
            <a:r>
              <a:rPr lang="en-US" altLang="ru-RU" dirty="0"/>
              <a:t>;</a:t>
            </a:r>
            <a:r>
              <a:rPr lang="ru-RU" altLang="ru-RU" dirty="0"/>
              <a:t> е) </a:t>
            </a:r>
            <a:r>
              <a:rPr lang="en-US" altLang="ru-RU" i="1" dirty="0"/>
              <a:t>A</a:t>
            </a:r>
            <a:r>
              <a:rPr lang="ru-RU" altLang="ru-RU" baseline="-25000" dirty="0"/>
              <a:t>5</a:t>
            </a:r>
            <a:r>
              <a:rPr lang="en-US" altLang="ru-RU" dirty="0"/>
              <a:t>;</a:t>
            </a:r>
            <a:r>
              <a:rPr lang="ru-RU" altLang="ru-RU" dirty="0"/>
              <a:t> ж) </a:t>
            </a:r>
            <a:r>
              <a:rPr lang="en-US" altLang="ru-RU" i="1" dirty="0"/>
              <a:t>A</a:t>
            </a:r>
            <a:r>
              <a:rPr lang="ru-RU" altLang="ru-RU" baseline="-25000" dirty="0"/>
              <a:t>7</a:t>
            </a:r>
            <a:r>
              <a:rPr lang="ru-RU" altLang="ru-RU" dirty="0"/>
              <a:t>? (Для указания положения точки используйте направления: восток, запад, север, юг и т. д.)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515BF567-FCC4-3C18-D667-47041EA39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0"/>
            <a:ext cx="8208963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7925" name="Group 5">
            <a:extLst>
              <a:ext uri="{FF2B5EF4-FFF2-40B4-BE49-F238E27FC236}">
                <a16:creationId xmlns:a16="http://schemas.microsoft.com/office/drawing/2014/main" id="{A1DAA5DD-B787-4F57-398E-87015C12B49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048000"/>
            <a:ext cx="8361363" cy="3048000"/>
            <a:chOff x="144" y="1920"/>
            <a:chExt cx="5267" cy="1920"/>
          </a:xfrm>
        </p:grpSpPr>
        <p:pic>
          <p:nvPicPr>
            <p:cNvPr id="4120" name="Picture 6">
              <a:extLst>
                <a:ext uri="{FF2B5EF4-FFF2-40B4-BE49-F238E27FC236}">
                  <a16:creationId xmlns:a16="http://schemas.microsoft.com/office/drawing/2014/main" id="{6BEFC4FF-EB76-D9EA-07AD-1F1412DBF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920"/>
              <a:ext cx="5171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21" name="Text Box 7">
              <a:extLst>
                <a:ext uri="{FF2B5EF4-FFF2-40B4-BE49-F238E27FC236}">
                  <a16:creationId xmlns:a16="http://schemas.microsoft.com/office/drawing/2014/main" id="{D35054F6-85BC-FE1F-8EE7-7AF4B807D9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552"/>
              <a:ext cx="23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а) север;</a:t>
              </a:r>
            </a:p>
          </p:txBody>
        </p:sp>
      </p:grpSp>
      <p:grpSp>
        <p:nvGrpSpPr>
          <p:cNvPr id="337928" name="Group 8">
            <a:extLst>
              <a:ext uri="{FF2B5EF4-FFF2-40B4-BE49-F238E27FC236}">
                <a16:creationId xmlns:a16="http://schemas.microsoft.com/office/drawing/2014/main" id="{01F204DF-BB37-667C-332F-BC6669F6A1C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0"/>
            <a:ext cx="8208963" cy="3048000"/>
            <a:chOff x="240" y="1920"/>
            <a:chExt cx="5171" cy="1920"/>
          </a:xfrm>
        </p:grpSpPr>
        <p:sp>
          <p:nvSpPr>
            <p:cNvPr id="4118" name="Text Box 9">
              <a:extLst>
                <a:ext uri="{FF2B5EF4-FFF2-40B4-BE49-F238E27FC236}">
                  <a16:creationId xmlns:a16="http://schemas.microsoft.com/office/drawing/2014/main" id="{5BBFB82D-6638-F973-DD26-88B59577D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552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/>
                <a:t>б) запад;</a:t>
              </a:r>
            </a:p>
          </p:txBody>
        </p:sp>
        <p:pic>
          <p:nvPicPr>
            <p:cNvPr id="4119" name="Picture 10">
              <a:extLst>
                <a:ext uri="{FF2B5EF4-FFF2-40B4-BE49-F238E27FC236}">
                  <a16:creationId xmlns:a16="http://schemas.microsoft.com/office/drawing/2014/main" id="{C8E5C601-EDCD-5710-6D6E-00FB3B3245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920"/>
              <a:ext cx="5171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37931" name="Group 11">
            <a:extLst>
              <a:ext uri="{FF2B5EF4-FFF2-40B4-BE49-F238E27FC236}">
                <a16:creationId xmlns:a16="http://schemas.microsoft.com/office/drawing/2014/main" id="{3AC0C08E-AF81-FAAF-29DD-EFBE5E1CE74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0"/>
            <a:ext cx="8208963" cy="3048000"/>
            <a:chOff x="240" y="1920"/>
            <a:chExt cx="5171" cy="1920"/>
          </a:xfrm>
        </p:grpSpPr>
        <p:sp>
          <p:nvSpPr>
            <p:cNvPr id="4116" name="Text Box 12">
              <a:extLst>
                <a:ext uri="{FF2B5EF4-FFF2-40B4-BE49-F238E27FC236}">
                  <a16:creationId xmlns:a16="http://schemas.microsoft.com/office/drawing/2014/main" id="{FF832A51-F618-D8C9-EAFD-D7CDE90B9D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552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/>
                <a:t>в) восток;</a:t>
              </a:r>
            </a:p>
          </p:txBody>
        </p:sp>
        <p:pic>
          <p:nvPicPr>
            <p:cNvPr id="4117" name="Picture 13">
              <a:extLst>
                <a:ext uri="{FF2B5EF4-FFF2-40B4-BE49-F238E27FC236}">
                  <a16:creationId xmlns:a16="http://schemas.microsoft.com/office/drawing/2014/main" id="{9CEA83A7-9381-D303-0094-3698891AD6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920"/>
              <a:ext cx="5171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37934" name="Group 14">
            <a:extLst>
              <a:ext uri="{FF2B5EF4-FFF2-40B4-BE49-F238E27FC236}">
                <a16:creationId xmlns:a16="http://schemas.microsoft.com/office/drawing/2014/main" id="{E594FE34-7C43-5CAF-0110-3CCDDD21BDD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0"/>
            <a:ext cx="8208963" cy="3048000"/>
            <a:chOff x="240" y="1920"/>
            <a:chExt cx="5171" cy="1920"/>
          </a:xfrm>
        </p:grpSpPr>
        <p:sp>
          <p:nvSpPr>
            <p:cNvPr id="4114" name="Text Box 15">
              <a:extLst>
                <a:ext uri="{FF2B5EF4-FFF2-40B4-BE49-F238E27FC236}">
                  <a16:creationId xmlns:a16="http://schemas.microsoft.com/office/drawing/2014/main" id="{AE6131B4-4576-A7E5-DC45-E4C60D97D0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3552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/>
                <a:t>г) юго-запад;</a:t>
              </a:r>
            </a:p>
          </p:txBody>
        </p:sp>
        <p:pic>
          <p:nvPicPr>
            <p:cNvPr id="4115" name="Picture 16">
              <a:extLst>
                <a:ext uri="{FF2B5EF4-FFF2-40B4-BE49-F238E27FC236}">
                  <a16:creationId xmlns:a16="http://schemas.microsoft.com/office/drawing/2014/main" id="{57F5571F-1E28-3929-D93E-52171D8F10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920"/>
              <a:ext cx="5171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37937" name="Group 17">
            <a:extLst>
              <a:ext uri="{FF2B5EF4-FFF2-40B4-BE49-F238E27FC236}">
                <a16:creationId xmlns:a16="http://schemas.microsoft.com/office/drawing/2014/main" id="{107518CF-5FCA-503F-0A04-253D61207B4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0"/>
            <a:ext cx="8610600" cy="3048000"/>
            <a:chOff x="240" y="1920"/>
            <a:chExt cx="5424" cy="1920"/>
          </a:xfrm>
        </p:grpSpPr>
        <p:sp>
          <p:nvSpPr>
            <p:cNvPr id="4112" name="Text Box 18">
              <a:extLst>
                <a:ext uri="{FF2B5EF4-FFF2-40B4-BE49-F238E27FC236}">
                  <a16:creationId xmlns:a16="http://schemas.microsoft.com/office/drawing/2014/main" id="{135DB4AC-4629-662C-2BDD-BE0737EC1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3552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/>
                <a:t>д) северо-запад;</a:t>
              </a:r>
            </a:p>
          </p:txBody>
        </p:sp>
        <p:pic>
          <p:nvPicPr>
            <p:cNvPr id="4113" name="Picture 19">
              <a:extLst>
                <a:ext uri="{FF2B5EF4-FFF2-40B4-BE49-F238E27FC236}">
                  <a16:creationId xmlns:a16="http://schemas.microsoft.com/office/drawing/2014/main" id="{69CFFCC3-F290-A30E-A853-2810DA405E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920"/>
              <a:ext cx="5171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37940" name="Group 20">
            <a:extLst>
              <a:ext uri="{FF2B5EF4-FFF2-40B4-BE49-F238E27FC236}">
                <a16:creationId xmlns:a16="http://schemas.microsoft.com/office/drawing/2014/main" id="{D60972D3-0973-EA20-660D-D58577FF35E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0"/>
            <a:ext cx="8208963" cy="3505200"/>
            <a:chOff x="240" y="1920"/>
            <a:chExt cx="5171" cy="2208"/>
          </a:xfrm>
        </p:grpSpPr>
        <p:sp>
          <p:nvSpPr>
            <p:cNvPr id="4110" name="Text Box 21">
              <a:extLst>
                <a:ext uri="{FF2B5EF4-FFF2-40B4-BE49-F238E27FC236}">
                  <a16:creationId xmlns:a16="http://schemas.microsoft.com/office/drawing/2014/main" id="{4C83D062-B375-031C-F708-139DFC66C8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840"/>
              <a:ext cx="16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/>
                <a:t>е) северо-восток;</a:t>
              </a:r>
            </a:p>
          </p:txBody>
        </p:sp>
        <p:pic>
          <p:nvPicPr>
            <p:cNvPr id="4111" name="Picture 22">
              <a:extLst>
                <a:ext uri="{FF2B5EF4-FFF2-40B4-BE49-F238E27FC236}">
                  <a16:creationId xmlns:a16="http://schemas.microsoft.com/office/drawing/2014/main" id="{7E131B99-9D08-B1E5-1C67-BC388D78B9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920"/>
              <a:ext cx="5171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37943" name="Group 23">
            <a:extLst>
              <a:ext uri="{FF2B5EF4-FFF2-40B4-BE49-F238E27FC236}">
                <a16:creationId xmlns:a16="http://schemas.microsoft.com/office/drawing/2014/main" id="{2CFE231B-4916-B2F0-A21F-71E6800CE3FB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0"/>
            <a:ext cx="8208963" cy="3505200"/>
            <a:chOff x="240" y="1920"/>
            <a:chExt cx="5171" cy="2208"/>
          </a:xfrm>
        </p:grpSpPr>
        <p:sp>
          <p:nvSpPr>
            <p:cNvPr id="4108" name="Text Box 24">
              <a:extLst>
                <a:ext uri="{FF2B5EF4-FFF2-40B4-BE49-F238E27FC236}">
                  <a16:creationId xmlns:a16="http://schemas.microsoft.com/office/drawing/2014/main" id="{97D5CEB0-8D2A-650A-86F7-1B2B9FB599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3840"/>
              <a:ext cx="16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/>
                <a:t>ж) юго-восток.</a:t>
              </a:r>
            </a:p>
          </p:txBody>
        </p:sp>
        <p:pic>
          <p:nvPicPr>
            <p:cNvPr id="4109" name="Picture 25">
              <a:extLst>
                <a:ext uri="{FF2B5EF4-FFF2-40B4-BE49-F238E27FC236}">
                  <a16:creationId xmlns:a16="http://schemas.microsoft.com/office/drawing/2014/main" id="{60D286E0-0550-A86D-E195-AA00AC355D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920"/>
              <a:ext cx="5171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7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7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3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id="{5DB01BD2-B913-26C7-E39E-97C01C4A2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Циклоида в движении</a:t>
            </a:r>
          </a:p>
        </p:txBody>
      </p:sp>
      <p:sp>
        <p:nvSpPr>
          <p:cNvPr id="5123" name="Text Box 1027">
            <a:extLst>
              <a:ext uri="{FF2B5EF4-FFF2-40B4-BE49-F238E27FC236}">
                <a16:creationId xmlns:a16="http://schemas.microsoft.com/office/drawing/2014/main" id="{28DC62EC-A2A2-6E77-D09E-E4AA9FFD6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Соединяя плавной кривой построенные точки, получим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циклоид</a:t>
            </a:r>
            <a:r>
              <a:rPr lang="ru-RU" altLang="ru-RU" sz="3200" dirty="0">
                <a:solidFill>
                  <a:srgbClr val="FF3300"/>
                </a:solidFill>
              </a:rPr>
              <a:t>у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124" name="Picture 1028">
            <a:extLst>
              <a:ext uri="{FF2B5EF4-FFF2-40B4-BE49-F238E27FC236}">
                <a16:creationId xmlns:a16="http://schemas.microsoft.com/office/drawing/2014/main" id="{1321795F-6610-3F3F-3FE2-12C3C3864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828198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Rectangle 1029">
            <a:extLst>
              <a:ext uri="{FF2B5EF4-FFF2-40B4-BE49-F238E27FC236}">
                <a16:creationId xmlns:a16="http://schemas.microsoft.com/office/drawing/2014/main" id="{BC6EEADF-4509-AEC4-20C9-E3F7DA667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9530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600">
                <a:solidFill>
                  <a:srgbClr val="FF3300"/>
                </a:solidFill>
                <a:hlinkClick r:id="rId4"/>
              </a:rPr>
              <a:t>Циклоида в движении</a:t>
            </a:r>
            <a:endParaRPr lang="en-US" altLang="ru-RU" sz="3600">
              <a:solidFill>
                <a:srgbClr val="FF3300"/>
              </a:solidFill>
            </a:endParaRPr>
          </a:p>
          <a:p>
            <a:pPr algn="ctr" eaLnBrk="1" hangingPunct="1"/>
            <a:r>
              <a:rPr lang="ru-RU" altLang="ru-RU"/>
              <a:t>(в режиме слайдов)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DD690980-40D7-5A97-C03F-E86997B35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6147" name="Text Box 1027">
            <a:extLst>
              <a:ext uri="{FF2B5EF4-FFF2-40B4-BE49-F238E27FC236}">
                <a16:creationId xmlns:a16="http://schemas.microsoft.com/office/drawing/2014/main" id="{2E9B9888-0117-A10B-677E-E29381C1A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 клетчатой бумаге отложите отрезок </a:t>
            </a:r>
            <a:r>
              <a:rPr lang="en-US" altLang="ru-RU" sz="3200" i="1" dirty="0"/>
              <a:t>AB </a:t>
            </a:r>
            <a:r>
              <a:rPr lang="ru-RU" altLang="ru-RU" sz="3200" dirty="0"/>
              <a:t>величиной 24 клетки. Нарисуйте окружность радиуса 4 клетки</a:t>
            </a:r>
            <a:r>
              <a:rPr lang="ru-RU" altLang="ru-RU" sz="3200" dirty="0">
                <a:cs typeface="Times New Roman" panose="02020603050405020304" pitchFamily="18" charset="0"/>
              </a:rPr>
              <a:t>. Проведите построение циклоиды.</a:t>
            </a:r>
          </a:p>
        </p:txBody>
      </p:sp>
      <p:pic>
        <p:nvPicPr>
          <p:cNvPr id="6148" name="Picture 3">
            <a:extLst>
              <a:ext uri="{FF2B5EF4-FFF2-40B4-BE49-F238E27FC236}">
                <a16:creationId xmlns:a16="http://schemas.microsoft.com/office/drawing/2014/main" id="{7DACE782-EBD5-0B76-B469-F9C263ADE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284538"/>
            <a:ext cx="7869238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886" name="Picture 6">
            <a:extLst>
              <a:ext uri="{FF2B5EF4-FFF2-40B4-BE49-F238E27FC236}">
                <a16:creationId xmlns:a16="http://schemas.microsoft.com/office/drawing/2014/main" id="{D2B0B7B0-F229-C505-9AB9-393A7376E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267075"/>
            <a:ext cx="7951788" cy="259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3F945EBF-C4B6-4D5C-8CC0-90775F571E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</a:t>
            </a:r>
            <a:r>
              <a:rPr lang="en-US" altLang="ru-RU" sz="3600" dirty="0">
                <a:solidFill>
                  <a:srgbClr val="FF3300"/>
                </a:solidFill>
              </a:rPr>
              <a:t> </a:t>
            </a:r>
            <a:r>
              <a:rPr lang="ru-RU" altLang="ru-RU" sz="3600" dirty="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9219" name="Text Box 1027">
            <a:extLst>
              <a:ext uri="{FF2B5EF4-FFF2-40B4-BE49-F238E27FC236}">
                <a16:creationId xmlns:a16="http://schemas.microsoft.com/office/drawing/2014/main" id="{C0E1146C-AC59-8287-09C9-A23331CDE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Имеет ли циклоида: а) оси симметрии; б) центр симметрии?</a:t>
            </a:r>
          </a:p>
        </p:txBody>
      </p:sp>
      <p:sp>
        <p:nvSpPr>
          <p:cNvPr id="296966" name="Text Box 1030">
            <a:extLst>
              <a:ext uri="{FF2B5EF4-FFF2-40B4-BE49-F238E27FC236}">
                <a16:creationId xmlns:a16="http://schemas.microsoft.com/office/drawing/2014/main" id="{73AB8F0B-24B3-09AF-1780-FFC5030C1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16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Да; </a:t>
            </a:r>
          </a:p>
        </p:txBody>
      </p:sp>
      <p:sp>
        <p:nvSpPr>
          <p:cNvPr id="296971" name="Text Box 1035">
            <a:extLst>
              <a:ext uri="{FF2B5EF4-FFF2-40B4-BE49-F238E27FC236}">
                <a16:creationId xmlns:a16="http://schemas.microsoft.com/office/drawing/2014/main" id="{6C14E496-2D91-BFC2-488C-BED280995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816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 нет.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66497577-557C-C42C-5EF2-7C7C69C24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28307"/>
            <a:ext cx="7951788" cy="259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6" grpId="0" autoUpdateAnimBg="0"/>
      <p:bldP spid="29697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2C4629E-CE81-3750-A63E-F53903E22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 (Лабораторная работа)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1A337C7-D97A-A844-5A59-E202E2936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Для проведения лабораторной работы потребуется полоска прямоугольной формы шириной примерно 3 см и длиной примерно 15-20 см, вырезанная из плотного картона, и круг радиуса 2 см, вырезанный из плотного картона, на краю которого вырезан небольшой уголок, в который можно поставить острие карандаша. </a:t>
            </a:r>
          </a:p>
        </p:txBody>
      </p:sp>
      <p:graphicFrame>
        <p:nvGraphicFramePr>
          <p:cNvPr id="10244" name="Object 7">
            <a:extLst>
              <a:ext uri="{FF2B5EF4-FFF2-40B4-BE49-F238E27FC236}">
                <a16:creationId xmlns:a16="http://schemas.microsoft.com/office/drawing/2014/main" id="{F633C433-9909-46FE-96F8-7C39963BCA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667000"/>
          <a:ext cx="38862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885714" imgH="1390844" progId="Paint.Picture">
                  <p:embed/>
                </p:oleObj>
              </mc:Choice>
              <mc:Fallback>
                <p:oleObj name="Точечный рисунок" r:id="rId3" imgW="3885714" imgH="1390844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667000"/>
                        <a:ext cx="388620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 Box 8">
            <a:extLst>
              <a:ext uri="{FF2B5EF4-FFF2-40B4-BE49-F238E27FC236}">
                <a16:creationId xmlns:a16="http://schemas.microsoft.com/office/drawing/2014/main" id="{1114E419-1DAC-501B-9DE3-47A07A9BF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267200"/>
            <a:ext cx="8839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Приклейте полоску к листу бумаги. Установите круг так, чтобы вырезанный уголок находился на краю полоски.</a:t>
            </a:r>
            <a:r>
              <a:rPr lang="en-US" altLang="ru-RU" dirty="0"/>
              <a:t> </a:t>
            </a:r>
            <a:r>
              <a:rPr lang="ru-RU" altLang="ru-RU" dirty="0"/>
              <a:t>Катите круг по краю полоски и отмечайте карандашом положения вырезанного уголка. Соедините плавной кривой отмеченные точки, получите циклоиду.</a:t>
            </a:r>
          </a:p>
        </p:txBody>
      </p:sp>
      <p:graphicFrame>
        <p:nvGraphicFramePr>
          <p:cNvPr id="362506" name="Object 10">
            <a:extLst>
              <a:ext uri="{FF2B5EF4-FFF2-40B4-BE49-F238E27FC236}">
                <a16:creationId xmlns:a16="http://schemas.microsoft.com/office/drawing/2014/main" id="{D2458628-F71F-A7EC-41F3-3E4268D54E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667000"/>
          <a:ext cx="3886200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3885714" imgH="1400000" progId="Paint.Picture">
                  <p:embed/>
                </p:oleObj>
              </mc:Choice>
              <mc:Fallback>
                <p:oleObj name="Точечный рисунок" r:id="rId5" imgW="3885714" imgH="1400000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667000"/>
                        <a:ext cx="3886200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2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2878</TotalTime>
  <Words>1363</Words>
  <Application>Microsoft Office PowerPoint</Application>
  <PresentationFormat>Экран (4:3)</PresentationFormat>
  <Paragraphs>90</Paragraphs>
  <Slides>17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Times New Roman</vt:lpstr>
      <vt:lpstr>Оформление по умолчанию</vt:lpstr>
      <vt:lpstr>Точечный рисунок</vt:lpstr>
      <vt:lpstr>9а. КРИВЫЕ (Циклоида)</vt:lpstr>
      <vt:lpstr>Циклоида 2</vt:lpstr>
      <vt:lpstr>Свойство 1</vt:lpstr>
      <vt:lpstr>Свойство 2</vt:lpstr>
      <vt:lpstr>Упражнение 1</vt:lpstr>
      <vt:lpstr>Циклоида в движении</vt:lpstr>
      <vt:lpstr>Упражнение 2</vt:lpstr>
      <vt:lpstr>Упражнение 3</vt:lpstr>
      <vt:lpstr>Упражнение 4 (Лабораторная работа)</vt:lpstr>
      <vt:lpstr>Упражнение 5</vt:lpstr>
      <vt:lpstr>Упражнение 6</vt:lpstr>
      <vt:lpstr>Упражнение 7</vt:lpstr>
      <vt:lpstr>Упражнение 8 (Лабораторная работа)</vt:lpstr>
      <vt:lpstr>Упражнение 9</vt:lpstr>
      <vt:lpstr>Упражнение 10 (Лабораторная работа)</vt:lpstr>
      <vt:lpstr>Упражнение 11</vt:lpstr>
      <vt:lpstr>Упражнение 12 (Лабораторная работа)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116</cp:revision>
  <dcterms:created xsi:type="dcterms:W3CDTF">2008-04-30T05:51:18Z</dcterms:created>
  <dcterms:modified xsi:type="dcterms:W3CDTF">2022-07-11T04:17:06Z</dcterms:modified>
</cp:coreProperties>
</file>