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347" r:id="rId3"/>
    <p:sldId id="305" r:id="rId4"/>
    <p:sldId id="346" r:id="rId5"/>
    <p:sldId id="340" r:id="rId6"/>
    <p:sldId id="299" r:id="rId7"/>
    <p:sldId id="310" r:id="rId8"/>
    <p:sldId id="341" r:id="rId9"/>
    <p:sldId id="300" r:id="rId10"/>
    <p:sldId id="342" r:id="rId11"/>
    <p:sldId id="301" r:id="rId12"/>
    <p:sldId id="343" r:id="rId13"/>
    <p:sldId id="283" r:id="rId14"/>
    <p:sldId id="284" r:id="rId15"/>
    <p:sldId id="332" r:id="rId16"/>
    <p:sldId id="333" r:id="rId17"/>
    <p:sldId id="285" r:id="rId18"/>
    <p:sldId id="306" r:id="rId19"/>
    <p:sldId id="311" r:id="rId20"/>
    <p:sldId id="286" r:id="rId21"/>
    <p:sldId id="287" r:id="rId22"/>
    <p:sldId id="288" r:id="rId23"/>
    <p:sldId id="334" r:id="rId24"/>
    <p:sldId id="335" r:id="rId25"/>
    <p:sldId id="29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4" autoAdjust="0"/>
    <p:restoredTop sz="90970" autoAdjust="0"/>
  </p:normalViewPr>
  <p:slideViewPr>
    <p:cSldViewPr>
      <p:cViewPr varScale="1">
        <p:scale>
          <a:sx n="93" d="100"/>
          <a:sy n="93" d="100"/>
        </p:scale>
        <p:origin x="4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F620AD9-E00E-12CA-A121-217D0078E6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D4AFA96-54AA-796E-99DB-EBF8B319AF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F232579D-A95B-B522-6020-BBF52DEA130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BC9310D-0628-7EAF-5FA0-BEB05B78A4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4E8FDB3-B811-91F0-F280-6E7B3B1D79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AE27AB3-000A-7E14-4C27-95B033E1BE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5A2D13-531E-436F-ACB6-FE908D7C2E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8248047-33A8-37E1-3373-2B613EEC8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2FEC97-DD15-4BBB-B890-4D02D50DAAC4}" type="slidenum">
              <a:rPr lang="ru-RU" altLang="ru-RU" sz="1200"/>
              <a:pPr eaLnBrk="1" hangingPunct="1"/>
              <a:t>1</a:t>
            </a:fld>
            <a:endParaRPr lang="ru-RU" altLang="ru-RU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E2B7345-F997-AF1A-C5B0-8CDEFFB573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43754E0-82C3-E212-EF93-B11D7A7E82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03319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C1B77BD-8699-D4B4-559A-F2D4FFFFA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DB70D2-AA29-4769-9D32-481AFD740941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5BABE2EB-52C4-1AC8-5E83-1024A88F04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F1840AE-4C81-31C4-0C93-7C03741F03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21205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319029FB-4C72-B869-F6BC-928949DF7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849693-7ED6-44A9-A5AC-8E674FF55A43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8CA850C-885D-83A8-B14F-B24BBC21B9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7714F3B-117B-C98D-889F-E944D538A9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73089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BA52283-2D23-8301-0004-D403C49EF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AADB98-E3F9-4B16-9BB8-C8A27896E7A9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8573471-5BBC-CED8-1073-A6E2D3B23F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6A172D87-DEB4-FAB9-9111-BFA1D4B300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422394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A4512E2-7A12-F25E-BDA6-C2BA75C5A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B2F283-28F3-4493-A20C-E6D2F5283661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321B989-70DF-8DF4-7080-6BCADCF241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D4264085-B217-0B1E-3D4A-5463B505C5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удлиненную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977346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2F3964A0-6D93-92CE-1891-3C82578A0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98DB43-9660-44B1-A08A-693413DAD181}" type="slidenum">
              <a:rPr lang="ru-RU" altLang="ru-RU" sz="1200"/>
              <a:pPr eaLnBrk="1" hangingPunct="1"/>
              <a:t>14</a:t>
            </a:fld>
            <a:endParaRPr lang="ru-RU" altLang="ru-RU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9460366-C36D-6D8E-B844-1B065B6CF9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4BCCD76-1268-C282-F81D-FF07211E9E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62129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6403280-3D31-37BC-259D-BC0992DAD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5F92BD4-37AB-403C-B3A2-BAB5122D9152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33EAAB1-85C5-99D9-E5AE-373BE42F0B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EF9E865B-AB16-7227-1041-A9C9172458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760236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A75451B9-4F77-4F01-CB5E-5CDE27696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CB00F9-D53C-4005-A7F3-666A52AB539D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15BB9887-A2D8-7019-F7F9-02F7AEBFBE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7614134-C213-58FE-DA52-CD95704558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403220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A41D248-AC09-383D-9A29-064B3AE17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74E12F7-F67F-415B-A967-125C8ED36CDB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79C808B-1F9A-831C-7E5C-3FF9F4245D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72F3F729-BA75-6177-6D7C-0FF66C4A9A3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890006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DDE5770-637E-88CC-4753-8B5C2D426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D599F5B-0D91-4208-BECA-F66A110CAD7E}" type="slidenum">
              <a:rPr lang="ru-RU" altLang="ru-RU" sz="1200"/>
              <a:pPr eaLnBrk="1" hangingPunct="1"/>
              <a:t>18</a:t>
            </a:fld>
            <a:endParaRPr lang="ru-RU" altLang="ru-RU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4A962566-5D48-B7B6-B7AA-65002EC27F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D3D57ED1-C76F-CD60-8F1C-DE72E6B23E8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586488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5AA197AA-6659-5BEC-BDF1-422D02611A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AFCF8A-8EAA-49C7-BA96-8140C9AB8F12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D674D22-087D-9521-FA8D-D2896BBCBD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CAEF2B76-CC36-80F9-11E2-DBFC3DF38EE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46657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8248047-33A8-37E1-3373-2B613EEC8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2FEC97-DD15-4BBB-B890-4D02D50DAAC4}" type="slidenum">
              <a:rPr lang="ru-RU" altLang="ru-RU" sz="1200"/>
              <a:pPr eaLnBrk="1" hangingPunct="1"/>
              <a:t>2</a:t>
            </a:fld>
            <a:endParaRPr lang="ru-RU" altLang="ru-RU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E2B7345-F997-AF1A-C5B0-8CDEFFB57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43754E0-82C3-E212-EF93-B11D7A7E8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212190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1599DA2-E705-E70C-69D4-9EE78DFC7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569D89-F975-4031-8E49-108856E452CD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65304762-B425-BDD4-A779-74DD8299C9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20BB6FF-E5D3-82B8-11B6-64C21F5D63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удлиненную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687911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49328667-65A5-A5D8-91AE-EDDEF55A7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435143-067E-4097-9AC5-0BD65002DA9B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072B767C-283F-C78C-CEE8-8D56F234CC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18E9040D-2757-A08C-2B01-929A0663300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кривую Штейнера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258540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426F4669-7C52-AB1E-54EE-836453507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D8B803-491C-40CB-BB09-251FA5D1EF52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91CC319-9969-BDEA-3EEF-CFB5236ACA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8593284-6CDC-765A-DC33-5FEB37A142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удлиненную кривую Штейнера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93849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DBF0D20-A7DB-5AD6-5E88-3E4AEC33D7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7081FF-B71B-455C-83C6-2EE9DAE776EF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9332644-2C7D-FE51-B109-89AA12C4B0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A450C8ED-DA54-E00B-E15D-E27803B6B0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гипоциклоиду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896568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10355CC5-CC8B-5A4B-53AC-77FCBEAC0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710A43-C82E-4214-A3BE-D60D97500060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8F20EFFB-BFA3-7F43-F3A4-2A34114B30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1F9CE4E-C763-90B0-EBF7-12C5009A5C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эпициклоиду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561323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01962E71-61A8-B775-8B2B-6B46E09876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31FB7E-49D4-49BB-9236-F7BB2CFFEADA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1AC1CE0E-61EF-C279-D70E-F029B7531E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A732DF5B-E3CC-01AA-57A7-7EF90AE9A1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72424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55EA460-7AE8-F68D-D358-AF4F2094C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8662DE8-DF60-4D58-BDE8-49EA443FA641}" type="slidenum">
              <a:rPr lang="ru-RU" altLang="ru-RU" sz="1200"/>
              <a:pPr eaLnBrk="1" hangingPunct="1"/>
              <a:t>3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4B15FC2-3821-07B3-D6E1-65F84DDBCA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BE55A37-41DA-42FF-A26F-37AC9BCBE7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945958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47DACA9-CED8-32CE-0671-BCA9AF929F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B60FB19-91C9-4E47-90DB-B8C8CF661FEE}" type="slidenum">
              <a:rPr lang="ru-RU" altLang="ru-RU" sz="1200"/>
              <a:pPr eaLnBrk="1" hangingPunct="1"/>
              <a:t>4</a:t>
            </a:fld>
            <a:endParaRPr lang="ru-RU" altLang="ru-RU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AAB80E3E-3B26-F72A-A8A3-6022D7DAE7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7A4403D-E4CC-6980-599B-E1B44FC764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59675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33BA529-8F46-210C-E443-D658AEFB5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1C8331-B190-4DB3-9CB7-8E5B63E0E672}" type="slidenum">
              <a:rPr lang="ru-RU" altLang="ru-RU" sz="1200"/>
              <a:pPr eaLnBrk="1" hangingPunct="1"/>
              <a:t>5</a:t>
            </a:fld>
            <a:endParaRPr lang="ru-RU" altLang="ru-RU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EBED456-0627-A4A4-F254-5A50A05B57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D677059-CDA1-1B06-4CBE-D6CB6099AB1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70416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CA866D5-4DEA-244F-C988-D11B435E9C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759B91-DCDC-4DA5-9148-F467E82D1505}" type="slidenum">
              <a:rPr lang="ru-RU" altLang="ru-RU" sz="1200"/>
              <a:pPr eaLnBrk="1" hangingPunct="1"/>
              <a:t>6</a:t>
            </a:fld>
            <a:endParaRPr lang="ru-RU" altLang="ru-RU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2EE789E-197D-C808-6714-A3C8040845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EBB494B-C6E9-46FB-7C10-33BABC1670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776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2E637C3-1858-BA85-83C6-CB651165F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5835DA-F3C8-49ED-8384-C12D28A17C9A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FB12A43-04F9-2ADB-4DA2-6D9C51DCB2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FC229B42-97A5-FE8D-6383-CF26C673D4D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33071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6BEA36F-87F6-6530-6815-7E9442876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38B0D1-015A-422A-81B0-85B2B7349446}" type="slidenum">
              <a:rPr lang="ru-RU" altLang="ru-RU" sz="1200"/>
              <a:pPr eaLnBrk="1" hangingPunct="1"/>
              <a:t>8</a:t>
            </a:fld>
            <a:endParaRPr lang="ru-RU" altLang="ru-RU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A041D422-0912-61C6-39BA-0896D43031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1374B72-70D1-C49E-9716-C29117754F0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68009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0AAFD7A-FDB7-663C-710E-47D47BA18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31B979-6F01-4669-A940-8B5BC650E2F8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BD19216-F9FE-4986-8EC5-7117CB5399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559F7681-42A5-5F44-1323-D6A3668E82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7906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EE8C0E-56DE-6CB6-5907-723170B3B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7E28CC-C90D-3A39-461F-F799C046F4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3E5593-00D2-2351-1F4B-7F5BCA140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E103F-28F3-432F-9F63-4E3586C8CA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14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FBBAB9-C819-D6F1-2AA3-2308CA38A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D779E5-5488-A047-0B69-8DB752B11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3C66C5-1081-E653-14C8-31371AA35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56026-39D9-4683-B20E-DA56D9A5E9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20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30B551-272C-F4FD-A11D-9E390551B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E4C6D1-1549-FDEC-C564-D61EC00DD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1D7DD-FBB0-DFF5-F91B-26A4068F8E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B5F7B-9F6E-4607-BD81-A46A8DD819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02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A7FBE3-050E-10DB-9E9F-C2225E9AE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F252C8-2C43-DA29-6964-16D0DFDEB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837E5C-E5C7-DE2E-0EAE-BC085DD02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E91AB-2E99-40DF-9661-B730112F55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7CC677-F947-34CE-E566-BCBEE5436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128164-B3FF-7F17-8F6C-EAB48CB34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C79F48-11E0-1F50-35BE-1B054E2A9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3D628-8590-445C-9A11-724A12E6CF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50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873BE-AC66-1F59-9622-A3E1A2862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D3EA1-866C-A7E1-51CB-FF67FAB4F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A11C5-2958-9C15-67FD-9F4419A9D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6A7B2-A2DF-4356-B6A2-3BCF844B20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9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233F2E-AD84-DE56-C825-8B59A571B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0CFEDF-F382-0249-431C-AE2186592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7E01DC-EE4A-3616-408B-BA86E9FDA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46988-9F02-40FA-83CC-7845B3B264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54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B3B19B-C283-CA1B-47D9-E2AE431A3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D5582D-C18C-0C07-A0D8-BD5215CCD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F281DA-725B-0E02-C750-973531C18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E753F-15A0-4D40-AB64-18BCE4C9A9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37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5A371D-E3C3-159E-AD1E-925B5A36C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B26817-1841-64BE-40F3-1E8129481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E045DE-4D11-3C9A-F0A6-456BF1467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80DB5-B34D-43D4-B9F8-0017B72765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842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8991B-5D60-1850-C3E4-BAAA156DE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7E0C9E-556F-ACC5-30D6-CAA504A11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99C73-192D-B0D4-4E24-036BF7AFC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AC4BD-64D8-47AB-BBC6-602F681948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52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BB73A-0D6F-69A5-B5AD-F3669FACE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6E0F9-39BA-EB5A-E0AD-EFFB10A64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8FFAF1-6AFB-9776-5ECB-7A09765D8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B57FC-39ED-4C13-8CF8-06ADA2A4E9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71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02B8B0-20B7-83D4-816C-A606BD098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3CF674-A344-E8A9-DBE6-CB7D6A83E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81BCAC-4A21-2364-FA84-91F04959DE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8A4050-0345-B927-1897-40C658D90E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D0B5C7-A6EB-B57E-1E2D-B7B59E141E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7E4CF3-0BE6-4529-BEDD-48212BDC64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hyperlink" Target="Card2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Card3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hyperlink" Target="Astr1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Astr2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hyperlink" Target="GipCyc13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GipCyc13a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&#1043;&#1077;&#1086;&#1084;&#1077;&#1090;&#1088;&#1080;&#1103;%207-9/IX.&#1069;&#1083;&#1077;&#1084;&#1077;&#1085;&#1090;&#1099;%20&#1090;&#1088;&#1080;&#1075;&#1086;&#1085;&#1086;&#1084;&#1077;&#1090;&#1088;&#1080;&#1080;/GipCyc25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EpCyc23.g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EpCyc25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Card1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853A732-962E-65F9-F5A3-C66744BB4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r>
              <a:rPr lang="ru-RU" altLang="ru-RU" sz="3600" dirty="0">
                <a:solidFill>
                  <a:srgbClr val="FF3300"/>
                </a:solidFill>
              </a:rPr>
              <a:t>б. КРИВЫЕ (Кардиоида)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4A2DAEAC-4449-BA4C-5CE3-3D9FAD392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Т</a:t>
            </a:r>
            <a:r>
              <a:rPr lang="ru-RU" altLang="ru-RU" sz="2800" dirty="0">
                <a:cs typeface="Times New Roman" panose="02020603050405020304" pitchFamily="18" charset="0"/>
              </a:rPr>
              <a:t>раектория движения точки, закрепленной на окружности, катящейся с внешней стороны по другой окружности того же радиуса, называется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кардиоидой.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A8BC8E-35AD-AACF-C27F-FFA1E600E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297715"/>
            <a:ext cx="3422843" cy="2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4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>
            <a:extLst>
              <a:ext uri="{FF2B5EF4-FFF2-40B4-BE49-F238E27FC236}">
                <a16:creationId xmlns:a16="http://schemas.microsoft.com/office/drawing/2014/main" id="{E60BC359-D3D2-F756-935A-FC93EDBA7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 (Лабораторная работа)</a:t>
            </a:r>
          </a:p>
        </p:txBody>
      </p:sp>
      <p:sp>
        <p:nvSpPr>
          <p:cNvPr id="27651" name="Text Box 1027">
            <a:extLst>
              <a:ext uri="{FF2B5EF4-FFF2-40B4-BE49-F238E27FC236}">
                <a16:creationId xmlns:a16="http://schemas.microsoft.com/office/drawing/2014/main" id="{0548A8EA-9ED9-86E7-BFFE-2BF388A5E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два квадрата со стороной примерно 4 см, вырезанные из плотного картона, на одном углу которого вырезан небольшой уголок. </a:t>
            </a:r>
          </a:p>
        </p:txBody>
      </p:sp>
      <p:sp>
        <p:nvSpPr>
          <p:cNvPr id="27652" name="Text Box 1028">
            <a:extLst>
              <a:ext uri="{FF2B5EF4-FFF2-40B4-BE49-F238E27FC236}">
                <a16:creationId xmlns:a16="http://schemas.microsoft.com/office/drawing/2014/main" id="{17B0B85D-B58F-5C74-F51B-26AD55464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828800"/>
            <a:ext cx="6019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Приклейте квадрат к листу бумаги. Установите квадрат с вырезанным уголком так, чтобы сторона с вырезанным уголком квадрата касалась стороны закрепленного треугольника.</a:t>
            </a:r>
            <a:r>
              <a:rPr lang="en-US" altLang="ru-RU" dirty="0"/>
              <a:t> </a:t>
            </a:r>
            <a:r>
              <a:rPr lang="ru-RU" altLang="ru-RU" dirty="0"/>
              <a:t>Поворачивайте квадрат с вырезанным уголком вокруг закрепленного квадрата и отмечайте карандашом положения вырезанного уголка. Соедините дугами окружностей отмеченные точки, получите искомую траекторию.</a:t>
            </a:r>
          </a:p>
        </p:txBody>
      </p:sp>
      <p:graphicFrame>
        <p:nvGraphicFramePr>
          <p:cNvPr id="27653" name="Object 1031">
            <a:extLst>
              <a:ext uri="{FF2B5EF4-FFF2-40B4-BE49-F238E27FC236}">
                <a16:creationId xmlns:a16="http://schemas.microsoft.com/office/drawing/2014/main" id="{4F53BF4F-B95F-150C-6C3E-EA4C4707DA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048000"/>
          <a:ext cx="1476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1476190" imgH="762106" progId="Paint.Picture">
                  <p:embed/>
                </p:oleObj>
              </mc:Choice>
              <mc:Fallback>
                <p:oleObj name="Точечный рисунок" r:id="rId3" imgW="1476190" imgH="762106" progId="Paint.Picture">
                  <p:embed/>
                  <p:pic>
                    <p:nvPicPr>
                      <p:cNvPr id="27653" name="Object 1031">
                        <a:extLst>
                          <a:ext uri="{FF2B5EF4-FFF2-40B4-BE49-F238E27FC236}">
                            <a16:creationId xmlns:a16="http://schemas.microsoft.com/office/drawing/2014/main" id="{4F53BF4F-B95F-150C-6C3E-EA4C4707DA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14763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2" name="Object 1032">
            <a:extLst>
              <a:ext uri="{FF2B5EF4-FFF2-40B4-BE49-F238E27FC236}">
                <a16:creationId xmlns:a16="http://schemas.microsoft.com/office/drawing/2014/main" id="{88568CA5-87A0-7249-7676-C8C812E17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057400"/>
          <a:ext cx="240982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2409524" imgH="2419048" progId="Paint.Picture">
                  <p:embed/>
                </p:oleObj>
              </mc:Choice>
              <mc:Fallback>
                <p:oleObj name="Точечный рисунок" r:id="rId5" imgW="2409524" imgH="2419048" progId="Paint.Picture">
                  <p:embed/>
                  <p:pic>
                    <p:nvPicPr>
                      <p:cNvPr id="374792" name="Object 1032">
                        <a:extLst>
                          <a:ext uri="{FF2B5EF4-FFF2-40B4-BE49-F238E27FC236}">
                            <a16:creationId xmlns:a16="http://schemas.microsoft.com/office/drawing/2014/main" id="{88568CA5-87A0-7249-7676-C8C812E17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2409825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5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04EA626-EC3E-A95E-3CE3-1809A2D16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CAE58C3-0C0B-A26C-FF4A-C0DEFB690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Нарисуйте траекторию движения вершины правильного шестиугольника, катящегося с внешней стороны по другому правильному шестиугольнику.</a:t>
            </a:r>
          </a:p>
        </p:txBody>
      </p:sp>
      <p:pic>
        <p:nvPicPr>
          <p:cNvPr id="28676" name="Picture 7">
            <a:extLst>
              <a:ext uri="{FF2B5EF4-FFF2-40B4-BE49-F238E27FC236}">
                <a16:creationId xmlns:a16="http://schemas.microsoft.com/office/drawing/2014/main" id="{54A6E1FD-7538-6DB4-9A64-4EEA387F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060575"/>
            <a:ext cx="42767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>
            <a:extLst>
              <a:ext uri="{FF2B5EF4-FFF2-40B4-BE49-F238E27FC236}">
                <a16:creationId xmlns:a16="http://schemas.microsoft.com/office/drawing/2014/main" id="{0CB388E8-B44D-BBD0-B279-CF559A06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060575"/>
            <a:ext cx="42767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4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0874209-58B2-268E-D14D-60E40E43A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 (Лабораторная работа)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9C8FE89A-8EA8-C2B8-70D1-079DD5D6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два правильных шестиугольника со стороной примерно 2 см, вырезанные из плотного картона, на одном углу которого вырезан небольшой уголок.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973D1B39-35F8-08C4-5070-B29591283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57400"/>
            <a:ext cx="6019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Приклейте шестиугольник к листу бумаги. Установите шестиугольник с вырезанным уголком так, чтобы сторона с вырезанным уголком шестиугольника касалась стороны закрепленного шестиугольника.</a:t>
            </a:r>
            <a:r>
              <a:rPr lang="en-US" altLang="ru-RU" dirty="0"/>
              <a:t> </a:t>
            </a:r>
            <a:r>
              <a:rPr lang="ru-RU" altLang="ru-RU" dirty="0"/>
              <a:t>Поворачивайте шестиугольник с вырезанным уголком вокруг закрепленного шестиугольника и отмечайте карандашом положения вырезанного уголка. Соедините дугами окружностей отмеченные точки, получите искомую траекторию.</a:t>
            </a:r>
          </a:p>
        </p:txBody>
      </p:sp>
      <p:graphicFrame>
        <p:nvGraphicFramePr>
          <p:cNvPr id="29701" name="Object 7">
            <a:extLst>
              <a:ext uri="{FF2B5EF4-FFF2-40B4-BE49-F238E27FC236}">
                <a16:creationId xmlns:a16="http://schemas.microsoft.com/office/drawing/2014/main" id="{4A22378C-C974-7619-BBE9-EB05FA4EA0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971800"/>
          <a:ext cx="16383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1638529" imgH="1228571" progId="Paint.Picture">
                  <p:embed/>
                </p:oleObj>
              </mc:Choice>
              <mc:Fallback>
                <p:oleObj name="Точечный рисунок" r:id="rId3" imgW="1638529" imgH="1228571" progId="Paint.Picture">
                  <p:embed/>
                  <p:pic>
                    <p:nvPicPr>
                      <p:cNvPr id="29701" name="Object 7">
                        <a:extLst>
                          <a:ext uri="{FF2B5EF4-FFF2-40B4-BE49-F238E27FC236}">
                            <a16:creationId xmlns:a16="http://schemas.microsoft.com/office/drawing/2014/main" id="{4A22378C-C974-7619-BBE9-EB05FA4EA0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71800"/>
                        <a:ext cx="16383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>
            <a:extLst>
              <a:ext uri="{FF2B5EF4-FFF2-40B4-BE49-F238E27FC236}">
                <a16:creationId xmlns:a16="http://schemas.microsoft.com/office/drawing/2014/main" id="{3A0AC8A4-CB81-F971-0CF4-AF1A1B6EC4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514600"/>
          <a:ext cx="257175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2572109" imgH="2495238" progId="Paint.Picture">
                  <p:embed/>
                </p:oleObj>
              </mc:Choice>
              <mc:Fallback>
                <p:oleObj name="Точечный рисунок" r:id="rId5" imgW="2572109" imgH="2495238" progId="Paint.Picture">
                  <p:embed/>
                  <p:pic>
                    <p:nvPicPr>
                      <p:cNvPr id="376840" name="Object 8">
                        <a:extLst>
                          <a:ext uri="{FF2B5EF4-FFF2-40B4-BE49-F238E27FC236}">
                            <a16:creationId xmlns:a16="http://schemas.microsoft.com/office/drawing/2014/main" id="{3A0AC8A4-CB81-F971-0CF4-AF1A1B6EC4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14600"/>
                        <a:ext cx="257175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0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B7B5BF7-18C6-5A2D-F806-5C6D33923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18D7B0A6-CA59-E545-5E66-7D4F41BBF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Траектория движения</a:t>
            </a:r>
            <a:r>
              <a:rPr lang="ru-RU" altLang="ru-RU" dirty="0">
                <a:cs typeface="Times New Roman" panose="02020603050405020304" pitchFamily="18" charset="0"/>
              </a:rPr>
              <a:t> 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</a:t>
            </a:r>
            <a:r>
              <a:rPr lang="ru-RU" altLang="ru-RU" dirty="0"/>
              <a:t>продолжении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по </a:t>
            </a:r>
            <a:r>
              <a:rPr lang="ru-RU" altLang="ru-RU" dirty="0"/>
              <a:t>другой окружности того же радиуса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удлиненной карди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оидой.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sp>
        <p:nvSpPr>
          <p:cNvPr id="30724" name="Text Box 8">
            <a:extLst>
              <a:ext uri="{FF2B5EF4-FFF2-40B4-BE49-F238E27FC236}">
                <a16:creationId xmlns:a16="http://schemas.microsoft.com/office/drawing/2014/main" id="{418FCFF6-222B-BC82-B3E4-D14F8B777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Пусть точка закреплена на продолжении радиуса окружности, находящейся в положении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. Отметьте положение этой точки, когда катящаяся окружность достигнет точки: а)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; б)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; в)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; г)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; д)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; е)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; ж)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. Соедините полученные точки плавной кривой.</a:t>
            </a:r>
            <a:r>
              <a:rPr lang="ru-RU" altLang="ru-RU" dirty="0"/>
              <a:t> </a:t>
            </a:r>
          </a:p>
        </p:txBody>
      </p:sp>
      <p:pic>
        <p:nvPicPr>
          <p:cNvPr id="30725" name="Picture 9">
            <a:extLst>
              <a:ext uri="{FF2B5EF4-FFF2-40B4-BE49-F238E27FC236}">
                <a16:creationId xmlns:a16="http://schemas.microsoft.com/office/drawing/2014/main" id="{31E50912-485A-5B96-1A2B-2A711D2C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79571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10">
            <a:extLst>
              <a:ext uri="{FF2B5EF4-FFF2-40B4-BE49-F238E27FC236}">
                <a16:creationId xmlns:a16="http://schemas.microsoft.com/office/drawing/2014/main" id="{8301B6AB-0992-BB41-913C-1D6B0311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4572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>
                <a:hlinkClick r:id="rId4"/>
              </a:rPr>
              <a:t>Удлиненная кардиоида в движении</a:t>
            </a:r>
            <a:endParaRPr lang="ru-RU" altLang="ru-RU" sz="3600"/>
          </a:p>
          <a:p>
            <a:pPr algn="ctr" eaLnBrk="1" hangingPunct="1"/>
            <a:r>
              <a:rPr lang="ru-RU" altLang="ru-RU"/>
              <a:t>(в режиме слайдов)</a:t>
            </a:r>
            <a:r>
              <a:rPr lang="en-US" altLang="ru-RU" sz="3600"/>
              <a:t> </a:t>
            </a:r>
            <a:endParaRPr lang="ru-RU" altLang="ru-RU" sz="3600"/>
          </a:p>
        </p:txBody>
      </p:sp>
      <p:pic>
        <p:nvPicPr>
          <p:cNvPr id="30728" name="Picture 8">
            <a:extLst>
              <a:ext uri="{FF2B5EF4-FFF2-40B4-BE49-F238E27FC236}">
                <a16:creationId xmlns:a16="http://schemas.microsoft.com/office/drawing/2014/main" id="{521F12DA-DFF4-51B6-EDD3-810133AA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00400"/>
            <a:ext cx="3706812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4D96C10-05B5-50A2-A775-7A10D5969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2A917850-8AEE-BAC6-43BD-8F6B0918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Траектория движения</a:t>
            </a:r>
            <a:r>
              <a:rPr lang="ru-RU" altLang="ru-RU" dirty="0">
                <a:cs typeface="Times New Roman" panose="02020603050405020304" pitchFamily="18" charset="0"/>
              </a:rPr>
              <a:t> 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</a:t>
            </a:r>
            <a:r>
              <a:rPr lang="ru-RU" altLang="ru-RU" dirty="0"/>
              <a:t>радиусе внутри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по другой окружности того же радиуса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укороченной карди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оидой.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sp>
        <p:nvSpPr>
          <p:cNvPr id="31748" name="Text Box 7">
            <a:extLst>
              <a:ext uri="{FF2B5EF4-FFF2-40B4-BE49-F238E27FC236}">
                <a16:creationId xmlns:a16="http://schemas.microsoft.com/office/drawing/2014/main" id="{4FD99207-E2E2-2F4C-AA54-CD06F91E8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Пусть точка закреплена на радиусе окружности, находящейся в положении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. Отметьте положение этой точки, когда катящаяся окружность достигнет точки: а)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; б)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; в)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; г)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; д)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; е)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; ж)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. Соедините полученные точки плавной кривой.</a:t>
            </a:r>
            <a:r>
              <a:rPr lang="ru-RU" altLang="ru-RU" dirty="0"/>
              <a:t> </a:t>
            </a:r>
          </a:p>
        </p:txBody>
      </p:sp>
      <p:pic>
        <p:nvPicPr>
          <p:cNvPr id="31749" name="Picture 8">
            <a:extLst>
              <a:ext uri="{FF2B5EF4-FFF2-40B4-BE49-F238E27FC236}">
                <a16:creationId xmlns:a16="http://schemas.microsoft.com/office/drawing/2014/main" id="{E2ECB5F4-EB75-E231-BE78-3FF2B0E2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79571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0">
            <a:extLst>
              <a:ext uri="{FF2B5EF4-FFF2-40B4-BE49-F238E27FC236}">
                <a16:creationId xmlns:a16="http://schemas.microsoft.com/office/drawing/2014/main" id="{ACD8BED1-78A6-C1B8-1D42-CD8F5F58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10000"/>
            <a:ext cx="4495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3300"/>
                </a:solidFill>
                <a:hlinkClick r:id="rId4"/>
              </a:rPr>
              <a:t>Укороченная кардиоида в движении</a:t>
            </a:r>
            <a:endParaRPr lang="ru-RU" altLang="ru-RU" sz="3600">
              <a:solidFill>
                <a:srgbClr val="FF3300"/>
              </a:solidFill>
            </a:endParaRPr>
          </a:p>
          <a:p>
            <a:pPr algn="ctr" eaLnBrk="1" hangingPunct="1"/>
            <a:r>
              <a:rPr lang="ru-RU" altLang="ru-RU"/>
              <a:t>(в режиме слайдов)</a:t>
            </a:r>
          </a:p>
        </p:txBody>
      </p:sp>
      <p:pic>
        <p:nvPicPr>
          <p:cNvPr id="31752" name="Picture 8">
            <a:extLst>
              <a:ext uri="{FF2B5EF4-FFF2-40B4-BE49-F238E27FC236}">
                <a16:creationId xmlns:a16="http://schemas.microsoft.com/office/drawing/2014/main" id="{21DB989B-43F4-6927-9FB2-56AEF20F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121025"/>
            <a:ext cx="3462337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2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51572CF-A5DC-5FBE-FAE7-172AA45B3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383F6F81-D51B-ED91-2E1B-C3DA6F3C5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Изобразите траекторию движения точки, закрепленной на окружности, катящейся по другой окружности, в 3 раза большего радиуса. (Воспользуйтесь тем, что длина маленькой окружности в 3 раза меньше длины большой окружности.)</a:t>
            </a:r>
            <a:r>
              <a:rPr lang="ru-RU" altLang="ru-RU" dirty="0"/>
              <a:t> </a:t>
            </a:r>
          </a:p>
        </p:txBody>
      </p:sp>
      <p:pic>
        <p:nvPicPr>
          <p:cNvPr id="32772" name="Picture 7">
            <a:extLst>
              <a:ext uri="{FF2B5EF4-FFF2-40B4-BE49-F238E27FC236}">
                <a16:creationId xmlns:a16="http://schemas.microsoft.com/office/drawing/2014/main" id="{8C9619EA-560B-4114-7333-1D654B736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2708275"/>
            <a:ext cx="32670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>
            <a:extLst>
              <a:ext uri="{FF2B5EF4-FFF2-40B4-BE49-F238E27FC236}">
                <a16:creationId xmlns:a16="http://schemas.microsoft.com/office/drawing/2014/main" id="{304F5570-05EC-A9CA-3487-6476A381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608263"/>
            <a:ext cx="32956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2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4816C5A-CCEC-C9E8-3D91-16FFCF2CD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EA70AC31-EC0A-5987-C27E-DD352ADB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Изобразите траекторию движения точки, закрепленной на окружности, катящейся по другой окружности, в 2,5 раза большего радиуса. (Воспользуйтесь тем, что длина маленькой окружности в 2,5 раза меньше длины большой окружности.)</a:t>
            </a:r>
            <a:r>
              <a:rPr lang="ru-RU" altLang="ru-RU" dirty="0"/>
              <a:t> </a:t>
            </a:r>
          </a:p>
        </p:txBody>
      </p:sp>
      <p:pic>
        <p:nvPicPr>
          <p:cNvPr id="33796" name="Picture 6">
            <a:extLst>
              <a:ext uri="{FF2B5EF4-FFF2-40B4-BE49-F238E27FC236}">
                <a16:creationId xmlns:a16="http://schemas.microsoft.com/office/drawing/2014/main" id="{0B693144-F97D-977E-E567-C21176B0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835275"/>
            <a:ext cx="27527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7">
            <a:extLst>
              <a:ext uri="{FF2B5EF4-FFF2-40B4-BE49-F238E27FC236}">
                <a16:creationId xmlns:a16="http://schemas.microsoft.com/office/drawing/2014/main" id="{EBF0558E-5420-E9AB-1F72-2226FAC4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773363"/>
            <a:ext cx="29146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03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EA42AB2-0217-172D-01E2-2FE53C625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55C441DB-6E7C-A847-63A3-BEBE990D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Т</a:t>
            </a:r>
            <a:r>
              <a:rPr lang="ru-RU" altLang="ru-RU" dirty="0">
                <a:cs typeface="Times New Roman" panose="02020603050405020304" pitchFamily="18" charset="0"/>
              </a:rPr>
              <a:t>раектория движения точки, закрепленной на 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4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радиуса, 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астро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идой.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endParaRPr lang="ru-RU" altLang="ru-RU" dirty="0"/>
          </a:p>
        </p:txBody>
      </p:sp>
      <p:sp>
        <p:nvSpPr>
          <p:cNvPr id="34820" name="Text Box 7">
            <a:extLst>
              <a:ext uri="{FF2B5EF4-FFF2-40B4-BE49-F238E27FC236}">
                <a16:creationId xmlns:a16="http://schemas.microsoft.com/office/drawing/2014/main" id="{C4BF0DCE-255C-8B40-2CD7-6F5302334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89050"/>
            <a:ext cx="5029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Для изображения астроиды разделите окружность на 8 равных частей точками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...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А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i="1" dirty="0"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cs typeface="Times New Roman" panose="02020603050405020304" pitchFamily="18" charset="0"/>
              </a:rPr>
              <a:t>Отметьте положение этой точки, когда катящаяся окружность достигнет точки: а)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; б)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;  в)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; г)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; д)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; е)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; ж)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. (Для указания положения точки используйте направления: восток, запад, север, юг, северо-восток, северо-запад, юго-восток, юго-запад. Воспользуйтесь тем, что длина маленькой окружности в 4 раза меньше длины большой окружности.)</a:t>
            </a:r>
            <a:endParaRPr lang="ru-RU" altLang="ru-RU" dirty="0"/>
          </a:p>
        </p:txBody>
      </p:sp>
      <p:pic>
        <p:nvPicPr>
          <p:cNvPr id="34821" name="Picture 8">
            <a:extLst>
              <a:ext uri="{FF2B5EF4-FFF2-40B4-BE49-F238E27FC236}">
                <a16:creationId xmlns:a16="http://schemas.microsoft.com/office/drawing/2014/main" id="{432090C9-4001-7CE2-C5E1-BC79BBD9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00685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10">
            <a:extLst>
              <a:ext uri="{FF2B5EF4-FFF2-40B4-BE49-F238E27FC236}">
                <a16:creationId xmlns:a16="http://schemas.microsoft.com/office/drawing/2014/main" id="{B5DC38CD-FAB4-AAB0-9F91-FA07FA1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10200"/>
            <a:ext cx="327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3300"/>
                </a:solidFill>
                <a:hlinkClick r:id="rId4"/>
              </a:rPr>
              <a:t>Астроида в движении</a:t>
            </a:r>
            <a:endParaRPr lang="ru-RU" altLang="ru-RU" sz="3600">
              <a:solidFill>
                <a:srgbClr val="FF3300"/>
              </a:solidFill>
            </a:endParaRPr>
          </a:p>
          <a:p>
            <a:pPr algn="ctr" eaLnBrk="1" hangingPunct="1"/>
            <a:r>
              <a:rPr lang="ru-RU" altLang="ru-RU"/>
              <a:t>(в режиме слайдов)</a:t>
            </a:r>
          </a:p>
        </p:txBody>
      </p:sp>
      <p:pic>
        <p:nvPicPr>
          <p:cNvPr id="34824" name="Picture 8">
            <a:extLst>
              <a:ext uri="{FF2B5EF4-FFF2-40B4-BE49-F238E27FC236}">
                <a16:creationId xmlns:a16="http://schemas.microsoft.com/office/drawing/2014/main" id="{89819F72-974E-3F73-D165-99EB732D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600200"/>
            <a:ext cx="3862387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04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CA585CD-5469-4E1D-5557-5C8A63D1F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D7219963-D329-2106-066B-0C8918B8A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364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астроида: а) оси симметрии; б) центр симметрии?</a:t>
            </a:r>
          </a:p>
        </p:txBody>
      </p:sp>
      <p:sp>
        <p:nvSpPr>
          <p:cNvPr id="290826" name="Text Box 10">
            <a:extLst>
              <a:ext uri="{FF2B5EF4-FFF2-40B4-BE49-F238E27FC236}">
                <a16:creationId xmlns:a16="http://schemas.microsoft.com/office/drawing/2014/main" id="{CA048568-8113-904D-61FB-27AEAA82C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17232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а) Да;</a:t>
            </a:r>
          </a:p>
        </p:txBody>
      </p:sp>
      <p:sp>
        <p:nvSpPr>
          <p:cNvPr id="290827" name="Text Box 11">
            <a:extLst>
              <a:ext uri="{FF2B5EF4-FFF2-40B4-BE49-F238E27FC236}">
                <a16:creationId xmlns:a16="http://schemas.microsoft.com/office/drawing/2014/main" id="{07F6766C-AC9A-AF91-706A-12B0C963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517232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да.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907D409-4B44-05B4-ED1A-87C296E3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44" y="1500267"/>
            <a:ext cx="3862387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6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6" grpId="0" autoUpdateAnimBg="0"/>
      <p:bldP spid="29082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C08332A-422C-5FB8-3A23-CA2356A6F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405B4E0E-4D3C-F744-5B59-F4E3BC15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9600"/>
            <a:ext cx="87316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Нарисуйте траекторию движения вершины квадрата со стороной 1, катящегося с внутренней стороны по другому квадрату со стороной 4.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D3043586-0E63-8282-F950-9C7B3AC0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057400"/>
            <a:ext cx="41560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1" name="Picture 5">
            <a:extLst>
              <a:ext uri="{FF2B5EF4-FFF2-40B4-BE49-F238E27FC236}">
                <a16:creationId xmlns:a16="http://schemas.microsoft.com/office/drawing/2014/main" id="{0A0BBF5B-1BAD-79CD-94CE-E3486E95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2005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9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853A732-962E-65F9-F5A3-C66744BB4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28965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pic>
        <p:nvPicPr>
          <p:cNvPr id="19460" name="Picture 129">
            <a:extLst>
              <a:ext uri="{FF2B5EF4-FFF2-40B4-BE49-F238E27FC236}">
                <a16:creationId xmlns:a16="http://schemas.microsoft.com/office/drawing/2014/main" id="{DB290272-914F-E58C-E27F-F3C74A5B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119438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9506" name="Group 130">
            <a:extLst>
              <a:ext uri="{FF2B5EF4-FFF2-40B4-BE49-F238E27FC236}">
                <a16:creationId xmlns:a16="http://schemas.microsoft.com/office/drawing/2014/main" id="{FF830AE5-2827-5949-F705-591834F9476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19400"/>
            <a:ext cx="8766175" cy="2819400"/>
            <a:chOff x="144" y="1728"/>
            <a:chExt cx="5522" cy="1776"/>
          </a:xfrm>
        </p:grpSpPr>
        <p:sp>
          <p:nvSpPr>
            <p:cNvPr id="19481" name="Text Box 131">
              <a:extLst>
                <a:ext uri="{FF2B5EF4-FFF2-40B4-BE49-F238E27FC236}">
                  <a16:creationId xmlns:a16="http://schemas.microsoft.com/office/drawing/2014/main" id="{CF7BF09F-CAA0-384D-A2EA-239D3A780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216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а) Запад;</a:t>
              </a:r>
            </a:p>
          </p:txBody>
        </p:sp>
        <p:pic>
          <p:nvPicPr>
            <p:cNvPr id="19482" name="Picture 132">
              <a:extLst>
                <a:ext uri="{FF2B5EF4-FFF2-40B4-BE49-F238E27FC236}">
                  <a16:creationId xmlns:a16="http://schemas.microsoft.com/office/drawing/2014/main" id="{55324F97-86B5-E40C-2BAE-393E3977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728"/>
              <a:ext cx="2834" cy="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09" name="Group 133">
            <a:extLst>
              <a:ext uri="{FF2B5EF4-FFF2-40B4-BE49-F238E27FC236}">
                <a16:creationId xmlns:a16="http://schemas.microsoft.com/office/drawing/2014/main" id="{CA05D1A6-38A7-19DC-B85B-28647604EBB7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828800"/>
            <a:ext cx="6556375" cy="3810000"/>
            <a:chOff x="1536" y="1104"/>
            <a:chExt cx="4130" cy="2400"/>
          </a:xfrm>
        </p:grpSpPr>
        <p:sp>
          <p:nvSpPr>
            <p:cNvPr id="19479" name="Text Box 134">
              <a:extLst>
                <a:ext uri="{FF2B5EF4-FFF2-40B4-BE49-F238E27FC236}">
                  <a16:creationId xmlns:a16="http://schemas.microsoft.com/office/drawing/2014/main" id="{9A43286F-5E06-CC3C-71C1-56B17D8D2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216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б) восток;</a:t>
              </a:r>
            </a:p>
          </p:txBody>
        </p:sp>
        <p:pic>
          <p:nvPicPr>
            <p:cNvPr id="19480" name="Picture 135">
              <a:extLst>
                <a:ext uri="{FF2B5EF4-FFF2-40B4-BE49-F238E27FC236}">
                  <a16:creationId xmlns:a16="http://schemas.microsoft.com/office/drawing/2014/main" id="{5B9182F0-07FB-50E0-C20B-77642B6A7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2" name="Group 136">
            <a:extLst>
              <a:ext uri="{FF2B5EF4-FFF2-40B4-BE49-F238E27FC236}">
                <a16:creationId xmlns:a16="http://schemas.microsoft.com/office/drawing/2014/main" id="{E8086381-9501-E717-30E9-712A703EEB0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28800"/>
            <a:ext cx="8689975" cy="4267200"/>
            <a:chOff x="192" y="1104"/>
            <a:chExt cx="5474" cy="2688"/>
          </a:xfrm>
        </p:grpSpPr>
        <p:sp>
          <p:nvSpPr>
            <p:cNvPr id="19477" name="Text Box 137">
              <a:extLst>
                <a:ext uri="{FF2B5EF4-FFF2-40B4-BE49-F238E27FC236}">
                  <a16:creationId xmlns:a16="http://schemas.microsoft.com/office/drawing/2014/main" id="{F1AC7157-84CB-BAC4-7673-2DEDB5E91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в) восток;</a:t>
              </a:r>
            </a:p>
          </p:txBody>
        </p:sp>
        <p:pic>
          <p:nvPicPr>
            <p:cNvPr id="19478" name="Picture 138">
              <a:extLst>
                <a:ext uri="{FF2B5EF4-FFF2-40B4-BE49-F238E27FC236}">
                  <a16:creationId xmlns:a16="http://schemas.microsoft.com/office/drawing/2014/main" id="{3D8B0DBB-46BA-6BC2-9468-0984C7B7E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5" name="Group 139">
            <a:extLst>
              <a:ext uri="{FF2B5EF4-FFF2-40B4-BE49-F238E27FC236}">
                <a16:creationId xmlns:a16="http://schemas.microsoft.com/office/drawing/2014/main" id="{5D1FC58D-5C4B-6372-7972-79DFEC559F3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828800"/>
            <a:ext cx="7318375" cy="4267200"/>
            <a:chOff x="1056" y="1104"/>
            <a:chExt cx="4610" cy="2688"/>
          </a:xfrm>
        </p:grpSpPr>
        <p:sp>
          <p:nvSpPr>
            <p:cNvPr id="19475" name="Text Box 140">
              <a:extLst>
                <a:ext uri="{FF2B5EF4-FFF2-40B4-BE49-F238E27FC236}">
                  <a16:creationId xmlns:a16="http://schemas.microsoft.com/office/drawing/2014/main" id="{1082A065-5EC7-6358-65E2-C74BC90E0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г) юг;</a:t>
              </a:r>
            </a:p>
          </p:txBody>
        </p:sp>
        <p:pic>
          <p:nvPicPr>
            <p:cNvPr id="19476" name="Picture 141">
              <a:extLst>
                <a:ext uri="{FF2B5EF4-FFF2-40B4-BE49-F238E27FC236}">
                  <a16:creationId xmlns:a16="http://schemas.microsoft.com/office/drawing/2014/main" id="{41A58009-83C3-AF4E-8513-7465886D0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8" name="Group 142">
            <a:extLst>
              <a:ext uri="{FF2B5EF4-FFF2-40B4-BE49-F238E27FC236}">
                <a16:creationId xmlns:a16="http://schemas.microsoft.com/office/drawing/2014/main" id="{72807D62-53F7-0472-1A8D-10C44B2B26F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828800"/>
            <a:ext cx="6403975" cy="4267200"/>
            <a:chOff x="1632" y="1104"/>
            <a:chExt cx="4034" cy="2688"/>
          </a:xfrm>
        </p:grpSpPr>
        <p:sp>
          <p:nvSpPr>
            <p:cNvPr id="19473" name="Text Box 143">
              <a:extLst>
                <a:ext uri="{FF2B5EF4-FFF2-40B4-BE49-F238E27FC236}">
                  <a16:creationId xmlns:a16="http://schemas.microsoft.com/office/drawing/2014/main" id="{AD45EE29-95A5-86D2-E683-9D3C280B2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50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д) север;</a:t>
              </a:r>
            </a:p>
          </p:txBody>
        </p:sp>
        <p:pic>
          <p:nvPicPr>
            <p:cNvPr id="19474" name="Picture 144">
              <a:extLst>
                <a:ext uri="{FF2B5EF4-FFF2-40B4-BE49-F238E27FC236}">
                  <a16:creationId xmlns:a16="http://schemas.microsoft.com/office/drawing/2014/main" id="{2164D437-BB5F-A7CD-5245-E2BB5D979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1" name="Group 145">
            <a:extLst>
              <a:ext uri="{FF2B5EF4-FFF2-40B4-BE49-F238E27FC236}">
                <a16:creationId xmlns:a16="http://schemas.microsoft.com/office/drawing/2014/main" id="{C1C8F01E-FE7E-311E-24DF-AAFDF3FFD3F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28800"/>
            <a:ext cx="8766175" cy="4724400"/>
            <a:chOff x="144" y="1104"/>
            <a:chExt cx="5522" cy="2976"/>
          </a:xfrm>
        </p:grpSpPr>
        <p:sp>
          <p:nvSpPr>
            <p:cNvPr id="19471" name="Text Box 146">
              <a:extLst>
                <a:ext uri="{FF2B5EF4-FFF2-40B4-BE49-F238E27FC236}">
                  <a16:creationId xmlns:a16="http://schemas.microsoft.com/office/drawing/2014/main" id="{C9DA2A42-3211-F7E6-0CD5-454E711D4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79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е) юг;</a:t>
              </a:r>
            </a:p>
          </p:txBody>
        </p:sp>
        <p:pic>
          <p:nvPicPr>
            <p:cNvPr id="19472" name="Picture 147">
              <a:extLst>
                <a:ext uri="{FF2B5EF4-FFF2-40B4-BE49-F238E27FC236}">
                  <a16:creationId xmlns:a16="http://schemas.microsoft.com/office/drawing/2014/main" id="{2DCA25C7-482A-B65C-48E8-44E5F93D6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4" name="Group 148">
            <a:extLst>
              <a:ext uri="{FF2B5EF4-FFF2-40B4-BE49-F238E27FC236}">
                <a16:creationId xmlns:a16="http://schemas.microsoft.com/office/drawing/2014/main" id="{5A33C8E0-F8F1-2896-FB9F-F0D3C568345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828800"/>
            <a:ext cx="7851775" cy="4724400"/>
            <a:chOff x="720" y="1104"/>
            <a:chExt cx="4946" cy="2976"/>
          </a:xfrm>
        </p:grpSpPr>
        <p:sp>
          <p:nvSpPr>
            <p:cNvPr id="19469" name="Text Box 149">
              <a:extLst>
                <a:ext uri="{FF2B5EF4-FFF2-40B4-BE49-F238E27FC236}">
                  <a16:creationId xmlns:a16="http://schemas.microsoft.com/office/drawing/2014/main" id="{F697FB4E-9F26-423A-5675-750BA6685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792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ж) север.</a:t>
              </a:r>
            </a:p>
          </p:txBody>
        </p:sp>
        <p:pic>
          <p:nvPicPr>
            <p:cNvPr id="19470" name="Picture 150">
              <a:extLst>
                <a:ext uri="{FF2B5EF4-FFF2-40B4-BE49-F238E27FC236}">
                  <a16:creationId xmlns:a16="http://schemas.microsoft.com/office/drawing/2014/main" id="{8D8F480F-0B23-B711-A4F4-038467B73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468" name="Text Box 151">
            <a:extLst>
              <a:ext uri="{FF2B5EF4-FFF2-40B4-BE49-F238E27FC236}">
                <a16:creationId xmlns:a16="http://schemas.microsoft.com/office/drawing/2014/main" id="{74A7BC6A-6EA8-623F-936D-51BFA941B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9172"/>
            <a:ext cx="4495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Р</a:t>
            </a:r>
            <a:r>
              <a:rPr lang="ru-RU" altLang="ru-RU" dirty="0">
                <a:cs typeface="Times New Roman" panose="02020603050405020304" pitchFamily="18" charset="0"/>
              </a:rPr>
              <a:t>азделите </a:t>
            </a:r>
            <a:r>
              <a:rPr lang="ru-RU" altLang="ru-RU" dirty="0"/>
              <a:t>окружность</a:t>
            </a:r>
            <a:r>
              <a:rPr lang="ru-RU" altLang="ru-RU" dirty="0">
                <a:cs typeface="Times New Roman" panose="02020603050405020304" pitchFamily="18" charset="0"/>
              </a:rPr>
              <a:t> на 8 равных частей точками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...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А</a:t>
            </a:r>
            <a:r>
              <a:rPr lang="ru-RU" altLang="ru-RU" baseline="-30000" dirty="0"/>
              <a:t>7</a:t>
            </a:r>
            <a:r>
              <a:rPr lang="ru-RU" altLang="ru-RU" i="1" dirty="0">
                <a:cs typeface="Times New Roman" panose="02020603050405020304" pitchFamily="18" charset="0"/>
              </a:rPr>
              <a:t>.</a:t>
            </a:r>
            <a:r>
              <a:rPr lang="ru-RU" altLang="ru-RU" i="1" dirty="0"/>
              <a:t> </a:t>
            </a:r>
            <a:r>
              <a:rPr lang="ru-RU" altLang="ru-RU" dirty="0"/>
              <a:t>Выясните, где будет находиться отмеченная точка </a:t>
            </a:r>
            <a:r>
              <a:rPr lang="en-US" altLang="ru-RU" i="1" dirty="0"/>
              <a:t>A</a:t>
            </a:r>
            <a:r>
              <a:rPr lang="ru-RU" altLang="ru-RU" dirty="0"/>
              <a:t>, когда катящаяся окружность достигнет точки: а) </a:t>
            </a:r>
            <a:r>
              <a:rPr lang="en-US" altLang="ru-RU" i="1" dirty="0"/>
              <a:t>A</a:t>
            </a:r>
            <a:r>
              <a:rPr lang="en-US" altLang="ru-RU" baseline="-25000" dirty="0"/>
              <a:t>4</a:t>
            </a:r>
            <a:r>
              <a:rPr lang="ru-RU" altLang="ru-RU" dirty="0"/>
              <a:t>; б)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dirty="0"/>
              <a:t>; </a:t>
            </a:r>
            <a:r>
              <a:rPr lang="en-US" altLang="ru-RU" baseline="-25000" dirty="0"/>
              <a:t> </a:t>
            </a:r>
            <a:r>
              <a:rPr lang="ru-RU" altLang="ru-RU" dirty="0"/>
              <a:t>в) </a:t>
            </a:r>
            <a:r>
              <a:rPr lang="en-US" altLang="ru-RU" i="1" dirty="0"/>
              <a:t>A</a:t>
            </a:r>
            <a:r>
              <a:rPr lang="en-US" altLang="ru-RU" baseline="-25000" dirty="0"/>
              <a:t>6</a:t>
            </a:r>
            <a:r>
              <a:rPr lang="en-US" altLang="ru-RU" dirty="0"/>
              <a:t>; </a:t>
            </a:r>
            <a:r>
              <a:rPr lang="ru-RU" altLang="ru-RU" dirty="0"/>
              <a:t>г) </a:t>
            </a:r>
            <a:r>
              <a:rPr lang="en-US" altLang="ru-RU" i="1" dirty="0"/>
              <a:t>A</a:t>
            </a:r>
            <a:r>
              <a:rPr lang="ru-RU" altLang="ru-RU" baseline="-25000" dirty="0"/>
              <a:t>1</a:t>
            </a:r>
            <a:r>
              <a:rPr lang="en-US" altLang="ru-RU" dirty="0"/>
              <a:t>;</a:t>
            </a:r>
            <a:r>
              <a:rPr lang="ru-RU" altLang="ru-RU" dirty="0"/>
              <a:t> д) </a:t>
            </a:r>
            <a:r>
              <a:rPr lang="en-US" altLang="ru-RU" i="1" dirty="0"/>
              <a:t>A</a:t>
            </a:r>
            <a:r>
              <a:rPr lang="ru-RU" altLang="ru-RU" baseline="-25000" dirty="0"/>
              <a:t>3</a:t>
            </a:r>
            <a:r>
              <a:rPr lang="en-US" altLang="ru-RU" dirty="0"/>
              <a:t>;</a:t>
            </a:r>
            <a:r>
              <a:rPr lang="ru-RU" altLang="ru-RU" dirty="0"/>
              <a:t> е) </a:t>
            </a:r>
            <a:r>
              <a:rPr lang="en-US" altLang="ru-RU" i="1" dirty="0"/>
              <a:t>A</a:t>
            </a:r>
            <a:r>
              <a:rPr lang="ru-RU" altLang="ru-RU" baseline="-25000" dirty="0"/>
              <a:t>5</a:t>
            </a:r>
            <a:r>
              <a:rPr lang="en-US" altLang="ru-RU" dirty="0"/>
              <a:t>;</a:t>
            </a:r>
            <a:r>
              <a:rPr lang="ru-RU" altLang="ru-RU" dirty="0"/>
              <a:t> ж) </a:t>
            </a:r>
            <a:r>
              <a:rPr lang="en-US" altLang="ru-RU" i="1" dirty="0"/>
              <a:t>A</a:t>
            </a:r>
            <a:r>
              <a:rPr lang="ru-RU" altLang="ru-RU" baseline="-25000" dirty="0"/>
              <a:t>7</a:t>
            </a:r>
            <a:r>
              <a:rPr lang="ru-RU" alt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65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032CA18-950A-AF95-E619-10A26EDC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pic>
        <p:nvPicPr>
          <p:cNvPr id="241670" name="Picture 6">
            <a:extLst>
              <a:ext uri="{FF2B5EF4-FFF2-40B4-BE49-F238E27FC236}">
                <a16:creationId xmlns:a16="http://schemas.microsoft.com/office/drawing/2014/main" id="{DD53D3E4-C3EC-B106-FBD6-0351BB01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40386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 Box 7">
            <a:extLst>
              <a:ext uri="{FF2B5EF4-FFF2-40B4-BE49-F238E27FC236}">
                <a16:creationId xmlns:a16="http://schemas.microsoft.com/office/drawing/2014/main" id="{7680C6B3-ED24-BAC3-5DD1-50E82DC6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Т</a:t>
            </a:r>
            <a:r>
              <a:rPr lang="ru-RU" altLang="ru-RU" dirty="0">
                <a:cs typeface="Times New Roman" panose="02020603050405020304" pitchFamily="18" charset="0"/>
              </a:rPr>
              <a:t>раектория движения точки, закрепленной на </a:t>
            </a:r>
            <a:r>
              <a:rPr lang="ru-RU" altLang="ru-RU" dirty="0"/>
              <a:t>продолжении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4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радиуса, 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удлиненной астро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идой.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Нарисуйте эту кривую.</a:t>
            </a:r>
          </a:p>
        </p:txBody>
      </p:sp>
      <p:sp>
        <p:nvSpPr>
          <p:cNvPr id="37893" name="Rectangle 9">
            <a:extLst>
              <a:ext uri="{FF2B5EF4-FFF2-40B4-BE49-F238E27FC236}">
                <a16:creationId xmlns:a16="http://schemas.microsoft.com/office/drawing/2014/main" id="{21BD5081-8F63-BD0D-786D-B1AADA9CC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943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3300"/>
                </a:solidFill>
                <a:hlinkClick r:id="rId4"/>
              </a:rPr>
              <a:t>Удлиненная астроида</a:t>
            </a:r>
            <a:endParaRPr lang="ru-RU" altLang="ru-RU" sz="3600">
              <a:solidFill>
                <a:srgbClr val="FF3300"/>
              </a:solidFill>
            </a:endParaRPr>
          </a:p>
          <a:p>
            <a:pPr algn="ctr" eaLnBrk="1" hangingPunct="1"/>
            <a:r>
              <a:rPr lang="ru-RU" altLang="ru-RU"/>
              <a:t>(в режиме слайдов)</a:t>
            </a:r>
          </a:p>
        </p:txBody>
      </p:sp>
    </p:spTree>
    <p:extLst>
      <p:ext uri="{BB962C8B-B14F-4D97-AF65-F5344CB8AC3E}">
        <p14:creationId xmlns:p14="http://schemas.microsoft.com/office/powerpoint/2010/main" val="181179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76EBBA2-194D-4907-1773-6866400C6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90C0B042-58A7-51FB-30DD-19A37BD7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Т</a:t>
            </a:r>
            <a:r>
              <a:rPr lang="ru-RU" altLang="ru-RU" dirty="0">
                <a:cs typeface="Times New Roman" panose="02020603050405020304" pitchFamily="18" charset="0"/>
              </a:rPr>
              <a:t>раектория движения точки, закрепленной на 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3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радиуса, 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кривой Штейнера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Нарисуйте эту кривую.</a:t>
            </a:r>
          </a:p>
        </p:txBody>
      </p:sp>
      <p:pic>
        <p:nvPicPr>
          <p:cNvPr id="243718" name="Picture 6">
            <a:extLst>
              <a:ext uri="{FF2B5EF4-FFF2-40B4-BE49-F238E27FC236}">
                <a16:creationId xmlns:a16="http://schemas.microsoft.com/office/drawing/2014/main" id="{F61D9C1B-86D3-C07E-D334-DD80C4A2B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80365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8">
            <a:extLst>
              <a:ext uri="{FF2B5EF4-FFF2-40B4-BE49-F238E27FC236}">
                <a16:creationId xmlns:a16="http://schemas.microsoft.com/office/drawing/2014/main" id="{C5492272-47DD-DFDC-D2F2-74A35CFAF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867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3300"/>
                </a:solidFill>
                <a:hlinkClick r:id="rId4"/>
              </a:rPr>
              <a:t>Кривая Штейнера</a:t>
            </a:r>
            <a:endParaRPr lang="ru-RU" altLang="ru-RU" sz="3600">
              <a:solidFill>
                <a:srgbClr val="FF3300"/>
              </a:solidFill>
            </a:endParaRPr>
          </a:p>
          <a:p>
            <a:pPr algn="ctr" eaLnBrk="1" hangingPunct="1"/>
            <a:r>
              <a:rPr lang="ru-RU" altLang="ru-RU"/>
              <a:t>(в режиме слайдов)</a:t>
            </a:r>
          </a:p>
        </p:txBody>
      </p:sp>
    </p:spTree>
    <p:extLst>
      <p:ext uri="{BB962C8B-B14F-4D97-AF65-F5344CB8AC3E}">
        <p14:creationId xmlns:p14="http://schemas.microsoft.com/office/powerpoint/2010/main" val="17620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BBF888C-6315-0E96-CFDE-0991B31F6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39939" name="Text Box 5">
            <a:extLst>
              <a:ext uri="{FF2B5EF4-FFF2-40B4-BE49-F238E27FC236}">
                <a16:creationId xmlns:a16="http://schemas.microsoft.com/office/drawing/2014/main" id="{127D093A-639E-5B44-83B2-E27FF5BFC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Т</a:t>
            </a:r>
            <a:r>
              <a:rPr lang="ru-RU" altLang="ru-RU" dirty="0">
                <a:cs typeface="Times New Roman" panose="02020603050405020304" pitchFamily="18" charset="0"/>
              </a:rPr>
              <a:t>раектория движения точки, закрепленной на </a:t>
            </a:r>
            <a:r>
              <a:rPr lang="ru-RU" altLang="ru-RU" dirty="0"/>
              <a:t>продолжении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</a:t>
            </a:r>
            <a:r>
              <a:rPr lang="en-US" altLang="ru-RU" dirty="0"/>
              <a:t>3</a:t>
            </a:r>
            <a:r>
              <a:rPr lang="ru-RU" altLang="ru-RU" dirty="0"/>
              <a:t>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радиуса, 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удлиненной кривой Штейнера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Нарисуйте эту кривую.</a:t>
            </a:r>
          </a:p>
        </p:txBody>
      </p:sp>
      <p:pic>
        <p:nvPicPr>
          <p:cNvPr id="245766" name="Picture 6">
            <a:extLst>
              <a:ext uri="{FF2B5EF4-FFF2-40B4-BE49-F238E27FC236}">
                <a16:creationId xmlns:a16="http://schemas.microsoft.com/office/drawing/2014/main" id="{840CB404-9EE9-2906-6E1C-398F9A9C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03860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Rectangle 7">
            <a:extLst>
              <a:ext uri="{FF2B5EF4-FFF2-40B4-BE49-F238E27FC236}">
                <a16:creationId xmlns:a16="http://schemas.microsoft.com/office/drawing/2014/main" id="{B72352E3-A43B-59F6-C86A-6F322DC31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943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3300"/>
                </a:solidFill>
                <a:hlinkClick r:id="rId4"/>
              </a:rPr>
              <a:t>Удлиненная кривая Штейнера</a:t>
            </a:r>
            <a:endParaRPr lang="ru-RU" altLang="ru-RU" sz="3600">
              <a:solidFill>
                <a:srgbClr val="FF3300"/>
              </a:solidFill>
            </a:endParaRPr>
          </a:p>
          <a:p>
            <a:pPr algn="ctr" eaLnBrk="1" hangingPunct="1"/>
            <a:r>
              <a:rPr lang="ru-RU" altLang="ru-RU"/>
              <a:t>(в режиме слайдов)</a:t>
            </a:r>
          </a:p>
        </p:txBody>
      </p:sp>
    </p:spTree>
    <p:extLst>
      <p:ext uri="{BB962C8B-B14F-4D97-AF65-F5344CB8AC3E}">
        <p14:creationId xmlns:p14="http://schemas.microsoft.com/office/powerpoint/2010/main" val="17540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E8DBE98-656A-825D-7708-3AA7DBA5C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BBDAAB0B-74A2-9AB9-C6B3-4AFC55DD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Нарисуйте к</a:t>
            </a:r>
            <a:r>
              <a:rPr lang="ru-RU" altLang="ru-RU" dirty="0">
                <a:cs typeface="Times New Roman" panose="02020603050405020304" pitchFamily="18" charset="0"/>
              </a:rPr>
              <a:t>рив</a:t>
            </a:r>
            <a:r>
              <a:rPr lang="ru-RU" altLang="ru-RU" dirty="0"/>
              <a:t>ую</a:t>
            </a:r>
            <a:r>
              <a:rPr lang="ru-RU" altLang="ru-RU" dirty="0">
                <a:cs typeface="Times New Roman" panose="02020603050405020304" pitchFamily="18" charset="0"/>
              </a:rPr>
              <a:t>, которую описывает точка, закрепленная на окружности, катящейся </a:t>
            </a:r>
            <a:r>
              <a:rPr lang="ru-RU" altLang="ru-RU" dirty="0"/>
              <a:t>с внутренней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 в 2,5 раза большего радиуса.</a:t>
            </a:r>
          </a:p>
        </p:txBody>
      </p:sp>
      <p:pic>
        <p:nvPicPr>
          <p:cNvPr id="354308" name="Picture 4">
            <a:extLst>
              <a:ext uri="{FF2B5EF4-FFF2-40B4-BE49-F238E27FC236}">
                <a16:creationId xmlns:a16="http://schemas.microsoft.com/office/drawing/2014/main" id="{C9F4F936-6242-FC37-9AEF-1262F531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9624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Rectangle 6">
            <a:extLst>
              <a:ext uri="{FF2B5EF4-FFF2-40B4-BE49-F238E27FC236}">
                <a16:creationId xmlns:a16="http://schemas.microsoft.com/office/drawing/2014/main" id="{912C68C9-B2EB-7EE7-D032-F1B1335B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867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3300"/>
                </a:solidFill>
                <a:hlinkClick r:id="rId4"/>
              </a:rPr>
              <a:t>Кривая в движении</a:t>
            </a:r>
            <a:endParaRPr lang="ru-RU" altLang="ru-RU" sz="3600">
              <a:solidFill>
                <a:srgbClr val="FF3300"/>
              </a:solidFill>
            </a:endParaRPr>
          </a:p>
          <a:p>
            <a:pPr algn="ctr" eaLnBrk="1" hangingPunct="1"/>
            <a:r>
              <a:rPr lang="ru-RU" altLang="ru-RU"/>
              <a:t>(в режиме слайдов)</a:t>
            </a:r>
          </a:p>
        </p:txBody>
      </p:sp>
    </p:spTree>
    <p:extLst>
      <p:ext uri="{BB962C8B-B14F-4D97-AF65-F5344CB8AC3E}">
        <p14:creationId xmlns:p14="http://schemas.microsoft.com/office/powerpoint/2010/main" val="24868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178F1E2-35EE-2CAA-796E-E4BA93616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4705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6C4B0731-FC72-8122-C290-A0B7AC11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1905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Нарисуйте к</a:t>
            </a:r>
            <a:r>
              <a:rPr lang="ru-RU" altLang="ru-RU" dirty="0">
                <a:cs typeface="Times New Roman" panose="02020603050405020304" pitchFamily="18" charset="0"/>
              </a:rPr>
              <a:t>рив</a:t>
            </a:r>
            <a:r>
              <a:rPr lang="ru-RU" altLang="ru-RU" dirty="0"/>
              <a:t>ую</a:t>
            </a:r>
            <a:r>
              <a:rPr lang="ru-RU" altLang="ru-RU" dirty="0">
                <a:cs typeface="Times New Roman" panose="02020603050405020304" pitchFamily="18" charset="0"/>
              </a:rPr>
              <a:t>, которую описывает точка, закрепленная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dirty="0"/>
              <a:t> в 1,5 раза большего радиуса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</a:t>
            </a:r>
          </a:p>
        </p:txBody>
      </p:sp>
      <p:pic>
        <p:nvPicPr>
          <p:cNvPr id="356356" name="Picture 4">
            <a:extLst>
              <a:ext uri="{FF2B5EF4-FFF2-40B4-BE49-F238E27FC236}">
                <a16:creationId xmlns:a16="http://schemas.microsoft.com/office/drawing/2014/main" id="{D6001758-D30A-1D97-D324-2474BB81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00213"/>
            <a:ext cx="3762375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Rectangle 6">
            <a:extLst>
              <a:ext uri="{FF2B5EF4-FFF2-40B4-BE49-F238E27FC236}">
                <a16:creationId xmlns:a16="http://schemas.microsoft.com/office/drawing/2014/main" id="{2A7DBC10-AEF1-68E6-FFFE-DEA923E3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867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3300"/>
                </a:solidFill>
                <a:hlinkClick r:id="rId4"/>
              </a:rPr>
              <a:t>Кривая в движении</a:t>
            </a:r>
            <a:endParaRPr lang="ru-RU" altLang="ru-RU" sz="3600">
              <a:solidFill>
                <a:srgbClr val="FF3300"/>
              </a:solidFill>
            </a:endParaRPr>
          </a:p>
          <a:p>
            <a:pPr algn="ctr" eaLnBrk="1" hangingPunct="1"/>
            <a:r>
              <a:rPr lang="ru-RU" altLang="ru-RU"/>
              <a:t>(в режиме слайдов)</a:t>
            </a:r>
          </a:p>
        </p:txBody>
      </p:sp>
    </p:spTree>
    <p:extLst>
      <p:ext uri="{BB962C8B-B14F-4D97-AF65-F5344CB8AC3E}">
        <p14:creationId xmlns:p14="http://schemas.microsoft.com/office/powerpoint/2010/main" val="21575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4744FAA-7E83-84E2-6C22-AB0F16E50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23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81CD9AF6-7B7E-0BF1-7C89-DFF4497AC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Нарисуйте траекторию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в 2,5 раза большего радиуса.</a:t>
            </a:r>
          </a:p>
        </p:txBody>
      </p:sp>
      <p:pic>
        <p:nvPicPr>
          <p:cNvPr id="272389" name="Picture 5">
            <a:extLst>
              <a:ext uri="{FF2B5EF4-FFF2-40B4-BE49-F238E27FC236}">
                <a16:creationId xmlns:a16="http://schemas.microsoft.com/office/drawing/2014/main" id="{504F34F1-707D-0B11-8529-D2608E44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783013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6">
            <a:extLst>
              <a:ext uri="{FF2B5EF4-FFF2-40B4-BE49-F238E27FC236}">
                <a16:creationId xmlns:a16="http://schemas.microsoft.com/office/drawing/2014/main" id="{F8E2608F-DE5F-C581-0B45-E7CDE162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867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3300"/>
                </a:solidFill>
                <a:hlinkClick r:id="rId4"/>
              </a:rPr>
              <a:t>Кривая в движении</a:t>
            </a:r>
            <a:endParaRPr lang="ru-RU" altLang="ru-RU" sz="3600">
              <a:solidFill>
                <a:srgbClr val="FF3300"/>
              </a:solidFill>
            </a:endParaRPr>
          </a:p>
          <a:p>
            <a:pPr algn="ctr" eaLnBrk="1" hangingPunct="1"/>
            <a:r>
              <a:rPr lang="ru-RU" altLang="ru-RU"/>
              <a:t>(в режиме слайдов)</a:t>
            </a:r>
          </a:p>
        </p:txBody>
      </p:sp>
    </p:spTree>
    <p:extLst>
      <p:ext uri="{BB962C8B-B14F-4D97-AF65-F5344CB8AC3E}">
        <p14:creationId xmlns:p14="http://schemas.microsoft.com/office/powerpoint/2010/main" val="3096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29B5EB28-6075-B631-3B1A-9B1F682C3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Соединяя плавной кривой построенные точки, получим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карди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оид</a:t>
            </a:r>
            <a:r>
              <a:rPr lang="ru-RU" altLang="ru-RU" sz="3200" dirty="0">
                <a:solidFill>
                  <a:srgbClr val="FF3300"/>
                </a:solidFill>
              </a:rPr>
              <a:t>у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89218945-45B2-76A2-BE97-17498CE2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4958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7">
            <a:extLst>
              <a:ext uri="{FF2B5EF4-FFF2-40B4-BE49-F238E27FC236}">
                <a16:creationId xmlns:a16="http://schemas.microsoft.com/office/drawing/2014/main" id="{25F09D8A-898E-069F-DED4-C7BA440FB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943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3300"/>
                </a:solidFill>
                <a:hlinkClick r:id="rId4"/>
              </a:rPr>
              <a:t>Кардиоида в движении</a:t>
            </a:r>
            <a:endParaRPr lang="ru-RU" altLang="ru-RU" sz="3600">
              <a:solidFill>
                <a:srgbClr val="FF3300"/>
              </a:solidFill>
            </a:endParaRPr>
          </a:p>
          <a:p>
            <a:pPr algn="ctr" eaLnBrk="1" hangingPunct="1"/>
            <a:r>
              <a:rPr lang="ru-RU" altLang="ru-RU"/>
              <a:t>(в режиме слайдов)</a:t>
            </a:r>
          </a:p>
        </p:txBody>
      </p:sp>
    </p:spTree>
    <p:extLst>
      <p:ext uri="{BB962C8B-B14F-4D97-AF65-F5344CB8AC3E}">
        <p14:creationId xmlns:p14="http://schemas.microsoft.com/office/powerpoint/2010/main" val="231946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EF183D4-FBC6-A2EA-410D-459A9ED56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F675501-2AB9-1FE1-060B-FD2A504C8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404813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На клетчатой бумаге нарисуйте две окружности радиуса 4 клетки. Разделите одну окружность на 8 равных частей. Отметьте точку на другой окружности.</a:t>
            </a:r>
            <a:r>
              <a:rPr lang="ru-RU" altLang="ru-RU" sz="2800" dirty="0">
                <a:cs typeface="Times New Roman" panose="02020603050405020304" pitchFamily="18" charset="0"/>
              </a:rPr>
              <a:t> Проведите построение кардиоиды.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FDE1A088-46DB-6188-E3EC-977BE345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466975"/>
            <a:ext cx="42386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>
            <a:extLst>
              <a:ext uri="{FF2B5EF4-FFF2-40B4-BE49-F238E27FC236}">
                <a16:creationId xmlns:a16="http://schemas.microsoft.com/office/drawing/2014/main" id="{FB33B7BD-0054-726E-DCED-C01BBCA1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466975"/>
            <a:ext cx="4343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3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658A8D30-2279-D525-448C-478639EC2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 (Лабораторная работа)</a:t>
            </a:r>
          </a:p>
        </p:txBody>
      </p:sp>
      <p:sp>
        <p:nvSpPr>
          <p:cNvPr id="22531" name="Text Box 1027">
            <a:extLst>
              <a:ext uri="{FF2B5EF4-FFF2-40B4-BE49-F238E27FC236}">
                <a16:creationId xmlns:a16="http://schemas.microsoft.com/office/drawing/2014/main" id="{BC508F4F-4E15-D365-3349-E8207873A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потребуются два круга одинаковых радиусов примерно по 3 см, вырезанные из плотного картона,  на краю одного из которых вырезан небольшой уголок. </a:t>
            </a:r>
          </a:p>
        </p:txBody>
      </p:sp>
      <p:sp>
        <p:nvSpPr>
          <p:cNvPr id="22532" name="Text Box 1028">
            <a:extLst>
              <a:ext uri="{FF2B5EF4-FFF2-40B4-BE49-F238E27FC236}">
                <a16:creationId xmlns:a16="http://schemas.microsoft.com/office/drawing/2014/main" id="{94E5A479-7260-0A37-9517-F168E2521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05000"/>
            <a:ext cx="533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Приклейте круг к листу бумаги. Установите круг с вырезанным уголком так, чтобы вырезанный уголок касался закрепленного круга.</a:t>
            </a:r>
            <a:r>
              <a:rPr lang="en-US" altLang="ru-RU" dirty="0"/>
              <a:t> </a:t>
            </a:r>
            <a:r>
              <a:rPr lang="ru-RU" altLang="ru-RU" dirty="0"/>
              <a:t>Катите круг с вырезанным уголком по закрепленному кругу и отмечайте карандашом положения вырезанного уголка. Соедините отмеченные точки плавной кривой, получите искомую траекторию.</a:t>
            </a:r>
          </a:p>
        </p:txBody>
      </p:sp>
      <p:graphicFrame>
        <p:nvGraphicFramePr>
          <p:cNvPr id="22533" name="Object 1031">
            <a:extLst>
              <a:ext uri="{FF2B5EF4-FFF2-40B4-BE49-F238E27FC236}">
                <a16:creationId xmlns:a16="http://schemas.microsoft.com/office/drawing/2014/main" id="{2E4BD43B-0DB7-49C3-C524-97185EC97B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048000"/>
          <a:ext cx="19240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1924319" imgH="961905" progId="Paint.Picture">
                  <p:embed/>
                </p:oleObj>
              </mc:Choice>
              <mc:Fallback>
                <p:oleObj name="Точечный рисунок" r:id="rId3" imgW="1924319" imgH="961905" progId="Paint.Picture">
                  <p:embed/>
                  <p:pic>
                    <p:nvPicPr>
                      <p:cNvPr id="22533" name="Object 1031">
                        <a:extLst>
                          <a:ext uri="{FF2B5EF4-FFF2-40B4-BE49-F238E27FC236}">
                            <a16:creationId xmlns:a16="http://schemas.microsoft.com/office/drawing/2014/main" id="{2E4BD43B-0DB7-49C3-C524-97185EC97B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19240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6" name="Object 1032">
            <a:extLst>
              <a:ext uri="{FF2B5EF4-FFF2-40B4-BE49-F238E27FC236}">
                <a16:creationId xmlns:a16="http://schemas.microsoft.com/office/drawing/2014/main" id="{099CAB00-100B-D151-A768-C862600899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133600"/>
          <a:ext cx="29337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2933333" imgH="2809524" progId="Paint.Picture">
                  <p:embed/>
                </p:oleObj>
              </mc:Choice>
              <mc:Fallback>
                <p:oleObj name="Точечный рисунок" r:id="rId5" imgW="2933333" imgH="2809524" progId="Paint.Picture">
                  <p:embed/>
                  <p:pic>
                    <p:nvPicPr>
                      <p:cNvPr id="370696" name="Object 1032">
                        <a:extLst>
                          <a:ext uri="{FF2B5EF4-FFF2-40B4-BE49-F238E27FC236}">
                            <a16:creationId xmlns:a16="http://schemas.microsoft.com/office/drawing/2014/main" id="{099CAB00-100B-D151-A768-C862600899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2933700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0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3D6FDAE-3800-4631-7D98-7FE219674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2ABFFFF2-AC16-5C6E-383E-631E1AEC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кардиоида: а) оси симметрии; б) центр симметрии?</a:t>
            </a:r>
          </a:p>
        </p:txBody>
      </p:sp>
      <p:sp>
        <p:nvSpPr>
          <p:cNvPr id="276496" name="Text Box 16">
            <a:extLst>
              <a:ext uri="{FF2B5EF4-FFF2-40B4-BE49-F238E27FC236}">
                <a16:creationId xmlns:a16="http://schemas.microsoft.com/office/drawing/2014/main" id="{F8B87154-968B-0089-91AB-8A027A8F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58681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а) Да; </a:t>
            </a:r>
          </a:p>
        </p:txBody>
      </p:sp>
      <p:sp>
        <p:nvSpPr>
          <p:cNvPr id="276497" name="Text Box 17">
            <a:extLst>
              <a:ext uri="{FF2B5EF4-FFF2-40B4-BE49-F238E27FC236}">
                <a16:creationId xmlns:a16="http://schemas.microsoft.com/office/drawing/2014/main" id="{69A8D287-4E37-A978-B651-67407B31E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958681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нет.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6D3D872-94B1-72FC-E396-34666DCC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39106"/>
            <a:ext cx="4343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6" grpId="0" autoUpdateAnimBg="0"/>
      <p:bldP spid="27649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>
            <a:extLst>
              <a:ext uri="{FF2B5EF4-FFF2-40B4-BE49-F238E27FC236}">
                <a16:creationId xmlns:a16="http://schemas.microsoft.com/office/drawing/2014/main" id="{60606474-28BF-633D-E9D3-2B083CD21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4579" name="Text Box 1027">
            <a:extLst>
              <a:ext uri="{FF2B5EF4-FFF2-40B4-BE49-F238E27FC236}">
                <a16:creationId xmlns:a16="http://schemas.microsoft.com/office/drawing/2014/main" id="{B5B81630-F34A-4378-126C-51286B0C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 клетчатой бумаге нарисуйте два правильных треугольника с общей стороной 8 клеток. Отметьте точку в вершине одного из них.</a:t>
            </a:r>
            <a:r>
              <a:rPr lang="ru-RU" altLang="ru-RU" dirty="0">
                <a:cs typeface="Times New Roman" panose="02020603050405020304" pitchFamily="18" charset="0"/>
              </a:rPr>
              <a:t> Нарисуйте траекторию движения точки, когда один треугольник катится по другому.</a:t>
            </a:r>
          </a:p>
        </p:txBody>
      </p:sp>
      <p:pic>
        <p:nvPicPr>
          <p:cNvPr id="24580" name="Picture 8">
            <a:extLst>
              <a:ext uri="{FF2B5EF4-FFF2-40B4-BE49-F238E27FC236}">
                <a16:creationId xmlns:a16="http://schemas.microsoft.com/office/drawing/2014/main" id="{7E208FAE-6C9E-5024-3AAB-37E154CA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49500"/>
            <a:ext cx="42195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>
            <a:extLst>
              <a:ext uri="{FF2B5EF4-FFF2-40B4-BE49-F238E27FC236}">
                <a16:creationId xmlns:a16="http://schemas.microsoft.com/office/drawing/2014/main" id="{03F3282F-AB2E-3DCA-C367-3976EF096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359025"/>
            <a:ext cx="42195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4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81BCD42-69B3-57A8-EEDD-3635CCCC4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 (Лабораторная работа)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3515D31A-4CE4-78C7-B8D5-6BB193392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два правильных треугольника со стороной примерно 4 см, вырезанные из плотного картона, на одном углу которого вырезан небольшой уголок. 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3DA81571-9603-D3E7-298B-6E18D47E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33600"/>
            <a:ext cx="6324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Приклейте треугольник к листу бумаги. Установите треугольник с вырезанным уголком так, чтобы сторона с вырезанным уголком треугольника касалась стороны закрепленного треугольника.</a:t>
            </a:r>
            <a:r>
              <a:rPr lang="en-US" altLang="ru-RU" dirty="0"/>
              <a:t> </a:t>
            </a:r>
            <a:r>
              <a:rPr lang="ru-RU" altLang="ru-RU" dirty="0"/>
              <a:t>Поворачивайте треугольник с вырезанным уголком вокруг закрепленного треугольника и отмечайте карандашом положения вырезанного уголка. Соедините дугами окружностей отмеченные точки, получите искомую траекторию.</a:t>
            </a:r>
          </a:p>
        </p:txBody>
      </p:sp>
      <p:graphicFrame>
        <p:nvGraphicFramePr>
          <p:cNvPr id="25605" name="Object 7">
            <a:extLst>
              <a:ext uri="{FF2B5EF4-FFF2-40B4-BE49-F238E27FC236}">
                <a16:creationId xmlns:a16="http://schemas.microsoft.com/office/drawing/2014/main" id="{621267E4-06BB-1959-7AC8-95F2A8576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124200"/>
          <a:ext cx="1190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1190476" imgH="695238" progId="Paint.Picture">
                  <p:embed/>
                </p:oleObj>
              </mc:Choice>
              <mc:Fallback>
                <p:oleObj name="Точечный рисунок" r:id="rId3" imgW="1190476" imgH="695238" progId="Paint.Picture">
                  <p:embed/>
                  <p:pic>
                    <p:nvPicPr>
                      <p:cNvPr id="25605" name="Object 7">
                        <a:extLst>
                          <a:ext uri="{FF2B5EF4-FFF2-40B4-BE49-F238E27FC236}">
                            <a16:creationId xmlns:a16="http://schemas.microsoft.com/office/drawing/2014/main" id="{621267E4-06BB-1959-7AC8-95F2A8576A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24200"/>
                        <a:ext cx="11906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>
            <a:extLst>
              <a:ext uri="{FF2B5EF4-FFF2-40B4-BE49-F238E27FC236}">
                <a16:creationId xmlns:a16="http://schemas.microsoft.com/office/drawing/2014/main" id="{279BD9B6-2380-9C65-F627-13BDC2B63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362200"/>
          <a:ext cx="20478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2048161" imgH="2247619" progId="Paint.Picture">
                  <p:embed/>
                </p:oleObj>
              </mc:Choice>
              <mc:Fallback>
                <p:oleObj name="Точечный рисунок" r:id="rId5" imgW="2048161" imgH="2247619" progId="Paint.Picture">
                  <p:embed/>
                  <p:pic>
                    <p:nvPicPr>
                      <p:cNvPr id="372744" name="Object 8">
                        <a:extLst>
                          <a:ext uri="{FF2B5EF4-FFF2-40B4-BE49-F238E27FC236}">
                            <a16:creationId xmlns:a16="http://schemas.microsoft.com/office/drawing/2014/main" id="{279BD9B6-2380-9C65-F627-13BDC2B63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204787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4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5B5184F-2E09-F480-79E7-4F49DB333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A6CEAEC6-3EC1-8010-3D31-88D5B31B3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Нарисуйте траекторию движения вершины квадрата, катящегося с внешней стороны по другому квадрату.</a:t>
            </a:r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FCC4AB21-8350-ACD7-EB24-D0742DF6A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916113"/>
            <a:ext cx="42195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F60DF471-2839-A36F-B36C-45DB492B0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924050"/>
            <a:ext cx="42195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3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1543</Words>
  <Application>Microsoft Office PowerPoint</Application>
  <PresentationFormat>Экран (4:3)</PresentationFormat>
  <Paragraphs>137</Paragraphs>
  <Slides>25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Times New Roman</vt:lpstr>
      <vt:lpstr>Arial</vt:lpstr>
      <vt:lpstr>Оформление по умолчанию</vt:lpstr>
      <vt:lpstr>Точечный рисунок</vt:lpstr>
      <vt:lpstr>9б. КРИВЫЕ (Кардиоида)</vt:lpstr>
      <vt:lpstr>Упражнение 1</vt:lpstr>
      <vt:lpstr>Презентация PowerPoint</vt:lpstr>
      <vt:lpstr>Упражнение 2</vt:lpstr>
      <vt:lpstr>Упражнение 3 (Лабораторная работа)</vt:lpstr>
      <vt:lpstr>Упражнение 4</vt:lpstr>
      <vt:lpstr>Упражнение 5</vt:lpstr>
      <vt:lpstr>Упражнение 6 (Лабораторная работа)</vt:lpstr>
      <vt:lpstr>Упражнение 7</vt:lpstr>
      <vt:lpstr>Упражнение 8 (Лабораторная работа)</vt:lpstr>
      <vt:lpstr>Упражнение 9</vt:lpstr>
      <vt:lpstr>Упражнение 10 (Лабораторная работа)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116</cp:revision>
  <dcterms:created xsi:type="dcterms:W3CDTF">2008-04-30T05:51:18Z</dcterms:created>
  <dcterms:modified xsi:type="dcterms:W3CDTF">2022-07-11T04:16:45Z</dcterms:modified>
</cp:coreProperties>
</file>