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80" r:id="rId2"/>
    <p:sldId id="279" r:id="rId3"/>
    <p:sldId id="316" r:id="rId4"/>
    <p:sldId id="329" r:id="rId5"/>
    <p:sldId id="330" r:id="rId6"/>
    <p:sldId id="331" r:id="rId7"/>
    <p:sldId id="332" r:id="rId8"/>
    <p:sldId id="333" r:id="rId9"/>
    <p:sldId id="328" r:id="rId10"/>
    <p:sldId id="323" r:id="rId11"/>
    <p:sldId id="324" r:id="rId12"/>
    <p:sldId id="309" r:id="rId13"/>
    <p:sldId id="325" r:id="rId14"/>
    <p:sldId id="326" r:id="rId15"/>
    <p:sldId id="334" r:id="rId16"/>
    <p:sldId id="335" r:id="rId17"/>
    <p:sldId id="336" r:id="rId18"/>
    <p:sldId id="343" r:id="rId19"/>
    <p:sldId id="344" r:id="rId20"/>
    <p:sldId id="342" r:id="rId21"/>
    <p:sldId id="337" r:id="rId22"/>
    <p:sldId id="338" r:id="rId23"/>
    <p:sldId id="339" r:id="rId24"/>
    <p:sldId id="340" r:id="rId25"/>
    <p:sldId id="341" r:id="rId26"/>
    <p:sldId id="347" r:id="rId27"/>
    <p:sldId id="346" r:id="rId28"/>
    <p:sldId id="348" r:id="rId29"/>
    <p:sldId id="351" r:id="rId30"/>
    <p:sldId id="349" r:id="rId31"/>
    <p:sldId id="350" r:id="rId32"/>
    <p:sldId id="327" r:id="rId33"/>
    <p:sldId id="352" r:id="rId34"/>
    <p:sldId id="353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484123-6F1B-B315-FF9C-2FD8259C02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C8E7BE7-DCD1-1BFC-6771-A9B2D7ACCFB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B8FA167-D8A9-2241-7D83-820B4F52069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72A6494-A14A-30E0-1162-A4AC268000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90FBDAF-CED0-A43C-BB63-B560161D13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D46B92E-447A-AE11-144E-CBEF67AE3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2AFE51-8419-48A9-AD8C-8BCFF663B4F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FDAEC7-4A0F-30A8-F433-8EEBDAA3FD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E4FB6-098B-4C96-ABA6-6C760645431B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4194E02A-0B79-F8EA-287D-2CE6491E1C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0F50EEDA-477C-C089-FC6A-FC42014F912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9C3976-8C1A-EF9A-2E99-9EEBB2F58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F59631-595E-445E-A401-67AD936A368E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21DC5BDB-FE1D-44C8-5784-C83C695A4C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8385AB9E-40AB-C0D9-7910-DE0B76DF57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AD5C6D-617E-B3A9-38D4-712BC447FA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28939C-FF32-4E0A-9322-629BC5C5151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58A99AC1-3D9C-35DD-B635-F2D51AC1A1D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584D4D63-475B-53DA-DBD7-326F1710E54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1231AD-A07C-C448-6E16-188C41AA7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AC389F-8F4A-4CF9-9078-CA3B76DDFF3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874AE46F-E175-04A1-49F6-1BABDEC06E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F77399C7-4BA7-582E-C15F-909B1FA04B5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8CE292-CBCB-D149-8179-797DC82DF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0A1E30-0333-44F2-A868-9E73B49B0C54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DAF850A5-EBFD-F862-A890-E76F90FC0F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3C521DED-8543-B047-99E1-019405B6B0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DADBE8-AD01-E350-DE91-08F728A184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457AC-5D06-422C-9B53-E099EE388BEA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46D0ED80-DFB0-BF5A-133A-287FEEAAB4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A44255DE-4810-0C35-49B5-A62CD540FB0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055235-D77D-D766-1AB8-289671FB5F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D72ED-6428-4465-9AC9-00429D5579C6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C2E145E0-35FB-ECEC-46FD-AD4E5C43B9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80CBBE46-1EEA-5775-66E5-B14682E8A61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A36341-935A-242F-865E-AF1B28320D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D9E8B-1B22-466E-883C-7E9C7EBCDF3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EB499E81-C88F-BD84-4A24-E75C0B9A48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38B9ECFA-B048-28D6-65FB-B33E33FDC9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AA6905-8CDC-FDC8-0ABB-5590E941B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0D6C86-C835-4B1C-8409-890221D55280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7D32CF11-DE41-FFD5-9B28-C6C8A8EAA5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AFCA60F1-FE2D-7223-97B1-9B3BBA71E1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BE1F86-B696-0146-76E4-6051EF35AB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15F53-B8ED-4702-8DEB-DAFCE32EF88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D60B52C9-CF55-19C4-8EF8-7FDCD6E534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A830B72C-1C66-8EBD-1217-96A9AC878D8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1FAE6E-D526-25B5-5C75-EC8D909097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F61620-315F-40E8-80A0-D3E891C4000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5B49450F-D4BB-F873-37EC-D30EB8BCA3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0A40292C-20AC-AB11-191F-2B359CF7FC1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B0D0FB-E2E7-06C6-D538-195CA58A58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A3B4F-E84A-4486-9BEB-4363CD7EAC33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93F40C3D-EBA6-0A8C-B8AE-24831DD745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6B718E17-75A9-7DB9-E015-92DCB70F7A9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FB24AB-627C-64F6-35DA-43ED67ED63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DEC078-E781-416E-BBE2-4DB7BA14F1A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3F9F874B-5132-6E74-F7EB-DB8B7AFF14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49A6D251-1A5B-A77C-FDF3-0A75C55D26F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C72650-6545-F3F5-F064-EEC8E030A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3F511-04EB-4BD8-9151-8037D9DFCBBA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D63EB145-2C4F-A6DF-FADA-2D49025B72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415A1DCC-D3DB-7625-B8A9-688B1B1A2C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2D0403-05C4-987A-C47B-8902FD1558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652B3F-EED3-4D3D-B5ED-821787EBB750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6B2342DF-7C7E-EEA8-AB41-F8179345FA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86A93512-3F2A-BD4E-A8F7-0C3328DE184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AE5B5F-D15A-232B-2865-E6A2973F9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D4935C-4E22-431C-8C1C-1D7FD7D5F9B7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3F005FD5-EB45-9315-D7A2-D935395E1F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58B8F286-5A96-EB8C-F455-4269BC24699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DE7243-4F61-7B8E-E725-3969EB1324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37B55-96F6-4996-A8B3-1AED8CC7AADB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219D87E2-BD39-BB56-D1FC-D5E4E66125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FE5545E4-B078-7EA6-9C80-9C743F89DD4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E56744-1D28-5F38-1848-75E4C1D648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ADB3EC-BB1F-4C95-B0ED-B29FC93954C8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535EBB31-6A9B-334C-7E54-1E3241EA8F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315EA478-131A-9836-5792-DDDC2A78B7E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8D5B4F-866F-1915-8B23-9ECFB70B6E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51E2BE-5708-4959-91C4-D2CE063C270E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1E638E4E-8EFA-F1BC-2B70-049D480053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99F61A3D-378C-C7AA-70EA-8C1AAE78823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C3532A-A35A-88BF-88B2-61621C05B4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00D44-DDE2-4041-A64C-1BB3DEDD79E0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4B1D4CE4-E1EA-421F-D774-D80EE59511A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71DF2427-8337-FE96-F03F-B3F9D1050C8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9B2251-3093-522D-2AA9-072620ADA8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5A029-CF54-45C4-9562-98B535E48504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100F0600-FEA2-0B9D-60F1-D9D5876DA2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DB927F0C-1FD1-BB87-15C2-7B30D4E7AE7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E637B7-DD4B-127A-A804-4944FDF0D7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E7EF4D-2265-41FA-8579-DD22E275A032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242690" name="Rectangle 2">
            <a:extLst>
              <a:ext uri="{FF2B5EF4-FFF2-40B4-BE49-F238E27FC236}">
                <a16:creationId xmlns:a16="http://schemas.microsoft.com/office/drawing/2014/main" id="{CA079215-AC30-9C4E-DC18-AA0126F41E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4239532C-3847-2D3E-31AF-95C5A627B2F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053A02-9D86-826A-138E-7874622A03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074FAB-B675-4B9C-B24B-C8972F2906E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AAEDB935-1303-B5EC-07CD-A5DBC1B890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74F58DE8-F863-0898-4810-64CF5A5F55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E692E3-C3A7-DD1C-5798-2130B8B76A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1942A8-ED95-491F-92C6-157360F6C679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238594" name="Rectangle 2">
            <a:extLst>
              <a:ext uri="{FF2B5EF4-FFF2-40B4-BE49-F238E27FC236}">
                <a16:creationId xmlns:a16="http://schemas.microsoft.com/office/drawing/2014/main" id="{BE02D441-9C8D-A5C1-797D-92BD7D99B0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DEA31DE4-C581-46B0-C9D1-571104BEEF0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5D22BC-BB7F-CDFD-23A5-9C0AECCCC5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8208F-5075-49EA-90E3-4DDF290959EC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240642" name="Rectangle 2">
            <a:extLst>
              <a:ext uri="{FF2B5EF4-FFF2-40B4-BE49-F238E27FC236}">
                <a16:creationId xmlns:a16="http://schemas.microsoft.com/office/drawing/2014/main" id="{32F593DE-4B40-E47B-21E1-5C6C748740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F0585CF6-4504-5427-4601-347099D2193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EF2FE5-065D-7B0D-370F-81073D1EDE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52FDF-5627-4767-BA62-F37BBA733AD9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1B322857-A742-BC30-9FAD-2D5D8562E9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E56FB417-DB12-1390-50AD-7295258A41F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EF2FE5-065D-7B0D-370F-81073D1EDE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52FDF-5627-4767-BA62-F37BBA733AD9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1B322857-A742-BC30-9FAD-2D5D8562E9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E56FB417-DB12-1390-50AD-7295258A4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954084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EF2FE5-065D-7B0D-370F-81073D1EDE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52FDF-5627-4767-BA62-F37BBA733AD9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1B322857-A742-BC30-9FAD-2D5D8562E9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E56FB417-DB12-1390-50AD-7295258A4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30254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17F803-D189-8C02-3E55-A66617B0F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B365EB-CB0C-4E3A-BFC1-D728982742A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9B73A345-76B6-9781-5BC0-DDFD869C28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974E5E2B-2940-DAEA-780B-578BFAFDFB8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210B0D-1215-B3CC-D175-577F0D205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237A4-1A9A-45DD-8391-0A918F52A8C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AB3290B4-C051-A62F-0725-21C6F7B4CC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E603DAB2-FF70-E7B9-8356-38A4289978E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A43A3B-2B48-3685-99D1-6BF626F70F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F54CD-41A2-4217-A143-2BA01784EF3B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90E58330-52C0-DEFD-4B96-CDFD8A220D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D3556D82-60F3-6480-C850-BEAEE513BA1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9BF101-CEDF-C4E5-EAC7-E6391A94A9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6C30A-BB8C-4920-A2DB-C7F1ECA01A69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01730" name="Rectangle 2">
            <a:extLst>
              <a:ext uri="{FF2B5EF4-FFF2-40B4-BE49-F238E27FC236}">
                <a16:creationId xmlns:a16="http://schemas.microsoft.com/office/drawing/2014/main" id="{375DA844-7DE0-5650-6EDE-FE011DCF0F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97690E7A-4286-E108-7451-1F719D23A56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6FCAE8-1E96-C242-1B8D-BD7A383298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9F140-00B1-49EA-BE0A-654A7C430A1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7723317E-FAD4-FD81-F89D-DCB0399D987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7EFF9CED-E351-C797-E0B2-AA86FB4FCE9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57D745-A416-B6F8-4DBB-72826C7A17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0549D-CCEB-4699-A390-088829BB9A7B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343087F1-54FB-562A-8E6C-41FAFFA9EF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0F57D5CC-8357-05C5-3CAE-D18C0C9F86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5A04D-855B-F82F-0F11-72E9AA4E7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3F46490-21D3-335C-BE59-B7D02A19B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5AFD5C-B815-81BB-4C37-E3BE7B31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E51EDF-C3A8-1F35-95C3-AADE6323E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0B7EAD-DC61-FE8D-7E51-320E8704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0E87D-9DE1-4C27-93A7-247EF84F8B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290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B9AB29-3EA9-97BD-3571-2A602985F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F2663A-4DEC-FAF6-BBCF-057C2D005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92406F-9949-5D86-A767-21736C56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E705AC-D094-A094-E181-4C513A182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53C51B-73B1-F34D-3E21-EE765E5C7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7DE02-FE02-4C19-B8F9-4E5756E1BD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087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4E5724-3FBD-E180-5AE2-B4990804B1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98627C-B98E-9A37-94B4-D73AB873F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CCD5FB-C183-F022-E39A-FE70F1DC8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C6735F-83F1-AE1D-FE9E-CEA3FE874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805871-0E12-1AE9-646F-6A2BB046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94F69-59F4-4AE0-AEA5-5FF71D0E88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569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516F9-B9EA-DC6C-CAEF-7B4720A8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B59B06-C746-BE15-4505-7ED08F9EA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CC281A-1C29-EF44-F8DE-CBD8CB240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1DED44-D894-F02C-B71C-BDD52CCD7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49BE48-8F9E-3ABC-C881-6D12496B9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B880E-40A8-4F89-AB6A-2AF7BEF0C2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64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76C814-C6C2-112B-C6E5-5B0A210E9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3014C4-087B-725A-C600-B0C80F750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E56669-B1AE-0516-295B-8A01F1D2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EE9F7-8A42-2273-8D9A-C57D6E486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DBA5F5-B7EC-DDA3-484F-76D5EAB8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9AEF4-162D-4835-99DE-7F5E586E22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052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8476AF-2978-BCF3-C2B7-A69BBF871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59CDDA-775D-B086-619B-F8E0CDBF6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0548E5-B90D-5932-9489-9C8E26EEA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4FF371-B9DC-84DE-2FFB-0C8547C4A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CA1884-3B1A-D5F1-2813-51808E01E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A41A00-9260-AC45-64E7-E52603B0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C96A9-485B-4F44-A2A4-FB3A24B2B2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640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8C08A-EEA2-2ABE-2086-C3F9EBBDE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D72799-97FA-ACBA-1B9F-EECFFA92A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FCF3E8-F983-77AF-502E-59EAAF264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784D26-3EB3-CF0B-1F99-ABF98860A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DB500D7-18C9-A1E7-089A-6FB0640D8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FFC8B6-EFD9-7417-9233-756180480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13C062-B50A-61A3-1974-8A9F5186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B94B95A-8D2A-3B59-6802-4C6C168A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B840A-935B-40D6-9392-2E35209D74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509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84455D-2FA8-9134-ECEB-3E2D7483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28B4549-A71B-8BAB-0885-4584B030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C4A16D6-56C5-E4DB-3EDB-CF9FF5625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28DAEC1-E93D-BEA6-D87C-F57A87E5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832AA-A04E-4C61-8272-C51C885C47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528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189469-79C5-0E92-C071-162264B2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67D9881-7E8F-21AE-8ADC-5056608D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C8A10D-99C9-D741-3FA8-AC1B3FC89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B1806-85FC-485D-92BE-3385FDC55A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097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5EC65-B679-44E8-4FCF-D267E8513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1B9CAD-7609-5A20-62CF-BA18645B5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BF5914-FBF5-D039-8B3A-5DF00E4DE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304CFF-9618-B45B-94DA-31789F928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9CC402-A850-0E57-A042-AA180314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4C333E-0809-41C2-E5D9-38E06426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8844E-9275-4A5B-B1EC-E1359E1505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106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897561-FAF5-F190-08F9-C0C992AEE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B051BA7-3798-8DC2-19CA-8B65F447B8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7CDBB24-6B7C-C377-C1EE-3F023A66E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4C4CAC-C5C6-0621-7667-6B9DD22C0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EA26FB-3D9F-0B0E-BC53-9BD8A96C7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215892-B6ED-104E-57B8-D4A94B776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83F13-7258-4C4B-AE8E-16328768FC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190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DF5A01-A738-1E94-190D-B8107E7D1C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BFA3AA-4799-DC1B-B7A7-C320A25DA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D62D594-92CC-6EC8-171A-12EFAE8A4AE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D1996FF-B3C9-6059-7D5C-8D5F76336D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172324-BC4E-9CA0-9154-CFB84E66B1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CECA23-BA26-4E8E-A5F7-218CE2A748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BF47DA2A-2403-18EA-7386-DC7670F06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11. </a:t>
            </a:r>
            <a:r>
              <a:rPr lang="ru-RU" altLang="ru-RU" sz="3600" dirty="0">
                <a:solidFill>
                  <a:srgbClr val="FF3300"/>
                </a:solidFill>
              </a:rPr>
              <a:t>ПЛОЩАДЬ</a:t>
            </a:r>
          </a:p>
        </p:txBody>
      </p:sp>
      <p:sp>
        <p:nvSpPr>
          <p:cNvPr id="92176" name="Text Box 16">
            <a:extLst>
              <a:ext uri="{FF2B5EF4-FFF2-40B4-BE49-F238E27FC236}">
                <a16:creationId xmlns:a16="http://schemas.microsoft.com/office/drawing/2014/main" id="{63DDB3E2-030A-F6F8-8C7D-D7A173C6B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Измерение площади фигуры, как и измерения длины отрезка, основано на сравнении этой фигуры с фигурой, площадь которой принимается за единицу.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92177" name="Text Box 17">
            <a:extLst>
              <a:ext uri="{FF2B5EF4-FFF2-40B4-BE49-F238E27FC236}">
                <a16:creationId xmlns:a16="http://schemas.microsoft.com/office/drawing/2014/main" id="{A8C99EC7-DAEC-E903-BA5A-1E1FE563D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Площадь фигуры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– это число, показывающее сколько раз единичный квадрат и его части укладываются в данной фигуре.</a:t>
            </a:r>
          </a:p>
        </p:txBody>
      </p:sp>
      <p:sp>
        <p:nvSpPr>
          <p:cNvPr id="92178" name="Text Box 18">
            <a:extLst>
              <a:ext uri="{FF2B5EF4-FFF2-40B4-BE49-F238E27FC236}">
                <a16:creationId xmlns:a16="http://schemas.microsoft.com/office/drawing/2014/main" id="{869EB905-538C-4A99-473A-221D091D3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209800"/>
            <a:ext cx="9067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chemeClr val="accent1"/>
                </a:solidFill>
              </a:rPr>
              <a:t>     	</a:t>
            </a:r>
            <a:r>
              <a:rPr lang="ru-RU" altLang="ru-RU" sz="2800" dirty="0">
                <a:cs typeface="Times New Roman" panose="02020603050405020304" pitchFamily="18" charset="0"/>
              </a:rPr>
              <a:t>За единицу измерения площади принимается квадрат со стороной, равной единице измерения длины. Он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единичным квадратом. </a:t>
            </a:r>
          </a:p>
        </p:txBody>
      </p:sp>
      <p:sp>
        <p:nvSpPr>
          <p:cNvPr id="92180" name="Text Box 20">
            <a:extLst>
              <a:ext uri="{FF2B5EF4-FFF2-40B4-BE49-F238E27FC236}">
                <a16:creationId xmlns:a16="http://schemas.microsoft.com/office/drawing/2014/main" id="{4BDBDD1B-A494-4D72-626C-ACC1BA590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05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Две фигуры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равновеликими</a:t>
            </a:r>
            <a:r>
              <a:rPr lang="ru-RU" altLang="ru-RU" sz="2800" dirty="0">
                <a:cs typeface="Times New Roman" panose="02020603050405020304" pitchFamily="18" charset="0"/>
              </a:rPr>
              <a:t>, если они имеют одинаковую площадь.</a:t>
            </a:r>
            <a:endParaRPr lang="ru-RU" alt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9142BB26-8DC9-45DB-161C-DEF4521798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CA46B874-BFE9-DED9-755E-BF0ABF82C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многоугольника, изображенного на рисунке, все углы которого прямые.</a:t>
            </a:r>
            <a:r>
              <a:rPr lang="ru-RU" altLang="ru-RU" sz="3200" dirty="0"/>
              <a:t> </a:t>
            </a:r>
          </a:p>
        </p:txBody>
      </p:sp>
      <p:sp>
        <p:nvSpPr>
          <p:cNvPr id="182276" name="Text Box 4">
            <a:extLst>
              <a:ext uri="{FF2B5EF4-FFF2-40B4-BE49-F238E27FC236}">
                <a16:creationId xmlns:a16="http://schemas.microsoft.com/office/drawing/2014/main" id="{19480F1D-C0D3-34A1-013D-1CFEB1FD0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en-US" altLang="ru-RU" sz="3200" dirty="0"/>
              <a:t>5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82278" name="Picture 6">
            <a:extLst>
              <a:ext uri="{FF2B5EF4-FFF2-40B4-BE49-F238E27FC236}">
                <a16:creationId xmlns:a16="http://schemas.microsoft.com/office/drawing/2014/main" id="{47302070-5EE9-7287-3D6E-6ACB2442F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2746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026">
            <a:extLst>
              <a:ext uri="{FF2B5EF4-FFF2-40B4-BE49-F238E27FC236}">
                <a16:creationId xmlns:a16="http://schemas.microsoft.com/office/drawing/2014/main" id="{66B0F5A7-F170-1BEB-9C24-212935E9F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84323" name="Text Box 1027">
            <a:extLst>
              <a:ext uri="{FF2B5EF4-FFF2-40B4-BE49-F238E27FC236}">
                <a16:creationId xmlns:a16="http://schemas.microsoft.com/office/drawing/2014/main" id="{D111F639-77D8-A7E1-7CB0-EBC2ABA67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фигуры, составленной из двух единичных квадратов, вершина одного из которых расположена в центре другого, как показано на рисунке.</a:t>
            </a:r>
            <a:r>
              <a:rPr lang="ru-RU" altLang="ru-RU" sz="3200" dirty="0"/>
              <a:t> </a:t>
            </a:r>
          </a:p>
        </p:txBody>
      </p:sp>
      <p:sp>
        <p:nvSpPr>
          <p:cNvPr id="184324" name="Text Box 1028">
            <a:extLst>
              <a:ext uri="{FF2B5EF4-FFF2-40B4-BE49-F238E27FC236}">
                <a16:creationId xmlns:a16="http://schemas.microsoft.com/office/drawing/2014/main" id="{35318EBB-62FF-525B-C61C-4E3FEF489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en-US" altLang="ru-RU" sz="3200" dirty="0"/>
              <a:t>1,75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84326" name="Picture 1030">
            <a:extLst>
              <a:ext uri="{FF2B5EF4-FFF2-40B4-BE49-F238E27FC236}">
                <a16:creationId xmlns:a16="http://schemas.microsoft.com/office/drawing/2014/main" id="{FE14321F-9B57-722F-34E1-15B71C003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048000"/>
            <a:ext cx="2170113" cy="21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B1792840-BEFC-C1AF-2DBE-3690A58C2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53603" name="Text Box 3">
            <a:extLst>
              <a:ext uri="{FF2B5EF4-FFF2-40B4-BE49-F238E27FC236}">
                <a16:creationId xmlns:a16="http://schemas.microsoft.com/office/drawing/2014/main" id="{A4A32DE5-79D3-65BB-CC91-ACEB82CD5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изменится площадь прямоугольника, если его стороны: а) увеличатся в 2 раза; б) уменьшатся в 3 раза; в) изменятся в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раз?</a:t>
            </a:r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41D00DD6-91FE-0031-7302-F44932116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Увеличится в 4 раза; </a:t>
            </a:r>
          </a:p>
        </p:txBody>
      </p:sp>
      <p:sp>
        <p:nvSpPr>
          <p:cNvPr id="153607" name="Text Box 7">
            <a:extLst>
              <a:ext uri="{FF2B5EF4-FFF2-40B4-BE49-F238E27FC236}">
                <a16:creationId xmlns:a16="http://schemas.microsoft.com/office/drawing/2014/main" id="{ED6B9AEB-F3B4-D338-8C21-2A825D268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72000"/>
            <a:ext cx="632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уменьшится в 9 раз; </a:t>
            </a:r>
            <a:endParaRPr lang="ru-RU" altLang="ru-RU"/>
          </a:p>
        </p:txBody>
      </p:sp>
      <p:sp>
        <p:nvSpPr>
          <p:cNvPr id="153608" name="Text Box 8">
            <a:extLst>
              <a:ext uri="{FF2B5EF4-FFF2-40B4-BE49-F238E27FC236}">
                <a16:creationId xmlns:a16="http://schemas.microsoft.com/office/drawing/2014/main" id="{3C5FB57F-8AE6-565B-F50D-EBDF66771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29200"/>
            <a:ext cx="632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изменится в </a:t>
            </a:r>
            <a:r>
              <a:rPr lang="en-US" altLang="ru-RU" sz="3200" i="1">
                <a:cs typeface="Times New Roman" panose="02020603050405020304" pitchFamily="18" charset="0"/>
              </a:rPr>
              <a:t>k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раз. </a:t>
            </a:r>
            <a:endParaRPr lang="ru-RU" altLang="ru-RU"/>
          </a:p>
        </p:txBody>
      </p:sp>
      <p:pic>
        <p:nvPicPr>
          <p:cNvPr id="153609" name="Picture 9">
            <a:extLst>
              <a:ext uri="{FF2B5EF4-FFF2-40B4-BE49-F238E27FC236}">
                <a16:creationId xmlns:a16="http://schemas.microsoft.com/office/drawing/2014/main" id="{27BD175A-8E8D-EED7-08B2-B34E979A9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38400"/>
            <a:ext cx="2093913" cy="142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utoUpdateAnimBg="0"/>
      <p:bldP spid="153607" grpId="0" autoUpdateAnimBg="0"/>
      <p:bldP spid="15360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7494E984-3AF0-7185-404D-C99959024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43757A05-B880-BC54-F0AE-1D617ACD5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квадрата, если его периметр равен 80 см.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86372" name="Text Box 4">
            <a:extLst>
              <a:ext uri="{FF2B5EF4-FFF2-40B4-BE49-F238E27FC236}">
                <a16:creationId xmlns:a16="http://schemas.microsoft.com/office/drawing/2014/main" id="{F5215CDD-B951-8908-8945-1048D6933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19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400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6373" name="Picture 5">
            <a:extLst>
              <a:ext uri="{FF2B5EF4-FFF2-40B4-BE49-F238E27FC236}">
                <a16:creationId xmlns:a16="http://schemas.microsoft.com/office/drawing/2014/main" id="{431A0FA6-549F-6BF7-1F66-7A859072D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057400"/>
            <a:ext cx="2093913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AD2BBE81-E4E8-A066-8E14-FBA4C093CF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88419" name="Text Box 3">
            <a:extLst>
              <a:ext uri="{FF2B5EF4-FFF2-40B4-BE49-F238E27FC236}">
                <a16:creationId xmlns:a16="http://schemas.microsoft.com/office/drawing/2014/main" id="{21B9B452-AB41-A73F-5DB1-12E314800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Прямоугольник со сторонами 2 и 4 повернут вокруг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O </a:t>
            </a:r>
            <a:r>
              <a:rPr lang="ru-RU" altLang="ru-RU" sz="3200" dirty="0">
                <a:cs typeface="Times New Roman" panose="02020603050405020304" pitchFamily="18" charset="0"/>
              </a:rPr>
              <a:t>пересечения его диагоналей на угол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площадь общей части исходного прямоугольника и повернутого. </a:t>
            </a:r>
          </a:p>
        </p:txBody>
      </p:sp>
      <p:sp>
        <p:nvSpPr>
          <p:cNvPr id="188420" name="Text Box 4">
            <a:extLst>
              <a:ext uri="{FF2B5EF4-FFF2-40B4-BE49-F238E27FC236}">
                <a16:creationId xmlns:a16="http://schemas.microsoft.com/office/drawing/2014/main" id="{9E8EBBEA-B108-56CC-D3F7-DB1C56174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8422" name="Picture 6">
            <a:extLst>
              <a:ext uri="{FF2B5EF4-FFF2-40B4-BE49-F238E27FC236}">
                <a16:creationId xmlns:a16="http://schemas.microsoft.com/office/drawing/2014/main" id="{42BFD6F9-6138-ED06-8E7F-B3A1BCCFE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352800"/>
            <a:ext cx="29400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B6EE9FA8-6BAB-118B-B257-CC365A848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204803" name="Text Box 3">
            <a:extLst>
              <a:ext uri="{FF2B5EF4-FFF2-40B4-BE49-F238E27FC236}">
                <a16:creationId xmlns:a16="http://schemas.microsoft.com/office/drawing/2014/main" id="{D2874536-110A-F177-1C00-A344E8B55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четырехугольника. </a:t>
            </a:r>
          </a:p>
        </p:txBody>
      </p:sp>
      <p:sp>
        <p:nvSpPr>
          <p:cNvPr id="204804" name="Text Box 4">
            <a:extLst>
              <a:ext uri="{FF2B5EF4-FFF2-40B4-BE49-F238E27FC236}">
                <a16:creationId xmlns:a16="http://schemas.microsoft.com/office/drawing/2014/main" id="{1097CBA9-7FF2-2D39-A979-CDC14B849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8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04807" name="Picture 7">
            <a:extLst>
              <a:ext uri="{FF2B5EF4-FFF2-40B4-BE49-F238E27FC236}">
                <a16:creationId xmlns:a16="http://schemas.microsoft.com/office/drawing/2014/main" id="{4EEEF562-C9F0-D267-91BE-A7B08352F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A4FCDE0A-04F4-FCE8-1FFF-D37F54CB5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206851" name="Text Box 3">
            <a:extLst>
              <a:ext uri="{FF2B5EF4-FFF2-40B4-BE49-F238E27FC236}">
                <a16:creationId xmlns:a16="http://schemas.microsoft.com/office/drawing/2014/main" id="{E120FF0F-3F80-6589-0F23-2DC2287A7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Укажите равновеликие фигуры. </a:t>
            </a:r>
          </a:p>
        </p:txBody>
      </p:sp>
      <p:sp>
        <p:nvSpPr>
          <p:cNvPr id="206852" name="Text Box 4">
            <a:extLst>
              <a:ext uri="{FF2B5EF4-FFF2-40B4-BE49-F238E27FC236}">
                <a16:creationId xmlns:a16="http://schemas.microsoft.com/office/drawing/2014/main" id="{44C36A5B-5A73-DA96-2325-716B6C3EB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а), д), в) и е); г), и) и з). </a:t>
            </a:r>
          </a:p>
        </p:txBody>
      </p:sp>
      <p:pic>
        <p:nvPicPr>
          <p:cNvPr id="206855" name="Picture 7">
            <a:extLst>
              <a:ext uri="{FF2B5EF4-FFF2-40B4-BE49-F238E27FC236}">
                <a16:creationId xmlns:a16="http://schemas.microsoft.com/office/drawing/2014/main" id="{3397E496-B867-E6FA-D620-7FDAA945D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5943600" cy="408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F7834655-F2E0-A236-317C-CBC1859646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D6FE4DC2-57A7-E6F5-39EE-E370A2F76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четырехугольника. </a:t>
            </a:r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27F70C23-7818-51EE-825F-642739CC1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10,5.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08905" name="Picture 9">
            <a:extLst>
              <a:ext uri="{FF2B5EF4-FFF2-40B4-BE49-F238E27FC236}">
                <a16:creationId xmlns:a16="http://schemas.microsoft.com/office/drawing/2014/main" id="{174D6610-C7EA-CCE9-D3ED-09E7114F1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BD16C5C7-1FE8-8E05-2E87-8CA1103A8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223235" name="Text Box 3">
            <a:extLst>
              <a:ext uri="{FF2B5EF4-FFF2-40B4-BE49-F238E27FC236}">
                <a16:creationId xmlns:a16="http://schemas.microsoft.com/office/drawing/2014/main" id="{0AA49063-27DA-04AD-A8CF-ED865EF93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четырехугольника. </a:t>
            </a:r>
          </a:p>
        </p:txBody>
      </p:sp>
      <p:sp>
        <p:nvSpPr>
          <p:cNvPr id="223236" name="Text Box 4">
            <a:extLst>
              <a:ext uri="{FF2B5EF4-FFF2-40B4-BE49-F238E27FC236}">
                <a16:creationId xmlns:a16="http://schemas.microsoft.com/office/drawing/2014/main" id="{03989F77-8EC9-0F72-C7C7-F49C780D0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9.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23238" name="Picture 6">
            <a:extLst>
              <a:ext uri="{FF2B5EF4-FFF2-40B4-BE49-F238E27FC236}">
                <a16:creationId xmlns:a16="http://schemas.microsoft.com/office/drawing/2014/main" id="{3B2CF2C0-A948-130A-D927-F6D2FA254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62BAE98B-8C9F-D744-45B7-C123222C3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225283" name="Text Box 3">
            <a:extLst>
              <a:ext uri="{FF2B5EF4-FFF2-40B4-BE49-F238E27FC236}">
                <a16:creationId xmlns:a16="http://schemas.microsoft.com/office/drawing/2014/main" id="{5EBE24F9-D78F-E017-0BFA-DFA7DF3AB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четырехугольника. </a:t>
            </a:r>
          </a:p>
        </p:txBody>
      </p:sp>
      <p:sp>
        <p:nvSpPr>
          <p:cNvPr id="225284" name="Text Box 4">
            <a:extLst>
              <a:ext uri="{FF2B5EF4-FFF2-40B4-BE49-F238E27FC236}">
                <a16:creationId xmlns:a16="http://schemas.microsoft.com/office/drawing/2014/main" id="{82C6B82A-983C-FA37-BF56-FF3E1A9F7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10,5.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25286" name="Picture 6">
            <a:extLst>
              <a:ext uri="{FF2B5EF4-FFF2-40B4-BE49-F238E27FC236}">
                <a16:creationId xmlns:a16="http://schemas.microsoft.com/office/drawing/2014/main" id="{8F73AFDE-B84D-D81C-FAB0-381F5B30B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1597025"/>
            <a:ext cx="3749675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A0BAC73-1E98-A5F1-29BB-1ACD548E4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Свойства площади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71BEE90F-2023-E8B0-4E60-582978339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457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Для площадей плоских фигур справедливы свойства, аналогичные свойствам длин отрезков.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Свойство 1.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фигуры является неотрицательным числом.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Свойство 2.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Равные фигуры имеют равные площади.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Свойство 3.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Если фигура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dirty="0">
                <a:cs typeface="Times New Roman" panose="02020603050405020304" pitchFamily="18" charset="0"/>
              </a:rPr>
              <a:t> составлена из двух неперекрывающихся фигур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, то площадь фигуры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dirty="0">
                <a:cs typeface="Times New Roman" panose="02020603050405020304" pitchFamily="18" charset="0"/>
              </a:rPr>
              <a:t> равна сумме площадей фигур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, т.е. </a:t>
            </a: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dirty="0">
                <a:cs typeface="Times New Roman" panose="02020603050405020304" pitchFamily="18" charset="0"/>
              </a:rPr>
              <a:t>) = </a:t>
            </a: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) + </a:t>
            </a: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ru-RU" altLang="ru-RU" sz="2800" i="1" dirty="0">
                <a:cs typeface="Times New Roman" panose="02020603050405020304" pitchFamily="18" charset="0"/>
              </a:rPr>
              <a:t>Ф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59418" name="Text Box 26">
            <a:extLst>
              <a:ext uri="{FF2B5EF4-FFF2-40B4-BE49-F238E27FC236}">
                <a16:creationId xmlns:a16="http://schemas.microsoft.com/office/drawing/2014/main" id="{AFE278BC-B68A-4CAC-E31B-EA721D20F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Свойство 4.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прямоугольника равна произведению его смежных сторон.</a:t>
            </a:r>
            <a:endParaRPr lang="ru-RU" alt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3612E488-D8C1-B4BB-5A47-6F233A7776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221187" name="Text Box 3">
            <a:extLst>
              <a:ext uri="{FF2B5EF4-FFF2-40B4-BE49-F238E27FC236}">
                <a16:creationId xmlns:a16="http://schemas.microsoft.com/office/drawing/2014/main" id="{0EE42295-188D-12C2-176D-2C4E46BD0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треугольника. </a:t>
            </a:r>
          </a:p>
        </p:txBody>
      </p:sp>
      <p:sp>
        <p:nvSpPr>
          <p:cNvPr id="221188" name="Text Box 4">
            <a:extLst>
              <a:ext uri="{FF2B5EF4-FFF2-40B4-BE49-F238E27FC236}">
                <a16:creationId xmlns:a16="http://schemas.microsoft.com/office/drawing/2014/main" id="{CC7310A4-2B9A-27DC-BBC3-C82454B81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6.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21189" name="Picture 5">
            <a:extLst>
              <a:ext uri="{FF2B5EF4-FFF2-40B4-BE49-F238E27FC236}">
                <a16:creationId xmlns:a16="http://schemas.microsoft.com/office/drawing/2014/main" id="{05F86B06-3977-9E33-E420-351187418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B4420201-AFA5-9E72-25D5-ADE1FCC3E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210947" name="Text Box 3">
            <a:extLst>
              <a:ext uri="{FF2B5EF4-FFF2-40B4-BE49-F238E27FC236}">
                <a16:creationId xmlns:a16="http://schemas.microsoft.com/office/drawing/2014/main" id="{12FAF7D1-4A13-5251-6136-702A2A0E0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треугольника. </a:t>
            </a:r>
          </a:p>
        </p:txBody>
      </p:sp>
      <p:sp>
        <p:nvSpPr>
          <p:cNvPr id="210948" name="Text Box 4">
            <a:extLst>
              <a:ext uri="{FF2B5EF4-FFF2-40B4-BE49-F238E27FC236}">
                <a16:creationId xmlns:a16="http://schemas.microsoft.com/office/drawing/2014/main" id="{D88CFDD6-993B-B2A9-CF23-444BD178D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8.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0950" name="Picture 6">
            <a:extLst>
              <a:ext uri="{FF2B5EF4-FFF2-40B4-BE49-F238E27FC236}">
                <a16:creationId xmlns:a16="http://schemas.microsoft.com/office/drawing/2014/main" id="{6177C771-CA56-2FE1-E825-3F9492F57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E5761546-E282-519B-3C93-B5D0E91457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212995" name="Text Box 3">
            <a:extLst>
              <a:ext uri="{FF2B5EF4-FFF2-40B4-BE49-F238E27FC236}">
                <a16:creationId xmlns:a16="http://schemas.microsoft.com/office/drawing/2014/main" id="{4D880BFE-FE04-64E0-2D36-AD441A1E5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треугольника. </a:t>
            </a:r>
          </a:p>
        </p:txBody>
      </p:sp>
      <p:sp>
        <p:nvSpPr>
          <p:cNvPr id="212996" name="Text Box 4">
            <a:extLst>
              <a:ext uri="{FF2B5EF4-FFF2-40B4-BE49-F238E27FC236}">
                <a16:creationId xmlns:a16="http://schemas.microsoft.com/office/drawing/2014/main" id="{B0B330C6-4298-7EC6-F4E0-F3180B559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6.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2998" name="Picture 6">
            <a:extLst>
              <a:ext uri="{FF2B5EF4-FFF2-40B4-BE49-F238E27FC236}">
                <a16:creationId xmlns:a16="http://schemas.microsoft.com/office/drawing/2014/main" id="{96EB75D8-A3F9-7CA8-AE63-81B5C8948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AE31E9C4-4A19-95E2-D87F-A502B8E97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215043" name="Text Box 3">
            <a:extLst>
              <a:ext uri="{FF2B5EF4-FFF2-40B4-BE49-F238E27FC236}">
                <a16:creationId xmlns:a16="http://schemas.microsoft.com/office/drawing/2014/main" id="{DE46B934-2F19-1C4E-DB21-67AA17981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треугольника. </a:t>
            </a:r>
          </a:p>
        </p:txBody>
      </p:sp>
      <p:sp>
        <p:nvSpPr>
          <p:cNvPr id="215044" name="Text Box 4">
            <a:extLst>
              <a:ext uri="{FF2B5EF4-FFF2-40B4-BE49-F238E27FC236}">
                <a16:creationId xmlns:a16="http://schemas.microsoft.com/office/drawing/2014/main" id="{9E8E115B-7BD9-9CC1-345F-D712A713A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6.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5046" name="Picture 6">
            <a:extLst>
              <a:ext uri="{FF2B5EF4-FFF2-40B4-BE49-F238E27FC236}">
                <a16:creationId xmlns:a16="http://schemas.microsoft.com/office/drawing/2014/main" id="{A8F82B45-EB93-B646-CA3B-DF10104A5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79563"/>
            <a:ext cx="3714750" cy="370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5D4CAC2B-A152-7D3A-BBAB-695A7D28B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217091" name="Text Box 3">
            <a:extLst>
              <a:ext uri="{FF2B5EF4-FFF2-40B4-BE49-F238E27FC236}">
                <a16:creationId xmlns:a16="http://schemas.microsoft.com/office/drawing/2014/main" id="{CBC8959B-C321-CAE5-1C80-9FFA965C7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треугольника. </a:t>
            </a:r>
          </a:p>
        </p:txBody>
      </p:sp>
      <p:sp>
        <p:nvSpPr>
          <p:cNvPr id="217092" name="Text Box 4">
            <a:extLst>
              <a:ext uri="{FF2B5EF4-FFF2-40B4-BE49-F238E27FC236}">
                <a16:creationId xmlns:a16="http://schemas.microsoft.com/office/drawing/2014/main" id="{998A6FD0-65B6-2BCF-9BEA-15E068167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5.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7094" name="Picture 6">
            <a:extLst>
              <a:ext uri="{FF2B5EF4-FFF2-40B4-BE49-F238E27FC236}">
                <a16:creationId xmlns:a16="http://schemas.microsoft.com/office/drawing/2014/main" id="{5FC01B54-0CC0-44D9-FE50-AF43ADA92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309562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A2594E20-070C-37BA-5D53-9636583C2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219139" name="Text Box 3">
            <a:extLst>
              <a:ext uri="{FF2B5EF4-FFF2-40B4-BE49-F238E27FC236}">
                <a16:creationId xmlns:a16="http://schemas.microsoft.com/office/drawing/2014/main" id="{84058C4F-35B7-2204-44FB-8F7B488D1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Укажите равновеликие треугольники. </a:t>
            </a:r>
          </a:p>
        </p:txBody>
      </p:sp>
      <p:sp>
        <p:nvSpPr>
          <p:cNvPr id="219140" name="Text Box 4">
            <a:extLst>
              <a:ext uri="{FF2B5EF4-FFF2-40B4-BE49-F238E27FC236}">
                <a16:creationId xmlns:a16="http://schemas.microsoft.com/office/drawing/2014/main" id="{8B4B93FD-34A2-62F9-959F-E83C37FA5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а), г), е) ж) и з); б) и д). </a:t>
            </a:r>
          </a:p>
        </p:txBody>
      </p:sp>
      <p:pic>
        <p:nvPicPr>
          <p:cNvPr id="219143" name="Picture 7">
            <a:extLst>
              <a:ext uri="{FF2B5EF4-FFF2-40B4-BE49-F238E27FC236}">
                <a16:creationId xmlns:a16="http://schemas.microsoft.com/office/drawing/2014/main" id="{2219C03D-C42B-D7AD-0594-1E3F90A0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8" y="2355850"/>
            <a:ext cx="7108825" cy="214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9A3C113E-CB6A-BA30-80EF-A615D4CC9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233475" name="Text Box 3">
            <a:extLst>
              <a:ext uri="{FF2B5EF4-FFF2-40B4-BE49-F238E27FC236}">
                <a16:creationId xmlns:a16="http://schemas.microsoft.com/office/drawing/2014/main" id="{1125B78A-F441-91A4-C5D5-6919ABF3C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четырехугольника. </a:t>
            </a:r>
          </a:p>
        </p:txBody>
      </p:sp>
      <p:sp>
        <p:nvSpPr>
          <p:cNvPr id="233476" name="Text Box 4">
            <a:extLst>
              <a:ext uri="{FF2B5EF4-FFF2-40B4-BE49-F238E27FC236}">
                <a16:creationId xmlns:a16="http://schemas.microsoft.com/office/drawing/2014/main" id="{7893A118-BCA5-5FD2-739F-04318DE48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8.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33477" name="Picture 5">
            <a:extLst>
              <a:ext uri="{FF2B5EF4-FFF2-40B4-BE49-F238E27FC236}">
                <a16:creationId xmlns:a16="http://schemas.microsoft.com/office/drawing/2014/main" id="{A76B05D1-7FAA-C427-E94D-BEC1E89DA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B7EEB15D-F0E0-79B5-6CE7-D7BEFF015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229379" name="Text Box 3">
            <a:extLst>
              <a:ext uri="{FF2B5EF4-FFF2-40B4-BE49-F238E27FC236}">
                <a16:creationId xmlns:a16="http://schemas.microsoft.com/office/drawing/2014/main" id="{21C91DEF-5EAD-C8E5-F01F-53EEA18F0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площадь четырехугольника</a:t>
            </a:r>
          </a:p>
        </p:txBody>
      </p:sp>
      <p:sp>
        <p:nvSpPr>
          <p:cNvPr id="229380" name="Text Box 4">
            <a:extLst>
              <a:ext uri="{FF2B5EF4-FFF2-40B4-BE49-F238E27FC236}">
                <a16:creationId xmlns:a16="http://schemas.microsoft.com/office/drawing/2014/main" id="{907C13DB-9EFE-5364-696E-F3D28E71B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7,5.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29382" name="Picture 6">
            <a:extLst>
              <a:ext uri="{FF2B5EF4-FFF2-40B4-BE49-F238E27FC236}">
                <a16:creationId xmlns:a16="http://schemas.microsoft.com/office/drawing/2014/main" id="{4561851C-5A72-386D-0CD8-10058A206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E7951712-EF20-2003-901B-DA8C1585D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26</a:t>
            </a:r>
          </a:p>
        </p:txBody>
      </p:sp>
      <p:sp>
        <p:nvSpPr>
          <p:cNvPr id="235523" name="Text Box 3">
            <a:extLst>
              <a:ext uri="{FF2B5EF4-FFF2-40B4-BE49-F238E27FC236}">
                <a16:creationId xmlns:a16="http://schemas.microsoft.com/office/drawing/2014/main" id="{9DD930B6-0882-5F53-7A33-6F253323B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площадь четырехугольника</a:t>
            </a:r>
          </a:p>
        </p:txBody>
      </p:sp>
      <p:sp>
        <p:nvSpPr>
          <p:cNvPr id="235524" name="Text Box 4">
            <a:extLst>
              <a:ext uri="{FF2B5EF4-FFF2-40B4-BE49-F238E27FC236}">
                <a16:creationId xmlns:a16="http://schemas.microsoft.com/office/drawing/2014/main" id="{8949DD4A-97D5-04C9-1D44-45AF34A3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6.</a:t>
            </a:r>
          </a:p>
        </p:txBody>
      </p:sp>
      <p:pic>
        <p:nvPicPr>
          <p:cNvPr id="235526" name="Picture 6">
            <a:extLst>
              <a:ext uri="{FF2B5EF4-FFF2-40B4-BE49-F238E27FC236}">
                <a16:creationId xmlns:a16="http://schemas.microsoft.com/office/drawing/2014/main" id="{954C1CEF-5C16-B1A1-D47E-224573949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>
            <a:extLst>
              <a:ext uri="{FF2B5EF4-FFF2-40B4-BE49-F238E27FC236}">
                <a16:creationId xmlns:a16="http://schemas.microsoft.com/office/drawing/2014/main" id="{34C60861-A5E2-CA96-B604-5455F55C77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27</a:t>
            </a:r>
          </a:p>
        </p:txBody>
      </p:sp>
      <p:sp>
        <p:nvSpPr>
          <p:cNvPr id="241667" name="Text Box 3">
            <a:extLst>
              <a:ext uri="{FF2B5EF4-FFF2-40B4-BE49-F238E27FC236}">
                <a16:creationId xmlns:a16="http://schemas.microsoft.com/office/drawing/2014/main" id="{CED6FF36-CBA2-B4C3-6B4C-C08BA1F43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площадь пятиугольника</a:t>
            </a:r>
          </a:p>
        </p:txBody>
      </p:sp>
      <p:sp>
        <p:nvSpPr>
          <p:cNvPr id="241668" name="Text Box 4">
            <a:extLst>
              <a:ext uri="{FF2B5EF4-FFF2-40B4-BE49-F238E27FC236}">
                <a16:creationId xmlns:a16="http://schemas.microsoft.com/office/drawing/2014/main" id="{7CAB9CFD-D1C9-C325-C21E-9A031E31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10.</a:t>
            </a:r>
          </a:p>
        </p:txBody>
      </p:sp>
      <p:pic>
        <p:nvPicPr>
          <p:cNvPr id="241670" name="Picture 6">
            <a:extLst>
              <a:ext uri="{FF2B5EF4-FFF2-40B4-BE49-F238E27FC236}">
                <a16:creationId xmlns:a16="http://schemas.microsoft.com/office/drawing/2014/main" id="{D92DC658-1C5F-2AAD-B6CB-D27650EAE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8A3BE733-C2F1-676D-D4FE-1CDF198A90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AFAA3788-6C94-244C-9E89-4EC101042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фигуры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изображенной на рисунке (</a:t>
            </a:r>
            <a:r>
              <a:rPr lang="ru-RU" altLang="ru-RU" sz="3200" dirty="0" err="1"/>
              <a:t>строны</a:t>
            </a:r>
            <a:r>
              <a:rPr lang="ru-RU" altLang="ru-RU" sz="3200" dirty="0"/>
              <a:t> квадратных клеток равны 1)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67940" name="Text Box 4">
            <a:extLst>
              <a:ext uri="{FF2B5EF4-FFF2-40B4-BE49-F238E27FC236}">
                <a16:creationId xmlns:a16="http://schemas.microsoft.com/office/drawing/2014/main" id="{4B86A30F-E2BA-C81B-18BC-F56D380EE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20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67945" name="Picture 9">
            <a:extLst>
              <a:ext uri="{FF2B5EF4-FFF2-40B4-BE49-F238E27FC236}">
                <a16:creationId xmlns:a16="http://schemas.microsoft.com/office/drawing/2014/main" id="{61473EE2-4A2B-F288-BC70-771F39904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3111500" cy="30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>
            <a:extLst>
              <a:ext uri="{FF2B5EF4-FFF2-40B4-BE49-F238E27FC236}">
                <a16:creationId xmlns:a16="http://schemas.microsoft.com/office/drawing/2014/main" id="{BF3D5EED-1090-0EA3-87BE-B2D43DA1E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28</a:t>
            </a:r>
          </a:p>
        </p:txBody>
      </p:sp>
      <p:sp>
        <p:nvSpPr>
          <p:cNvPr id="237571" name="Text Box 3">
            <a:extLst>
              <a:ext uri="{FF2B5EF4-FFF2-40B4-BE49-F238E27FC236}">
                <a16:creationId xmlns:a16="http://schemas.microsoft.com/office/drawing/2014/main" id="{854AB58E-54E2-92CF-FBBD-BC727066B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шестиугольника.</a:t>
            </a:r>
          </a:p>
        </p:txBody>
      </p:sp>
      <p:sp>
        <p:nvSpPr>
          <p:cNvPr id="237572" name="Text Box 4">
            <a:extLst>
              <a:ext uri="{FF2B5EF4-FFF2-40B4-BE49-F238E27FC236}">
                <a16:creationId xmlns:a16="http://schemas.microsoft.com/office/drawing/2014/main" id="{142EB92E-ED7D-6D52-2874-0CBDE6658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12.</a:t>
            </a:r>
          </a:p>
        </p:txBody>
      </p:sp>
      <p:pic>
        <p:nvPicPr>
          <p:cNvPr id="237574" name="Picture 6">
            <a:extLst>
              <a:ext uri="{FF2B5EF4-FFF2-40B4-BE49-F238E27FC236}">
                <a16:creationId xmlns:a16="http://schemas.microsoft.com/office/drawing/2014/main" id="{4015E4F4-8A90-30C0-6A05-B3B62CAD0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1584325"/>
            <a:ext cx="3749675" cy="369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A3DCB354-2BDA-AF64-0BCA-9EB00C007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29</a:t>
            </a:r>
          </a:p>
        </p:txBody>
      </p:sp>
      <p:sp>
        <p:nvSpPr>
          <p:cNvPr id="239619" name="Text Box 3">
            <a:extLst>
              <a:ext uri="{FF2B5EF4-FFF2-40B4-BE49-F238E27FC236}">
                <a16:creationId xmlns:a16="http://schemas.microsoft.com/office/drawing/2014/main" id="{69540555-7D07-E086-7B2C-53C45B2BC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</a:t>
            </a:r>
            <a:r>
              <a:rPr lang="ru-RU" altLang="ru-RU" sz="3200" dirty="0"/>
              <a:t>восьм</a:t>
            </a:r>
            <a:r>
              <a:rPr lang="ru-RU" altLang="ru-RU" sz="3200" dirty="0">
                <a:cs typeface="Times New Roman" panose="02020603050405020304" pitchFamily="18" charset="0"/>
              </a:rPr>
              <a:t>иугольника.</a:t>
            </a:r>
          </a:p>
        </p:txBody>
      </p:sp>
      <p:sp>
        <p:nvSpPr>
          <p:cNvPr id="239620" name="Text Box 4">
            <a:extLst>
              <a:ext uri="{FF2B5EF4-FFF2-40B4-BE49-F238E27FC236}">
                <a16:creationId xmlns:a16="http://schemas.microsoft.com/office/drawing/2014/main" id="{39935933-E74B-A555-80B8-BE633EAC0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28.</a:t>
            </a:r>
          </a:p>
        </p:txBody>
      </p:sp>
      <p:pic>
        <p:nvPicPr>
          <p:cNvPr id="239622" name="Picture 6">
            <a:extLst>
              <a:ext uri="{FF2B5EF4-FFF2-40B4-BE49-F238E27FC236}">
                <a16:creationId xmlns:a16="http://schemas.microsoft.com/office/drawing/2014/main" id="{3CA22B3D-85F4-7173-11B8-E4DD899C4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1584325"/>
            <a:ext cx="3749675" cy="369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0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3A2014A6-2ADA-11E4-991B-C6333A126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30</a:t>
            </a: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1DC3612C-3E8D-1A7E-6764-C6F023244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Вершина одного единичного квадрата находится в центре другого единичного квадрата. Найдите площадь их общей части.</a:t>
            </a:r>
          </a:p>
        </p:txBody>
      </p:sp>
      <p:pic>
        <p:nvPicPr>
          <p:cNvPr id="190470" name="Picture 6">
            <a:extLst>
              <a:ext uri="{FF2B5EF4-FFF2-40B4-BE49-F238E27FC236}">
                <a16:creationId xmlns:a16="http://schemas.microsoft.com/office/drawing/2014/main" id="{0C2F0162-E44B-1E38-AF65-1D693D624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62200"/>
            <a:ext cx="3943350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0472" name="Group 8">
            <a:extLst>
              <a:ext uri="{FF2B5EF4-FFF2-40B4-BE49-F238E27FC236}">
                <a16:creationId xmlns:a16="http://schemas.microsoft.com/office/drawing/2014/main" id="{0A636E96-5009-05EB-2011-0D18235EE1BB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362200"/>
            <a:ext cx="8610600" cy="3551238"/>
            <a:chOff x="240" y="1488"/>
            <a:chExt cx="5424" cy="2237"/>
          </a:xfrm>
        </p:grpSpPr>
        <p:sp>
          <p:nvSpPr>
            <p:cNvPr id="190468" name="Text Box 4">
              <a:extLst>
                <a:ext uri="{FF2B5EF4-FFF2-40B4-BE49-F238E27FC236}">
                  <a16:creationId xmlns:a16="http://schemas.microsoft.com/office/drawing/2014/main" id="{E679A310-40D0-8A8F-369F-D4CA62163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0,25</a:t>
              </a:r>
              <a:r>
                <a:rPr lang="ru-RU" altLang="ru-RU" sz="32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190471" name="Picture 7">
              <a:extLst>
                <a:ext uri="{FF2B5EF4-FFF2-40B4-BE49-F238E27FC236}">
                  <a16:creationId xmlns:a16="http://schemas.microsoft.com/office/drawing/2014/main" id="{DB8BA9CF-D9CF-513E-CE8E-85465401EB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488"/>
              <a:ext cx="2484" cy="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3A2014A6-2ADA-11E4-991B-C6333A126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31</a:t>
            </a: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1DC3612C-3E8D-1A7E-6764-C6F023244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 Найдите площадь многоугольника</a:t>
            </a:r>
            <a:r>
              <a:rPr lang="ru-RU" altLang="ru-RU" sz="3200" dirty="0"/>
              <a:t>.</a:t>
            </a:r>
          </a:p>
        </p:txBody>
      </p:sp>
      <p:sp>
        <p:nvSpPr>
          <p:cNvPr id="190468" name="Text Box 4">
            <a:extLst>
              <a:ext uri="{FF2B5EF4-FFF2-40B4-BE49-F238E27FC236}">
                <a16:creationId xmlns:a16="http://schemas.microsoft.com/office/drawing/2014/main" id="{E679A310-40D0-8A8F-369F-D4CA62163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44773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52; б) 9.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87E992F-F79C-000B-CA12-8A0DB26AB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651575"/>
            <a:ext cx="6057213" cy="327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409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3A2014A6-2ADA-11E4-991B-C6333A126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32</a:t>
            </a: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1DC3612C-3E8D-1A7E-6764-C6F023244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площадь фигур, изображенных на рисунке. </a:t>
            </a:r>
            <a:endParaRPr lang="ru-RU" altLang="ru-RU" sz="2800" dirty="0"/>
          </a:p>
        </p:txBody>
      </p:sp>
      <p:sp>
        <p:nvSpPr>
          <p:cNvPr id="190468" name="Text Box 4">
            <a:extLst>
              <a:ext uri="{FF2B5EF4-FFF2-40B4-BE49-F238E27FC236}">
                <a16:creationId xmlns:a16="http://schemas.microsoft.com/office/drawing/2014/main" id="{E679A310-40D0-8A8F-369F-D4CA62163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44773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16; б) 36.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4F65FE7-6CD0-0968-4F3F-60EA06C03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563707"/>
            <a:ext cx="5923046" cy="311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284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96215C2C-8F24-6A67-7913-FBE9DEC42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94563" name="Text Box 3">
            <a:extLst>
              <a:ext uri="{FF2B5EF4-FFF2-40B4-BE49-F238E27FC236}">
                <a16:creationId xmlns:a16="http://schemas.microsoft.com/office/drawing/2014/main" id="{4640207C-E8D6-6CF1-9344-D16604F07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фигуры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изображенной на рисунке (</a:t>
            </a:r>
            <a:r>
              <a:rPr lang="ru-RU" altLang="ru-RU" sz="3200" dirty="0" err="1"/>
              <a:t>строны</a:t>
            </a:r>
            <a:r>
              <a:rPr lang="ru-RU" altLang="ru-RU" sz="3200" dirty="0"/>
              <a:t> квадратных клеток равны 1)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94564" name="Text Box 4">
            <a:extLst>
              <a:ext uri="{FF2B5EF4-FFF2-40B4-BE49-F238E27FC236}">
                <a16:creationId xmlns:a16="http://schemas.microsoft.com/office/drawing/2014/main" id="{63CA6C92-4D56-98CA-4D84-6DC6A141E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12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94566" name="Picture 6">
            <a:extLst>
              <a:ext uri="{FF2B5EF4-FFF2-40B4-BE49-F238E27FC236}">
                <a16:creationId xmlns:a16="http://schemas.microsoft.com/office/drawing/2014/main" id="{7B3445C4-0C9E-FAD7-F5A8-45E809B55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86000"/>
            <a:ext cx="3111500" cy="30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6494ED03-4058-8EB9-AC94-150E2D6E5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96611" name="Text Box 3">
            <a:extLst>
              <a:ext uri="{FF2B5EF4-FFF2-40B4-BE49-F238E27FC236}">
                <a16:creationId xmlns:a16="http://schemas.microsoft.com/office/drawing/2014/main" id="{01B6D2F9-87E4-7FE8-B7D4-ABCD8AA7E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Укажите равновеликие фигуры. </a:t>
            </a:r>
          </a:p>
        </p:txBody>
      </p:sp>
      <p:sp>
        <p:nvSpPr>
          <p:cNvPr id="196612" name="Text Box 4">
            <a:extLst>
              <a:ext uri="{FF2B5EF4-FFF2-40B4-BE49-F238E27FC236}">
                <a16:creationId xmlns:a16="http://schemas.microsoft.com/office/drawing/2014/main" id="{0794E06A-98F5-CFD3-07E0-D44F04E25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а) и д); в) и г)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96615" name="Picture 7">
            <a:extLst>
              <a:ext uri="{FF2B5EF4-FFF2-40B4-BE49-F238E27FC236}">
                <a16:creationId xmlns:a16="http://schemas.microsoft.com/office/drawing/2014/main" id="{B02B6F86-EF26-A0E4-49D2-8DE00CD0F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5386388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4F010127-1B78-6ED3-C2E5-2687801A4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98659" name="Text Box 3">
            <a:extLst>
              <a:ext uri="{FF2B5EF4-FFF2-40B4-BE49-F238E27FC236}">
                <a16:creationId xmlns:a16="http://schemas.microsoft.com/office/drawing/2014/main" id="{82A01FDE-E7A8-1318-8C41-4E1F00344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четырехугольника. </a:t>
            </a:r>
          </a:p>
        </p:txBody>
      </p:sp>
      <p:sp>
        <p:nvSpPr>
          <p:cNvPr id="198660" name="Text Box 4">
            <a:extLst>
              <a:ext uri="{FF2B5EF4-FFF2-40B4-BE49-F238E27FC236}">
                <a16:creationId xmlns:a16="http://schemas.microsoft.com/office/drawing/2014/main" id="{E9C0E8CD-6C4B-7EB1-19C0-057CD20D5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8.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198662" name="Picture 6">
            <a:extLst>
              <a:ext uri="{FF2B5EF4-FFF2-40B4-BE49-F238E27FC236}">
                <a16:creationId xmlns:a16="http://schemas.microsoft.com/office/drawing/2014/main" id="{F6C133E1-95D0-AF4C-8869-B7CEBD363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3111500" cy="30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96210084-CB41-4287-CEE2-DB43F4561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200707" name="Text Box 3">
            <a:extLst>
              <a:ext uri="{FF2B5EF4-FFF2-40B4-BE49-F238E27FC236}">
                <a16:creationId xmlns:a16="http://schemas.microsoft.com/office/drawing/2014/main" id="{CB65CD79-D2F1-75BF-4AA9-81E5C0DD1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четырехугольника. </a:t>
            </a:r>
          </a:p>
        </p:txBody>
      </p:sp>
      <p:sp>
        <p:nvSpPr>
          <p:cNvPr id="200708" name="Text Box 4">
            <a:extLst>
              <a:ext uri="{FF2B5EF4-FFF2-40B4-BE49-F238E27FC236}">
                <a16:creationId xmlns:a16="http://schemas.microsoft.com/office/drawing/2014/main" id="{6388D5B0-0C4C-6E55-199E-1E3B1A0EC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6.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200710" name="Picture 6">
            <a:extLst>
              <a:ext uri="{FF2B5EF4-FFF2-40B4-BE49-F238E27FC236}">
                <a16:creationId xmlns:a16="http://schemas.microsoft.com/office/drawing/2014/main" id="{92EE2273-630C-038C-A752-EEF65CF8E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28800"/>
            <a:ext cx="3111500" cy="30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1026">
            <a:extLst>
              <a:ext uri="{FF2B5EF4-FFF2-40B4-BE49-F238E27FC236}">
                <a16:creationId xmlns:a16="http://schemas.microsoft.com/office/drawing/2014/main" id="{191F3E15-4320-4B93-EDC1-0B8AF50DF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02755" name="Text Box 1027">
            <a:extLst>
              <a:ext uri="{FF2B5EF4-FFF2-40B4-BE49-F238E27FC236}">
                <a16:creationId xmlns:a16="http://schemas.microsoft.com/office/drawing/2014/main" id="{77546351-A5D5-2E31-54BE-56086279A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фигуры. </a:t>
            </a:r>
          </a:p>
        </p:txBody>
      </p:sp>
      <p:sp>
        <p:nvSpPr>
          <p:cNvPr id="202756" name="Text Box 1028">
            <a:extLst>
              <a:ext uri="{FF2B5EF4-FFF2-40B4-BE49-F238E27FC236}">
                <a16:creationId xmlns:a16="http://schemas.microsoft.com/office/drawing/2014/main" id="{B1ED25AF-BC7E-C005-0FBD-44D901765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10.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202758" name="Picture 1030">
            <a:extLst>
              <a:ext uri="{FF2B5EF4-FFF2-40B4-BE49-F238E27FC236}">
                <a16:creationId xmlns:a16="http://schemas.microsoft.com/office/drawing/2014/main" id="{D41ACB12-28C8-DD53-9CF0-22FA1296D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3111500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E136A83B-6231-BF94-41F9-E5072E8F0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92515" name="Text Box 3">
            <a:extLst>
              <a:ext uri="{FF2B5EF4-FFF2-40B4-BE49-F238E27FC236}">
                <a16:creationId xmlns:a16="http://schemas.microsoft.com/office/drawing/2014/main" id="{65124FF5-CFBC-6ABB-E12E-924294B1E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многоугольника, изображенного на рисунке, все углы которого прямые.</a:t>
            </a:r>
            <a:r>
              <a:rPr lang="ru-RU" altLang="ru-RU" sz="3200" dirty="0"/>
              <a:t> </a:t>
            </a:r>
          </a:p>
        </p:txBody>
      </p:sp>
      <p:sp>
        <p:nvSpPr>
          <p:cNvPr id="192516" name="Text Box 4">
            <a:extLst>
              <a:ext uri="{FF2B5EF4-FFF2-40B4-BE49-F238E27FC236}">
                <a16:creationId xmlns:a16="http://schemas.microsoft.com/office/drawing/2014/main" id="{83A9F3CD-620E-A172-8B42-DF9CB96E5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en-US" altLang="ru-RU" sz="3200" dirty="0"/>
              <a:t>5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92517" name="Picture 5">
            <a:extLst>
              <a:ext uri="{FF2B5EF4-FFF2-40B4-BE49-F238E27FC236}">
                <a16:creationId xmlns:a16="http://schemas.microsoft.com/office/drawing/2014/main" id="{379ACD34-EBF7-0DA7-7830-F7DB77B53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2757488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1060</Words>
  <Application>Microsoft Office PowerPoint</Application>
  <PresentationFormat>Экран (4:3)</PresentationFormat>
  <Paragraphs>177</Paragraphs>
  <Slides>34</Slides>
  <Notes>34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Times New Roman</vt:lpstr>
      <vt:lpstr>Оформление по умолчанию</vt:lpstr>
      <vt:lpstr>11. ПЛОЩАДЬ</vt:lpstr>
      <vt:lpstr>Свойства площади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  <vt:lpstr>Упражнение 31</vt:lpstr>
      <vt:lpstr>Упражнение 32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57</cp:revision>
  <dcterms:created xsi:type="dcterms:W3CDTF">2008-04-30T05:51:18Z</dcterms:created>
  <dcterms:modified xsi:type="dcterms:W3CDTF">2022-07-11T07:52:11Z</dcterms:modified>
</cp:coreProperties>
</file>