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74" r:id="rId2"/>
    <p:sldId id="375" r:id="rId3"/>
    <p:sldId id="339" r:id="rId4"/>
    <p:sldId id="376" r:id="rId5"/>
    <p:sldId id="378" r:id="rId6"/>
    <p:sldId id="380" r:id="rId7"/>
    <p:sldId id="379" r:id="rId8"/>
    <p:sldId id="381" r:id="rId9"/>
    <p:sldId id="382" r:id="rId10"/>
    <p:sldId id="385" r:id="rId11"/>
    <p:sldId id="386" r:id="rId12"/>
    <p:sldId id="387" r:id="rId13"/>
    <p:sldId id="388" r:id="rId14"/>
    <p:sldId id="392" r:id="rId15"/>
    <p:sldId id="393" r:id="rId16"/>
    <p:sldId id="394" r:id="rId17"/>
    <p:sldId id="395" r:id="rId18"/>
    <p:sldId id="396" r:id="rId19"/>
    <p:sldId id="390" r:id="rId20"/>
    <p:sldId id="391" r:id="rId21"/>
    <p:sldId id="397" r:id="rId22"/>
    <p:sldId id="399" r:id="rId23"/>
    <p:sldId id="398" r:id="rId24"/>
    <p:sldId id="400" r:id="rId25"/>
    <p:sldId id="40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1" autoAdjust="0"/>
    <p:restoredTop sz="94649" autoAdjust="0"/>
  </p:normalViewPr>
  <p:slideViewPr>
    <p:cSldViewPr>
      <p:cViewPr varScale="1">
        <p:scale>
          <a:sx n="97" d="100"/>
          <a:sy n="97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CB23BE2-0490-6BAA-752B-A5FE1481AB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66EFFA6-1120-D8B2-000F-408677B2523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204C045-F553-5DF1-E2DF-EBE0273E268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91935FB-ED61-6473-C3CB-8A6094C8839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F707011-827B-2CBB-4CBB-4A68F91D44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FE3EB65-CDA5-6D55-2622-E7E9199B2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76B13B-015B-4408-8B75-D70FD2DF144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837750B-A584-E402-8C45-69BAC22317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12E477-4021-4D57-B7EF-B23AF73788E2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321538" name="Rectangle 2">
            <a:extLst>
              <a:ext uri="{FF2B5EF4-FFF2-40B4-BE49-F238E27FC236}">
                <a16:creationId xmlns:a16="http://schemas.microsoft.com/office/drawing/2014/main" id="{8799F145-4719-66F2-A27F-816F0B6B86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9DEA269C-522E-8886-2EEC-E3467220BB7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5E6A91-DD87-E27B-24F6-315B82DAB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F4F6E-94D7-4248-B4A9-62EA6F3123ED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B86CC301-8A36-E29E-76EE-FACB449A974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>
            <a:extLst>
              <a:ext uri="{FF2B5EF4-FFF2-40B4-BE49-F238E27FC236}">
                <a16:creationId xmlns:a16="http://schemas.microsoft.com/office/drawing/2014/main" id="{C91C2D08-D0E0-69A5-6F87-9C04477490B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393A1A-B55D-10E2-9C36-9DC5ACAF38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ED05D-834E-4BAD-AA83-05E20E0148C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9750C463-0659-4690-E7C9-01EB397D04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68E6F59F-4D1A-4337-6921-15E7D4FDA1D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7A8F6E7-C826-68CA-E1AD-B9C9A3427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F3664-A266-466A-8AE2-238252CF170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34183586-2396-CF15-E830-06990D68F32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>
            <a:extLst>
              <a:ext uri="{FF2B5EF4-FFF2-40B4-BE49-F238E27FC236}">
                <a16:creationId xmlns:a16="http://schemas.microsoft.com/office/drawing/2014/main" id="{55A9AC7D-43BB-6833-1EC5-DE931C9866A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9E241C-0593-DE5D-47FF-C2DD3F045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D927F-5285-46B4-B90D-708269648527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E32FF37D-F8E4-0F95-8471-25324A32D7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3EA46BF3-C5F2-4CBE-6CA0-A54D807259A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9700C0-3AE8-901A-4B48-D11859597B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7FC39-C11F-444A-A4B4-3B2FDD313157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62498" name="Rectangle 2">
            <a:extLst>
              <a:ext uri="{FF2B5EF4-FFF2-40B4-BE49-F238E27FC236}">
                <a16:creationId xmlns:a16="http://schemas.microsoft.com/office/drawing/2014/main" id="{E8D1EF05-9A6B-7275-BB91-EB3573F6E8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41D60708-D818-A9C7-D178-15EA99673B2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FCE1B4-882F-D1CE-35FA-AFCB331251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04CAE4-F766-4393-AFB5-B58DB5BAF585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AB83143B-7B9B-7C7B-D20D-6EAEC73EE9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294A33AB-B695-3C37-0B53-0CE9676CF91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9AB6F7-3534-746A-7F14-13716229F0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31FA6-BA38-4EC3-BF50-CC241649E2C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64546" name="Rectangle 2">
            <a:extLst>
              <a:ext uri="{FF2B5EF4-FFF2-40B4-BE49-F238E27FC236}">
                <a16:creationId xmlns:a16="http://schemas.microsoft.com/office/drawing/2014/main" id="{D9D7AFC1-0F9D-6DFC-C0BF-6057C3E3F3C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4A14F5CF-2159-87FA-8FAB-ECDEB760E85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CFA506-0EEC-0ABD-68A4-C96085A267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D50C3-5B7C-492E-AA46-AEF2F27BDCA9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66594" name="Rectangle 2">
            <a:extLst>
              <a:ext uri="{FF2B5EF4-FFF2-40B4-BE49-F238E27FC236}">
                <a16:creationId xmlns:a16="http://schemas.microsoft.com/office/drawing/2014/main" id="{C1B571B7-E3B7-EEBF-F2A9-E611C0756E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F35A0AFF-6132-0FE4-4029-D86111FF8E2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663A3CB-3741-1222-56FD-CF03BC33B2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1FF34-5F8A-4464-AA3B-590F791AC8A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323586" name="Rectangle 2">
            <a:extLst>
              <a:ext uri="{FF2B5EF4-FFF2-40B4-BE49-F238E27FC236}">
                <a16:creationId xmlns:a16="http://schemas.microsoft.com/office/drawing/2014/main" id="{724C9469-E785-FF4E-88EF-3B3C46608F9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3587" name="Rectangle 3">
            <a:extLst>
              <a:ext uri="{FF2B5EF4-FFF2-40B4-BE49-F238E27FC236}">
                <a16:creationId xmlns:a16="http://schemas.microsoft.com/office/drawing/2014/main" id="{99D9E575-719A-F98B-8B66-8AB9A06DC0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0E52E9-5F1B-2713-67DF-A00D95A565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87B15-1281-4EB5-AEAB-7C311374862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27682" name="Rectangle 2">
            <a:extLst>
              <a:ext uri="{FF2B5EF4-FFF2-40B4-BE49-F238E27FC236}">
                <a16:creationId xmlns:a16="http://schemas.microsoft.com/office/drawing/2014/main" id="{BB82F64B-42F7-DE57-1EE3-D08F9F6D95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>
            <a:extLst>
              <a:ext uri="{FF2B5EF4-FFF2-40B4-BE49-F238E27FC236}">
                <a16:creationId xmlns:a16="http://schemas.microsoft.com/office/drawing/2014/main" id="{41A9D944-C190-AA31-E829-FA8CD2C0BD6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FF62F5-CB25-B26C-CFD1-AAF17E9557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CFC46-BFDC-42EE-9F23-1572FCDD5F6E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29730" name="Rectangle 2">
            <a:extLst>
              <a:ext uri="{FF2B5EF4-FFF2-40B4-BE49-F238E27FC236}">
                <a16:creationId xmlns:a16="http://schemas.microsoft.com/office/drawing/2014/main" id="{82737106-6997-C6FE-2509-38A9DDEB0D2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DD078A74-9D9D-0168-DEF8-A42B89BA01C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3C7BD1-B3A7-3419-784C-960F55318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46D0F-EDF2-4A5A-8BEA-4BE3B457B0A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C55ADC15-7FF7-2B96-B59E-311B0724471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353C325E-20A1-EDB6-779B-4AC6AD60190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6114E39-D6AF-0489-4803-C416D659E1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04C7C-AD6C-4632-B80C-584C92833FE6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03FCC53E-36AD-C480-18F8-E49B8C7DC80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>
            <a:extLst>
              <a:ext uri="{FF2B5EF4-FFF2-40B4-BE49-F238E27FC236}">
                <a16:creationId xmlns:a16="http://schemas.microsoft.com/office/drawing/2014/main" id="{47E74622-2B5A-CCA8-4AE3-91030362F6B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5E1EC43-4B7F-BBF5-8BF4-8FFE63069C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BC411B-6CFF-4645-AB5C-101D58D582E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EC80FA31-2623-DFA5-4729-786D44D0B4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9565DC24-5D9C-AC10-B17B-DF19B292BB7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D71636-2A32-3380-8B3D-39C4046040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D9BBD-0BEA-486A-82D5-F62EEFB1961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59E9EB13-D13B-B2B3-A947-8E85DCEB35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>
            <a:extLst>
              <a:ext uri="{FF2B5EF4-FFF2-40B4-BE49-F238E27FC236}">
                <a16:creationId xmlns:a16="http://schemas.microsoft.com/office/drawing/2014/main" id="{AFFC9190-66C8-67ED-8544-E1ACD0C1C6A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AAE1F1-9A23-D61C-89FD-D0F791BC32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709F5D-3E09-49E2-B4CB-3A3BB970F67C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F9AAB221-CAE5-C4DA-4054-FA1E161DD31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1F315511-43EC-9251-01F4-FA1CA8E337B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69ED3E-6DD6-5397-8DF8-5FEB366B3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E28B668-9ECA-2157-7DFC-1216B63C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B98556-C622-232A-87EF-2DB9E2733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2C761B-391C-58D6-90CE-955FEF34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D8A9BC-9A77-1143-5835-215B9EA3A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FF315-052B-4F65-860D-92EB1AD2D5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346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54E13-747E-0534-E9DC-3306D643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7BD8EA-89AA-369C-6E81-C8E96DFEE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9927D-B908-835B-D4C3-5712BA13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D94135-0C9C-DBD2-C9DF-596F94CD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88D938-0264-5555-F045-61CAF6BE3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B20DA-BED9-4925-B81E-3128071DC0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327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9FC5126-3054-99FC-DC3C-7166C7E46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B7C42B-17DA-0123-9F77-DA1D10E32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8825DE-AB17-DBF8-0D57-3069016C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D27CB9-921C-F217-1865-BCFDE0D5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D05FCC-1412-1956-8D7F-2DFF8643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4CE3E-43E9-40D1-92E0-E5588AC4B1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21893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73710-96E6-8C3D-0E8A-60290ED3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31AE4E-C4A5-08D0-6B17-C15A6B7EE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A2DE9C-7DD0-A18A-DD6C-5A3745BC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FFA79AE-72B5-0008-1093-0C732AD4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1A9E69-954B-5A5D-B2E9-E0D2F6C6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8923-89A1-4904-A2B8-F2F3CE5A1A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1953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0825E-F9BF-40B1-F962-FFF2FEAD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F8DE2E-C2CC-A07C-75DB-EC598B2A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E59E78-5525-4C96-C3F5-406DDE1C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A04208-BAB5-D8D9-375E-ACF1AB36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8DD4BE-DD1A-A1CB-9FB9-ED186D181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1B486-C32F-41D5-9F08-422477FC2E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85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91A65-A08B-FBF6-E18C-88CD53F4D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BF8B84-0477-8B5B-8C8F-59BCBF332D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59D5F-38E4-0CA8-B61F-5D2A616F8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68AED5-2F59-0CB1-B373-7B163F532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8D2EA2-ABA2-6B72-4E7A-6CA74CEAD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965621-E883-A12D-06BE-5B98D7B1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4F86A-37BC-46A1-806E-D4E3629B99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41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62990B-7258-B307-7586-7D09AEA43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90A2FB-95F9-D0D8-436E-4A5481DC3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387AC4-DA09-F531-8DFF-D1629E69E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481DA9-FD19-893C-3BE4-BAB0110AF7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18D49B-327C-F103-1C5A-508BCB3E3D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E3C3E4F-DF50-2A44-2AD6-A40E8E87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97385B6-B399-A555-ABD7-CC1BD831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C3F1DF-4E01-556A-5924-C7E0D58E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39E1F-98B3-4D4B-AA46-A9181ED18B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742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1B0A2-9AA9-F8CC-B6D2-2AF685F80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2BD173-1F1C-7D1A-76CA-EA968729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834D8F-D883-60AF-DA4B-2EFFAF92F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B915EF-72B3-58B4-CF64-A020E6E8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CBC1C-FBA2-4463-A8D1-A4F9A38406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6169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936E288-7432-088F-541C-99CC6F69F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1BFFB6-E641-5D0E-BA63-0487D759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6EA7E70-B7C4-8CBC-9328-38FC7CBF8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FBDE2-722C-466E-9470-EADF855777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66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82C7F1-9600-9883-C3BE-B3D59722D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DAAA5D-2921-80D4-38A2-77F4E0AD2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3DBD9D-FB30-3A07-73EE-DE2BEE2D4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293B07-6A05-573D-42B3-2E4D90F08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2DBC76-DD50-80FC-FF80-943835AD2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47656F-99C9-18F8-D1AC-553B747A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CA4E1-93D1-4074-A2EA-ABF0B9E774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43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7B7995-468B-72A9-147B-AB70B89C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1DB4760-A1D6-DD24-8E13-F7A7BF3C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011DF3-8FCA-1F5C-09CF-5A67FBF72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D78988-D6B1-FEB9-7C2E-73B3401DC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C2A5155-3FF4-9B6C-A38D-D3F784D26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9B7388-D978-485E-738F-8DA1F8ED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D55E5-B972-4F48-A6BF-F5264398C6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721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ADA19A-A31A-D086-94A0-2F6416705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DA53932-583A-855A-35DC-89A73F1E55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AF30E3-0B4E-573E-7DD4-58955976C23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E55CD5-6502-31CE-5A66-C36C4FFE9B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B7F25C-6F06-4A62-A71B-4ACBFF9493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E9B12F-6FB6-4B2E-8834-C39DDA77711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F0CC585E-CDF7-31FB-E614-4C868D26A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en-US" altLang="ru-RU" sz="3200" dirty="0">
                <a:solidFill>
                  <a:srgbClr val="FF3300"/>
                </a:solidFill>
              </a:rPr>
              <a:t>12. </a:t>
            </a:r>
            <a:r>
              <a:rPr lang="ru-RU" altLang="ru-RU" sz="3200" dirty="0">
                <a:solidFill>
                  <a:srgbClr val="FF3300"/>
                </a:solidFill>
              </a:rPr>
              <a:t>ОБЪЕМ</a:t>
            </a:r>
          </a:p>
        </p:txBody>
      </p:sp>
      <p:sp>
        <p:nvSpPr>
          <p:cNvPr id="320515" name="Text Box 3">
            <a:extLst>
              <a:ext uri="{FF2B5EF4-FFF2-40B4-BE49-F238E27FC236}">
                <a16:creationId xmlns:a16="http://schemas.microsoft.com/office/drawing/2014/main" id="{7852C426-F62C-40BD-863F-2EFF58A22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27770"/>
            <a:ext cx="9067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Объем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– величина, аналогичная площади и сопоставляющая фигурам в пространстве неотрицательные действительные числа. </a:t>
            </a: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Объем пространственной фигуры характеризует величину части пространства, которую занимает эта фигура.</a:t>
            </a: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За единицу объема принимается куб, ребро которого равно единице измерения длины.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0516" name="Text Box 4">
            <a:extLst>
              <a:ext uri="{FF2B5EF4-FFF2-40B4-BE49-F238E27FC236}">
                <a16:creationId xmlns:a16="http://schemas.microsoft.com/office/drawing/2014/main" id="{912B8CF8-DB7E-3E3B-39BA-2344EDF2A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703016"/>
            <a:ext cx="9067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Для объемов пространственных фигур справедливы свойства, аналогичные свойствам площадей плоских фигур, а именно: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1. Объем фигуры в пространстве является неотрицательным числом.</a:t>
            </a:r>
            <a:endParaRPr lang="en-US" altLang="ru-RU" dirty="0"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2. Равные фигуры имеют равные объемы.</a:t>
            </a: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3. Если фигура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dirty="0">
                <a:cs typeface="Times New Roman" panose="02020603050405020304" pitchFamily="18" charset="0"/>
              </a:rPr>
              <a:t> составлена из двух неперекрывающихся фигур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то объем фигуры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dirty="0">
                <a:cs typeface="Times New Roman" panose="02020603050405020304" pitchFamily="18" charset="0"/>
              </a:rPr>
              <a:t> равен сумме объемов фигур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, т.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е.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dirty="0">
                <a:cs typeface="Times New Roman" panose="02020603050405020304" pitchFamily="18" charset="0"/>
              </a:rPr>
              <a:t>)=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)+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ru-RU" altLang="ru-RU" i="1" dirty="0">
                <a:cs typeface="Times New Roman" panose="02020603050405020304" pitchFamily="18" charset="0"/>
              </a:rPr>
              <a:t>Ф</a:t>
            </a:r>
            <a:r>
              <a:rPr lang="ru-RU" altLang="ru-RU" baseline="-30000" dirty="0">
                <a:cs typeface="Times New Roman" panose="02020603050405020304" pitchFamily="18" charset="0"/>
              </a:rPr>
              <a:t>2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Две фигуры, имеющие равные объемы,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равновеликими.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Text Box 2">
            <a:extLst>
              <a:ext uri="{FF2B5EF4-FFF2-40B4-BE49-F238E27FC236}">
                <a16:creationId xmlns:a16="http://schemas.microsoft.com/office/drawing/2014/main" id="{EBA6715D-40EB-F85C-AF5F-EEF0D2F66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</a:t>
            </a:r>
            <a:r>
              <a:rPr lang="ru-RU" altLang="ru-RU" dirty="0"/>
              <a:t>объем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36900" name="Text Box 4">
            <a:extLst>
              <a:ext uri="{FF2B5EF4-FFF2-40B4-BE49-F238E27FC236}">
                <a16:creationId xmlns:a16="http://schemas.microsoft.com/office/drawing/2014/main" id="{5C5E128C-AE9D-CC8D-5AB7-4B569C46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8641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10.</a:t>
            </a:r>
          </a:p>
        </p:txBody>
      </p:sp>
      <p:pic>
        <p:nvPicPr>
          <p:cNvPr id="336902" name="Picture 6">
            <a:extLst>
              <a:ext uri="{FF2B5EF4-FFF2-40B4-BE49-F238E27FC236}">
                <a16:creationId xmlns:a16="http://schemas.microsoft.com/office/drawing/2014/main" id="{27617998-566B-5EF2-93E0-F429BFFCE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36700"/>
            <a:ext cx="3352800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6903" name="Rectangle 7">
            <a:extLst>
              <a:ext uri="{FF2B5EF4-FFF2-40B4-BE49-F238E27FC236}">
                <a16:creationId xmlns:a16="http://schemas.microsoft.com/office/drawing/2014/main" id="{910C489D-6BFB-00D5-DE75-0394733B955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Text Box 2">
            <a:extLst>
              <a:ext uri="{FF2B5EF4-FFF2-40B4-BE49-F238E27FC236}">
                <a16:creationId xmlns:a16="http://schemas.microsoft.com/office/drawing/2014/main" id="{75E0A856-D35B-E4B4-8664-FE1146F40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547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</a:t>
            </a:r>
            <a:r>
              <a:rPr lang="ru-RU" altLang="ru-RU" dirty="0"/>
              <a:t>объем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37924" name="Text Box 4">
            <a:extLst>
              <a:ext uri="{FF2B5EF4-FFF2-40B4-BE49-F238E27FC236}">
                <a16:creationId xmlns:a16="http://schemas.microsoft.com/office/drawing/2014/main" id="{DF2FC29B-2701-744A-F0D8-E971C6669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5157192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7.</a:t>
            </a:r>
          </a:p>
        </p:txBody>
      </p:sp>
      <p:pic>
        <p:nvPicPr>
          <p:cNvPr id="337926" name="Picture 6">
            <a:extLst>
              <a:ext uri="{FF2B5EF4-FFF2-40B4-BE49-F238E27FC236}">
                <a16:creationId xmlns:a16="http://schemas.microsoft.com/office/drawing/2014/main" id="{985181A0-73BA-E6F4-16BA-F11B1D0B4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905000"/>
            <a:ext cx="274320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27" name="Rectangle 7">
            <a:extLst>
              <a:ext uri="{FF2B5EF4-FFF2-40B4-BE49-F238E27FC236}">
                <a16:creationId xmlns:a16="http://schemas.microsoft.com/office/drawing/2014/main" id="{8BC9CAC9-F3BA-2B79-1F47-F6FDD40AAC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Text Box 2">
            <a:extLst>
              <a:ext uri="{FF2B5EF4-FFF2-40B4-BE49-F238E27FC236}">
                <a16:creationId xmlns:a16="http://schemas.microsoft.com/office/drawing/2014/main" id="{135B00FF-16C7-316F-C089-51A480157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</a:t>
            </a:r>
            <a:r>
              <a:rPr lang="ru-RU" altLang="ru-RU" dirty="0"/>
              <a:t>объем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38948" name="Text Box 4">
            <a:extLst>
              <a:ext uri="{FF2B5EF4-FFF2-40B4-BE49-F238E27FC236}">
                <a16:creationId xmlns:a16="http://schemas.microsoft.com/office/drawing/2014/main" id="{4ED25CFF-B2ED-BD53-D099-5BE1A7835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5332412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48.</a:t>
            </a:r>
          </a:p>
        </p:txBody>
      </p:sp>
      <p:pic>
        <p:nvPicPr>
          <p:cNvPr id="338950" name="Picture 6">
            <a:extLst>
              <a:ext uri="{FF2B5EF4-FFF2-40B4-BE49-F238E27FC236}">
                <a16:creationId xmlns:a16="http://schemas.microsoft.com/office/drawing/2014/main" id="{8FA6691B-5ABC-C1DB-F12B-C5458764B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2895600" cy="288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951" name="Rectangle 7">
            <a:extLst>
              <a:ext uri="{FF2B5EF4-FFF2-40B4-BE49-F238E27FC236}">
                <a16:creationId xmlns:a16="http://schemas.microsoft.com/office/drawing/2014/main" id="{88DB0259-7F9F-6DA3-1629-3FCA40D7B1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Text Box 2">
            <a:extLst>
              <a:ext uri="{FF2B5EF4-FFF2-40B4-BE49-F238E27FC236}">
                <a16:creationId xmlns:a16="http://schemas.microsoft.com/office/drawing/2014/main" id="{E9C72CDF-F7F1-62D1-C81D-C89E35E6B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</a:t>
            </a:r>
            <a:r>
              <a:rPr lang="ru-RU" altLang="ru-RU" dirty="0"/>
              <a:t>объем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4FE41246-30E3-5B67-5BE6-B71035C25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5301208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12.</a:t>
            </a:r>
          </a:p>
        </p:txBody>
      </p:sp>
      <p:pic>
        <p:nvPicPr>
          <p:cNvPr id="339972" name="Picture 4">
            <a:extLst>
              <a:ext uri="{FF2B5EF4-FFF2-40B4-BE49-F238E27FC236}">
                <a16:creationId xmlns:a16="http://schemas.microsoft.com/office/drawing/2014/main" id="{8D0104A7-06D7-A6F0-9A2D-470949CF9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88" y="1752600"/>
            <a:ext cx="2698750" cy="278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9973" name="Rectangle 5">
            <a:extLst>
              <a:ext uri="{FF2B5EF4-FFF2-40B4-BE49-F238E27FC236}">
                <a16:creationId xmlns:a16="http://schemas.microsoft.com/office/drawing/2014/main" id="{8A6C01C3-3E86-1C18-1DFE-48A5F70DCE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457200"/>
          </a:xfrm>
        </p:spPr>
        <p:txBody>
          <a:bodyPr anchor="ctr"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endParaRPr lang="ru-RU" alt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071F1F99-27C2-79BB-D730-7D7D5A66C5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47139" name="Text Box 3">
            <a:extLst>
              <a:ext uri="{FF2B5EF4-FFF2-40B4-BE49-F238E27FC236}">
                <a16:creationId xmlns:a16="http://schemas.microsoft.com/office/drawing/2014/main" id="{61B32EAF-2A63-11F4-F640-ECB4683FC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детали, изображенной на рисунке (все углы – прямые). </a:t>
            </a:r>
          </a:p>
        </p:txBody>
      </p:sp>
      <p:sp>
        <p:nvSpPr>
          <p:cNvPr id="347140" name="Text Box 4">
            <a:extLst>
              <a:ext uri="{FF2B5EF4-FFF2-40B4-BE49-F238E27FC236}">
                <a16:creationId xmlns:a16="http://schemas.microsoft.com/office/drawing/2014/main" id="{C6D0F927-8CB4-7734-031D-4581C8AAB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" y="52292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0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47143" name="Picture 7">
            <a:extLst>
              <a:ext uri="{FF2B5EF4-FFF2-40B4-BE49-F238E27FC236}">
                <a16:creationId xmlns:a16="http://schemas.microsoft.com/office/drawing/2014/main" id="{9CC38D31-A4E2-8CFF-48BD-44E99A142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2082800"/>
            <a:ext cx="3932237" cy="269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>
            <a:extLst>
              <a:ext uri="{FF2B5EF4-FFF2-40B4-BE49-F238E27FC236}">
                <a16:creationId xmlns:a16="http://schemas.microsoft.com/office/drawing/2014/main" id="{0E4FCF51-ACFC-EF96-6B7B-073CCC897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49187" name="Text Box 3">
            <a:extLst>
              <a:ext uri="{FF2B5EF4-FFF2-40B4-BE49-F238E27FC236}">
                <a16:creationId xmlns:a16="http://schemas.microsoft.com/office/drawing/2014/main" id="{2D9859F2-46CB-FCE5-354D-7B94E571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детали, изображенной на рисунке (все углы – прямые). </a:t>
            </a:r>
          </a:p>
        </p:txBody>
      </p:sp>
      <p:sp>
        <p:nvSpPr>
          <p:cNvPr id="349188" name="Text Box 4">
            <a:extLst>
              <a:ext uri="{FF2B5EF4-FFF2-40B4-BE49-F238E27FC236}">
                <a16:creationId xmlns:a16="http://schemas.microsoft.com/office/drawing/2014/main" id="{91304513-D735-254F-01AA-2D7E6B183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06" y="5345966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1</a:t>
            </a:r>
            <a:r>
              <a:rPr lang="ru-RU" altLang="ru-RU" dirty="0">
                <a:cs typeface="Times New Roman" panose="02020603050405020304" pitchFamily="18" charset="0"/>
              </a:rPr>
              <a:t>0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49191" name="Picture 7">
            <a:extLst>
              <a:ext uri="{FF2B5EF4-FFF2-40B4-BE49-F238E27FC236}">
                <a16:creationId xmlns:a16="http://schemas.microsoft.com/office/drawing/2014/main" id="{50929F68-7CA0-BE3E-2112-888D1E1B5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3" y="1654175"/>
            <a:ext cx="4103687" cy="355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6DD362CE-D5AF-926B-69DC-79FDAC4BA4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51235" name="Text Box 3">
            <a:extLst>
              <a:ext uri="{FF2B5EF4-FFF2-40B4-BE49-F238E27FC236}">
                <a16:creationId xmlns:a16="http://schemas.microsoft.com/office/drawing/2014/main" id="{49CCC109-7AFC-4273-3527-E96A263DC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детали, изображенной на рисунке (все углы – прямые). </a:t>
            </a:r>
          </a:p>
        </p:txBody>
      </p:sp>
      <p:sp>
        <p:nvSpPr>
          <p:cNvPr id="351236" name="Text Box 4">
            <a:extLst>
              <a:ext uri="{FF2B5EF4-FFF2-40B4-BE49-F238E27FC236}">
                <a16:creationId xmlns:a16="http://schemas.microsoft.com/office/drawing/2014/main" id="{F07A5463-A307-FA26-6185-8B33696BD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445" y="5117366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51238" name="Picture 6">
            <a:extLst>
              <a:ext uri="{FF2B5EF4-FFF2-40B4-BE49-F238E27FC236}">
                <a16:creationId xmlns:a16="http://schemas.microsoft.com/office/drawing/2014/main" id="{D53158E1-A092-0459-79A0-47681915D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63" y="2197100"/>
            <a:ext cx="4079875" cy="246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52CA6692-6AD7-4FA5-4853-FBCCFE751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53283" name="Text Box 3">
            <a:extLst>
              <a:ext uri="{FF2B5EF4-FFF2-40B4-BE49-F238E27FC236}">
                <a16:creationId xmlns:a16="http://schemas.microsoft.com/office/drawing/2014/main" id="{1467B4F0-BB1A-5621-53D4-CFEDB2515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детали, изображенной на рисунке (все углы – прямые). </a:t>
            </a:r>
          </a:p>
        </p:txBody>
      </p:sp>
      <p:sp>
        <p:nvSpPr>
          <p:cNvPr id="353284" name="Text Box 4">
            <a:extLst>
              <a:ext uri="{FF2B5EF4-FFF2-40B4-BE49-F238E27FC236}">
                <a16:creationId xmlns:a16="http://schemas.microsoft.com/office/drawing/2014/main" id="{7807A41E-0E8C-39F7-2E92-CF9C4CFF1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19" y="5329232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6</a:t>
            </a:r>
            <a:r>
              <a:rPr lang="ru-RU" altLang="ru-RU" dirty="0">
                <a:cs typeface="Times New Roman" panose="02020603050405020304" pitchFamily="18" charset="0"/>
              </a:rPr>
              <a:t>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53286" name="Picture 6">
            <a:extLst>
              <a:ext uri="{FF2B5EF4-FFF2-40B4-BE49-F238E27FC236}">
                <a16:creationId xmlns:a16="http://schemas.microsoft.com/office/drawing/2014/main" id="{EAB738FA-DAEF-D5E4-ED79-EE555366F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2030413"/>
            <a:ext cx="4068763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>
            <a:extLst>
              <a:ext uri="{FF2B5EF4-FFF2-40B4-BE49-F238E27FC236}">
                <a16:creationId xmlns:a16="http://schemas.microsoft.com/office/drawing/2014/main" id="{5B96740C-EB68-549E-808A-6BB8C3A6B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55331" name="Text Box 3">
            <a:extLst>
              <a:ext uri="{FF2B5EF4-FFF2-40B4-BE49-F238E27FC236}">
                <a16:creationId xmlns:a16="http://schemas.microsoft.com/office/drawing/2014/main" id="{8FE778E0-9992-21E3-F768-1B95E4921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Дан куб с ребром 3 см. В каждой грани проделано сквозное квадратное отверстие со стороной 1 см. Найдите объем оставшейся части.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55332" name="Text Box 4">
            <a:extLst>
              <a:ext uri="{FF2B5EF4-FFF2-40B4-BE49-F238E27FC236}">
                <a16:creationId xmlns:a16="http://schemas.microsoft.com/office/drawing/2014/main" id="{F245F86A-8AF3-30BA-AF15-FDEFB3E15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373216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20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8396F19-BC85-7049-2D79-D5420FD51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044801"/>
            <a:ext cx="3174498" cy="31568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878FD765-063D-531B-F974-FA4E9F52C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43043" name="Text Box 3">
            <a:extLst>
              <a:ext uri="{FF2B5EF4-FFF2-40B4-BE49-F238E27FC236}">
                <a16:creationId xmlns:a16="http://schemas.microsoft.com/office/drawing/2014/main" id="{F254BA79-A9D9-3240-81AE-D57113F83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общей части (пересечения) двух единичных кубов, вершина одного из которых расположена в центре другого, как показано на рисунке. </a:t>
            </a:r>
          </a:p>
        </p:txBody>
      </p:sp>
      <p:sp>
        <p:nvSpPr>
          <p:cNvPr id="343044" name="Text Box 4">
            <a:extLst>
              <a:ext uri="{FF2B5EF4-FFF2-40B4-BE49-F238E27FC236}">
                <a16:creationId xmlns:a16="http://schemas.microsoft.com/office/drawing/2014/main" id="{633E80D0-72F2-9B76-2830-223D47E94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en-US" altLang="ru-RU"/>
              <a:t>1/8</a:t>
            </a:r>
            <a:endParaRPr lang="ru-RU" altLang="ru-RU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43045" name="Object 5">
            <a:extLst>
              <a:ext uri="{FF2B5EF4-FFF2-40B4-BE49-F238E27FC236}">
                <a16:creationId xmlns:a16="http://schemas.microsoft.com/office/drawing/2014/main" id="{A0C3EC4F-7831-E6A5-BDC1-2EB7D5DF01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33738" y="2181225"/>
          <a:ext cx="26765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676899" imgH="2495238" progId="Paint.Picture">
                  <p:embed/>
                </p:oleObj>
              </mc:Choice>
              <mc:Fallback>
                <p:oleObj name="Точечный рисунок" r:id="rId3" imgW="2676899" imgH="2495238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3738" y="2181225"/>
                        <a:ext cx="267652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3" name="Text Box 3">
            <a:extLst>
              <a:ext uri="{FF2B5EF4-FFF2-40B4-BE49-F238E27FC236}">
                <a16:creationId xmlns:a16="http://schemas.microsoft.com/office/drawing/2014/main" id="{59553FD1-0388-E360-B368-02BF383F0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6632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/>
              <a:t>О</a:t>
            </a:r>
            <a:r>
              <a:rPr lang="ru-RU" altLang="ru-RU" dirty="0">
                <a:cs typeface="Times New Roman" panose="02020603050405020304" pitchFamily="18" charset="0"/>
              </a:rPr>
              <a:t>бъем прямоугольного параллелепипеда равен произведению трех его измерений, т.е. если ребра прямоугольного параллелепипеда, выходящие из одной вершины, равны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>
                <a:cs typeface="Times New Roman" panose="02020603050405020304" pitchFamily="18" charset="0"/>
              </a:rPr>
              <a:t>, то его объем </a:t>
            </a:r>
            <a:r>
              <a:rPr lang="en-US" altLang="ru-RU" i="1" dirty="0">
                <a:cs typeface="Times New Roman" panose="02020603050405020304" pitchFamily="18" charset="0"/>
              </a:rPr>
              <a:t>V</a:t>
            </a:r>
            <a:r>
              <a:rPr lang="ru-RU" altLang="ru-RU" dirty="0">
                <a:cs typeface="Times New Roman" panose="02020603050405020304" pitchFamily="18" charset="0"/>
              </a:rPr>
              <a:t> выражается формулой </a:t>
            </a:r>
          </a:p>
        </p:txBody>
      </p:sp>
      <p:graphicFrame>
        <p:nvGraphicFramePr>
          <p:cNvPr id="322564" name="Object 4">
            <a:extLst>
              <a:ext uri="{FF2B5EF4-FFF2-40B4-BE49-F238E27FC236}">
                <a16:creationId xmlns:a16="http://schemas.microsoft.com/office/drawing/2014/main" id="{616080AD-6184-7517-C9E1-F1B11923F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1546554"/>
              </p:ext>
            </p:extLst>
          </p:nvPr>
        </p:nvGraphicFramePr>
        <p:xfrm>
          <a:off x="2362200" y="2492896"/>
          <a:ext cx="4191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448531" imgH="2476190" progId="Paint.Picture">
                  <p:embed/>
                </p:oleObj>
              </mc:Choice>
              <mc:Fallback>
                <p:oleObj name="Точечный рисунок" r:id="rId3" imgW="3448531" imgH="2476190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492896"/>
                        <a:ext cx="4191000" cy="300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5" name="Rectangle 5">
            <a:extLst>
              <a:ext uri="{FF2B5EF4-FFF2-40B4-BE49-F238E27FC236}">
                <a16:creationId xmlns:a16="http://schemas.microsoft.com/office/drawing/2014/main" id="{0929EF25-C1FF-FA51-ABBF-56DC1AB37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0013" y="3271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22566" name="Object 6">
            <a:extLst>
              <a:ext uri="{FF2B5EF4-FFF2-40B4-BE49-F238E27FC236}">
                <a16:creationId xmlns:a16="http://schemas.microsoft.com/office/drawing/2014/main" id="{1A05E651-517E-DFEF-822B-A32580C5C9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300072"/>
              </p:ext>
            </p:extLst>
          </p:nvPr>
        </p:nvGraphicFramePr>
        <p:xfrm>
          <a:off x="3429000" y="1752171"/>
          <a:ext cx="2057400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12520" imgH="190440" progId="Equation.DSMT4">
                  <p:embed/>
                </p:oleObj>
              </mc:Choice>
              <mc:Fallback>
                <p:oleObj name="Equation" r:id="rId5" imgW="812520" imgH="1904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752171"/>
                        <a:ext cx="2057400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F7C843E7-ECEC-3349-D3F5-F50835268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45091" name="Text Box 3">
            <a:extLst>
              <a:ext uri="{FF2B5EF4-FFF2-40B4-BE49-F238E27FC236}">
                <a16:creationId xmlns:a16="http://schemas.microsoft.com/office/drawing/2014/main" id="{D5501DE0-9C92-0E07-634E-32685DFAB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фигуры, составленной из двух единичных кубов, две вершины одного из которых расположены в центрах граней другого. </a:t>
            </a:r>
          </a:p>
        </p:txBody>
      </p:sp>
      <p:sp>
        <p:nvSpPr>
          <p:cNvPr id="345092" name="Text Box 4">
            <a:extLst>
              <a:ext uri="{FF2B5EF4-FFF2-40B4-BE49-F238E27FC236}">
                <a16:creationId xmlns:a16="http://schemas.microsoft.com/office/drawing/2014/main" id="{C57C9D3A-9D8B-9518-297D-44963F7E8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en-US" altLang="ru-RU"/>
              <a:t>1,75.</a:t>
            </a:r>
            <a:endParaRPr lang="ru-RU" altLang="ru-RU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45093" name="Object 5">
            <a:extLst>
              <a:ext uri="{FF2B5EF4-FFF2-40B4-BE49-F238E27FC236}">
                <a16:creationId xmlns:a16="http://schemas.microsoft.com/office/drawing/2014/main" id="{A63730D5-E649-E1FC-3D40-5917824957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00413" y="2166938"/>
          <a:ext cx="2543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542857" imgH="2523810" progId="Paint.Picture">
                  <p:embed/>
                </p:oleObj>
              </mc:Choice>
              <mc:Fallback>
                <p:oleObj name="Точечный рисунок" r:id="rId3" imgW="2542857" imgH="252381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2166938"/>
                        <a:ext cx="2543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>
            <a:extLst>
              <a:ext uri="{FF2B5EF4-FFF2-40B4-BE49-F238E27FC236}">
                <a16:creationId xmlns:a16="http://schemas.microsoft.com/office/drawing/2014/main" id="{F1C10107-3D12-F515-A9A3-A8E50149B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57379" name="Text Box 3">
            <a:extLst>
              <a:ext uri="{FF2B5EF4-FFF2-40B4-BE49-F238E27FC236}">
                <a16:creationId xmlns:a16="http://schemas.microsoft.com/office/drawing/2014/main" id="{315F595F-3A63-686F-E22B-DE096858E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п</a:t>
            </a:r>
            <a:r>
              <a:rPr lang="ru-RU" altLang="ru-RU" dirty="0"/>
              <a:t>ризмы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являющейся частью прямоугольного параллелепипеда, изображенного на рисунке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57380" name="Text Box 4">
            <a:extLst>
              <a:ext uri="{FF2B5EF4-FFF2-40B4-BE49-F238E27FC236}">
                <a16:creationId xmlns:a16="http://schemas.microsoft.com/office/drawing/2014/main" id="{CD000AAA-3912-CD4E-4DD1-7EBB3C516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ru-RU" altLang="ru-RU"/>
              <a:t>30</a:t>
            </a:r>
            <a:r>
              <a:rPr lang="en-US" altLang="ru-RU"/>
              <a:t>.</a:t>
            </a:r>
            <a:endParaRPr lang="ru-RU" altLang="ru-RU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57383" name="Picture 7">
            <a:extLst>
              <a:ext uri="{FF2B5EF4-FFF2-40B4-BE49-F238E27FC236}">
                <a16:creationId xmlns:a16="http://schemas.microsoft.com/office/drawing/2014/main" id="{15886783-34DD-F3F4-912B-0758ECABA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752600"/>
            <a:ext cx="3717925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8A1E8514-EA09-5009-84D6-B7CB2E3D4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200" dirty="0">
                <a:solidFill>
                  <a:srgbClr val="FF3300"/>
                </a:solidFill>
              </a:rPr>
              <a:t>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61475" name="Text Box 3">
            <a:extLst>
              <a:ext uri="{FF2B5EF4-FFF2-40B4-BE49-F238E27FC236}">
                <a16:creationId xmlns:a16="http://schemas.microsoft.com/office/drawing/2014/main" id="{BC155BC3-0FBD-85F4-5862-66996CE21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п</a:t>
            </a:r>
            <a:r>
              <a:rPr lang="ru-RU" altLang="ru-RU" dirty="0"/>
              <a:t>ризмы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ABOA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O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являющейся частью прямоугольного параллелепипеда, изображенного на рисунке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1476" name="Text Box 4">
            <a:extLst>
              <a:ext uri="{FF2B5EF4-FFF2-40B4-BE49-F238E27FC236}">
                <a16:creationId xmlns:a16="http://schemas.microsoft.com/office/drawing/2014/main" id="{0A190DD5-CD0B-67B3-EFF7-15897E105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rgbClr val="FF3300"/>
                </a:solidFill>
              </a:rPr>
              <a:t> </a:t>
            </a:r>
            <a:r>
              <a:rPr lang="en-US" altLang="ru-RU"/>
              <a:t>12.</a:t>
            </a:r>
            <a:endParaRPr lang="ru-RU" altLang="ru-RU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61478" name="Picture 6">
            <a:extLst>
              <a:ext uri="{FF2B5EF4-FFF2-40B4-BE49-F238E27FC236}">
                <a16:creationId xmlns:a16="http://schemas.microsoft.com/office/drawing/2014/main" id="{56168AC8-974D-6E69-ED5F-C499054C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34131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>
            <a:extLst>
              <a:ext uri="{FF2B5EF4-FFF2-40B4-BE49-F238E27FC236}">
                <a16:creationId xmlns:a16="http://schemas.microsoft.com/office/drawing/2014/main" id="{48226FD9-EB3A-F4A3-F623-C17CA3149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200" dirty="0">
                <a:solidFill>
                  <a:srgbClr val="FF3300"/>
                </a:solidFill>
              </a:rPr>
              <a:t>1*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59427" name="Text Box 3">
            <a:extLst>
              <a:ext uri="{FF2B5EF4-FFF2-40B4-BE49-F238E27FC236}">
                <a16:creationId xmlns:a16="http://schemas.microsoft.com/office/drawing/2014/main" id="{32F775FC-54E1-63C0-AEC6-AFEFF7EBB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пирамиды </a:t>
            </a:r>
            <a:r>
              <a:rPr lang="en-US" altLang="ru-RU" i="1" dirty="0">
                <a:cs typeface="Times New Roman" panose="02020603050405020304" pitchFamily="18" charset="0"/>
              </a:rPr>
              <a:t>SABCD</a:t>
            </a:r>
            <a:r>
              <a:rPr lang="ru-RU" altLang="ru-RU" dirty="0">
                <a:cs typeface="Times New Roman" panose="02020603050405020304" pitchFamily="18" charset="0"/>
              </a:rPr>
              <a:t>, основанием которой является грань единичного куба, а вершиной – центр этого куба. </a:t>
            </a:r>
          </a:p>
        </p:txBody>
      </p:sp>
      <p:sp>
        <p:nvSpPr>
          <p:cNvPr id="359428" name="Text Box 4">
            <a:extLst>
              <a:ext uri="{FF2B5EF4-FFF2-40B4-BE49-F238E27FC236}">
                <a16:creationId xmlns:a16="http://schemas.microsoft.com/office/drawing/2014/main" id="{F9003ADA-2F24-A3C7-C5C2-27B51C1FB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Решение.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Куб разбивается на шесть равных пирамид, </a:t>
            </a:r>
            <a:r>
              <a:rPr lang="ru-RU" altLang="ru-RU" dirty="0">
                <a:cs typeface="Times New Roman" panose="02020603050405020304" pitchFamily="18" charset="0"/>
              </a:rPr>
              <a:t>основани</a:t>
            </a:r>
            <a:r>
              <a:rPr lang="ru-RU" altLang="ru-RU" dirty="0"/>
              <a:t>ями</a:t>
            </a:r>
            <a:r>
              <a:rPr lang="ru-RU" altLang="ru-RU" dirty="0">
                <a:cs typeface="Times New Roman" panose="02020603050405020304" pitchFamily="18" charset="0"/>
              </a:rPr>
              <a:t> котор</a:t>
            </a:r>
            <a:r>
              <a:rPr lang="ru-RU" altLang="ru-RU" dirty="0"/>
              <a:t>ых</a:t>
            </a:r>
            <a:r>
              <a:rPr lang="ru-RU" altLang="ru-RU" dirty="0">
                <a:cs typeface="Times New Roman" panose="02020603050405020304" pitchFamily="18" charset="0"/>
              </a:rPr>
              <a:t> явля</a:t>
            </a:r>
            <a:r>
              <a:rPr lang="ru-RU" altLang="ru-RU" dirty="0"/>
              <a:t>ю</a:t>
            </a:r>
            <a:r>
              <a:rPr lang="ru-RU" altLang="ru-RU" dirty="0">
                <a:cs typeface="Times New Roman" panose="02020603050405020304" pitchFamily="18" charset="0"/>
              </a:rPr>
              <a:t>тся гран</a:t>
            </a:r>
            <a:r>
              <a:rPr lang="ru-RU" altLang="ru-RU" dirty="0"/>
              <a:t>и</a:t>
            </a:r>
            <a:r>
              <a:rPr lang="ru-RU" altLang="ru-RU" dirty="0">
                <a:cs typeface="Times New Roman" panose="02020603050405020304" pitchFamily="18" charset="0"/>
              </a:rPr>
              <a:t> единичного куба, а вершиной – центр этого куба</a:t>
            </a:r>
            <a:r>
              <a:rPr lang="ru-RU" altLang="ru-RU" dirty="0"/>
              <a:t>. Следовательно, искомый объем равен </a:t>
            </a:r>
            <a:r>
              <a:rPr lang="en-US" altLang="ru-RU" dirty="0"/>
              <a:t>1/6.</a:t>
            </a:r>
            <a:endParaRPr lang="ru-RU" altLang="ru-RU" dirty="0"/>
          </a:p>
        </p:txBody>
      </p:sp>
      <p:pic>
        <p:nvPicPr>
          <p:cNvPr id="359429" name="Picture 5">
            <a:extLst>
              <a:ext uri="{FF2B5EF4-FFF2-40B4-BE49-F238E27FC236}">
                <a16:creationId xmlns:a16="http://schemas.microsoft.com/office/drawing/2014/main" id="{48B1ACEF-AB7C-C23D-A7D2-34134B2BD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981200"/>
            <a:ext cx="2895600" cy="226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>
            <a:extLst>
              <a:ext uri="{FF2B5EF4-FFF2-40B4-BE49-F238E27FC236}">
                <a16:creationId xmlns:a16="http://schemas.microsoft.com/office/drawing/2014/main" id="{9915244B-120A-D522-539E-EE4CBD03F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200" dirty="0">
                <a:solidFill>
                  <a:srgbClr val="FF3300"/>
                </a:solidFill>
              </a:rPr>
              <a:t>2*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63523" name="Text Box 3">
            <a:extLst>
              <a:ext uri="{FF2B5EF4-FFF2-40B4-BE49-F238E27FC236}">
                <a16:creationId xmlns:a16="http://schemas.microsoft.com/office/drawing/2014/main" id="{04D92454-0673-FB76-130E-6D85656C2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пирамиды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dirty="0">
                <a:cs typeface="Times New Roman" panose="02020603050405020304" pitchFamily="18" charset="0"/>
              </a:rPr>
              <a:t>, основанием которой является грань единичного куба. </a:t>
            </a:r>
          </a:p>
        </p:txBody>
      </p:sp>
      <p:pic>
        <p:nvPicPr>
          <p:cNvPr id="363527" name="Picture 7">
            <a:extLst>
              <a:ext uri="{FF2B5EF4-FFF2-40B4-BE49-F238E27FC236}">
                <a16:creationId xmlns:a16="http://schemas.microsoft.com/office/drawing/2014/main" id="{C43EBDF4-5D6F-0254-7D13-75252BF9E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2033588"/>
            <a:ext cx="3216275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3529" name="Group 9">
            <a:extLst>
              <a:ext uri="{FF2B5EF4-FFF2-40B4-BE49-F238E27FC236}">
                <a16:creationId xmlns:a16="http://schemas.microsoft.com/office/drawing/2014/main" id="{6AE42494-4311-5691-44E6-CD7F3BE6098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057400"/>
            <a:ext cx="8915400" cy="4095750"/>
            <a:chOff x="144" y="1296"/>
            <a:chExt cx="5616" cy="2580"/>
          </a:xfrm>
        </p:grpSpPr>
        <p:sp>
          <p:nvSpPr>
            <p:cNvPr id="363524" name="Text Box 4">
              <a:extLst>
                <a:ext uri="{FF2B5EF4-FFF2-40B4-BE49-F238E27FC236}">
                  <a16:creationId xmlns:a16="http://schemas.microsoft.com/office/drawing/2014/main" id="{E2F7857D-CAA2-75D5-0CAA-2C0A01C757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120"/>
              <a:ext cx="561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altLang="ru-RU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en-US" altLang="ru-RU" dirty="0">
                  <a:solidFill>
                    <a:srgbClr val="FF3300"/>
                  </a:solidFill>
                </a:rPr>
                <a:t> </a:t>
              </a:r>
              <a:r>
                <a:rPr lang="ru-RU" altLang="ru-RU" dirty="0"/>
                <a:t>Куб разбивается на три равные пирамиды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ABCD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ABB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BCC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/>
                <a:t>, объем каждой из которых равен 1</a:t>
              </a:r>
              <a:r>
                <a:rPr lang="en-US" altLang="ru-RU" dirty="0"/>
                <a:t>/3.</a:t>
              </a:r>
              <a:endParaRPr lang="ru-RU" altLang="ru-RU" dirty="0"/>
            </a:p>
          </p:txBody>
        </p:sp>
        <p:pic>
          <p:nvPicPr>
            <p:cNvPr id="363528" name="Picture 8">
              <a:extLst>
                <a:ext uri="{FF2B5EF4-FFF2-40B4-BE49-F238E27FC236}">
                  <a16:creationId xmlns:a16="http://schemas.microsoft.com/office/drawing/2014/main" id="{15F2B1A5-3CFF-1049-BB34-13C4CC9670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296"/>
              <a:ext cx="2026" cy="1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3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2">
            <a:extLst>
              <a:ext uri="{FF2B5EF4-FFF2-40B4-BE49-F238E27FC236}">
                <a16:creationId xmlns:a16="http://schemas.microsoft.com/office/drawing/2014/main" id="{E0BA19FB-90F0-1195-B758-1504BDE92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r>
              <a:rPr lang="en-US" altLang="ru-RU" sz="3200" dirty="0">
                <a:solidFill>
                  <a:srgbClr val="FF3300"/>
                </a:solidFill>
              </a:rPr>
              <a:t>3*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365571" name="Text Box 3">
            <a:extLst>
              <a:ext uri="{FF2B5EF4-FFF2-40B4-BE49-F238E27FC236}">
                <a16:creationId xmlns:a16="http://schemas.microsoft.com/office/drawing/2014/main" id="{A60B295E-4482-0F2D-3F8C-5BF0F8E2F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объем пирамиды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ABD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вершинами которой</a:t>
            </a:r>
            <a:r>
              <a:rPr lang="ru-RU" altLang="ru-RU" dirty="0">
                <a:cs typeface="Times New Roman" panose="02020603050405020304" pitchFamily="18" charset="0"/>
              </a:rPr>
              <a:t> явля</a:t>
            </a:r>
            <a:r>
              <a:rPr lang="ru-RU" altLang="ru-RU" dirty="0"/>
              <a:t>ю</a:t>
            </a:r>
            <a:r>
              <a:rPr lang="ru-RU" altLang="ru-RU" dirty="0">
                <a:cs typeface="Times New Roman" panose="02020603050405020304" pitchFamily="18" charset="0"/>
              </a:rPr>
              <a:t>тся </a:t>
            </a:r>
            <a:r>
              <a:rPr lang="ru-RU" altLang="ru-RU" dirty="0"/>
              <a:t>вершины</a:t>
            </a:r>
            <a:r>
              <a:rPr lang="ru-RU" altLang="ru-RU" dirty="0">
                <a:cs typeface="Times New Roman" panose="02020603050405020304" pitchFamily="18" charset="0"/>
              </a:rPr>
              <a:t> единичного куба. </a:t>
            </a:r>
          </a:p>
        </p:txBody>
      </p:sp>
      <p:sp>
        <p:nvSpPr>
          <p:cNvPr id="365574" name="Text Box 6">
            <a:extLst>
              <a:ext uri="{FF2B5EF4-FFF2-40B4-BE49-F238E27FC236}">
                <a16:creationId xmlns:a16="http://schemas.microsoft.com/office/drawing/2014/main" id="{06708236-EF99-CAE5-E3E0-58210D2DD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/>
              <a:t>Объем этой пирамиды равен половине объема пирамиды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ABCD</a:t>
            </a:r>
            <a:r>
              <a:rPr lang="ru-RU" altLang="ru-RU" i="1" dirty="0"/>
              <a:t> </a:t>
            </a:r>
            <a:r>
              <a:rPr lang="ru-RU" altLang="ru-RU" dirty="0"/>
              <a:t>из предыдущей задачи, следовательно, он равен 1</a:t>
            </a:r>
            <a:r>
              <a:rPr lang="en-US" altLang="ru-RU" dirty="0"/>
              <a:t>/</a:t>
            </a:r>
            <a:r>
              <a:rPr lang="ru-RU" altLang="ru-RU" dirty="0"/>
              <a:t>6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365576" name="Picture 8">
            <a:extLst>
              <a:ext uri="{FF2B5EF4-FFF2-40B4-BE49-F238E27FC236}">
                <a16:creationId xmlns:a16="http://schemas.microsoft.com/office/drawing/2014/main" id="{499A82BE-8DAC-61F5-8E09-EEEB1FDD6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2033588"/>
            <a:ext cx="3216275" cy="279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0E10E683-3444-D7FB-66D1-DEED802D6F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B51E12EA-C9C8-4A89-DFAA-A5F620B58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Во сколько раз увеличится объем куба, если все его ребра увеличить в 3 раза? </a:t>
            </a:r>
          </a:p>
        </p:txBody>
      </p:sp>
      <p:pic>
        <p:nvPicPr>
          <p:cNvPr id="256006" name="Picture 6">
            <a:extLst>
              <a:ext uri="{FF2B5EF4-FFF2-40B4-BE49-F238E27FC236}">
                <a16:creationId xmlns:a16="http://schemas.microsoft.com/office/drawing/2014/main" id="{DA97A431-234C-E1FE-E449-544499D03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0"/>
            <a:ext cx="320675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7" name="Text Box 7">
            <a:extLst>
              <a:ext uri="{FF2B5EF4-FFF2-40B4-BE49-F238E27FC236}">
                <a16:creationId xmlns:a16="http://schemas.microsoft.com/office/drawing/2014/main" id="{0857DC5C-8D31-3B59-4CC4-3BD4BAE1C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27.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158AAE90-AFBD-3A9A-E9AC-AB81365596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24611" name="Text Box 3">
            <a:extLst>
              <a:ext uri="{FF2B5EF4-FFF2-40B4-BE49-F238E27FC236}">
                <a16:creationId xmlns:a16="http://schemas.microsoft.com/office/drawing/2014/main" id="{AC3E5257-2D00-65C5-8742-66A54BE68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Во сколько раз уменьшится объем прямоугольного параллелепипеда, если все его ребра уменьшить в 2 раза? </a:t>
            </a:r>
          </a:p>
        </p:txBody>
      </p:sp>
      <p:sp>
        <p:nvSpPr>
          <p:cNvPr id="324613" name="Text Box 5">
            <a:extLst>
              <a:ext uri="{FF2B5EF4-FFF2-40B4-BE49-F238E27FC236}">
                <a16:creationId xmlns:a16="http://schemas.microsoft.com/office/drawing/2014/main" id="{307C67F7-5C97-441D-D8D7-A24D58EB1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8.</a:t>
            </a:r>
          </a:p>
        </p:txBody>
      </p:sp>
      <p:pic>
        <p:nvPicPr>
          <p:cNvPr id="324614" name="Picture 6">
            <a:extLst>
              <a:ext uri="{FF2B5EF4-FFF2-40B4-BE49-F238E27FC236}">
                <a16:creationId xmlns:a16="http://schemas.microsoft.com/office/drawing/2014/main" id="{DB88228F-8E5F-6A2E-2083-CACFC493C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38798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E2B0AEE8-7B51-F023-2CEA-195E449DB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26659" name="Text Box 3">
            <a:extLst>
              <a:ext uri="{FF2B5EF4-FFF2-40B4-BE49-F238E27FC236}">
                <a16:creationId xmlns:a16="http://schemas.microsoft.com/office/drawing/2014/main" id="{64C67242-3358-4C8B-3554-171FF278F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Два ребра прямоугольного параллелепипеда, выходящие из одной вершины, равны 2 и 3. Каким должно быть третье ребро, выходящее из той же вершины, чтобы объем этого параллелепипеда равнялся 30?</a:t>
            </a:r>
          </a:p>
        </p:txBody>
      </p:sp>
      <p:sp>
        <p:nvSpPr>
          <p:cNvPr id="326660" name="Text Box 4">
            <a:extLst>
              <a:ext uri="{FF2B5EF4-FFF2-40B4-BE49-F238E27FC236}">
                <a16:creationId xmlns:a16="http://schemas.microsoft.com/office/drawing/2014/main" id="{50D56A82-6F84-32C5-F117-AFC5B195C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en-US" altLang="ru-RU" dirty="0">
                <a:cs typeface="Times New Roman" panose="02020603050405020304" pitchFamily="18" charset="0"/>
              </a:rPr>
              <a:t>5.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6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43517560-4314-E251-7C0D-FC3D7D7598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30755" name="Text Box 3">
            <a:extLst>
              <a:ext uri="{FF2B5EF4-FFF2-40B4-BE49-F238E27FC236}">
                <a16:creationId xmlns:a16="http://schemas.microsoft.com/office/drawing/2014/main" id="{A662EC93-392C-84A7-5CF6-5BD1BD2EA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Строительный кирпич весит 4 кг. Сколько граммов весит игрушечный кирпич из того же материала, все размеры которого в четыре раза меньше? </a:t>
            </a:r>
          </a:p>
        </p:txBody>
      </p:sp>
      <p:sp>
        <p:nvSpPr>
          <p:cNvPr id="330756" name="Text Box 4">
            <a:extLst>
              <a:ext uri="{FF2B5EF4-FFF2-40B4-BE49-F238E27FC236}">
                <a16:creationId xmlns:a16="http://schemas.microsoft.com/office/drawing/2014/main" id="{AF02127A-61B7-E017-8BFD-8747948C4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62,5.</a:t>
            </a:r>
          </a:p>
        </p:txBody>
      </p:sp>
      <p:pic>
        <p:nvPicPr>
          <p:cNvPr id="330757" name="Picture 5">
            <a:extLst>
              <a:ext uri="{FF2B5EF4-FFF2-40B4-BE49-F238E27FC236}">
                <a16:creationId xmlns:a16="http://schemas.microsoft.com/office/drawing/2014/main" id="{258698C8-AFAB-7817-3FDA-4D6898E6C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59251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>
            <a:extLst>
              <a:ext uri="{FF2B5EF4-FFF2-40B4-BE49-F238E27FC236}">
                <a16:creationId xmlns:a16="http://schemas.microsoft.com/office/drawing/2014/main" id="{53BFE01C-F175-A19F-B25F-B4926EE33C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28707" name="Text Box 3">
            <a:extLst>
              <a:ext uri="{FF2B5EF4-FFF2-40B4-BE49-F238E27FC236}">
                <a16:creationId xmlns:a16="http://schemas.microsoft.com/office/drawing/2014/main" id="{250CEFAE-8669-07B3-040C-3E4F01DF5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Основанием аквариума является прямоугольник со сторонами 40 см и 50 см. Уровень воды в нем находится на высоте 80 см. Эту воду перелили в другой аквариум, основанием которого является прямоугольник со сторонами 80 см и 100 см. На какой высоте будет находиться уровень воды?</a:t>
            </a:r>
          </a:p>
        </p:txBody>
      </p:sp>
      <p:sp>
        <p:nvSpPr>
          <p:cNvPr id="328708" name="Text Box 4">
            <a:extLst>
              <a:ext uri="{FF2B5EF4-FFF2-40B4-BE49-F238E27FC236}">
                <a16:creationId xmlns:a16="http://schemas.microsoft.com/office/drawing/2014/main" id="{0699C3BF-1E1C-D8EE-E101-5F75CA14F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86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en-US" altLang="ru-RU" dirty="0">
                <a:cs typeface="Times New Roman" panose="02020603050405020304" pitchFamily="18" charset="0"/>
              </a:rPr>
              <a:t>20 </a:t>
            </a:r>
            <a:r>
              <a:rPr lang="ru-RU" altLang="ru-RU" dirty="0"/>
              <a:t>см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28709" name="Object 5">
            <a:extLst>
              <a:ext uri="{FF2B5EF4-FFF2-40B4-BE49-F238E27FC236}">
                <a16:creationId xmlns:a16="http://schemas.microsoft.com/office/drawing/2014/main" id="{98D52888-6490-5AD5-3622-A42600AA7F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2819400"/>
          <a:ext cx="2657475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2657846" imgH="2542857" progId="Paint.Picture">
                  <p:embed/>
                </p:oleObj>
              </mc:Choice>
              <mc:Fallback>
                <p:oleObj name="Точечный рисунок" r:id="rId3" imgW="2657846" imgH="2542857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819400"/>
                        <a:ext cx="2657475" cy="254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C89D8D79-DC2E-2E30-A144-1922139842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17AA3734-8817-A60C-6F9C-9D4C7205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Чему равен объем пространственного креста, если ребра образующих его кубов равны единице?</a:t>
            </a: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780DBBAE-3D16-3755-8BEC-78C6B0CA2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7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31781" name="Picture 5">
            <a:extLst>
              <a:ext uri="{FF2B5EF4-FFF2-40B4-BE49-F238E27FC236}">
                <a16:creationId xmlns:a16="http://schemas.microsoft.com/office/drawing/2014/main" id="{0630051F-2BD0-F92B-6273-442776A4E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8" y="1849438"/>
            <a:ext cx="3195637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ext Box 2">
            <a:extLst>
              <a:ext uri="{FF2B5EF4-FFF2-40B4-BE49-F238E27FC236}">
                <a16:creationId xmlns:a16="http://schemas.microsoft.com/office/drawing/2014/main" id="{2342D3B9-8A57-BA7C-8DB2-CC5E87972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Найдите </a:t>
            </a:r>
            <a:r>
              <a:rPr lang="ru-RU" altLang="ru-RU" dirty="0"/>
              <a:t>объем</a:t>
            </a:r>
            <a:r>
              <a:rPr lang="ru-RU" altLang="ru-RU" dirty="0">
                <a:cs typeface="Times New Roman" panose="02020603050405020304" pitchFamily="18" charset="0"/>
              </a:rPr>
              <a:t> многогранника, изображенного на рисунке, все двугранные углы которого прямые.</a:t>
            </a:r>
            <a:r>
              <a:rPr lang="ru-RU" altLang="ru-RU" dirty="0"/>
              <a:t> </a:t>
            </a:r>
          </a:p>
        </p:txBody>
      </p:sp>
      <p:pic>
        <p:nvPicPr>
          <p:cNvPr id="333828" name="Picture 4">
            <a:extLst>
              <a:ext uri="{FF2B5EF4-FFF2-40B4-BE49-F238E27FC236}">
                <a16:creationId xmlns:a16="http://schemas.microsoft.com/office/drawing/2014/main" id="{AB568CB4-E055-D178-AC41-CDCFE9A87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786" y="1416417"/>
            <a:ext cx="2929707" cy="325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3830" name="Text Box 6">
            <a:extLst>
              <a:ext uri="{FF2B5EF4-FFF2-40B4-BE49-F238E27FC236}">
                <a16:creationId xmlns:a16="http://schemas.microsoft.com/office/drawing/2014/main" id="{75712451-1086-58BF-DE94-38B53A152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5013176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</a:t>
            </a:r>
            <a:r>
              <a:rPr lang="ru-RU" altLang="ru-RU" dirty="0"/>
              <a:t> 6.</a:t>
            </a:r>
          </a:p>
        </p:txBody>
      </p:sp>
      <p:sp>
        <p:nvSpPr>
          <p:cNvPr id="333832" name="Rectangle 8">
            <a:extLst>
              <a:ext uri="{FF2B5EF4-FFF2-40B4-BE49-F238E27FC236}">
                <a16:creationId xmlns:a16="http://schemas.microsoft.com/office/drawing/2014/main" id="{7C010D5B-104B-AD40-6C46-F95CC57436B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457200"/>
          </a:xfrm>
        </p:spPr>
        <p:txBody>
          <a:bodyPr anchor="ctr"/>
          <a:lstStyle/>
          <a:p>
            <a:r>
              <a:rPr lang="ru-RU" altLang="ru-RU" sz="3200">
                <a:solidFill>
                  <a:srgbClr val="FF3300"/>
                </a:solidFill>
              </a:rPr>
              <a:t>Упражнение 7</a:t>
            </a:r>
            <a:endParaRPr lang="ru-RU" altLang="ru-RU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1028</Words>
  <Application>Microsoft Office PowerPoint</Application>
  <PresentationFormat>Экран (4:3)</PresentationFormat>
  <Paragraphs>112</Paragraphs>
  <Slides>25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Times New Roman</vt:lpstr>
      <vt:lpstr>Оформление по умолчанию</vt:lpstr>
      <vt:lpstr>Точечный рисунок</vt:lpstr>
      <vt:lpstr>MathType 5.0 Equation</vt:lpstr>
      <vt:lpstr>12. ОБЪЕМ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21*</vt:lpstr>
      <vt:lpstr>Упражнение 22*</vt:lpstr>
      <vt:lpstr>Упражнение 23*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35</cp:revision>
  <dcterms:created xsi:type="dcterms:W3CDTF">2008-04-30T05:51:18Z</dcterms:created>
  <dcterms:modified xsi:type="dcterms:W3CDTF">2022-07-11T08:08:30Z</dcterms:modified>
</cp:coreProperties>
</file>