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13" r:id="rId2"/>
    <p:sldId id="415" r:id="rId3"/>
    <p:sldId id="414" r:id="rId4"/>
    <p:sldId id="400" r:id="rId5"/>
    <p:sldId id="376" r:id="rId6"/>
    <p:sldId id="381" r:id="rId7"/>
    <p:sldId id="382" r:id="rId8"/>
    <p:sldId id="401" r:id="rId9"/>
    <p:sldId id="416" r:id="rId10"/>
    <p:sldId id="402" r:id="rId11"/>
    <p:sldId id="403" r:id="rId12"/>
    <p:sldId id="404" r:id="rId13"/>
    <p:sldId id="405" r:id="rId14"/>
    <p:sldId id="406" r:id="rId15"/>
    <p:sldId id="407" r:id="rId16"/>
    <p:sldId id="408" r:id="rId17"/>
    <p:sldId id="409" r:id="rId18"/>
    <p:sldId id="410" r:id="rId19"/>
    <p:sldId id="411" r:id="rId20"/>
    <p:sldId id="412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1" autoAdjust="0"/>
    <p:restoredTop sz="94649" autoAdjust="0"/>
  </p:normalViewPr>
  <p:slideViewPr>
    <p:cSldViewPr>
      <p:cViewPr varScale="1">
        <p:scale>
          <a:sx n="97" d="100"/>
          <a:sy n="97" d="100"/>
        </p:scale>
        <p:origin x="3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0F6818E-1D24-34E6-8D81-54C064D891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FFEF670-7204-8505-1173-D30D96A5051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C94CC67-6273-6906-77F1-E2E5B199B6D9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8519B678-99B7-1154-DAFC-ACDCFD8DF91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E5612E5-DB5E-04F8-8796-9284A64C0B6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0CFE291C-A430-4940-AD69-12931622DC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D3B12A2-7586-4CB2-BC80-5E08A2D2632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3F21888-DBCA-DD97-56B8-F654DEAD3F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B3C847-3475-4598-84EF-3885BA0C3994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377858" name="Rectangle 2">
            <a:extLst>
              <a:ext uri="{FF2B5EF4-FFF2-40B4-BE49-F238E27FC236}">
                <a16:creationId xmlns:a16="http://schemas.microsoft.com/office/drawing/2014/main" id="{684A1049-1C16-5FAC-0E2C-E799DA96180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7859" name="Rectangle 3">
            <a:extLst>
              <a:ext uri="{FF2B5EF4-FFF2-40B4-BE49-F238E27FC236}">
                <a16:creationId xmlns:a16="http://schemas.microsoft.com/office/drawing/2014/main" id="{2A651F44-6AF8-CDD6-4378-E700BDB8340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36FDC37-0ED7-1F69-CBA1-DCEDE64676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2B4C87-DDFD-4B21-8453-51A54D916E6B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380930" name="Rectangle 2">
            <a:extLst>
              <a:ext uri="{FF2B5EF4-FFF2-40B4-BE49-F238E27FC236}">
                <a16:creationId xmlns:a16="http://schemas.microsoft.com/office/drawing/2014/main" id="{24536014-E833-94EA-1D5D-EA12E6FD603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0931" name="Rectangle 3">
            <a:extLst>
              <a:ext uri="{FF2B5EF4-FFF2-40B4-BE49-F238E27FC236}">
                <a16:creationId xmlns:a16="http://schemas.microsoft.com/office/drawing/2014/main" id="{58B12698-A51F-D043-9312-2110F7E0077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F77356E-1E5A-117D-40E8-B7A563114C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0C10D8-6AB6-420C-B227-A19B648B3023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32802" name="Rectangle 2">
            <a:extLst>
              <a:ext uri="{FF2B5EF4-FFF2-40B4-BE49-F238E27FC236}">
                <a16:creationId xmlns:a16="http://schemas.microsoft.com/office/drawing/2014/main" id="{715265A4-5430-5686-80B3-A5B89839C89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2803" name="Rectangle 3">
            <a:extLst>
              <a:ext uri="{FF2B5EF4-FFF2-40B4-BE49-F238E27FC236}">
                <a16:creationId xmlns:a16="http://schemas.microsoft.com/office/drawing/2014/main" id="{0E1F7700-8E98-C3A1-42CF-1313F2C849B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60BF6A-28F5-AE6F-47A6-BBD88554D4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4756163-720E-EF34-E17F-3F39FA3D8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398B63-B212-88EE-FAB7-28CB109A6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FE8B36-DB01-5162-1CB2-2B5E0B300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684408-719B-6C41-D65D-92004FF41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D4C2F-2547-43AF-A686-9363D84DA8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6964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62C80E-5D26-68D2-F38C-440DB233B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D4EB7EF-885E-4AB3-D1C7-1082590B9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E7565B-D794-B49D-B1CC-10A9819FE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9B04EF-3444-E882-88D9-5473B0E65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19F955-35BB-AFD6-F7A5-B75AEBA3A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EADF4-CA27-4D1E-8D3D-EC96381611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557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2D66D41-2FC3-5D79-B832-89AE9309FE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51F96B7-C071-6744-B11E-84400BDD6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13F2B0-4ADE-EA80-50BB-B7831EBBB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D2EE4E-5ABD-3B41-0C82-BEC7C8704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107C71-2792-9226-7B07-45161AC70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E6E4A9-A746-4C28-81A9-F91BD4EB66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62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86E91-D3DA-D296-F684-D9FE77201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94CBC0-69C2-9A31-9D4E-084A16676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4BEA3A-8E3A-9DD7-1C59-23EB2A0C9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3E00D2-3009-E129-3516-B6EC76B51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9E4F36-308C-F29F-45FB-3D325A854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1A6897-2B40-4BB1-BC15-132E9A5D55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2087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76A78B-7AA7-AAD0-D0F0-8D49B07DB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51FA4A-777B-80E1-37FD-B6DBF88EC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F3767E-77B7-CC37-DE53-01FEFBEFA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F3AF39-C37B-183C-3264-9692057EB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26ED08-3F94-58A2-A3B2-BDC2D1B0A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7811A-BF37-47E7-86E5-4B0884D4103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017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FCDC4F-B3EE-CAA8-5364-46273A23D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790C2B-99D1-F0FA-8CED-A26D423E75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A8610D-3A33-41F9-CC17-ABD8817EE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5BB1E91-5E90-6B6D-FB8E-4B49FB751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521A14-2987-5885-E542-5B0935EB8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F61DFC2-F16F-DA96-5650-745C5A91D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7EFBB8-D14B-466A-A95D-4E45C48F89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0694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FE1E51-0418-5C6A-09C3-E7F366E08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D8E107-C7B8-34A9-DCA2-498802E4F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79DF43E-D048-08F9-94AF-2D39D0B4C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80C9E96-FB06-59CF-6180-6CE5FC5926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802EA43-B8BA-7FCA-EF37-247E387F03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29DD362-0EF2-799A-DAB4-91115A52D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FBCC107-0B88-4EBD-70B7-BB1464F7B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E50E00B-98AA-A2AB-60F5-94A18ACCF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5D36F-823D-4C0F-9759-40A49A5675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8496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6914-95BC-4EAE-0774-7E0F51607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8F93A0A-C69E-0087-6228-DD6B0CC04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B5A707E-3E48-E716-44EC-2D44BA8CC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3BE6539-061C-26FC-D1D3-9B563305E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E2C74C-8119-43DB-8D78-9EA9B44B16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9366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580381E-CCB3-FBDE-659E-752A226FF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C79AEA4-3A79-BDFC-223B-814F3AB18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7FEF01A-5EDB-F096-A6AB-C2A8A7446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23925-D3AC-4640-8377-87318C0947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9876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73FE11-F2CB-C01B-3C6A-F72137A4A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85D32A-53D1-26CA-5C1D-19BAC2E4B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16417C8-DDAF-20FD-0797-9772FE66FD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2913792-6D76-0831-CE78-8A7A58CCC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21011E-DDCF-DBF8-9B07-C28C21743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DF8457B-8DA0-57E8-D80A-97160F169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234C0-247F-4CDD-B6E0-01B2A700351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4248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755C7C-4A7F-B112-339B-CBA92D4A3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65A4183-FDEB-B01B-31A3-8370EBB14A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3C5EDCC-783E-863C-0606-E4B3A5F2B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885ACD-AEDD-0606-BDD9-F7E0B3D9E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05A249A-49A3-4393-3C31-010952745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1032FE-681A-CE8D-BFE6-38B179812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0DCDF-657D-4EA1-80EB-5367D87DE7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7290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8FA4EF5-977E-BF79-2D9A-72C4E00CF5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E44CB6F-66D2-C146-7863-146587EDB4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80C4B0C-E072-B02B-578D-BBD94A76E5E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659E319-4BC4-54B8-3785-A964AC69685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1B1291C-A1D8-A74D-7CF6-34812C4E69D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47CBE9-8F1C-4D6E-B29E-D3929988A31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>
            <a:extLst>
              <a:ext uri="{FF2B5EF4-FFF2-40B4-BE49-F238E27FC236}">
                <a16:creationId xmlns:a16="http://schemas.microsoft.com/office/drawing/2014/main" id="{096586B3-7006-5EF7-4819-2FCB0AD05D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en-US" altLang="ru-RU" sz="3200" dirty="0">
                <a:solidFill>
                  <a:srgbClr val="FF3300"/>
                </a:solidFill>
              </a:rPr>
              <a:t>13</a:t>
            </a:r>
            <a:r>
              <a:rPr lang="ru-RU" altLang="ru-RU" sz="3200" dirty="0">
                <a:solidFill>
                  <a:srgbClr val="FF3300"/>
                </a:solidFill>
              </a:rPr>
              <a:t>. ПЛОЩАДЬ ПОВЕРХНОСТИ</a:t>
            </a:r>
          </a:p>
        </p:txBody>
      </p:sp>
      <p:sp>
        <p:nvSpPr>
          <p:cNvPr id="376835" name="Text Box 3">
            <a:extLst>
              <a:ext uri="{FF2B5EF4-FFF2-40B4-BE49-F238E27FC236}">
                <a16:creationId xmlns:a16="http://schemas.microsoft.com/office/drawing/2014/main" id="{0C935B2A-4E20-83BB-AFBF-AB48ABE73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7000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Чему равна площадь поверхности куба с ребром 1?</a:t>
            </a:r>
          </a:p>
        </p:txBody>
      </p:sp>
      <p:sp>
        <p:nvSpPr>
          <p:cNvPr id="376836" name="Text Box 4">
            <a:extLst>
              <a:ext uri="{FF2B5EF4-FFF2-40B4-BE49-F238E27FC236}">
                <a16:creationId xmlns:a16="http://schemas.microsoft.com/office/drawing/2014/main" id="{48E333F4-1C5D-D19E-BEFC-ED1DD9F98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6. </a:t>
            </a:r>
          </a:p>
        </p:txBody>
      </p:sp>
      <p:pic>
        <p:nvPicPr>
          <p:cNvPr id="376837" name="Picture 5">
            <a:extLst>
              <a:ext uri="{FF2B5EF4-FFF2-40B4-BE49-F238E27FC236}">
                <a16:creationId xmlns:a16="http://schemas.microsoft.com/office/drawing/2014/main" id="{1297B899-4F5F-76D4-57E9-DE4E78B3A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188" y="2135188"/>
            <a:ext cx="2586037" cy="258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F52666F2-2EB1-D9C9-6B3C-CDDE16D73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820063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>
                <a:solidFill>
                  <a:srgbClr val="FF3300"/>
                </a:solidFill>
              </a:rPr>
              <a:t>Упражнение 1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Text Box 2">
            <a:extLst>
              <a:ext uri="{FF2B5EF4-FFF2-40B4-BE49-F238E27FC236}">
                <a16:creationId xmlns:a16="http://schemas.microsoft.com/office/drawing/2014/main" id="{C680163F-0BCC-1E4D-8645-AAE422F1B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детали, изображенной на рисунке (все углы – прямые). </a:t>
            </a:r>
          </a:p>
        </p:txBody>
      </p:sp>
      <p:sp>
        <p:nvSpPr>
          <p:cNvPr id="365571" name="Text Box 3">
            <a:extLst>
              <a:ext uri="{FF2B5EF4-FFF2-40B4-BE49-F238E27FC236}">
                <a16:creationId xmlns:a16="http://schemas.microsoft.com/office/drawing/2014/main" id="{64CE381D-AEDF-AA37-B4E3-66196D33B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ru-RU" altLang="ru-RU">
                <a:cs typeface="Times New Roman" panose="02020603050405020304" pitchFamily="18" charset="0"/>
              </a:rPr>
              <a:t>92 см</a:t>
            </a:r>
            <a:r>
              <a:rPr lang="ru-RU" altLang="ru-RU" baseline="30000">
                <a:cs typeface="Times New Roman" panose="02020603050405020304" pitchFamily="18" charset="0"/>
              </a:rPr>
              <a:t>2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65572" name="Rectangle 4">
            <a:extLst>
              <a:ext uri="{FF2B5EF4-FFF2-40B4-BE49-F238E27FC236}">
                <a16:creationId xmlns:a16="http://schemas.microsoft.com/office/drawing/2014/main" id="{A64CC009-DF42-CAAD-D968-D1F289ADA75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4572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10</a:t>
            </a:r>
            <a:endParaRPr lang="ru-RU" altLang="ru-RU" sz="4400"/>
          </a:p>
        </p:txBody>
      </p:sp>
      <p:pic>
        <p:nvPicPr>
          <p:cNvPr id="365574" name="Picture 6">
            <a:extLst>
              <a:ext uri="{FF2B5EF4-FFF2-40B4-BE49-F238E27FC236}">
                <a16:creationId xmlns:a16="http://schemas.microsoft.com/office/drawing/2014/main" id="{3B544608-6DE2-AD8F-4683-1A95C6D4C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981200"/>
            <a:ext cx="2298700" cy="204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Text Box 2">
            <a:extLst>
              <a:ext uri="{FF2B5EF4-FFF2-40B4-BE49-F238E27FC236}">
                <a16:creationId xmlns:a16="http://schemas.microsoft.com/office/drawing/2014/main" id="{7C92E840-3E98-3036-29F1-1E33C2DFF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детали, изображенной на рисунке (все углы – прямые). </a:t>
            </a:r>
          </a:p>
        </p:txBody>
      </p:sp>
      <p:sp>
        <p:nvSpPr>
          <p:cNvPr id="366595" name="Text Box 3">
            <a:extLst>
              <a:ext uri="{FF2B5EF4-FFF2-40B4-BE49-F238E27FC236}">
                <a16:creationId xmlns:a16="http://schemas.microsoft.com/office/drawing/2014/main" id="{BBAB803A-9428-6F6F-177C-99C68635B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ru-RU" altLang="ru-RU">
                <a:cs typeface="Times New Roman" panose="02020603050405020304" pitchFamily="18" charset="0"/>
              </a:rPr>
              <a:t>48 см</a:t>
            </a:r>
            <a:r>
              <a:rPr lang="ru-RU" altLang="ru-RU" baseline="30000">
                <a:cs typeface="Times New Roman" panose="02020603050405020304" pitchFamily="18" charset="0"/>
              </a:rPr>
              <a:t>2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66596" name="Rectangle 4">
            <a:extLst>
              <a:ext uri="{FF2B5EF4-FFF2-40B4-BE49-F238E27FC236}">
                <a16:creationId xmlns:a16="http://schemas.microsoft.com/office/drawing/2014/main" id="{A7A9BD2F-EA9E-2DEC-DC09-6B2E339BE25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4572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11</a:t>
            </a:r>
            <a:endParaRPr lang="ru-RU" altLang="ru-RU" sz="4400"/>
          </a:p>
        </p:txBody>
      </p:sp>
      <p:pic>
        <p:nvPicPr>
          <p:cNvPr id="366598" name="Picture 6">
            <a:extLst>
              <a:ext uri="{FF2B5EF4-FFF2-40B4-BE49-F238E27FC236}">
                <a16:creationId xmlns:a16="http://schemas.microsoft.com/office/drawing/2014/main" id="{CDFE968A-704B-3F9C-40F2-C389BAEF02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981200"/>
            <a:ext cx="2395538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6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59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Text Box 2">
            <a:extLst>
              <a:ext uri="{FF2B5EF4-FFF2-40B4-BE49-F238E27FC236}">
                <a16:creationId xmlns:a16="http://schemas.microsoft.com/office/drawing/2014/main" id="{0B8A36E3-2325-6765-A743-BA09240A9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детали, изображенной на рисунке (все углы – прямые). </a:t>
            </a:r>
          </a:p>
        </p:txBody>
      </p:sp>
      <p:sp>
        <p:nvSpPr>
          <p:cNvPr id="367619" name="Text Box 3">
            <a:extLst>
              <a:ext uri="{FF2B5EF4-FFF2-40B4-BE49-F238E27FC236}">
                <a16:creationId xmlns:a16="http://schemas.microsoft.com/office/drawing/2014/main" id="{227C1CD1-8056-A48D-78A1-C500BB55B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ru-RU" altLang="ru-RU">
                <a:cs typeface="Times New Roman" panose="02020603050405020304" pitchFamily="18" charset="0"/>
              </a:rPr>
              <a:t>34 см</a:t>
            </a:r>
            <a:r>
              <a:rPr lang="ru-RU" altLang="ru-RU" baseline="30000">
                <a:cs typeface="Times New Roman" panose="02020603050405020304" pitchFamily="18" charset="0"/>
              </a:rPr>
              <a:t>2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67620" name="Rectangle 4">
            <a:extLst>
              <a:ext uri="{FF2B5EF4-FFF2-40B4-BE49-F238E27FC236}">
                <a16:creationId xmlns:a16="http://schemas.microsoft.com/office/drawing/2014/main" id="{4EC21038-6105-AFB6-8787-AACC72D9640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4572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12</a:t>
            </a:r>
            <a:endParaRPr lang="ru-RU" altLang="ru-RU" sz="4400"/>
          </a:p>
        </p:txBody>
      </p:sp>
      <p:pic>
        <p:nvPicPr>
          <p:cNvPr id="367622" name="Picture 6">
            <a:extLst>
              <a:ext uri="{FF2B5EF4-FFF2-40B4-BE49-F238E27FC236}">
                <a16:creationId xmlns:a16="http://schemas.microsoft.com/office/drawing/2014/main" id="{9B5A6E97-C00A-1491-4933-CB306ED05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828800"/>
            <a:ext cx="3270250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7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Text Box 2">
            <a:extLst>
              <a:ext uri="{FF2B5EF4-FFF2-40B4-BE49-F238E27FC236}">
                <a16:creationId xmlns:a16="http://schemas.microsoft.com/office/drawing/2014/main" id="{4E70B9BC-8221-BDC6-FC96-9C006E61A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детали, изображенной на рисунке (все углы – прямые). </a:t>
            </a:r>
          </a:p>
        </p:txBody>
      </p:sp>
      <p:sp>
        <p:nvSpPr>
          <p:cNvPr id="368643" name="Text Box 3">
            <a:extLst>
              <a:ext uri="{FF2B5EF4-FFF2-40B4-BE49-F238E27FC236}">
                <a16:creationId xmlns:a16="http://schemas.microsoft.com/office/drawing/2014/main" id="{B4B2F315-1A48-62B9-A91E-C9719766D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ru-RU" altLang="ru-RU">
                <a:cs typeface="Times New Roman" panose="02020603050405020304" pitchFamily="18" charset="0"/>
              </a:rPr>
              <a:t>24 см</a:t>
            </a:r>
            <a:r>
              <a:rPr lang="ru-RU" altLang="ru-RU" baseline="30000">
                <a:cs typeface="Times New Roman" panose="02020603050405020304" pitchFamily="18" charset="0"/>
              </a:rPr>
              <a:t>2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68644" name="Rectangle 4">
            <a:extLst>
              <a:ext uri="{FF2B5EF4-FFF2-40B4-BE49-F238E27FC236}">
                <a16:creationId xmlns:a16="http://schemas.microsoft.com/office/drawing/2014/main" id="{3E85E2D5-D0F2-BB0C-19BE-CE9CEE1975B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4572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13</a:t>
            </a:r>
            <a:endParaRPr lang="ru-RU" altLang="ru-RU" sz="4400"/>
          </a:p>
        </p:txBody>
      </p:sp>
      <p:pic>
        <p:nvPicPr>
          <p:cNvPr id="368646" name="Picture 6">
            <a:extLst>
              <a:ext uri="{FF2B5EF4-FFF2-40B4-BE49-F238E27FC236}">
                <a16:creationId xmlns:a16="http://schemas.microsoft.com/office/drawing/2014/main" id="{3874D632-9979-94DA-5642-ED3BAE482F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752600"/>
            <a:ext cx="34099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Text Box 2">
            <a:extLst>
              <a:ext uri="{FF2B5EF4-FFF2-40B4-BE49-F238E27FC236}">
                <a16:creationId xmlns:a16="http://schemas.microsoft.com/office/drawing/2014/main" id="{1D0B8DB0-16CD-A7A7-FF62-13EE7A51F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детали, изображенной на рисунке (все углы – прямые). </a:t>
            </a:r>
          </a:p>
        </p:txBody>
      </p:sp>
      <p:sp>
        <p:nvSpPr>
          <p:cNvPr id="369667" name="Text Box 3">
            <a:extLst>
              <a:ext uri="{FF2B5EF4-FFF2-40B4-BE49-F238E27FC236}">
                <a16:creationId xmlns:a16="http://schemas.microsoft.com/office/drawing/2014/main" id="{E86AAE7C-6702-B103-3690-4E3888E86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ru-RU" altLang="ru-RU">
                <a:cs typeface="Times New Roman" panose="02020603050405020304" pitchFamily="18" charset="0"/>
              </a:rPr>
              <a:t>22 см</a:t>
            </a:r>
            <a:r>
              <a:rPr lang="ru-RU" altLang="ru-RU" baseline="30000">
                <a:cs typeface="Times New Roman" panose="02020603050405020304" pitchFamily="18" charset="0"/>
              </a:rPr>
              <a:t>2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69668" name="Rectangle 4">
            <a:extLst>
              <a:ext uri="{FF2B5EF4-FFF2-40B4-BE49-F238E27FC236}">
                <a16:creationId xmlns:a16="http://schemas.microsoft.com/office/drawing/2014/main" id="{67627BC5-7963-125D-FC12-28E8ED4C79B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4572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14</a:t>
            </a:r>
            <a:endParaRPr lang="ru-RU" altLang="ru-RU" sz="4400"/>
          </a:p>
        </p:txBody>
      </p:sp>
      <p:pic>
        <p:nvPicPr>
          <p:cNvPr id="369670" name="Picture 6">
            <a:extLst>
              <a:ext uri="{FF2B5EF4-FFF2-40B4-BE49-F238E27FC236}">
                <a16:creationId xmlns:a16="http://schemas.microsoft.com/office/drawing/2014/main" id="{35CD86DB-3DEE-785B-297F-DFD8CFDE4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905000"/>
            <a:ext cx="3387725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9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Text Box 2">
            <a:extLst>
              <a:ext uri="{FF2B5EF4-FFF2-40B4-BE49-F238E27FC236}">
                <a16:creationId xmlns:a16="http://schemas.microsoft.com/office/drawing/2014/main" id="{E09B51B5-E9D0-1142-22F2-BA9347CE8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детали, изображенной на рисунке (все углы – прямые). </a:t>
            </a:r>
          </a:p>
        </p:txBody>
      </p:sp>
      <p:sp>
        <p:nvSpPr>
          <p:cNvPr id="370691" name="Text Box 3">
            <a:extLst>
              <a:ext uri="{FF2B5EF4-FFF2-40B4-BE49-F238E27FC236}">
                <a16:creationId xmlns:a16="http://schemas.microsoft.com/office/drawing/2014/main" id="{25C9BE98-B939-AB21-008B-53A7EF076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ru-RU" altLang="ru-RU">
                <a:cs typeface="Times New Roman" panose="02020603050405020304" pitchFamily="18" charset="0"/>
              </a:rPr>
              <a:t>26 см</a:t>
            </a:r>
            <a:r>
              <a:rPr lang="ru-RU" altLang="ru-RU" baseline="30000">
                <a:cs typeface="Times New Roman" panose="02020603050405020304" pitchFamily="18" charset="0"/>
              </a:rPr>
              <a:t>2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70692" name="Rectangle 4">
            <a:extLst>
              <a:ext uri="{FF2B5EF4-FFF2-40B4-BE49-F238E27FC236}">
                <a16:creationId xmlns:a16="http://schemas.microsoft.com/office/drawing/2014/main" id="{EB6928AE-DBD2-9A2B-D254-578ACEDB6BA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4572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15</a:t>
            </a:r>
            <a:endParaRPr lang="ru-RU" altLang="ru-RU" sz="4400"/>
          </a:p>
        </p:txBody>
      </p:sp>
      <p:pic>
        <p:nvPicPr>
          <p:cNvPr id="370694" name="Picture 6">
            <a:extLst>
              <a:ext uri="{FF2B5EF4-FFF2-40B4-BE49-F238E27FC236}">
                <a16:creationId xmlns:a16="http://schemas.microsoft.com/office/drawing/2014/main" id="{693D1533-5A0C-D20E-D2A3-8A02E9EE5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828800"/>
            <a:ext cx="3378200" cy="231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0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1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Text Box 2">
            <a:extLst>
              <a:ext uri="{FF2B5EF4-FFF2-40B4-BE49-F238E27FC236}">
                <a16:creationId xmlns:a16="http://schemas.microsoft.com/office/drawing/2014/main" id="{F3589175-6CE5-FFFD-0433-C8EED906D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610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каждой грани куба с ребром 6 см проделали сквозное квадратное отверстие со стороной квадрата 2 см. Найдите площадь поверхности оставшейся части. </a:t>
            </a:r>
          </a:p>
        </p:txBody>
      </p:sp>
      <p:sp>
        <p:nvSpPr>
          <p:cNvPr id="371715" name="Text Box 3">
            <a:extLst>
              <a:ext uri="{FF2B5EF4-FFF2-40B4-BE49-F238E27FC236}">
                <a16:creationId xmlns:a16="http://schemas.microsoft.com/office/drawing/2014/main" id="{7BE13623-8286-5436-A9E8-B05576546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ru-RU" altLang="ru-RU">
                <a:cs typeface="Times New Roman" panose="02020603050405020304" pitchFamily="18" charset="0"/>
              </a:rPr>
              <a:t>288 см</a:t>
            </a:r>
            <a:r>
              <a:rPr lang="ru-RU" altLang="ru-RU" baseline="30000">
                <a:cs typeface="Times New Roman" panose="02020603050405020304" pitchFamily="18" charset="0"/>
              </a:rPr>
              <a:t>2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71716" name="Rectangle 4">
            <a:extLst>
              <a:ext uri="{FF2B5EF4-FFF2-40B4-BE49-F238E27FC236}">
                <a16:creationId xmlns:a16="http://schemas.microsoft.com/office/drawing/2014/main" id="{85C14379-DF86-AD29-5A0F-687D4B26A77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4572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16</a:t>
            </a:r>
            <a:endParaRPr lang="ru-RU" altLang="ru-RU" sz="440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5F3AF92-EA85-E4CC-CF63-E2EC1AA087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2044801"/>
            <a:ext cx="2448272" cy="24346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1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Text Box 2">
            <a:extLst>
              <a:ext uri="{FF2B5EF4-FFF2-40B4-BE49-F238E27FC236}">
                <a16:creationId xmlns:a16="http://schemas.microsoft.com/office/drawing/2014/main" id="{DF845CD5-7E73-CE37-FF00-731A91A9E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61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Объем куба равен 27. Найдите его площадь поверхности. </a:t>
            </a:r>
          </a:p>
        </p:txBody>
      </p:sp>
      <p:sp>
        <p:nvSpPr>
          <p:cNvPr id="372739" name="Text Box 3">
            <a:extLst>
              <a:ext uri="{FF2B5EF4-FFF2-40B4-BE49-F238E27FC236}">
                <a16:creationId xmlns:a16="http://schemas.microsoft.com/office/drawing/2014/main" id="{8AEA796C-E8AD-BC41-148C-E175B4612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ru-RU" altLang="ru-RU">
                <a:cs typeface="Times New Roman" panose="02020603050405020304" pitchFamily="18" charset="0"/>
              </a:rPr>
              <a:t>54.</a:t>
            </a:r>
            <a:r>
              <a:rPr lang="ru-RU" altLang="ru-RU" b="1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72740" name="Rectangle 4">
            <a:extLst>
              <a:ext uri="{FF2B5EF4-FFF2-40B4-BE49-F238E27FC236}">
                <a16:creationId xmlns:a16="http://schemas.microsoft.com/office/drawing/2014/main" id="{40B6EC76-7522-14F3-3895-67D6A3A3B09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4572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17</a:t>
            </a:r>
            <a:endParaRPr lang="ru-RU" altLang="ru-RU" sz="4400"/>
          </a:p>
        </p:txBody>
      </p:sp>
      <p:pic>
        <p:nvPicPr>
          <p:cNvPr id="372742" name="Picture 6">
            <a:extLst>
              <a:ext uri="{FF2B5EF4-FFF2-40B4-BE49-F238E27FC236}">
                <a16:creationId xmlns:a16="http://schemas.microsoft.com/office/drawing/2014/main" id="{F5A73F4E-878D-B328-ED79-4547F9350C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300" y="1952625"/>
            <a:ext cx="219075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2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3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Text Box 2">
            <a:extLst>
              <a:ext uri="{FF2B5EF4-FFF2-40B4-BE49-F238E27FC236}">
                <a16:creationId xmlns:a16="http://schemas.microsoft.com/office/drawing/2014/main" id="{EC808D89-C43A-34C9-DBD3-E682BF82E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Два ребра прямоугольного параллелепипеда, выходящие из одной вершины, равны 2. Каким должно быть третье ребро, выходящее из той же вершины, чтобы площадь поверхности этого параллелепипеда равнялась 40? </a:t>
            </a:r>
          </a:p>
        </p:txBody>
      </p:sp>
      <p:sp>
        <p:nvSpPr>
          <p:cNvPr id="373763" name="Text Box 3">
            <a:extLst>
              <a:ext uri="{FF2B5EF4-FFF2-40B4-BE49-F238E27FC236}">
                <a16:creationId xmlns:a16="http://schemas.microsoft.com/office/drawing/2014/main" id="{EEE3D72D-5CF3-0265-700B-54CA56084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ru-RU" altLang="ru-RU">
                <a:cs typeface="Times New Roman" panose="02020603050405020304" pitchFamily="18" charset="0"/>
              </a:rPr>
              <a:t>4. </a:t>
            </a:r>
          </a:p>
        </p:txBody>
      </p:sp>
      <p:sp>
        <p:nvSpPr>
          <p:cNvPr id="373764" name="Rectangle 4">
            <a:extLst>
              <a:ext uri="{FF2B5EF4-FFF2-40B4-BE49-F238E27FC236}">
                <a16:creationId xmlns:a16="http://schemas.microsoft.com/office/drawing/2014/main" id="{0117D3A1-A42B-AD35-50E9-3DDA53699D2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4572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18</a:t>
            </a:r>
            <a:endParaRPr lang="ru-RU" altLang="ru-RU" sz="4400"/>
          </a:p>
        </p:txBody>
      </p:sp>
      <p:pic>
        <p:nvPicPr>
          <p:cNvPr id="373766" name="Picture 6">
            <a:extLst>
              <a:ext uri="{FF2B5EF4-FFF2-40B4-BE49-F238E27FC236}">
                <a16:creationId xmlns:a16="http://schemas.microsoft.com/office/drawing/2014/main" id="{06252D20-5E13-FDE4-20C8-D8D4B31F0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286000"/>
            <a:ext cx="2190750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3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3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Text Box 2">
            <a:extLst>
              <a:ext uri="{FF2B5EF4-FFF2-40B4-BE49-F238E27FC236}">
                <a16:creationId xmlns:a16="http://schemas.microsoft.com/office/drawing/2014/main" id="{57C360F7-3951-F73D-C3F5-66E2A77B5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многогранника, составленного из двух единичных кубов, вершина одного из которых расположена в центре другого, как показано на рисунке. </a:t>
            </a:r>
          </a:p>
        </p:txBody>
      </p:sp>
      <p:sp>
        <p:nvSpPr>
          <p:cNvPr id="374787" name="Text Box 3">
            <a:extLst>
              <a:ext uri="{FF2B5EF4-FFF2-40B4-BE49-F238E27FC236}">
                <a16:creationId xmlns:a16="http://schemas.microsoft.com/office/drawing/2014/main" id="{3C357473-741D-3F70-E3DC-CEBB249D2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ru-RU" altLang="ru-RU">
                <a:cs typeface="Times New Roman" panose="02020603050405020304" pitchFamily="18" charset="0"/>
              </a:rPr>
              <a:t>10,5. </a:t>
            </a:r>
          </a:p>
        </p:txBody>
      </p:sp>
      <p:sp>
        <p:nvSpPr>
          <p:cNvPr id="374788" name="Rectangle 4">
            <a:extLst>
              <a:ext uri="{FF2B5EF4-FFF2-40B4-BE49-F238E27FC236}">
                <a16:creationId xmlns:a16="http://schemas.microsoft.com/office/drawing/2014/main" id="{3E4CB660-43FF-F4C0-583E-10049BCABBA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4572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19</a:t>
            </a:r>
            <a:endParaRPr lang="ru-RU" altLang="ru-RU" sz="4400"/>
          </a:p>
        </p:txBody>
      </p:sp>
      <p:pic>
        <p:nvPicPr>
          <p:cNvPr id="374790" name="Picture 6">
            <a:extLst>
              <a:ext uri="{FF2B5EF4-FFF2-40B4-BE49-F238E27FC236}">
                <a16:creationId xmlns:a16="http://schemas.microsoft.com/office/drawing/2014/main" id="{7BCF1EFF-3E56-A869-0D83-AC22612C5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133600"/>
            <a:ext cx="3013075" cy="277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4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>
            <a:extLst>
              <a:ext uri="{FF2B5EF4-FFF2-40B4-BE49-F238E27FC236}">
                <a16:creationId xmlns:a16="http://schemas.microsoft.com/office/drawing/2014/main" id="{99C3C230-9C87-8FA5-CE64-841DE619BD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379907" name="Text Box 3">
            <a:extLst>
              <a:ext uri="{FF2B5EF4-FFF2-40B4-BE49-F238E27FC236}">
                <a16:creationId xmlns:a16="http://schemas.microsoft.com/office/drawing/2014/main" id="{DBD75B73-E77E-8ED1-F7CD-6B03872839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800"/>
            <a:ext cx="8458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Объем куба равен 8 м</a:t>
            </a:r>
            <a:r>
              <a:rPr lang="ru-RU" altLang="ru-RU" sz="2800" baseline="30000" dirty="0"/>
              <a:t>3</a:t>
            </a:r>
            <a:r>
              <a:rPr lang="ru-RU" altLang="ru-RU" sz="2800" dirty="0"/>
              <a:t>. Найдите площадь его поверхности.</a:t>
            </a:r>
          </a:p>
        </p:txBody>
      </p:sp>
      <p:sp>
        <p:nvSpPr>
          <p:cNvPr id="379908" name="Text Box 4">
            <a:extLst>
              <a:ext uri="{FF2B5EF4-FFF2-40B4-BE49-F238E27FC236}">
                <a16:creationId xmlns:a16="http://schemas.microsoft.com/office/drawing/2014/main" id="{845CBCD4-3104-C815-EF5B-1ACC25A47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102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24 м</a:t>
            </a:r>
            <a:r>
              <a:rPr lang="ru-RU" altLang="ru-RU" sz="2800" baseline="30000"/>
              <a:t>2</a:t>
            </a:r>
            <a:r>
              <a:rPr lang="ru-RU" altLang="ru-RU" sz="2800"/>
              <a:t>. </a:t>
            </a:r>
          </a:p>
        </p:txBody>
      </p:sp>
      <p:pic>
        <p:nvPicPr>
          <p:cNvPr id="379909" name="Picture 5">
            <a:extLst>
              <a:ext uri="{FF2B5EF4-FFF2-40B4-BE49-F238E27FC236}">
                <a16:creationId xmlns:a16="http://schemas.microsoft.com/office/drawing/2014/main" id="{0E8001EC-68B4-CD1F-14D6-DD3171684F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538" y="2282825"/>
            <a:ext cx="2319337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9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8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Text Box 2">
            <a:extLst>
              <a:ext uri="{FF2B5EF4-FFF2-40B4-BE49-F238E27FC236}">
                <a16:creationId xmlns:a16="http://schemas.microsoft.com/office/drawing/2014/main" id="{05065D3F-2091-641C-85EF-85C5335AD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610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многогранника, составленного из двух единичных кубов, две вершины одного из которых расположены в центрах граней другого. </a:t>
            </a:r>
          </a:p>
        </p:txBody>
      </p:sp>
      <p:sp>
        <p:nvSpPr>
          <p:cNvPr id="375811" name="Text Box 3">
            <a:extLst>
              <a:ext uri="{FF2B5EF4-FFF2-40B4-BE49-F238E27FC236}">
                <a16:creationId xmlns:a16="http://schemas.microsoft.com/office/drawing/2014/main" id="{CE871BDB-BB54-8898-109E-502EA83D1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ru-RU" altLang="ru-RU">
                <a:cs typeface="Times New Roman" panose="02020603050405020304" pitchFamily="18" charset="0"/>
              </a:rPr>
              <a:t>9,5.</a:t>
            </a:r>
          </a:p>
        </p:txBody>
      </p:sp>
      <p:sp>
        <p:nvSpPr>
          <p:cNvPr id="375812" name="Rectangle 4">
            <a:extLst>
              <a:ext uri="{FF2B5EF4-FFF2-40B4-BE49-F238E27FC236}">
                <a16:creationId xmlns:a16="http://schemas.microsoft.com/office/drawing/2014/main" id="{B2FA27EE-6C14-A6F5-70C2-D08007F0F69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4572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20</a:t>
            </a:r>
            <a:endParaRPr lang="ru-RU" altLang="ru-RU" sz="4400"/>
          </a:p>
        </p:txBody>
      </p:sp>
      <p:pic>
        <p:nvPicPr>
          <p:cNvPr id="375814" name="Picture 6">
            <a:extLst>
              <a:ext uri="{FF2B5EF4-FFF2-40B4-BE49-F238E27FC236}">
                <a16:creationId xmlns:a16="http://schemas.microsoft.com/office/drawing/2014/main" id="{39D4EFE8-B365-1D2A-CD25-2E85CBF39C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905000"/>
            <a:ext cx="251460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5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0FA74A06-49CC-0A9D-43C4-111BB425B6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378883" name="Text Box 3">
            <a:extLst>
              <a:ext uri="{FF2B5EF4-FFF2-40B4-BE49-F238E27FC236}">
                <a16:creationId xmlns:a16="http://schemas.microsoft.com/office/drawing/2014/main" id="{D87A8C53-D1DC-695F-61FA-FFAE612C5B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	</a:t>
            </a:r>
            <a:r>
              <a:rPr lang="ru-RU" altLang="ru-RU">
                <a:cs typeface="Times New Roman" panose="02020603050405020304" pitchFamily="18" charset="0"/>
              </a:rPr>
              <a:t>Найдите площадь поверхности прямоугольного параллелепипеда </a:t>
            </a:r>
            <a:r>
              <a:rPr lang="en-US" altLang="ru-RU" i="1">
                <a:cs typeface="Times New Roman" panose="02020603050405020304" pitchFamily="18" charset="0"/>
              </a:rPr>
              <a:t>ABCDA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B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C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en-US" altLang="ru-RU" i="1">
                <a:cs typeface="Times New Roman" panose="02020603050405020304" pitchFamily="18" charset="0"/>
              </a:rPr>
              <a:t>D</a:t>
            </a:r>
            <a:r>
              <a:rPr lang="ru-RU" altLang="ru-RU" baseline="-30000">
                <a:cs typeface="Times New Roman" panose="02020603050405020304" pitchFamily="18" charset="0"/>
              </a:rPr>
              <a:t>1</a:t>
            </a:r>
            <a:r>
              <a:rPr lang="ru-RU" altLang="ru-RU">
                <a:cs typeface="Times New Roman" panose="02020603050405020304" pitchFamily="18" charset="0"/>
              </a:rPr>
              <a:t>, ребра которого, выходящие из одной вершины, равны 5, 4, 3. </a:t>
            </a:r>
          </a:p>
        </p:txBody>
      </p:sp>
      <p:sp>
        <p:nvSpPr>
          <p:cNvPr id="378884" name="Text Box 4">
            <a:extLst>
              <a:ext uri="{FF2B5EF4-FFF2-40B4-BE49-F238E27FC236}">
                <a16:creationId xmlns:a16="http://schemas.microsoft.com/office/drawing/2014/main" id="{3646EED3-FEBC-1347-3CED-2132446C0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862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Ответ.</a:t>
            </a:r>
            <a:r>
              <a:rPr lang="ru-RU" altLang="ru-RU" dirty="0"/>
              <a:t> </a:t>
            </a:r>
            <a:r>
              <a:rPr lang="en-US" altLang="ru-RU" dirty="0"/>
              <a:t>94</a:t>
            </a:r>
            <a:r>
              <a:rPr lang="ru-RU" altLang="ru-RU" dirty="0"/>
              <a:t>.</a:t>
            </a:r>
          </a:p>
        </p:txBody>
      </p:sp>
      <p:pic>
        <p:nvPicPr>
          <p:cNvPr id="378885" name="Picture 5">
            <a:extLst>
              <a:ext uri="{FF2B5EF4-FFF2-40B4-BE49-F238E27FC236}">
                <a16:creationId xmlns:a16="http://schemas.microsoft.com/office/drawing/2014/main" id="{EAB63D58-BFF4-13DD-AD19-A0B88A05E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828800"/>
            <a:ext cx="3505200" cy="249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>
            <a:extLst>
              <a:ext uri="{FF2B5EF4-FFF2-40B4-BE49-F238E27FC236}">
                <a16:creationId xmlns:a16="http://schemas.microsoft.com/office/drawing/2014/main" id="{C5355997-9D51-D83F-3A1E-020FCAC3D3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363523" name="Text Box 3">
            <a:extLst>
              <a:ext uri="{FF2B5EF4-FFF2-40B4-BE49-F238E27FC236}">
                <a16:creationId xmlns:a16="http://schemas.microsoft.com/office/drawing/2014/main" id="{AC40337B-0DA9-AE44-120F-B2755CF59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	</a:t>
            </a:r>
            <a:r>
              <a:rPr lang="ru-RU" altLang="ru-RU">
                <a:cs typeface="Times New Roman" panose="02020603050405020304" pitchFamily="18" charset="0"/>
              </a:rPr>
              <a:t>Во сколько раз увеличится </a:t>
            </a:r>
            <a:r>
              <a:rPr lang="ru-RU" altLang="ru-RU"/>
              <a:t>площадь поверхности</a:t>
            </a:r>
            <a:r>
              <a:rPr lang="ru-RU" altLang="ru-RU">
                <a:cs typeface="Times New Roman" panose="02020603050405020304" pitchFamily="18" charset="0"/>
              </a:rPr>
              <a:t> куба, если все его ребра увеличить в 3 раза? </a:t>
            </a:r>
          </a:p>
        </p:txBody>
      </p:sp>
      <p:pic>
        <p:nvPicPr>
          <p:cNvPr id="363524" name="Picture 4">
            <a:extLst>
              <a:ext uri="{FF2B5EF4-FFF2-40B4-BE49-F238E27FC236}">
                <a16:creationId xmlns:a16="http://schemas.microsoft.com/office/drawing/2014/main" id="{DCF2ACA4-C921-2D32-A362-F5E4B617A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24000"/>
            <a:ext cx="3206750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3525" name="Text Box 5">
            <a:extLst>
              <a:ext uri="{FF2B5EF4-FFF2-40B4-BE49-F238E27FC236}">
                <a16:creationId xmlns:a16="http://schemas.microsoft.com/office/drawing/2014/main" id="{425FEE09-8937-67CF-0A49-7052C69DA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862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9.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3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2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>
            <a:extLst>
              <a:ext uri="{FF2B5EF4-FFF2-40B4-BE49-F238E27FC236}">
                <a16:creationId xmlns:a16="http://schemas.microsoft.com/office/drawing/2014/main" id="{8152712C-7F48-261D-B431-1DF2F6B2E0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324611" name="Text Box 3">
            <a:extLst>
              <a:ext uri="{FF2B5EF4-FFF2-40B4-BE49-F238E27FC236}">
                <a16:creationId xmlns:a16="http://schemas.microsoft.com/office/drawing/2014/main" id="{98C8E383-7174-0955-13DB-3A40A26B9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	</a:t>
            </a:r>
            <a:r>
              <a:rPr lang="ru-RU" altLang="ru-RU">
                <a:cs typeface="Times New Roman" panose="02020603050405020304" pitchFamily="18" charset="0"/>
              </a:rPr>
              <a:t>Во сколько раз уменьшится </a:t>
            </a:r>
            <a:r>
              <a:rPr lang="ru-RU" altLang="ru-RU"/>
              <a:t>площадь поверхности</a:t>
            </a:r>
            <a:r>
              <a:rPr lang="ru-RU" altLang="ru-RU">
                <a:cs typeface="Times New Roman" panose="02020603050405020304" pitchFamily="18" charset="0"/>
              </a:rPr>
              <a:t> прямоугольного параллелепипеда, если все его ребра уменьшить в 2 раза? </a:t>
            </a:r>
          </a:p>
        </p:txBody>
      </p:sp>
      <p:sp>
        <p:nvSpPr>
          <p:cNvPr id="324613" name="Text Box 5">
            <a:extLst>
              <a:ext uri="{FF2B5EF4-FFF2-40B4-BE49-F238E27FC236}">
                <a16:creationId xmlns:a16="http://schemas.microsoft.com/office/drawing/2014/main" id="{3D0AA896-B5CC-97C3-5F5A-0760291DA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862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4.</a:t>
            </a:r>
          </a:p>
        </p:txBody>
      </p:sp>
      <p:pic>
        <p:nvPicPr>
          <p:cNvPr id="324614" name="Picture 6">
            <a:extLst>
              <a:ext uri="{FF2B5EF4-FFF2-40B4-BE49-F238E27FC236}">
                <a16:creationId xmlns:a16="http://schemas.microsoft.com/office/drawing/2014/main" id="{82F32350-85FB-5D42-7976-D26DE2EBC3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828800"/>
            <a:ext cx="38798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>
            <a:extLst>
              <a:ext uri="{FF2B5EF4-FFF2-40B4-BE49-F238E27FC236}">
                <a16:creationId xmlns:a16="http://schemas.microsoft.com/office/drawing/2014/main" id="{568EF6FA-70FF-3F1F-FCD8-E37FA2E961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331779" name="Text Box 3">
            <a:extLst>
              <a:ext uri="{FF2B5EF4-FFF2-40B4-BE49-F238E27FC236}">
                <a16:creationId xmlns:a16="http://schemas.microsoft.com/office/drawing/2014/main" id="{D475D044-FB2B-8FBF-BAC0-41D42BF65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Чему рав</a:t>
            </a:r>
            <a:r>
              <a:rPr lang="ru-RU" altLang="ru-RU" dirty="0"/>
              <a:t>на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площадь поверхности</a:t>
            </a:r>
            <a:r>
              <a:rPr lang="ru-RU" altLang="ru-RU" dirty="0">
                <a:cs typeface="Times New Roman" panose="02020603050405020304" pitchFamily="18" charset="0"/>
              </a:rPr>
              <a:t> пространственного креста, если ребра образующих его кубов равны единице?</a:t>
            </a:r>
          </a:p>
        </p:txBody>
      </p:sp>
      <p:sp>
        <p:nvSpPr>
          <p:cNvPr id="331780" name="Text Box 4">
            <a:extLst>
              <a:ext uri="{FF2B5EF4-FFF2-40B4-BE49-F238E27FC236}">
                <a16:creationId xmlns:a16="http://schemas.microsoft.com/office/drawing/2014/main" id="{0554059B-4396-71F8-B991-15EB5F3E7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/>
              <a:t>30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31781" name="Picture 5">
            <a:extLst>
              <a:ext uri="{FF2B5EF4-FFF2-40B4-BE49-F238E27FC236}">
                <a16:creationId xmlns:a16="http://schemas.microsoft.com/office/drawing/2014/main" id="{E80ADCA7-62B6-9615-298F-D5BBD93C6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388" y="1849438"/>
            <a:ext cx="3195637" cy="316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8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Text Box 2">
            <a:extLst>
              <a:ext uri="{FF2B5EF4-FFF2-40B4-BE49-F238E27FC236}">
                <a16:creationId xmlns:a16="http://schemas.microsoft.com/office/drawing/2014/main" id="{8C5707CE-19CA-B60E-912F-9C7F0894F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610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</a:t>
            </a:r>
            <a:r>
              <a:rPr lang="ru-RU" altLang="ru-RU" dirty="0"/>
              <a:t>площадь поверхности</a:t>
            </a:r>
            <a:r>
              <a:rPr lang="ru-RU" altLang="ru-RU" dirty="0">
                <a:cs typeface="Times New Roman" panose="02020603050405020304" pitchFamily="18" charset="0"/>
              </a:rPr>
              <a:t> многогранника, изображенного на рисунке, все двугранные углы которого прямые.</a:t>
            </a:r>
            <a:r>
              <a:rPr lang="ru-RU" altLang="ru-RU" dirty="0"/>
              <a:t> </a:t>
            </a:r>
          </a:p>
        </p:txBody>
      </p:sp>
      <p:sp>
        <p:nvSpPr>
          <p:cNvPr id="333830" name="Text Box 6">
            <a:extLst>
              <a:ext uri="{FF2B5EF4-FFF2-40B4-BE49-F238E27FC236}">
                <a16:creationId xmlns:a16="http://schemas.microsoft.com/office/drawing/2014/main" id="{10F60D9C-BEBB-D091-F90F-C5F9C2B5C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22.</a:t>
            </a:r>
          </a:p>
        </p:txBody>
      </p:sp>
      <p:sp>
        <p:nvSpPr>
          <p:cNvPr id="333832" name="Rectangle 8">
            <a:extLst>
              <a:ext uri="{FF2B5EF4-FFF2-40B4-BE49-F238E27FC236}">
                <a16:creationId xmlns:a16="http://schemas.microsoft.com/office/drawing/2014/main" id="{30F30E7C-C164-2C9C-C080-FBCC6066D8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4572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7</a:t>
            </a:r>
            <a:endParaRPr lang="ru-RU" altLang="ru-RU" sz="4400"/>
          </a:p>
        </p:txBody>
      </p:sp>
      <p:pic>
        <p:nvPicPr>
          <p:cNvPr id="333833" name="Picture 9">
            <a:extLst>
              <a:ext uri="{FF2B5EF4-FFF2-40B4-BE49-F238E27FC236}">
                <a16:creationId xmlns:a16="http://schemas.microsoft.com/office/drawing/2014/main" id="{09BD11DF-59FE-EADD-A006-24B994718D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981200"/>
            <a:ext cx="2147888" cy="238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3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Text Box 2">
            <a:extLst>
              <a:ext uri="{FF2B5EF4-FFF2-40B4-BE49-F238E27FC236}">
                <a16:creationId xmlns:a16="http://schemas.microsoft.com/office/drawing/2014/main" id="{27CE19A0-2C81-379E-DECA-61F7FD53B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детали, изображенной на рисунке (все углы – прямые). </a:t>
            </a:r>
          </a:p>
        </p:txBody>
      </p:sp>
      <p:sp>
        <p:nvSpPr>
          <p:cNvPr id="364547" name="Text Box 3">
            <a:extLst>
              <a:ext uri="{FF2B5EF4-FFF2-40B4-BE49-F238E27FC236}">
                <a16:creationId xmlns:a16="http://schemas.microsoft.com/office/drawing/2014/main" id="{713BEEF6-8DDE-A55F-430E-A1B8B953D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38 см</a:t>
            </a:r>
            <a:r>
              <a:rPr lang="ru-RU" altLang="ru-RU" baseline="30000"/>
              <a:t>2</a:t>
            </a:r>
            <a:r>
              <a:rPr lang="ru-RU" altLang="ru-RU"/>
              <a:t>.</a:t>
            </a:r>
          </a:p>
        </p:txBody>
      </p:sp>
      <p:sp>
        <p:nvSpPr>
          <p:cNvPr id="364548" name="Rectangle 4">
            <a:extLst>
              <a:ext uri="{FF2B5EF4-FFF2-40B4-BE49-F238E27FC236}">
                <a16:creationId xmlns:a16="http://schemas.microsoft.com/office/drawing/2014/main" id="{B6A96698-302D-E7DA-1A48-A795E931D7A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4572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8</a:t>
            </a:r>
            <a:endParaRPr lang="ru-RU" altLang="ru-RU" sz="4400"/>
          </a:p>
        </p:txBody>
      </p:sp>
      <p:pic>
        <p:nvPicPr>
          <p:cNvPr id="364550" name="Picture 6">
            <a:extLst>
              <a:ext uri="{FF2B5EF4-FFF2-40B4-BE49-F238E27FC236}">
                <a16:creationId xmlns:a16="http://schemas.microsoft.com/office/drawing/2014/main" id="{476B47F5-E5DA-DEC4-A5A1-0BA719FB2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05000"/>
            <a:ext cx="312420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Text Box 2">
            <a:extLst>
              <a:ext uri="{FF2B5EF4-FFF2-40B4-BE49-F238E27FC236}">
                <a16:creationId xmlns:a16="http://schemas.microsoft.com/office/drawing/2014/main" id="{62C14C99-261E-F8FA-E65D-0FFA28061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10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площадь поверхности многогранника, изображенного на рисунке, все двугранные углы которого прямые.</a:t>
            </a:r>
            <a:r>
              <a:rPr lang="ru-RU" altLang="ru-RU" dirty="0"/>
              <a:t> </a:t>
            </a:r>
          </a:p>
        </p:txBody>
      </p:sp>
      <p:sp>
        <p:nvSpPr>
          <p:cNvPr id="381956" name="Text Box 4">
            <a:extLst>
              <a:ext uri="{FF2B5EF4-FFF2-40B4-BE49-F238E27FC236}">
                <a16:creationId xmlns:a16="http://schemas.microsoft.com/office/drawing/2014/main" id="{0BAC5065-A0FB-D12F-B896-9F82E80F7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8006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24.</a:t>
            </a:r>
          </a:p>
        </p:txBody>
      </p:sp>
      <p:pic>
        <p:nvPicPr>
          <p:cNvPr id="381958" name="Picture 6">
            <a:extLst>
              <a:ext uri="{FF2B5EF4-FFF2-40B4-BE49-F238E27FC236}">
                <a16:creationId xmlns:a16="http://schemas.microsoft.com/office/drawing/2014/main" id="{399F9128-9D45-0F84-4DDF-37CD116ED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905000"/>
            <a:ext cx="2362200" cy="224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1959" name="Rectangle 7">
            <a:extLst>
              <a:ext uri="{FF2B5EF4-FFF2-40B4-BE49-F238E27FC236}">
                <a16:creationId xmlns:a16="http://schemas.microsoft.com/office/drawing/2014/main" id="{87591E48-C8AF-E018-DD8E-A480BA7B4CA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4572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9</a:t>
            </a:r>
            <a:endParaRPr lang="ru-RU" altLang="ru-RU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56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522</Words>
  <Application>Microsoft Office PowerPoint</Application>
  <PresentationFormat>Экран (4:3)</PresentationFormat>
  <Paragraphs>67</Paragraphs>
  <Slides>20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Times New Roman</vt:lpstr>
      <vt:lpstr>Оформление по умолчанию</vt:lpstr>
      <vt:lpstr>13. ПЛОЩАДЬ ПОВЕРХНОСТИ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35</cp:revision>
  <dcterms:created xsi:type="dcterms:W3CDTF">2008-04-30T05:51:18Z</dcterms:created>
  <dcterms:modified xsi:type="dcterms:W3CDTF">2022-07-11T08:13:30Z</dcterms:modified>
</cp:coreProperties>
</file>