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80" r:id="rId2"/>
    <p:sldId id="379" r:id="rId3"/>
    <p:sldId id="380" r:id="rId4"/>
    <p:sldId id="402" r:id="rId5"/>
    <p:sldId id="387" r:id="rId6"/>
    <p:sldId id="401" r:id="rId7"/>
    <p:sldId id="392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04" r:id="rId19"/>
    <p:sldId id="403" r:id="rId20"/>
    <p:sldId id="393" r:id="rId21"/>
    <p:sldId id="394" r:id="rId22"/>
    <p:sldId id="405" r:id="rId23"/>
    <p:sldId id="413" r:id="rId24"/>
    <p:sldId id="414" r:id="rId25"/>
    <p:sldId id="406" r:id="rId26"/>
    <p:sldId id="409" r:id="rId27"/>
    <p:sldId id="408" r:id="rId28"/>
    <p:sldId id="426" r:id="rId29"/>
    <p:sldId id="427" r:id="rId30"/>
    <p:sldId id="407" r:id="rId31"/>
    <p:sldId id="410" r:id="rId32"/>
    <p:sldId id="415" r:id="rId33"/>
    <p:sldId id="412" r:id="rId34"/>
    <p:sldId id="41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3" d="100"/>
          <a:sy n="93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5348C0A-A4C0-FF71-AF0D-A30A1F33FB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091C6F4-EB1C-4EA4-EA59-5C5103E5E12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703980C-00EE-977C-34AE-6FE6796DAB8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CB3C674-ED35-B056-7CEC-70234E89BF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00CEF5B-6C38-7208-19A3-494FE4FB6D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DFEE189-873D-C589-CED5-D4B945B738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C41E07-29FD-4EA0-8E44-7501069CDA5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4E5D40-F7D0-3BA3-C8F4-05E8555668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49EB1-1702-4A52-8042-1812D181C6B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41F1D2F3-8769-8DC0-4A2D-E4E7BEFE3A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3E12020B-A5E4-4431-DEA8-93DAFA7BF34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EE82C4-BC0E-FD6E-B563-0EF1C92497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B4593E-CABF-4226-8C9F-2F6E24D024A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0729EFBD-3FD7-A493-3658-B9C1FE741B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B3A441F3-0504-256D-CDFF-037BF58304B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06DE3F-AC32-65F3-970F-CD912B04F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BC741-9928-436A-AA0A-3503C58BA1D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01049445-B7BA-04D9-EABC-457C7F0C6E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A463773E-E233-BA7F-FC85-FC2B66A7EC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1A7F0F-96DE-DD77-7491-7A1B9A420E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D12660-2DC5-4FA1-96A3-A4C1E5BD643D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0EFA133E-4E49-7881-B6D9-DAF7F084FF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85D10CC0-7F1E-90D4-27FB-9564A16A8CD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190E67-5403-5BE4-0CE3-DF14524C3B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5F0B56-FFE4-4003-9506-FAEDF07F3D7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3E72257A-79F3-5352-DE41-EEA01FAEB5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6508DA28-C4ED-0104-0EE4-B26B97A7F6C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3046C1-D5E3-96C5-DAC5-53C298D439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2474B7-1038-4658-ACD8-6BDF3ACFC14E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2070E946-B005-AB9A-F38A-2E1822737E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96248B7D-6962-FF66-689C-C83086E4B9D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5AA6C7-CE63-F4D5-470F-AF04CC0ECD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A87ED9-86D2-49DF-95F0-EF7232B112E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00386" name="Rectangle 2">
            <a:extLst>
              <a:ext uri="{FF2B5EF4-FFF2-40B4-BE49-F238E27FC236}">
                <a16:creationId xmlns:a16="http://schemas.microsoft.com/office/drawing/2014/main" id="{DBA33D15-90B5-AE16-23F0-AB895D5F7E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0387" name="Rectangle 3">
            <a:extLst>
              <a:ext uri="{FF2B5EF4-FFF2-40B4-BE49-F238E27FC236}">
                <a16:creationId xmlns:a16="http://schemas.microsoft.com/office/drawing/2014/main" id="{E24EA50D-3F96-CFF3-7557-E586F6911C3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517EB4-E7D0-511B-AC71-FE3C5930CA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D76FE-BD7D-4B47-9446-31F9B6114C52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8EF0D280-971E-F5CF-9B29-8E45F3AC50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DA9F17A1-91CD-7DBA-94BF-DF96A6ECB0B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0706AF-05A7-D4A5-8CCA-973A3D0982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A5700-19F4-4B80-A83D-B384415DFB4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04482" name="Rectangle 2">
            <a:extLst>
              <a:ext uri="{FF2B5EF4-FFF2-40B4-BE49-F238E27FC236}">
                <a16:creationId xmlns:a16="http://schemas.microsoft.com/office/drawing/2014/main" id="{EBB9D519-A380-5560-6146-493BAADEC3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945015E4-2B20-C40D-D210-AF53444AB79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1559C3-89E0-19D2-CBA2-B98218168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FE3792-540F-4A8B-A61E-26ACCDD8E847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B208BEE7-7BDF-D7A1-DF0B-3B88DC2DA0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F6DEFECD-4E02-8308-BAFD-848F03B9DAB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13B1F6-EA3E-7E47-CFCA-86735E97A4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D3D310-71B3-412F-AC30-9218FDC39B1B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C156B28E-A73A-D0E7-BDDF-C6D922312A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FCF77009-4EF7-F93B-D5FD-EA726DA77A7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8F5C6D-71A0-A1FC-F63F-B2E5338E92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3F25C7-6846-45B5-9A87-AABAF036D5A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FC465487-EF04-25DD-2738-C78E30A7CE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5F1DDD93-6419-93B8-CB94-3E198239CFF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16A7D6-630F-043B-DEED-CBFDE90830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FCC6B1-BED7-4238-B97E-5B0F11AF5717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3E5071F5-ABD3-09CE-40C1-49FBDFE92D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BB109199-6B08-6CD4-789B-24C1E368A66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ABB9E4-B8D8-4495-9871-6814344419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12E73-002C-47CA-831C-09E508DEA17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EFA76192-481B-66A9-8A97-5178860606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CE0ECB38-533A-ED17-22CB-23F6C1C1F1F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43F344-B8D5-B7BB-3962-A82D0C2E4F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AC312E-D4E9-4E08-859E-65ADCC14E2D7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61474" name="Rectangle 2">
            <a:extLst>
              <a:ext uri="{FF2B5EF4-FFF2-40B4-BE49-F238E27FC236}">
                <a16:creationId xmlns:a16="http://schemas.microsoft.com/office/drawing/2014/main" id="{04A38634-05CD-DE04-D849-C44DB8B04D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DC72615D-8683-5637-891D-30D2A2A5714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076867-B5BF-F253-274B-3EBFCEDAAA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7B030B-DFC0-4CDB-89EC-6929A08E8A80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77858" name="Rectangle 2">
            <a:extLst>
              <a:ext uri="{FF2B5EF4-FFF2-40B4-BE49-F238E27FC236}">
                <a16:creationId xmlns:a16="http://schemas.microsoft.com/office/drawing/2014/main" id="{962C7282-39BC-FB99-D761-83360079E5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A6E196DA-F89F-71DD-5CF5-0DD5D5FCAE3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7302D1-105C-D041-1FA6-F0F52AD3D2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DD00FA-166C-4EFC-9548-3DCCDEDF86B0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81954" name="Rectangle 1026">
            <a:extLst>
              <a:ext uri="{FF2B5EF4-FFF2-40B4-BE49-F238E27FC236}">
                <a16:creationId xmlns:a16="http://schemas.microsoft.com/office/drawing/2014/main" id="{74CF915F-8CCD-61AA-65D6-788FDC0264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1027">
            <a:extLst>
              <a:ext uri="{FF2B5EF4-FFF2-40B4-BE49-F238E27FC236}">
                <a16:creationId xmlns:a16="http://schemas.microsoft.com/office/drawing/2014/main" id="{28AD7C48-F98E-54AC-474E-E059BDB2886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4B9487-6548-1C15-33E2-C1EE65AEA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7044F-DDC2-402C-8C62-29BAC21B0F78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A46FCF01-0169-C0D1-C49A-7518692D27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8B53C0F2-7D16-0B36-2627-7764417620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08557B-8803-AECA-D9FC-6FA402F31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9BDD9-8DDC-42CF-8615-8A8A1D56FE3F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69666" name="Rectangle 2">
            <a:extLst>
              <a:ext uri="{FF2B5EF4-FFF2-40B4-BE49-F238E27FC236}">
                <a16:creationId xmlns:a16="http://schemas.microsoft.com/office/drawing/2014/main" id="{84FE87D2-904A-CC19-4E03-29E5959B4F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C082879C-E81B-B3A6-CCB4-887CE240883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A7F019-A9F7-FFCF-C7D4-D3C9E800C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CF054C-ABA8-4D8A-8436-124113FF33BD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3A663ABA-DD70-EA19-A677-3D7BB725C6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D042FFAD-DCCA-F076-9E9F-C3849931A18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C4FFBF-252D-6B33-1830-A05CC75448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84ECD-D0E1-41BC-B4EE-710C6396306F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85FEA2A0-BC98-0519-2309-84F6EF4767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FE702781-0DFF-7E6C-C197-77814D449CA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83A0E9-792C-FAB9-139B-9E5FB05949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BA2926-E3CF-4009-9127-E99EF3281C92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E6F2AA9E-2D73-68C1-AB09-0AD6A561F6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E3A6F2F2-BF2D-04BB-2077-561769BB0A5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7ADC1E-2678-ACA7-2975-68E9B8A472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4F7A5C-2261-421E-8868-BDEC8F80DBE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A2E4D0D3-1A89-1E52-90A9-4CEF40C40A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6189236C-F6C7-46B3-FEBD-E0A1A0A8845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DBD957-182D-9BD0-A3E4-79064D2334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9BB05-D6B7-4E75-99A8-221E3D6DC654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F2DBDF2B-DB45-8CD6-6DF8-EDE9D6BEB9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EC42C427-FF8F-8464-199A-C3CAD4F3DC6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C09B0D-415A-7168-B276-9789B4FC6A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BBDFF7-E954-46CF-B8E3-736386345341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371714" name="Rectangle 2">
            <a:extLst>
              <a:ext uri="{FF2B5EF4-FFF2-40B4-BE49-F238E27FC236}">
                <a16:creationId xmlns:a16="http://schemas.microsoft.com/office/drawing/2014/main" id="{5C92CAC6-8532-BC18-A19A-B7E3A8F3634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1D629531-AC72-68CB-7D6D-9BC3AC16624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A8CB4E-7EE6-A148-6F16-5C03E6106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6E03C-4511-4934-A6F9-C4EC059600A9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340898F5-1ABF-C8F0-C37F-A79AD7A8AB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4D34F73A-764A-D0A3-1D34-DC40561F8F7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DE8FEB-FF3E-62A9-350E-7D4FC0ACEB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307DC8-929B-4AB2-B4EC-2821C944F97B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42EE255A-5AFA-3BCC-F059-6C6EA9ABBD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F542E92B-B400-AA23-7D4D-C58A7B95B05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11C9E5-9230-F762-9951-9723270B6D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F583F-6804-48C0-8780-0AEFD2B84914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F506CAA6-AC44-B6B8-D060-3F820043DE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ED7E7D30-3EBC-A933-1C6F-86B525D1779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4BB787-5B6E-B9FA-BDAE-D9A374DA3F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2A1F2E-8286-4877-BC5F-092D7AA6341C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6E4EE94C-C1A1-17FD-6D01-1EC91D8AD9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AD090BA2-B511-5977-FDFF-6363BBBE942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7597B1-F030-F4DC-26B8-556FF378CC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7CA74-A84E-4004-9E73-B5FB383429AF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95FAEC6D-E9F8-2FB6-D5FC-DA6AB3AF1A1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C9ADA37D-4BAF-9884-9F80-7A49E29F47D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F4DF46-7C7E-CD07-361E-E8C5DE7374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78D02C-BC77-45E6-BD96-6F695BB05F64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248834" name="Rectangle 2">
            <a:extLst>
              <a:ext uri="{FF2B5EF4-FFF2-40B4-BE49-F238E27FC236}">
                <a16:creationId xmlns:a16="http://schemas.microsoft.com/office/drawing/2014/main" id="{3CA49260-76C1-B38C-5788-68A4ADFC32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7B815B07-FE35-5683-3422-561AB020F87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D3EFF1-EDFC-D1DB-635D-C630C3C22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02202-B178-4784-9F9C-D8FD521EBEF1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0D09DD8C-D5B8-0386-2C95-B8617F5715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33A4056A-C949-AD1E-C3EA-F02EE15983A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248D53-9398-544F-DABA-EEA8A97E3F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5F4A6-C802-4699-8DEE-3E4C4C340FFA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F0C3FACC-EF9F-9D57-074D-3D4AC663BD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A4C88FCC-FBC2-FDB5-D64C-D9AD0BDF903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014A27-6703-B31E-EFC6-46B7424EA4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2791A8-C4D3-4939-8641-AA58A8D495C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235A006E-F64C-051C-FC8D-919BDDF1E03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3BDD860D-EC0A-A604-6056-EBBA76A73BD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74DB0D-A3AF-CA2C-60A7-F85B44A9A1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7247EB-29AA-4FB5-AC4C-3292C31A8B22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E49FFD41-9F76-C320-8CE8-C6F56C91B6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D1BE7AC9-339A-191E-AA55-9B9B520DF2D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970E6C-14BA-1B7F-0B89-DC3BC09DDA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696E4-67B0-4853-A258-33A315B384F7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787A5F7C-88F8-C4A6-2B12-EA85F1E674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632D07FC-B77A-3FC6-E9FF-66496FE2EE0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BF291D-C4D1-8418-5119-36BEFF5FC5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8C7787-0625-44AE-8B1F-768C3AA10A23}" type="slidenum">
              <a:rPr lang="ru-RU" altLang="ru-RU"/>
              <a:pPr/>
              <a:t>42</a:t>
            </a:fld>
            <a:endParaRPr lang="ru-RU" altLang="ru-RU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43212D3C-4749-042D-2111-8C96834666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29DA8F9E-6025-7E9B-7086-8CB58E0580E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69AAC7-BF67-8D59-6AEB-ED822C52B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36A879-C49D-4C5A-9B55-E89C2FF4EF31}" type="slidenum">
              <a:rPr lang="ru-RU" altLang="ru-RU"/>
              <a:pPr/>
              <a:t>43</a:t>
            </a:fld>
            <a:endParaRPr lang="ru-RU" altLang="ru-RU"/>
          </a:p>
        </p:txBody>
      </p:sp>
      <p:sp>
        <p:nvSpPr>
          <p:cNvPr id="261122" name="Rectangle 2">
            <a:extLst>
              <a:ext uri="{FF2B5EF4-FFF2-40B4-BE49-F238E27FC236}">
                <a16:creationId xmlns:a16="http://schemas.microsoft.com/office/drawing/2014/main" id="{3845CE00-70C4-FB21-DFD8-1620937613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C4894424-D041-9DFD-F268-966C99A147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86DDD1-7A51-8946-BAD6-6C5C45989A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72936D-5EA1-4B17-90BB-073F0EE44422}" type="slidenum">
              <a:rPr lang="ru-RU" altLang="ru-RU"/>
              <a:pPr/>
              <a:t>44</a:t>
            </a:fld>
            <a:endParaRPr lang="ru-RU" altLang="ru-RU"/>
          </a:p>
        </p:txBody>
      </p:sp>
      <p:sp>
        <p:nvSpPr>
          <p:cNvPr id="263170" name="Rectangle 2">
            <a:extLst>
              <a:ext uri="{FF2B5EF4-FFF2-40B4-BE49-F238E27FC236}">
                <a16:creationId xmlns:a16="http://schemas.microsoft.com/office/drawing/2014/main" id="{E733CACE-2BEB-D8C2-179F-BFA1354935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2D22B2AF-E39E-66D5-F504-7DF6A1FD624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224A82-E31D-BD99-A855-C079C6E337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6AEA0D-E8E1-4986-8F5D-A957359EB84F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FAE8F50F-1BCA-08DF-F85B-FA8B70B671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11AA1D2E-2F35-6383-CB99-A33074EA975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C54AA1-2557-3B9D-E0E8-AA9CB90355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0C569-ECEC-4CFB-9164-D7B66E1F0B2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44981EDA-8DC1-A72A-9922-DEBC3CE3E2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2805CD47-F4DB-4F1C-2654-3E7E1E6E48B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C35B1B-F248-A164-08EF-1937BE0CAA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8E75E-5E90-4D97-BC68-63E0D628729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374B0F9D-D284-5A12-7560-B11CB81227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5415062E-7482-80DD-6B8D-F9CD0D1AB97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077A2F-966F-26D0-DDF7-E827C4F512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322DB-4724-41FC-AA66-3713A8B58A2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7273278E-CE4D-236B-2200-FEA972E1BB0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A71C3F20-0AAD-9A60-BFDC-8659B20793B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84603C-6519-3BD4-D57D-6F8D644354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F87A2-0F17-4B1B-93BB-44A980DEEE2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88098" name="Rectangle 1026">
            <a:extLst>
              <a:ext uri="{FF2B5EF4-FFF2-40B4-BE49-F238E27FC236}">
                <a16:creationId xmlns:a16="http://schemas.microsoft.com/office/drawing/2014/main" id="{300AD73B-A5B3-235D-D322-225F820C85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Rectangle 1027">
            <a:extLst>
              <a:ext uri="{FF2B5EF4-FFF2-40B4-BE49-F238E27FC236}">
                <a16:creationId xmlns:a16="http://schemas.microsoft.com/office/drawing/2014/main" id="{F52C8543-C571-BFE8-7BE5-C5D47B5F478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E0DAC-FC65-7886-CCDC-5A06FB51D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5741EA-27F8-3137-33E8-DBA6D7521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DF175D-67C2-D74F-88B8-85DDF6CD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979E52-2913-BCBD-3B2F-7B71F4CF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940EF7-7A1C-8704-E341-78606A30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711AA-2BCB-46A7-ABE3-B9F1F0D7F0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358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9E212D-8467-88C5-0154-3C9F54A7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43F50F-3A5D-C82F-F23D-B1C4F5C18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E1F838-CA2F-6C39-DB5C-EC1A5F59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699331-A46A-6A64-A076-9765971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6E2062-6F95-5E53-78BD-3FC707213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A4A0A-BB13-4D8B-A042-4C7F9BC406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783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882D00-9F55-A63A-ECD2-4D24362722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859BE8-1AA6-B91E-3CFD-48F290584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B736D7-290A-67BA-21BB-B82A00FB3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41A65C-D9EA-A519-D060-D85E010C5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1E74D8-855E-38EE-8BA8-FAF5D45D5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6D133-CB55-46F4-AE48-4299120468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3542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7981D-2328-1C28-69C4-2C1C49E9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6B74CF-8EDB-37D6-4764-794DE33C2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CFF861-1BB3-D3F8-2579-21D8C959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FE53CB-D092-9055-FF37-EACB9978A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A47481-89BB-28B7-E76F-B82107D8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B1052-E36B-41CB-9A79-D5668DDA3C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649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C3DA96-35E7-7854-90EB-96C52F1A6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EAD347-4B41-AAA2-C988-193C2052E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625FE7-9646-5110-3632-ACE2A791B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1AAF23-15EE-326D-79FB-1EC716A4A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E79979-5A53-F443-7FFE-040DED3B6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9D621-B18C-4817-B70C-0857171020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607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D82E3-E1AC-9D31-ACA7-E81706425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B1A886-4BA3-B4E9-3789-34F03F2A6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2D4BFA-81A4-64D8-2271-4BA8423D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8909F9-8AEB-81FC-10BA-6A62C3CFD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ED5D34-AF59-5FEB-84F4-D1BAC51A6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6B7B8F-C1FE-7490-1209-BFE65C2DD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36922-2602-4171-B2C8-0512440C35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47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CAADF6-DEB8-6C84-ED22-64EE9330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E9D2B0-28BB-1ACA-ED29-0CE5ADABE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903189-97F7-DE66-7477-7554710AE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18E34D-9703-09FE-6872-A23EA51AB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C988486-94D6-F937-A5ED-1218DBE0C6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0BE2AF6-C06B-3515-B783-65F7FAD44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A007EB0-0A98-5C41-5440-9C64313E1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CCFE6E2-A2C1-3EE6-0699-60625F19A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93FAF-2C49-4D2A-B34A-0AC00B441F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550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5BC36-2723-B775-29AB-0B03E35DB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ADCE8D7-C587-BE1B-CE11-473D41D03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823842-1F40-A10B-91C3-A7DA5113A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7E4120-7B65-413C-6D6F-65D926ADA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EA33E-63A4-4BDB-A74F-B1D1564C32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786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D32E32F-D23C-FC28-6E41-FB6907940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583AF3-35B4-E9E9-149D-2D16ACD7E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A8EF200-E160-04A0-F5C6-06A2FD5EE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A6C1C-3914-48AE-940C-4B994158FE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349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2D63D-A56F-EBC3-3D71-5A0AAE688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2C9B1C-7D4F-1C0B-1B5F-E61B00175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146E778-3CE9-C701-EE84-E320AD5EC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57777B-5138-1288-EF17-943CC9F7F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5523A7-EFEB-336D-6322-FEAED3C1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0D567F-0F03-639C-C95E-767FAD45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B12B6-82A8-4EE9-8FC9-4C83808886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749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8646A-0ED9-9577-EB93-6404949FC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3CB4AD5-11E2-D679-7453-DBE5B93A50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5965DD-9D0C-A073-07A4-AB92D64DA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50FB26-2713-A051-B4FE-675BBD94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4C6EFD-CBB8-F81E-2EB0-FC65197EC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3520B0-DB27-04DB-C129-36A27944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71523-BD45-4485-97AF-65859C04CC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137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8DBB534-B7E0-1E10-A470-E1FA0E908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B7D4725-F608-4F4A-458A-66F80F253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53DB11C-AB6F-3905-24E7-9F223D4BBA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E88AF18-ADBF-E9A0-3AA6-C7ED4D11C3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06174D6-A7DF-43B0-2555-28AEC6794E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2FF730-ECC8-46A3-8D9F-3D4C226BDBC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5DE79F86-4BEB-D84B-FDF0-453A7CAA6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14. </a:t>
            </a:r>
            <a:r>
              <a:rPr lang="ru-RU" altLang="ru-RU" sz="3600" dirty="0">
                <a:solidFill>
                  <a:srgbClr val="FF3300"/>
                </a:solidFill>
              </a:rPr>
              <a:t>КООРДИНАТЫ</a:t>
            </a:r>
          </a:p>
        </p:txBody>
      </p:sp>
      <p:sp>
        <p:nvSpPr>
          <p:cNvPr id="92176" name="Text Box 16">
            <a:extLst>
              <a:ext uri="{FF2B5EF4-FFF2-40B4-BE49-F238E27FC236}">
                <a16:creationId xmlns:a16="http://schemas.microsoft.com/office/drawing/2014/main" id="{5FC6BB7E-44B3-9485-4E8C-B5D2B05F3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Координатной прямой,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или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координатной осью </a:t>
            </a:r>
            <a:r>
              <a:rPr lang="ru-RU" altLang="ru-RU" sz="2800" dirty="0">
                <a:cs typeface="Times New Roman" panose="02020603050405020304" pitchFamily="18" charset="0"/>
              </a:rPr>
              <a:t>называется прямая, на которой выбраны 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, называемая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началом координат</a:t>
            </a:r>
            <a:r>
              <a:rPr lang="ru-RU" altLang="ru-RU" sz="2800" dirty="0">
                <a:cs typeface="Times New Roman" panose="02020603050405020304" pitchFamily="18" charset="0"/>
              </a:rPr>
              <a:t>, и единичный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OE</a:t>
            </a:r>
            <a:r>
              <a:rPr lang="ru-RU" altLang="ru-RU" sz="2800" dirty="0">
                <a:cs typeface="Times New Roman" panose="02020603050405020304" pitchFamily="18" charset="0"/>
              </a:rPr>
              <a:t>, указывающий положительное направление координатной прямой.</a:t>
            </a:r>
          </a:p>
        </p:txBody>
      </p:sp>
      <p:sp>
        <p:nvSpPr>
          <p:cNvPr id="92178" name="Text Box 18">
            <a:extLst>
              <a:ext uri="{FF2B5EF4-FFF2-40B4-BE49-F238E27FC236}">
                <a16:creationId xmlns:a16="http://schemas.microsoft.com/office/drawing/2014/main" id="{A4D15D0F-4EF7-09A9-0783-F6D8740E7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343400"/>
            <a:ext cx="8763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Координатой точки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на координатной прямой называется расстояние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x </a:t>
            </a:r>
            <a:r>
              <a:rPr lang="ru-RU" altLang="ru-RU" sz="2800" dirty="0">
                <a:cs typeface="Times New Roman" panose="02020603050405020304" pitchFamily="18" charset="0"/>
              </a:rPr>
              <a:t>от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до начала координат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взятое со знаком "+", если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принадлежит положительной полуоси, и со знаком "–", если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принадлежит отрицательной полуоси.</a:t>
            </a:r>
          </a:p>
        </p:txBody>
      </p:sp>
      <p:pic>
        <p:nvPicPr>
          <p:cNvPr id="92201" name="Picture 41">
            <a:extLst>
              <a:ext uri="{FF2B5EF4-FFF2-40B4-BE49-F238E27FC236}">
                <a16:creationId xmlns:a16="http://schemas.microsoft.com/office/drawing/2014/main" id="{628E539A-F8B1-3023-0D83-6A3722F2D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3046413"/>
            <a:ext cx="54292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D299F14A-64E9-84E0-06E6-EFB7D64CD8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75132B23-9746-C1B7-6F12-61E778E6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угол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: а)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1),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(-1, 1),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(2, -2)</a:t>
            </a:r>
            <a:r>
              <a:rPr lang="ru-RU" altLang="ru-RU" sz="3200" dirty="0">
                <a:cs typeface="Times New Roman" panose="02020603050405020304" pitchFamily="18" charset="0"/>
              </a:rPr>
              <a:t>; б)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-1),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(-1, 2),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(1, 4)</a:t>
            </a:r>
            <a:r>
              <a:rPr lang="ru-RU" altLang="ru-RU" sz="3200" dirty="0">
                <a:cs typeface="Times New Roman" panose="02020603050405020304" pitchFamily="18" charset="0"/>
              </a:rPr>
              <a:t>; в)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(3, 2),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(2, 4).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Найдите его величину.</a:t>
            </a:r>
          </a:p>
        </p:txBody>
      </p:sp>
      <p:pic>
        <p:nvPicPr>
          <p:cNvPr id="389124" name="Picture 4">
            <a:extLst>
              <a:ext uri="{FF2B5EF4-FFF2-40B4-BE49-F238E27FC236}">
                <a16:creationId xmlns:a16="http://schemas.microsoft.com/office/drawing/2014/main" id="{3F0E1BC0-3DB6-A797-BB2D-6B7E68475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9139" name="Group 19">
            <a:extLst>
              <a:ext uri="{FF2B5EF4-FFF2-40B4-BE49-F238E27FC236}">
                <a16:creationId xmlns:a16="http://schemas.microsoft.com/office/drawing/2014/main" id="{A0155640-772D-63F9-8BCF-6D19AFEF833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8135938" cy="4217988"/>
            <a:chOff x="240" y="1440"/>
            <a:chExt cx="5125" cy="2657"/>
          </a:xfrm>
        </p:grpSpPr>
        <p:sp>
          <p:nvSpPr>
            <p:cNvPr id="389126" name="Text Box 6">
              <a:extLst>
                <a:ext uri="{FF2B5EF4-FFF2-40B4-BE49-F238E27FC236}">
                  <a16:creationId xmlns:a16="http://schemas.microsoft.com/office/drawing/2014/main" id="{52B69111-CD63-3B24-A879-B22E1584EB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96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en-US" altLang="ru-RU" sz="3200"/>
                <a:t>45</a:t>
              </a:r>
              <a:r>
                <a:rPr lang="ru-RU" altLang="ru-RU" sz="3200" baseline="30000"/>
                <a:t>о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pic>
          <p:nvPicPr>
            <p:cNvPr id="389134" name="Picture 14">
              <a:extLst>
                <a:ext uri="{FF2B5EF4-FFF2-40B4-BE49-F238E27FC236}">
                  <a16:creationId xmlns:a16="http://schemas.microsoft.com/office/drawing/2014/main" id="{9D885EC0-5D6A-15C6-D97F-C42DE4DF00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89138" name="Group 18">
            <a:extLst>
              <a:ext uri="{FF2B5EF4-FFF2-40B4-BE49-F238E27FC236}">
                <a16:creationId xmlns:a16="http://schemas.microsoft.com/office/drawing/2014/main" id="{7FD3B902-374B-9CAF-F1A4-0E223C6E153F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916738" cy="4217988"/>
            <a:chOff x="1008" y="1440"/>
            <a:chExt cx="4357" cy="2657"/>
          </a:xfrm>
        </p:grpSpPr>
        <p:sp>
          <p:nvSpPr>
            <p:cNvPr id="389129" name="Text Box 9">
              <a:extLst>
                <a:ext uri="{FF2B5EF4-FFF2-40B4-BE49-F238E27FC236}">
                  <a16:creationId xmlns:a16="http://schemas.microsoft.com/office/drawing/2014/main" id="{5CF688DA-14E9-7701-7026-E0D0C24F42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80"/>
              <a:ext cx="16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en-US" altLang="ru-RU" sz="3200"/>
                <a:t>90</a:t>
              </a:r>
              <a:r>
                <a:rPr lang="ru-RU" altLang="ru-RU" sz="3200" baseline="30000"/>
                <a:t>о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pic>
          <p:nvPicPr>
            <p:cNvPr id="389135" name="Picture 15">
              <a:extLst>
                <a:ext uri="{FF2B5EF4-FFF2-40B4-BE49-F238E27FC236}">
                  <a16:creationId xmlns:a16="http://schemas.microsoft.com/office/drawing/2014/main" id="{D5ED65E6-714C-CC75-AE05-F04B5F2322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89137" name="Group 17">
            <a:extLst>
              <a:ext uri="{FF2B5EF4-FFF2-40B4-BE49-F238E27FC236}">
                <a16:creationId xmlns:a16="http://schemas.microsoft.com/office/drawing/2014/main" id="{BAA59FAB-7D42-E0E8-957A-D97D2F303FE1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916738" cy="4217988"/>
            <a:chOff x="1008" y="1440"/>
            <a:chExt cx="4357" cy="2657"/>
          </a:xfrm>
        </p:grpSpPr>
        <p:sp>
          <p:nvSpPr>
            <p:cNvPr id="389132" name="Text Box 12">
              <a:extLst>
                <a:ext uri="{FF2B5EF4-FFF2-40B4-BE49-F238E27FC236}">
                  <a16:creationId xmlns:a16="http://schemas.microsoft.com/office/drawing/2014/main" id="{4D6A627C-BC45-9EF3-4BE8-E0DA052F88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 </a:t>
              </a:r>
              <a:r>
                <a:rPr lang="en-US" altLang="ru-RU" sz="3200"/>
                <a:t>90</a:t>
              </a:r>
              <a:r>
                <a:rPr lang="ru-RU" altLang="ru-RU" sz="3200" baseline="30000"/>
                <a:t>о</a:t>
              </a:r>
              <a:r>
                <a:rPr lang="ru-RU" altLang="ru-RU" sz="3200"/>
                <a:t>.</a:t>
              </a:r>
              <a:endParaRPr lang="ru-RU" altLang="ru-RU" sz="3200" baseline="30000"/>
            </a:p>
          </p:txBody>
        </p:sp>
        <p:pic>
          <p:nvPicPr>
            <p:cNvPr id="389136" name="Picture 16">
              <a:extLst>
                <a:ext uri="{FF2B5EF4-FFF2-40B4-BE49-F238E27FC236}">
                  <a16:creationId xmlns:a16="http://schemas.microsoft.com/office/drawing/2014/main" id="{23C333C7-028A-765A-C063-776CCC6F0A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9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79B6DAF9-62F6-8EB4-4B79-0929D524EC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91171" name="Text Box 3">
            <a:extLst>
              <a:ext uri="{FF2B5EF4-FFF2-40B4-BE49-F238E27FC236}">
                <a16:creationId xmlns:a16="http://schemas.microsoft.com/office/drawing/2014/main" id="{3198EDE2-FE8A-B6E8-2006-EA61DCB16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ломаную </a:t>
            </a:r>
            <a:r>
              <a:rPr lang="en-US" altLang="ru-RU" sz="3200" i="1" dirty="0"/>
              <a:t>ABCDE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которой</a:t>
            </a:r>
            <a:r>
              <a:rPr lang="ru-RU" altLang="ru-RU" sz="3200" dirty="0">
                <a:cs typeface="Times New Roman" panose="02020603050405020304" pitchFamily="18" charset="0"/>
              </a:rPr>
              <a:t>: а)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(2, 3),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(-1, 3),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en-US" altLang="ru-RU" sz="3200" dirty="0">
                <a:cs typeface="Times New Roman" panose="02020603050405020304" pitchFamily="18" charset="0"/>
              </a:rPr>
              <a:t>(-1, 1), </a:t>
            </a:r>
            <a:r>
              <a:rPr lang="en-US" altLang="ru-RU" sz="3200" i="1" dirty="0">
                <a:cs typeface="Times New Roman" panose="02020603050405020304" pitchFamily="18" charset="0"/>
              </a:rPr>
              <a:t>E</a:t>
            </a:r>
            <a:r>
              <a:rPr lang="en-US" altLang="ru-RU" sz="3200" dirty="0">
                <a:cs typeface="Times New Roman" panose="02020603050405020304" pitchFamily="18" charset="0"/>
              </a:rPr>
              <a:t>(1, 1).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Найдите ее длину.</a:t>
            </a:r>
          </a:p>
        </p:txBody>
      </p:sp>
      <p:pic>
        <p:nvPicPr>
          <p:cNvPr id="391172" name="Picture 4">
            <a:extLst>
              <a:ext uri="{FF2B5EF4-FFF2-40B4-BE49-F238E27FC236}">
                <a16:creationId xmlns:a16="http://schemas.microsoft.com/office/drawing/2014/main" id="{F9BFF4A2-B37A-E4DC-54D2-BC60C4F25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1183" name="Group 15">
            <a:extLst>
              <a:ext uri="{FF2B5EF4-FFF2-40B4-BE49-F238E27FC236}">
                <a16:creationId xmlns:a16="http://schemas.microsoft.com/office/drawing/2014/main" id="{348CA417-C511-D76A-D3B1-D870EC5E948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8135938" cy="4217988"/>
            <a:chOff x="240" y="1440"/>
            <a:chExt cx="5125" cy="2657"/>
          </a:xfrm>
        </p:grpSpPr>
        <p:sp>
          <p:nvSpPr>
            <p:cNvPr id="391174" name="Text Box 6">
              <a:extLst>
                <a:ext uri="{FF2B5EF4-FFF2-40B4-BE49-F238E27FC236}">
                  <a16:creationId xmlns:a16="http://schemas.microsoft.com/office/drawing/2014/main" id="{7176A72B-9DFA-9B25-AE4A-BD9DF82DB4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96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en-US" altLang="ru-RU" sz="3200"/>
                <a:t> </a:t>
              </a:r>
              <a:r>
                <a:rPr lang="ru-RU" altLang="ru-RU" sz="3200"/>
                <a:t>10.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91182" name="Picture 14">
              <a:extLst>
                <a:ext uri="{FF2B5EF4-FFF2-40B4-BE49-F238E27FC236}">
                  <a16:creationId xmlns:a16="http://schemas.microsoft.com/office/drawing/2014/main" id="{937D6862-C4DB-CADF-BC70-12F57B9546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>
            <a:extLst>
              <a:ext uri="{FF2B5EF4-FFF2-40B4-BE49-F238E27FC236}">
                <a16:creationId xmlns:a16="http://schemas.microsoft.com/office/drawing/2014/main" id="{05AFC045-2A42-DF02-2590-63F70FCAF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93219" name="Text Box 3">
            <a:extLst>
              <a:ext uri="{FF2B5EF4-FFF2-40B4-BE49-F238E27FC236}">
                <a16:creationId xmlns:a16="http://schemas.microsoft.com/office/drawing/2014/main" id="{70021656-D4A3-20A4-901D-B18FD0582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(2, </a:t>
            </a:r>
            <a:r>
              <a:rPr lang="ru-RU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треугольник?</a:t>
            </a:r>
          </a:p>
        </p:txBody>
      </p:sp>
      <p:pic>
        <p:nvPicPr>
          <p:cNvPr id="393220" name="Picture 4">
            <a:extLst>
              <a:ext uri="{FF2B5EF4-FFF2-40B4-BE49-F238E27FC236}">
                <a16:creationId xmlns:a16="http://schemas.microsoft.com/office/drawing/2014/main" id="{ECB9DDD2-0D9C-22BC-C830-082BDD652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3227" name="Group 11">
            <a:extLst>
              <a:ext uri="{FF2B5EF4-FFF2-40B4-BE49-F238E27FC236}">
                <a16:creationId xmlns:a16="http://schemas.microsoft.com/office/drawing/2014/main" id="{6DEE774F-8A87-CC67-92C5-B3AF306F631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393222" name="Text Box 6">
              <a:extLst>
                <a:ext uri="{FF2B5EF4-FFF2-40B4-BE49-F238E27FC236}">
                  <a16:creationId xmlns:a16="http://schemas.microsoft.com/office/drawing/2014/main" id="{D7AB298D-AD53-31EB-5E81-96017886AC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Прямоугольный.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93226" name="Picture 10">
              <a:extLst>
                <a:ext uri="{FF2B5EF4-FFF2-40B4-BE49-F238E27FC236}">
                  <a16:creationId xmlns:a16="http://schemas.microsoft.com/office/drawing/2014/main" id="{DFAC86F1-5DC9-C893-B521-76B0AB5973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3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>
            <a:extLst>
              <a:ext uri="{FF2B5EF4-FFF2-40B4-BE49-F238E27FC236}">
                <a16:creationId xmlns:a16="http://schemas.microsoft.com/office/drawing/2014/main" id="{F5D36569-0565-3BDB-9363-54944513D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95267" name="Text Box 3">
            <a:extLst>
              <a:ext uri="{FF2B5EF4-FFF2-40B4-BE49-F238E27FC236}">
                <a16:creationId xmlns:a16="http://schemas.microsoft.com/office/drawing/2014/main" id="{96B85261-CAE8-2D49-7193-47C5D6E60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-2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(2, </a:t>
            </a:r>
            <a:r>
              <a:rPr lang="ru-RU" altLang="ru-RU" sz="3200" dirty="0"/>
              <a:t>-2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0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треугольник?</a:t>
            </a:r>
          </a:p>
        </p:txBody>
      </p:sp>
      <p:pic>
        <p:nvPicPr>
          <p:cNvPr id="395268" name="Picture 4">
            <a:extLst>
              <a:ext uri="{FF2B5EF4-FFF2-40B4-BE49-F238E27FC236}">
                <a16:creationId xmlns:a16="http://schemas.microsoft.com/office/drawing/2014/main" id="{FAC33AF3-0E5F-C79D-35AD-E927BF97E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5269" name="Group 5">
            <a:extLst>
              <a:ext uri="{FF2B5EF4-FFF2-40B4-BE49-F238E27FC236}">
                <a16:creationId xmlns:a16="http://schemas.microsoft.com/office/drawing/2014/main" id="{E4250FA7-73C6-7DCA-1DFC-C7D9F8B7757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395270" name="Text Box 6">
              <a:extLst>
                <a:ext uri="{FF2B5EF4-FFF2-40B4-BE49-F238E27FC236}">
                  <a16:creationId xmlns:a16="http://schemas.microsoft.com/office/drawing/2014/main" id="{1AD9A405-A6AA-BA59-F592-360DF400B9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Равнобедренный.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95271" name="Picture 7">
              <a:extLst>
                <a:ext uri="{FF2B5EF4-FFF2-40B4-BE49-F238E27FC236}">
                  <a16:creationId xmlns:a16="http://schemas.microsoft.com/office/drawing/2014/main" id="{56948EC5-BACA-2714-8F5A-4D160C4EAD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5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A32F9F48-0396-91C4-C96E-8D2BBEA245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97315" name="Text Box 3">
            <a:extLst>
              <a:ext uri="{FF2B5EF4-FFF2-40B4-BE49-F238E27FC236}">
                <a16:creationId xmlns:a16="http://schemas.microsoft.com/office/drawing/2014/main" id="{3B522992-F034-297D-F63B-41CC5D94E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четырехугольник </a:t>
            </a:r>
            <a:r>
              <a:rPr lang="en-US" altLang="ru-RU" sz="3200" i="1" dirty="0"/>
              <a:t>ABCD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0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0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-2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0)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(0, 2)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четырехугольник?</a:t>
            </a:r>
          </a:p>
        </p:txBody>
      </p:sp>
      <p:pic>
        <p:nvPicPr>
          <p:cNvPr id="397316" name="Picture 4">
            <a:extLst>
              <a:ext uri="{FF2B5EF4-FFF2-40B4-BE49-F238E27FC236}">
                <a16:creationId xmlns:a16="http://schemas.microsoft.com/office/drawing/2014/main" id="{A26638C9-DE51-84B8-9369-2FF7A2573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7321" name="Group 9">
            <a:extLst>
              <a:ext uri="{FF2B5EF4-FFF2-40B4-BE49-F238E27FC236}">
                <a16:creationId xmlns:a16="http://schemas.microsoft.com/office/drawing/2014/main" id="{2C3E9B36-19B8-FE61-42D0-B731860461C7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397318" name="Text Box 6">
              <a:extLst>
                <a:ext uri="{FF2B5EF4-FFF2-40B4-BE49-F238E27FC236}">
                  <a16:creationId xmlns:a16="http://schemas.microsoft.com/office/drawing/2014/main" id="{07462D6B-CC55-53C1-3901-262EC43F22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Квадрат.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97320" name="Picture 8">
              <a:extLst>
                <a:ext uri="{FF2B5EF4-FFF2-40B4-BE49-F238E27FC236}">
                  <a16:creationId xmlns:a16="http://schemas.microsoft.com/office/drawing/2014/main" id="{C56EA9E9-8E1B-A9AA-F4F5-3A780BCDB0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E46A6BA5-8205-9E9F-FD95-5D98A9730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99363" name="Text Box 3">
            <a:extLst>
              <a:ext uri="{FF2B5EF4-FFF2-40B4-BE49-F238E27FC236}">
                <a16:creationId xmlns:a16="http://schemas.microsoft.com/office/drawing/2014/main" id="{5FDAE344-D8DF-0309-0844-AF643E9C9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четырехугольник </a:t>
            </a:r>
            <a:r>
              <a:rPr lang="en-US" altLang="ru-RU" sz="3200" i="1" dirty="0"/>
              <a:t>ABCD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3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1)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(</a:t>
            </a:r>
            <a:r>
              <a:rPr lang="ru-RU" altLang="ru-RU" sz="3200" dirty="0"/>
              <a:t>-1</a:t>
            </a:r>
            <a:r>
              <a:rPr lang="en-US" altLang="ru-RU" sz="3200" dirty="0"/>
              <a:t>, </a:t>
            </a:r>
            <a:r>
              <a:rPr lang="ru-RU" altLang="ru-RU" sz="3200" dirty="0"/>
              <a:t>3</a:t>
            </a:r>
            <a:r>
              <a:rPr lang="en-US" altLang="ru-RU" sz="3200" dirty="0"/>
              <a:t>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четырехугольник?</a:t>
            </a:r>
          </a:p>
        </p:txBody>
      </p:sp>
      <p:pic>
        <p:nvPicPr>
          <p:cNvPr id="399364" name="Picture 4">
            <a:extLst>
              <a:ext uri="{FF2B5EF4-FFF2-40B4-BE49-F238E27FC236}">
                <a16:creationId xmlns:a16="http://schemas.microsoft.com/office/drawing/2014/main" id="{0291B151-5D1D-95E7-FCFC-63A8F5AAF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9369" name="Group 9">
            <a:extLst>
              <a:ext uri="{FF2B5EF4-FFF2-40B4-BE49-F238E27FC236}">
                <a16:creationId xmlns:a16="http://schemas.microsoft.com/office/drawing/2014/main" id="{CEDB3ECC-9928-E7D0-8929-5215420776A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399366" name="Text Box 6">
              <a:extLst>
                <a:ext uri="{FF2B5EF4-FFF2-40B4-BE49-F238E27FC236}">
                  <a16:creationId xmlns:a16="http://schemas.microsoft.com/office/drawing/2014/main" id="{F4BFFB9C-65EC-335E-0880-7772357A00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Прямоугольник.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99368" name="Picture 8">
              <a:extLst>
                <a:ext uri="{FF2B5EF4-FFF2-40B4-BE49-F238E27FC236}">
                  <a16:creationId xmlns:a16="http://schemas.microsoft.com/office/drawing/2014/main" id="{E0EC60BD-A485-BC2D-5D97-EA975FEE14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>
            <a:extLst>
              <a:ext uri="{FF2B5EF4-FFF2-40B4-BE49-F238E27FC236}">
                <a16:creationId xmlns:a16="http://schemas.microsoft.com/office/drawing/2014/main" id="{538F5805-5AF8-61D0-92AC-62B7EA491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401411" name="Text Box 3">
            <a:extLst>
              <a:ext uri="{FF2B5EF4-FFF2-40B4-BE49-F238E27FC236}">
                <a16:creationId xmlns:a16="http://schemas.microsoft.com/office/drawing/2014/main" id="{A8CB5AB5-D56F-D990-DC24-BC166DD59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четырехугольник </a:t>
            </a:r>
            <a:r>
              <a:rPr lang="en-US" altLang="ru-RU" sz="3200" i="1" dirty="0"/>
              <a:t>ABCD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4)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(</a:t>
            </a:r>
            <a:r>
              <a:rPr lang="ru-RU" altLang="ru-RU" sz="3200" dirty="0"/>
              <a:t>-3</a:t>
            </a:r>
            <a:r>
              <a:rPr lang="en-US" altLang="ru-RU" sz="3200" dirty="0"/>
              <a:t>, </a:t>
            </a:r>
            <a:r>
              <a:rPr lang="ru-RU" altLang="ru-RU" sz="3200" dirty="0"/>
              <a:t>3</a:t>
            </a:r>
            <a:r>
              <a:rPr lang="en-US" altLang="ru-RU" sz="3200" dirty="0"/>
              <a:t>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четырехугольник?</a:t>
            </a:r>
          </a:p>
        </p:txBody>
      </p:sp>
      <p:pic>
        <p:nvPicPr>
          <p:cNvPr id="401412" name="Picture 4">
            <a:extLst>
              <a:ext uri="{FF2B5EF4-FFF2-40B4-BE49-F238E27FC236}">
                <a16:creationId xmlns:a16="http://schemas.microsoft.com/office/drawing/2014/main" id="{A1D70BF3-14EF-CBF4-D9D3-9788A20E8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1417" name="Group 9">
            <a:extLst>
              <a:ext uri="{FF2B5EF4-FFF2-40B4-BE49-F238E27FC236}">
                <a16:creationId xmlns:a16="http://schemas.microsoft.com/office/drawing/2014/main" id="{BDFE3C03-88FC-558B-ECEB-EAFEA0C3348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401414" name="Text Box 6">
              <a:extLst>
                <a:ext uri="{FF2B5EF4-FFF2-40B4-BE49-F238E27FC236}">
                  <a16:creationId xmlns:a16="http://schemas.microsoft.com/office/drawing/2014/main" id="{270B8339-B573-6242-EDFC-6E041FC96C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Параллелограмм.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401416" name="Picture 8">
              <a:extLst>
                <a:ext uri="{FF2B5EF4-FFF2-40B4-BE49-F238E27FC236}">
                  <a16:creationId xmlns:a16="http://schemas.microsoft.com/office/drawing/2014/main" id="{D0840001-0786-0A3A-7253-A5A47040FB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7BAE58EF-9D8F-D81E-E02A-64FB46882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403459" name="Text Box 3">
            <a:extLst>
              <a:ext uri="{FF2B5EF4-FFF2-40B4-BE49-F238E27FC236}">
                <a16:creationId xmlns:a16="http://schemas.microsoft.com/office/drawing/2014/main" id="{84DB9F1E-E686-DD2D-2563-62364B25C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четырехугольник </a:t>
            </a:r>
            <a:r>
              <a:rPr lang="en-US" altLang="ru-RU" sz="3200" i="1" dirty="0"/>
              <a:t>ABCD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2)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(</a:t>
            </a:r>
            <a:r>
              <a:rPr lang="ru-RU" altLang="ru-RU" sz="3200" dirty="0"/>
              <a:t>-1</a:t>
            </a:r>
            <a:r>
              <a:rPr lang="en-US" altLang="ru-RU" sz="3200" dirty="0"/>
              <a:t>, </a:t>
            </a:r>
            <a:r>
              <a:rPr lang="ru-RU" altLang="ru-RU" sz="3200" dirty="0"/>
              <a:t>2</a:t>
            </a:r>
            <a:r>
              <a:rPr lang="en-US" altLang="ru-RU" sz="3200" dirty="0"/>
              <a:t>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четырехугольник?</a:t>
            </a:r>
          </a:p>
        </p:txBody>
      </p:sp>
      <p:pic>
        <p:nvPicPr>
          <p:cNvPr id="403460" name="Picture 4">
            <a:extLst>
              <a:ext uri="{FF2B5EF4-FFF2-40B4-BE49-F238E27FC236}">
                <a16:creationId xmlns:a16="http://schemas.microsoft.com/office/drawing/2014/main" id="{EE57BBBD-E3ED-0B63-9B4D-B8BDCC743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3465" name="Group 9">
            <a:extLst>
              <a:ext uri="{FF2B5EF4-FFF2-40B4-BE49-F238E27FC236}">
                <a16:creationId xmlns:a16="http://schemas.microsoft.com/office/drawing/2014/main" id="{09ADBFEF-CDD9-B23F-4F19-CBB7AA26E7A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403462" name="Text Box 6">
              <a:extLst>
                <a:ext uri="{FF2B5EF4-FFF2-40B4-BE49-F238E27FC236}">
                  <a16:creationId xmlns:a16="http://schemas.microsoft.com/office/drawing/2014/main" id="{3475E6A9-523A-FBBE-72A6-013712188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Трапеция.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403464" name="Picture 8">
              <a:extLst>
                <a:ext uri="{FF2B5EF4-FFF2-40B4-BE49-F238E27FC236}">
                  <a16:creationId xmlns:a16="http://schemas.microsoft.com/office/drawing/2014/main" id="{782DACF7-BB90-4095-97BF-92B75A070B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AB3995C0-1806-4D83-467F-BDB45A860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58403" name="Text Box 3">
            <a:extLst>
              <a:ext uri="{FF2B5EF4-FFF2-40B4-BE49-F238E27FC236}">
                <a16:creationId xmlns:a16="http://schemas.microsoft.com/office/drawing/2014/main" id="{7C14CBBD-46CB-1C12-2016-4CEDB228A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координаты точки, симметричной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3</a:t>
            </a:r>
            <a:r>
              <a:rPr lang="ru-RU" altLang="ru-RU" sz="3200" dirty="0">
                <a:cs typeface="Times New Roman" panose="02020603050405020304" pitchFamily="18" charset="0"/>
              </a:rPr>
              <a:t>) относительно: а) оси абсцисс; б) оси ординат; в) начала координат.</a:t>
            </a:r>
            <a:r>
              <a:rPr lang="ru-RU" altLang="ru-RU" sz="3200" dirty="0"/>
              <a:t> Изобразите эти точки.</a:t>
            </a:r>
          </a:p>
        </p:txBody>
      </p:sp>
      <p:pic>
        <p:nvPicPr>
          <p:cNvPr id="358404" name="Picture 4">
            <a:extLst>
              <a:ext uri="{FF2B5EF4-FFF2-40B4-BE49-F238E27FC236}">
                <a16:creationId xmlns:a16="http://schemas.microsoft.com/office/drawing/2014/main" id="{20D5E3AE-F1C6-5F04-7DD8-66E7A4827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286000"/>
            <a:ext cx="4252913" cy="427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8405" name="Group 5">
            <a:extLst>
              <a:ext uri="{FF2B5EF4-FFF2-40B4-BE49-F238E27FC236}">
                <a16:creationId xmlns:a16="http://schemas.microsoft.com/office/drawing/2014/main" id="{5A0C42CE-0C18-4FB6-B977-103D8577D10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8139113" cy="4271963"/>
            <a:chOff x="240" y="1440"/>
            <a:chExt cx="5127" cy="2691"/>
          </a:xfrm>
        </p:grpSpPr>
        <p:sp>
          <p:nvSpPr>
            <p:cNvPr id="358406" name="Text Box 6">
              <a:extLst>
                <a:ext uri="{FF2B5EF4-FFF2-40B4-BE49-F238E27FC236}">
                  <a16:creationId xmlns:a16="http://schemas.microsoft.com/office/drawing/2014/main" id="{3F235832-7FA7-1D48-332F-E5508CD0DA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064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ru-RU" altLang="ru-RU" sz="3200" baseline="-25000"/>
                <a:t>1</a:t>
              </a:r>
              <a:r>
                <a:rPr lang="ru-RU" altLang="ru-RU" sz="3200">
                  <a:cs typeface="Times New Roman" panose="02020603050405020304" pitchFamily="18" charset="0"/>
                </a:rPr>
                <a:t>(</a:t>
              </a:r>
              <a:r>
                <a:rPr lang="ru-RU" altLang="ru-RU" sz="3200"/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, –</a:t>
              </a:r>
              <a:r>
                <a:rPr lang="ru-RU" altLang="ru-RU" sz="3200"/>
                <a:t>3</a:t>
              </a:r>
              <a:r>
                <a:rPr lang="ru-RU" altLang="ru-RU" sz="3200">
                  <a:cs typeface="Times New Roman" panose="02020603050405020304" pitchFamily="18" charset="0"/>
                </a:rPr>
                <a:t>); </a:t>
              </a:r>
            </a:p>
          </p:txBody>
        </p:sp>
        <p:pic>
          <p:nvPicPr>
            <p:cNvPr id="358407" name="Picture 7">
              <a:extLst>
                <a:ext uri="{FF2B5EF4-FFF2-40B4-BE49-F238E27FC236}">
                  <a16:creationId xmlns:a16="http://schemas.microsoft.com/office/drawing/2014/main" id="{ED755F51-7426-3C67-271A-19F7A4C779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1440"/>
              <a:ext cx="2679" cy="2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8408" name="Group 8">
            <a:extLst>
              <a:ext uri="{FF2B5EF4-FFF2-40B4-BE49-F238E27FC236}">
                <a16:creationId xmlns:a16="http://schemas.microsoft.com/office/drawing/2014/main" id="{2346702A-3E0A-E65F-5A35-C32EBAC8E18E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919913" cy="4271963"/>
            <a:chOff x="1008" y="1440"/>
            <a:chExt cx="4359" cy="2691"/>
          </a:xfrm>
        </p:grpSpPr>
        <p:sp>
          <p:nvSpPr>
            <p:cNvPr id="358409" name="Text Box 9">
              <a:extLst>
                <a:ext uri="{FF2B5EF4-FFF2-40B4-BE49-F238E27FC236}">
                  <a16:creationId xmlns:a16="http://schemas.microsoft.com/office/drawing/2014/main" id="{88816973-D08B-E535-AEC0-B6B52EDC0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448"/>
              <a:ext cx="16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ru-RU" altLang="ru-RU" sz="3200" baseline="-25000"/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(–</a:t>
              </a:r>
              <a:r>
                <a:rPr lang="ru-RU" altLang="ru-RU" sz="3200"/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, </a:t>
              </a:r>
              <a:r>
                <a:rPr lang="ru-RU" altLang="ru-RU" sz="3200"/>
                <a:t>3</a:t>
              </a:r>
              <a:r>
                <a:rPr lang="ru-RU" altLang="ru-RU" sz="3200">
                  <a:cs typeface="Times New Roman" panose="02020603050405020304" pitchFamily="18" charset="0"/>
                </a:rPr>
                <a:t>); </a:t>
              </a:r>
            </a:p>
          </p:txBody>
        </p:sp>
        <p:pic>
          <p:nvPicPr>
            <p:cNvPr id="358410" name="Picture 10">
              <a:extLst>
                <a:ext uri="{FF2B5EF4-FFF2-40B4-BE49-F238E27FC236}">
                  <a16:creationId xmlns:a16="http://schemas.microsoft.com/office/drawing/2014/main" id="{6D2BC061-C45D-D0F8-0AC0-B43AC1501F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1440"/>
              <a:ext cx="2679" cy="2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8411" name="Group 11">
            <a:extLst>
              <a:ext uri="{FF2B5EF4-FFF2-40B4-BE49-F238E27FC236}">
                <a16:creationId xmlns:a16="http://schemas.microsoft.com/office/drawing/2014/main" id="{3B0CD309-E582-E2B7-28C8-C07669B1653F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919913" cy="4271963"/>
            <a:chOff x="1008" y="1440"/>
            <a:chExt cx="4359" cy="2691"/>
          </a:xfrm>
        </p:grpSpPr>
        <p:sp>
          <p:nvSpPr>
            <p:cNvPr id="358412" name="Text Box 12">
              <a:extLst>
                <a:ext uri="{FF2B5EF4-FFF2-40B4-BE49-F238E27FC236}">
                  <a16:creationId xmlns:a16="http://schemas.microsoft.com/office/drawing/2014/main" id="{61CACB1D-3B89-9CB4-53E1-6A070DD49C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32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ru-RU" altLang="ru-RU" sz="3200" baseline="-25000"/>
                <a:t>3</a:t>
              </a:r>
              <a:r>
                <a:rPr lang="ru-RU" altLang="ru-RU" sz="3200">
                  <a:cs typeface="Times New Roman" panose="02020603050405020304" pitchFamily="18" charset="0"/>
                </a:rPr>
                <a:t>(–</a:t>
              </a:r>
              <a:r>
                <a:rPr lang="ru-RU" altLang="ru-RU" sz="3200"/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, –</a:t>
              </a:r>
              <a:r>
                <a:rPr lang="ru-RU" altLang="ru-RU" sz="3200"/>
                <a:t>3</a:t>
              </a:r>
              <a:r>
                <a:rPr lang="ru-RU" altLang="ru-RU" sz="3200">
                  <a:cs typeface="Times New Roman" panose="02020603050405020304" pitchFamily="18" charset="0"/>
                </a:rPr>
                <a:t>). </a:t>
              </a:r>
            </a:p>
          </p:txBody>
        </p:sp>
        <p:pic>
          <p:nvPicPr>
            <p:cNvPr id="358413" name="Picture 13">
              <a:extLst>
                <a:ext uri="{FF2B5EF4-FFF2-40B4-BE49-F238E27FC236}">
                  <a16:creationId xmlns:a16="http://schemas.microsoft.com/office/drawing/2014/main" id="{2CC94E96-8D41-3B11-4A4F-C4EA0D6FD8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1440"/>
              <a:ext cx="2679" cy="2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>
            <a:extLst>
              <a:ext uri="{FF2B5EF4-FFF2-40B4-BE49-F238E27FC236}">
                <a16:creationId xmlns:a16="http://schemas.microsoft.com/office/drawing/2014/main" id="{03845239-FCFC-317B-306F-8AA03065F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56355" name="Text Box 3">
            <a:extLst>
              <a:ext uri="{FF2B5EF4-FFF2-40B4-BE49-F238E27FC236}">
                <a16:creationId xmlns:a16="http://schemas.microsoft.com/office/drawing/2014/main" id="{735B61B9-8178-B557-8566-C3C9331A9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координаты точки, симметричной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3</a:t>
            </a:r>
            <a:r>
              <a:rPr lang="ru-RU" altLang="ru-RU" sz="3200" dirty="0">
                <a:cs typeface="Times New Roman" panose="02020603050405020304" pitchFamily="18" charset="0"/>
              </a:rPr>
              <a:t>) относительно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прямой</a:t>
            </a:r>
            <a:r>
              <a:rPr lang="ru-RU" altLang="ru-RU" sz="3200" dirty="0">
                <a:cs typeface="Times New Roman" panose="02020603050405020304" pitchFamily="18" charset="0"/>
              </a:rPr>
              <a:t>: а)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; б)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; в)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Изобразите эти точки.</a:t>
            </a:r>
          </a:p>
        </p:txBody>
      </p:sp>
      <p:pic>
        <p:nvPicPr>
          <p:cNvPr id="356366" name="Picture 14">
            <a:extLst>
              <a:ext uri="{FF2B5EF4-FFF2-40B4-BE49-F238E27FC236}">
                <a16:creationId xmlns:a16="http://schemas.microsoft.com/office/drawing/2014/main" id="{1C164C41-8799-4E05-3C54-DD48083BE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133600"/>
            <a:ext cx="4252913" cy="427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6370" name="Group 18">
            <a:extLst>
              <a:ext uri="{FF2B5EF4-FFF2-40B4-BE49-F238E27FC236}">
                <a16:creationId xmlns:a16="http://schemas.microsoft.com/office/drawing/2014/main" id="{450D0274-1758-3874-2E9A-0E2DA9C194C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133600"/>
            <a:ext cx="8520113" cy="4271963"/>
            <a:chOff x="240" y="1344"/>
            <a:chExt cx="5367" cy="2691"/>
          </a:xfrm>
        </p:grpSpPr>
        <p:sp>
          <p:nvSpPr>
            <p:cNvPr id="356358" name="Text Box 6">
              <a:extLst>
                <a:ext uri="{FF2B5EF4-FFF2-40B4-BE49-F238E27FC236}">
                  <a16:creationId xmlns:a16="http://schemas.microsoft.com/office/drawing/2014/main" id="{B7803DF8-70F0-EFDB-28E2-510728F475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064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ru-RU" altLang="ru-RU" sz="3200" baseline="-25000"/>
                <a:t>1</a:t>
              </a:r>
              <a:r>
                <a:rPr lang="ru-RU" altLang="ru-RU" sz="3200">
                  <a:cs typeface="Times New Roman" panose="02020603050405020304" pitchFamily="18" charset="0"/>
                </a:rPr>
                <a:t>(</a:t>
              </a:r>
              <a:r>
                <a:rPr lang="ru-RU" altLang="ru-RU" sz="3200"/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, –</a:t>
              </a:r>
              <a:r>
                <a:rPr lang="en-US" altLang="ru-RU" sz="3200"/>
                <a:t>1</a:t>
              </a:r>
              <a:r>
                <a:rPr lang="ru-RU" altLang="ru-RU" sz="3200">
                  <a:cs typeface="Times New Roman" panose="02020603050405020304" pitchFamily="18" charset="0"/>
                </a:rPr>
                <a:t>); </a:t>
              </a:r>
            </a:p>
          </p:txBody>
        </p:sp>
        <p:pic>
          <p:nvPicPr>
            <p:cNvPr id="356369" name="Picture 17">
              <a:extLst>
                <a:ext uri="{FF2B5EF4-FFF2-40B4-BE49-F238E27FC236}">
                  <a16:creationId xmlns:a16="http://schemas.microsoft.com/office/drawing/2014/main" id="{E3D8D7E1-B8CA-0462-222D-D09A14B818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344"/>
              <a:ext cx="2679" cy="2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6373" name="Group 21">
            <a:extLst>
              <a:ext uri="{FF2B5EF4-FFF2-40B4-BE49-F238E27FC236}">
                <a16:creationId xmlns:a16="http://schemas.microsoft.com/office/drawing/2014/main" id="{B1417B91-B976-0389-FAD2-BA4C5868BB66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133600"/>
            <a:ext cx="7300913" cy="4271963"/>
            <a:chOff x="1008" y="1344"/>
            <a:chExt cx="4599" cy="2691"/>
          </a:xfrm>
        </p:grpSpPr>
        <p:sp>
          <p:nvSpPr>
            <p:cNvPr id="356361" name="Text Box 9">
              <a:extLst>
                <a:ext uri="{FF2B5EF4-FFF2-40B4-BE49-F238E27FC236}">
                  <a16:creationId xmlns:a16="http://schemas.microsoft.com/office/drawing/2014/main" id="{E1F19588-2FE2-175C-748B-5D64500CB7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448"/>
              <a:ext cx="16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ru-RU" altLang="ru-RU" sz="3200" baseline="-25000"/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(</a:t>
              </a:r>
              <a:r>
                <a:rPr lang="en-US" altLang="ru-RU" sz="3200">
                  <a:cs typeface="Times New Roman" panose="02020603050405020304" pitchFamily="18" charset="0"/>
                </a:rPr>
                <a:t>0</a:t>
              </a:r>
              <a:r>
                <a:rPr lang="ru-RU" altLang="ru-RU" sz="3200">
                  <a:cs typeface="Times New Roman" panose="02020603050405020304" pitchFamily="18" charset="0"/>
                </a:rPr>
                <a:t>, </a:t>
              </a:r>
              <a:r>
                <a:rPr lang="ru-RU" altLang="ru-RU" sz="3200"/>
                <a:t>3</a:t>
              </a:r>
              <a:r>
                <a:rPr lang="ru-RU" altLang="ru-RU" sz="3200">
                  <a:cs typeface="Times New Roman" panose="02020603050405020304" pitchFamily="18" charset="0"/>
                </a:rPr>
                <a:t>); </a:t>
              </a:r>
            </a:p>
          </p:txBody>
        </p:sp>
        <p:pic>
          <p:nvPicPr>
            <p:cNvPr id="356372" name="Picture 20">
              <a:extLst>
                <a:ext uri="{FF2B5EF4-FFF2-40B4-BE49-F238E27FC236}">
                  <a16:creationId xmlns:a16="http://schemas.microsoft.com/office/drawing/2014/main" id="{E2D9464C-49D1-7B69-4312-47D930C34C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344"/>
              <a:ext cx="2679" cy="2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6375" name="Group 23">
            <a:extLst>
              <a:ext uri="{FF2B5EF4-FFF2-40B4-BE49-F238E27FC236}">
                <a16:creationId xmlns:a16="http://schemas.microsoft.com/office/drawing/2014/main" id="{C52C4250-4E5F-57F8-2F4E-C53A08F01985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133600"/>
            <a:ext cx="7300913" cy="4271963"/>
            <a:chOff x="1008" y="1344"/>
            <a:chExt cx="4599" cy="2691"/>
          </a:xfrm>
        </p:grpSpPr>
        <p:sp>
          <p:nvSpPr>
            <p:cNvPr id="356364" name="Text Box 12">
              <a:extLst>
                <a:ext uri="{FF2B5EF4-FFF2-40B4-BE49-F238E27FC236}">
                  <a16:creationId xmlns:a16="http://schemas.microsoft.com/office/drawing/2014/main" id="{7E258ED4-DF5C-AC62-2515-B6910CBC74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32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ru-RU" altLang="ru-RU" sz="3200" baseline="-25000"/>
                <a:t>3</a:t>
              </a:r>
              <a:r>
                <a:rPr lang="ru-RU" altLang="ru-RU" sz="3200">
                  <a:cs typeface="Times New Roman" panose="02020603050405020304" pitchFamily="18" charset="0"/>
                </a:rPr>
                <a:t>(–</a:t>
              </a:r>
              <a:r>
                <a:rPr lang="en-US" altLang="ru-RU" sz="3200"/>
                <a:t>1</a:t>
              </a:r>
              <a:r>
                <a:rPr lang="ru-RU" altLang="ru-RU" sz="3200">
                  <a:cs typeface="Times New Roman" panose="02020603050405020304" pitchFamily="18" charset="0"/>
                </a:rPr>
                <a:t>, –</a:t>
              </a:r>
              <a:r>
                <a:rPr lang="en-US" altLang="ru-RU" sz="3200"/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). </a:t>
              </a:r>
            </a:p>
          </p:txBody>
        </p:sp>
        <p:pic>
          <p:nvPicPr>
            <p:cNvPr id="356374" name="Picture 22">
              <a:extLst>
                <a:ext uri="{FF2B5EF4-FFF2-40B4-BE49-F238E27FC236}">
                  <a16:creationId xmlns:a16="http://schemas.microsoft.com/office/drawing/2014/main" id="{3E6D641C-F898-0AEE-B000-EAAB40617A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344"/>
              <a:ext cx="2679" cy="2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4FBB0948-C0C6-5336-7BA1-EC22829C8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Координатная плоскость</a:t>
            </a:r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EF087D9C-E91E-9E83-65E3-02F357CA3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Прямоугольной системой координат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 плоскости называется пара перпендикулярных координатных прямых с общим началом координат. </a:t>
            </a:r>
            <a:endParaRPr lang="ru-RU" altLang="ru-RU" sz="2800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207" name="Picture 7">
            <a:extLst>
              <a:ext uri="{FF2B5EF4-FFF2-40B4-BE49-F238E27FC236}">
                <a16:creationId xmlns:a16="http://schemas.microsoft.com/office/drawing/2014/main" id="{9278BE18-9C39-3C0F-A494-931C0A417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57400"/>
            <a:ext cx="4252913" cy="427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08" name="Text Box 8">
            <a:extLst>
              <a:ext uri="{FF2B5EF4-FFF2-40B4-BE49-F238E27FC236}">
                <a16:creationId xmlns:a16="http://schemas.microsoft.com/office/drawing/2014/main" id="{70F2E1CC-9FC4-D3DD-4402-2047D9F9B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4495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Плоскость, с заданной прямоугольной системой координат,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координатной плоскостью.</a:t>
            </a:r>
            <a:endParaRPr lang="ru-RU" altLang="ru-RU" dirty="0"/>
          </a:p>
        </p:txBody>
      </p:sp>
      <p:sp>
        <p:nvSpPr>
          <p:cNvPr id="307209" name="Text Box 9">
            <a:extLst>
              <a:ext uri="{FF2B5EF4-FFF2-40B4-BE49-F238E27FC236}">
                <a16:creationId xmlns:a16="http://schemas.microsoft.com/office/drawing/2014/main" id="{C4518D09-E472-B2A7-B8EB-198E91816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05000"/>
            <a:ext cx="44958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Начало координат обозначается буквой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, а координатные прямые обозначаются </a:t>
            </a:r>
            <a:r>
              <a:rPr lang="en-US" altLang="ru-RU" sz="2800" i="1" dirty="0">
                <a:cs typeface="Times New Roman" panose="02020603050405020304" pitchFamily="18" charset="0"/>
              </a:rPr>
              <a:t>Ox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Oy</a:t>
            </a:r>
            <a:r>
              <a:rPr lang="ru-RU" altLang="ru-RU" sz="2800" dirty="0">
                <a:cs typeface="Times New Roman" panose="02020603050405020304" pitchFamily="18" charset="0"/>
              </a:rPr>
              <a:t> и называются соответственно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осью абсцисс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осью ординат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D91EA5A6-522A-3B23-3D4A-864B8E27CF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35875" name="Text Box 3">
            <a:extLst>
              <a:ext uri="{FF2B5EF4-FFF2-40B4-BE49-F238E27FC236}">
                <a16:creationId xmlns:a16="http://schemas.microsoft.com/office/drawing/2014/main" id="{A0E50899-39EF-2C0A-9CCF-AB367AD9D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(…, 6) и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(2, …) симметричны относительно оси ординат. Назовите пропущенные координаты этих точек.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35876" name="Text Box 4">
            <a:extLst>
              <a:ext uri="{FF2B5EF4-FFF2-40B4-BE49-F238E27FC236}">
                <a16:creationId xmlns:a16="http://schemas.microsoft.com/office/drawing/2014/main" id="{AA50C401-6A27-D677-CD63-856F8937F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 i="1">
                <a:cs typeface="Times New Roman" panose="02020603050405020304" pitchFamily="18" charset="0"/>
              </a:rPr>
              <a:t>N</a:t>
            </a:r>
            <a:r>
              <a:rPr lang="ru-RU" altLang="ru-RU" sz="3200">
                <a:cs typeface="Times New Roman" panose="02020603050405020304" pitchFamily="18" charset="0"/>
              </a:rPr>
              <a:t>(–2, 6); </a:t>
            </a:r>
            <a:r>
              <a:rPr lang="en-US" altLang="ru-RU" sz="3200" i="1">
                <a:cs typeface="Times New Roman" panose="02020603050405020304" pitchFamily="18" charset="0"/>
              </a:rPr>
              <a:t>N</a:t>
            </a:r>
            <a:r>
              <a:rPr lang="ru-RU" altLang="ru-RU" sz="3200" baseline="-30000">
                <a:cs typeface="Times New Roman" panose="02020603050405020304" pitchFamily="18" charset="0"/>
              </a:rPr>
              <a:t>1</a:t>
            </a:r>
            <a:r>
              <a:rPr lang="ru-RU" altLang="ru-RU" sz="3200">
                <a:cs typeface="Times New Roman" panose="02020603050405020304" pitchFamily="18" charset="0"/>
              </a:rPr>
              <a:t>(2, 6).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848C5A86-6BE5-2308-325B-CB74E5E60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337923" name="Text Box 3">
            <a:extLst>
              <a:ext uri="{FF2B5EF4-FFF2-40B4-BE49-F238E27FC236}">
                <a16:creationId xmlns:a16="http://schemas.microsoft.com/office/drawing/2014/main" id="{81AC32D1-078B-AB14-4562-8D18D8962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координаты точки, полученной поворотом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/>
              <a:t>(2, 3)</a:t>
            </a:r>
            <a:r>
              <a:rPr lang="ru-RU" altLang="ru-RU" sz="3200" dirty="0">
                <a:cs typeface="Times New Roman" panose="02020603050405020304" pitchFamily="18" charset="0"/>
              </a:rPr>
              <a:t> вокруг начала координат на угол 90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: а)</a:t>
            </a:r>
            <a:r>
              <a:rPr lang="ru-RU" altLang="ru-RU" sz="3200" dirty="0">
                <a:cs typeface="Times New Roman" panose="02020603050405020304" pitchFamily="18" charset="0"/>
              </a:rPr>
              <a:t> против часовой стрелки</a:t>
            </a:r>
            <a:r>
              <a:rPr lang="ru-RU" altLang="ru-RU" sz="3200" dirty="0"/>
              <a:t>; б) по часовой стрелке. Изобразите эти точки.</a:t>
            </a:r>
          </a:p>
        </p:txBody>
      </p:sp>
      <p:pic>
        <p:nvPicPr>
          <p:cNvPr id="337928" name="Picture 8">
            <a:extLst>
              <a:ext uri="{FF2B5EF4-FFF2-40B4-BE49-F238E27FC236}">
                <a16:creationId xmlns:a16="http://schemas.microsoft.com/office/drawing/2014/main" id="{9C77E4FE-9B1D-CF96-3B59-83455504C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86038"/>
            <a:ext cx="4252913" cy="427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7930" name="Group 10">
            <a:extLst>
              <a:ext uri="{FF2B5EF4-FFF2-40B4-BE49-F238E27FC236}">
                <a16:creationId xmlns:a16="http://schemas.microsoft.com/office/drawing/2014/main" id="{11E6D2ED-0B85-F41E-6672-F4A986D0E28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86038"/>
            <a:ext cx="8443913" cy="4271962"/>
            <a:chOff x="240" y="1629"/>
            <a:chExt cx="5319" cy="2691"/>
          </a:xfrm>
        </p:grpSpPr>
        <p:sp>
          <p:nvSpPr>
            <p:cNvPr id="337924" name="Text Box 4">
              <a:extLst>
                <a:ext uri="{FF2B5EF4-FFF2-40B4-BE49-F238E27FC236}">
                  <a16:creationId xmlns:a16="http://schemas.microsoft.com/office/drawing/2014/main" id="{EA7C0FF0-3CAD-EE20-C42A-D35B7FEF6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48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ru-RU" altLang="ru-RU" sz="3200" baseline="-25000"/>
                <a:t>1</a:t>
              </a:r>
              <a:r>
                <a:rPr lang="ru-RU" altLang="ru-RU" sz="3200">
                  <a:cs typeface="Times New Roman" panose="02020603050405020304" pitchFamily="18" charset="0"/>
                </a:rPr>
                <a:t>(–</a:t>
              </a:r>
              <a:r>
                <a:rPr lang="ru-RU" altLang="ru-RU" sz="3200"/>
                <a:t>3</a:t>
              </a:r>
              <a:r>
                <a:rPr lang="ru-RU" altLang="ru-RU" sz="3200">
                  <a:cs typeface="Times New Roman" panose="02020603050405020304" pitchFamily="18" charset="0"/>
                </a:rPr>
                <a:t>, </a:t>
              </a:r>
              <a:r>
                <a:rPr lang="ru-RU" altLang="ru-RU" sz="3200"/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); </a:t>
              </a:r>
            </a:p>
          </p:txBody>
        </p:sp>
        <p:pic>
          <p:nvPicPr>
            <p:cNvPr id="337929" name="Picture 9">
              <a:extLst>
                <a:ext uri="{FF2B5EF4-FFF2-40B4-BE49-F238E27FC236}">
                  <a16:creationId xmlns:a16="http://schemas.microsoft.com/office/drawing/2014/main" id="{83737346-4319-A6B5-8890-60E4591C4F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629"/>
              <a:ext cx="2679" cy="2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37932" name="Group 12">
            <a:extLst>
              <a:ext uri="{FF2B5EF4-FFF2-40B4-BE49-F238E27FC236}">
                <a16:creationId xmlns:a16="http://schemas.microsoft.com/office/drawing/2014/main" id="{947DAE4E-7606-98EE-08D5-87743243117E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586038"/>
            <a:ext cx="7224713" cy="4271962"/>
            <a:chOff x="1008" y="1629"/>
            <a:chExt cx="4551" cy="2691"/>
          </a:xfrm>
        </p:grpSpPr>
        <p:sp>
          <p:nvSpPr>
            <p:cNvPr id="337925" name="Text Box 5">
              <a:extLst>
                <a:ext uri="{FF2B5EF4-FFF2-40B4-BE49-F238E27FC236}">
                  <a16:creationId xmlns:a16="http://schemas.microsoft.com/office/drawing/2014/main" id="{8552B9B8-4933-6EC6-EEF8-43F4DAE42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32"/>
              <a:ext cx="18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ru-RU" altLang="ru-RU" sz="3200" baseline="-25000"/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(</a:t>
              </a:r>
              <a:r>
                <a:rPr lang="ru-RU" altLang="ru-RU" sz="3200"/>
                <a:t>3</a:t>
              </a:r>
              <a:r>
                <a:rPr lang="ru-RU" altLang="ru-RU" sz="3200">
                  <a:cs typeface="Times New Roman" panose="02020603050405020304" pitchFamily="18" charset="0"/>
                </a:rPr>
                <a:t>, –</a:t>
              </a:r>
              <a:r>
                <a:rPr lang="ru-RU" altLang="ru-RU" sz="3200"/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)</a:t>
              </a:r>
              <a:r>
                <a:rPr lang="ru-RU" altLang="ru-RU" sz="3200"/>
                <a:t>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37931" name="Picture 11">
              <a:extLst>
                <a:ext uri="{FF2B5EF4-FFF2-40B4-BE49-F238E27FC236}">
                  <a16:creationId xmlns:a16="http://schemas.microsoft.com/office/drawing/2014/main" id="{6ACEBC62-8876-C661-3727-38405A1E82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629"/>
              <a:ext cx="2679" cy="2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7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>
            <a:extLst>
              <a:ext uri="{FF2B5EF4-FFF2-40B4-BE49-F238E27FC236}">
                <a16:creationId xmlns:a16="http://schemas.microsoft.com/office/drawing/2014/main" id="{D3954826-FD6E-F576-4183-BEECAAC67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360451" name="Text Box 3">
            <a:extLst>
              <a:ext uri="{FF2B5EF4-FFF2-40B4-BE49-F238E27FC236}">
                <a16:creationId xmlns:a16="http://schemas.microsoft.com/office/drawing/2014/main" id="{8AB793ED-F986-147A-9A20-079665E5C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точки с целочисленными координатами </a:t>
            </a:r>
            <a:r>
              <a:rPr lang="en-US" altLang="ru-RU" sz="3200" dirty="0"/>
              <a:t>(</a:t>
            </a:r>
            <a:r>
              <a:rPr lang="en-US" altLang="ru-RU" sz="3200" i="1" dirty="0"/>
              <a:t>x</a:t>
            </a:r>
            <a:r>
              <a:rPr lang="en-US" altLang="ru-RU" sz="3200" dirty="0"/>
              <a:t>, </a:t>
            </a:r>
            <a:r>
              <a:rPr lang="en-US" altLang="ru-RU" sz="3200" i="1" dirty="0"/>
              <a:t>y</a:t>
            </a:r>
            <a:r>
              <a:rPr lang="en-US" altLang="ru-RU" sz="3200" dirty="0"/>
              <a:t>), </a:t>
            </a:r>
            <a:r>
              <a:rPr lang="ru-RU" altLang="ru-RU" sz="3200" dirty="0"/>
              <a:t>для которых выполняется равенство: а) </a:t>
            </a:r>
            <a:r>
              <a:rPr lang="en-US" altLang="ru-RU" sz="3200" i="1" dirty="0"/>
              <a:t>y = x</a:t>
            </a:r>
            <a:r>
              <a:rPr lang="en-US" altLang="ru-RU" sz="3200" dirty="0"/>
              <a:t>; </a:t>
            </a:r>
            <a:r>
              <a:rPr lang="ru-RU" altLang="ru-RU" sz="3200" dirty="0"/>
              <a:t>б) </a:t>
            </a:r>
            <a:r>
              <a:rPr lang="en-US" altLang="ru-RU" sz="3200" i="1" dirty="0"/>
              <a:t>x + y = </a:t>
            </a:r>
            <a:r>
              <a:rPr lang="en-US" altLang="ru-RU" sz="3200" dirty="0"/>
              <a:t>1.</a:t>
            </a:r>
            <a:endParaRPr lang="ru-RU" altLang="ru-RU" sz="3200" dirty="0"/>
          </a:p>
        </p:txBody>
      </p:sp>
      <p:pic>
        <p:nvPicPr>
          <p:cNvPr id="360461" name="Picture 13">
            <a:extLst>
              <a:ext uri="{FF2B5EF4-FFF2-40B4-BE49-F238E27FC236}">
                <a16:creationId xmlns:a16="http://schemas.microsoft.com/office/drawing/2014/main" id="{3EF11676-1E9B-CDB7-63E9-65AB32C17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4306888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0463" name="Group 15">
            <a:extLst>
              <a:ext uri="{FF2B5EF4-FFF2-40B4-BE49-F238E27FC236}">
                <a16:creationId xmlns:a16="http://schemas.microsoft.com/office/drawing/2014/main" id="{AF27CD13-AFB0-E59F-13D8-32453A59A74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7659688" cy="4167188"/>
            <a:chOff x="240" y="1440"/>
            <a:chExt cx="4825" cy="2625"/>
          </a:xfrm>
        </p:grpSpPr>
        <p:sp>
          <p:nvSpPr>
            <p:cNvPr id="360454" name="Text Box 6">
              <a:extLst>
                <a:ext uri="{FF2B5EF4-FFF2-40B4-BE49-F238E27FC236}">
                  <a16:creationId xmlns:a16="http://schemas.microsoft.com/office/drawing/2014/main" id="{A621FA4E-4670-6907-AA46-CFAD5152D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48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</a:t>
              </a:r>
            </a:p>
          </p:txBody>
        </p:sp>
        <p:pic>
          <p:nvPicPr>
            <p:cNvPr id="360462" name="Picture 14">
              <a:extLst>
                <a:ext uri="{FF2B5EF4-FFF2-40B4-BE49-F238E27FC236}">
                  <a16:creationId xmlns:a16="http://schemas.microsoft.com/office/drawing/2014/main" id="{8D895E52-7537-5665-C594-BF22C8B2DF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440"/>
              <a:ext cx="2713" cy="2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60465" name="Group 17">
            <a:extLst>
              <a:ext uri="{FF2B5EF4-FFF2-40B4-BE49-F238E27FC236}">
                <a16:creationId xmlns:a16="http://schemas.microsoft.com/office/drawing/2014/main" id="{AE03851F-87DF-30B2-5D4C-668267F711A7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440488" cy="4167188"/>
            <a:chOff x="1008" y="1440"/>
            <a:chExt cx="4057" cy="2625"/>
          </a:xfrm>
        </p:grpSpPr>
        <p:sp>
          <p:nvSpPr>
            <p:cNvPr id="360457" name="Text Box 9">
              <a:extLst>
                <a:ext uri="{FF2B5EF4-FFF2-40B4-BE49-F238E27FC236}">
                  <a16:creationId xmlns:a16="http://schemas.microsoft.com/office/drawing/2014/main" id="{21D01BDF-501E-DFA5-6DD0-3407A44C7A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32"/>
              <a:ext cx="18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</a:t>
              </a:r>
            </a:p>
          </p:txBody>
        </p:sp>
        <p:pic>
          <p:nvPicPr>
            <p:cNvPr id="360464" name="Picture 16">
              <a:extLst>
                <a:ext uri="{FF2B5EF4-FFF2-40B4-BE49-F238E27FC236}">
                  <a16:creationId xmlns:a16="http://schemas.microsoft.com/office/drawing/2014/main" id="{7CB470AB-7581-424E-E006-E5EDD08B0E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440"/>
              <a:ext cx="2713" cy="2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6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EA19A69E-11EC-EB17-1902-3EB6DCA74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376835" name="Text Box 3">
            <a:extLst>
              <a:ext uri="{FF2B5EF4-FFF2-40B4-BE49-F238E27FC236}">
                <a16:creationId xmlns:a16="http://schemas.microsoft.com/office/drawing/2014/main" id="{BB865156-23DD-5861-4B3A-DC6AB4452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точки с целочисленными координатами </a:t>
            </a:r>
            <a:r>
              <a:rPr lang="en-US" altLang="ru-RU" sz="3200" dirty="0"/>
              <a:t>(</a:t>
            </a:r>
            <a:r>
              <a:rPr lang="en-US" altLang="ru-RU" sz="3200" i="1" dirty="0"/>
              <a:t>x</a:t>
            </a:r>
            <a:r>
              <a:rPr lang="en-US" altLang="ru-RU" sz="3200" dirty="0"/>
              <a:t>, </a:t>
            </a:r>
            <a:r>
              <a:rPr lang="en-US" altLang="ru-RU" sz="3200" i="1" dirty="0"/>
              <a:t>y</a:t>
            </a:r>
            <a:r>
              <a:rPr lang="en-US" altLang="ru-RU" sz="3200" dirty="0"/>
              <a:t>), </a:t>
            </a:r>
            <a:r>
              <a:rPr lang="ru-RU" altLang="ru-RU" sz="3200" dirty="0"/>
              <a:t>для которых выполняются неравенства: а) </a:t>
            </a:r>
            <a:r>
              <a:rPr lang="en-US" altLang="ru-RU" sz="3200" i="1" dirty="0"/>
              <a:t>x</a:t>
            </a:r>
            <a:r>
              <a:rPr lang="en-US" altLang="ru-RU" sz="3200" baseline="30000" dirty="0"/>
              <a:t>2</a:t>
            </a:r>
            <a:r>
              <a:rPr lang="en-US" altLang="ru-RU" sz="3200" i="1" dirty="0"/>
              <a:t> + y</a:t>
            </a:r>
            <a:r>
              <a:rPr lang="en-US" altLang="ru-RU" sz="3200" baseline="30000" dirty="0"/>
              <a:t>2 </a:t>
            </a:r>
            <a:r>
              <a:rPr lang="en-US" altLang="ru-RU" sz="3200" dirty="0"/>
              <a:t>&lt; 2</a:t>
            </a:r>
            <a:r>
              <a:rPr lang="ru-RU" altLang="ru-RU" sz="3200" dirty="0"/>
              <a:t>; б) 1 </a:t>
            </a:r>
            <a:r>
              <a:rPr lang="en-US" altLang="ru-RU" sz="3200" dirty="0"/>
              <a:t>&lt; </a:t>
            </a:r>
            <a:r>
              <a:rPr lang="en-US" altLang="ru-RU" sz="3200" i="1" dirty="0"/>
              <a:t>x</a:t>
            </a:r>
            <a:r>
              <a:rPr lang="en-US" altLang="ru-RU" sz="3200" baseline="30000" dirty="0"/>
              <a:t>2</a:t>
            </a:r>
            <a:r>
              <a:rPr lang="en-US" altLang="ru-RU" sz="3200" i="1" dirty="0"/>
              <a:t> + y</a:t>
            </a:r>
            <a:r>
              <a:rPr lang="en-US" altLang="ru-RU" sz="3200" baseline="30000" dirty="0"/>
              <a:t>2 </a:t>
            </a:r>
            <a:r>
              <a:rPr lang="en-US" altLang="ru-RU" sz="3200" dirty="0"/>
              <a:t>&lt; </a:t>
            </a:r>
            <a:r>
              <a:rPr lang="ru-RU" altLang="ru-RU" sz="3200" dirty="0"/>
              <a:t>3.</a:t>
            </a:r>
          </a:p>
        </p:txBody>
      </p:sp>
      <p:pic>
        <p:nvPicPr>
          <p:cNvPr id="376844" name="Picture 12">
            <a:extLst>
              <a:ext uri="{FF2B5EF4-FFF2-40B4-BE49-F238E27FC236}">
                <a16:creationId xmlns:a16="http://schemas.microsoft.com/office/drawing/2014/main" id="{684B96E4-AD70-1371-985B-96E6BCF9F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098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6846" name="Group 14">
            <a:extLst>
              <a:ext uri="{FF2B5EF4-FFF2-40B4-BE49-F238E27FC236}">
                <a16:creationId xmlns:a16="http://schemas.microsoft.com/office/drawing/2014/main" id="{02FBB1AD-A763-D1F1-C5C5-5DF6CD3F6BA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7678738" cy="4217988"/>
            <a:chOff x="240" y="1392"/>
            <a:chExt cx="4837" cy="2657"/>
          </a:xfrm>
        </p:grpSpPr>
        <p:sp>
          <p:nvSpPr>
            <p:cNvPr id="376838" name="Text Box 6">
              <a:extLst>
                <a:ext uri="{FF2B5EF4-FFF2-40B4-BE49-F238E27FC236}">
                  <a16:creationId xmlns:a16="http://schemas.microsoft.com/office/drawing/2014/main" id="{7ED11FDC-E66C-B523-6E51-B16048281A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48"/>
              <a:ext cx="17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а)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76845" name="Picture 13">
              <a:extLst>
                <a:ext uri="{FF2B5EF4-FFF2-40B4-BE49-F238E27FC236}">
                  <a16:creationId xmlns:a16="http://schemas.microsoft.com/office/drawing/2014/main" id="{C749BABB-12EE-82C9-9CE3-C59281F5AD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392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76849" name="Group 17">
            <a:extLst>
              <a:ext uri="{FF2B5EF4-FFF2-40B4-BE49-F238E27FC236}">
                <a16:creationId xmlns:a16="http://schemas.microsoft.com/office/drawing/2014/main" id="{A2C3991F-9C49-BB74-1712-8C2116D8ABCC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09800"/>
            <a:ext cx="6459538" cy="4217988"/>
            <a:chOff x="1008" y="1392"/>
            <a:chExt cx="4069" cy="2657"/>
          </a:xfrm>
        </p:grpSpPr>
        <p:sp>
          <p:nvSpPr>
            <p:cNvPr id="376847" name="Text Box 15">
              <a:extLst>
                <a:ext uri="{FF2B5EF4-FFF2-40B4-BE49-F238E27FC236}">
                  <a16:creationId xmlns:a16="http://schemas.microsoft.com/office/drawing/2014/main" id="{5E3DCA7E-CEE8-0ECC-AADE-5E708E0693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80"/>
              <a:ext cx="12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б)</a:t>
              </a:r>
            </a:p>
          </p:txBody>
        </p:sp>
        <p:pic>
          <p:nvPicPr>
            <p:cNvPr id="376848" name="Picture 16">
              <a:extLst>
                <a:ext uri="{FF2B5EF4-FFF2-40B4-BE49-F238E27FC236}">
                  <a16:creationId xmlns:a16="http://schemas.microsoft.com/office/drawing/2014/main" id="{00DB38FE-4AA9-9012-4CD7-C746E8D2EE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392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6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EDFD00B0-08E6-2EEE-B6A3-A3905B882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1ADDF571-315B-243B-09C6-CA4A1800C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точки с целочисленными координатами </a:t>
            </a:r>
            <a:r>
              <a:rPr lang="en-US" altLang="ru-RU" sz="3200" dirty="0"/>
              <a:t>(</a:t>
            </a:r>
            <a:r>
              <a:rPr lang="en-US" altLang="ru-RU" sz="3200" i="1" dirty="0"/>
              <a:t>x</a:t>
            </a:r>
            <a:r>
              <a:rPr lang="en-US" altLang="ru-RU" sz="3200" dirty="0"/>
              <a:t>, </a:t>
            </a:r>
            <a:r>
              <a:rPr lang="en-US" altLang="ru-RU" sz="3200" i="1" dirty="0"/>
              <a:t>y</a:t>
            </a:r>
            <a:r>
              <a:rPr lang="en-US" altLang="ru-RU" sz="3200" dirty="0"/>
              <a:t>), </a:t>
            </a:r>
            <a:r>
              <a:rPr lang="ru-RU" altLang="ru-RU" sz="3200" dirty="0"/>
              <a:t>для которых одновременно выполняются неравенства </a:t>
            </a:r>
            <a:r>
              <a:rPr lang="en-US" altLang="ru-RU" sz="3200" dirty="0"/>
              <a:t>0</a:t>
            </a:r>
            <a:r>
              <a:rPr lang="ru-RU" altLang="ru-RU" sz="3200" dirty="0"/>
              <a:t> </a:t>
            </a:r>
            <a:r>
              <a:rPr lang="en-US" altLang="ru-RU" sz="3200" dirty="0"/>
              <a:t>&lt; </a:t>
            </a:r>
            <a:r>
              <a:rPr lang="en-US" altLang="ru-RU" sz="3200" i="1" dirty="0"/>
              <a:t>x</a:t>
            </a:r>
            <a:r>
              <a:rPr lang="en-US" altLang="ru-RU" sz="3200" baseline="30000" dirty="0"/>
              <a:t> </a:t>
            </a:r>
            <a:r>
              <a:rPr lang="en-US" altLang="ru-RU" sz="3200" dirty="0"/>
              <a:t>&lt; 3,</a:t>
            </a:r>
            <a:r>
              <a:rPr lang="ru-RU" altLang="ru-RU" sz="3200" dirty="0"/>
              <a:t> </a:t>
            </a:r>
            <a:r>
              <a:rPr lang="en-US" altLang="ru-RU" sz="3200" dirty="0"/>
              <a:t>-3</a:t>
            </a:r>
            <a:r>
              <a:rPr lang="ru-RU" altLang="ru-RU" sz="3200" dirty="0"/>
              <a:t> </a:t>
            </a:r>
            <a:r>
              <a:rPr lang="en-US" altLang="ru-RU" sz="3200" dirty="0"/>
              <a:t>&lt;</a:t>
            </a:r>
            <a:r>
              <a:rPr lang="en-US" altLang="ru-RU" sz="3200" i="1" dirty="0"/>
              <a:t> y</a:t>
            </a:r>
            <a:r>
              <a:rPr lang="en-US" altLang="ru-RU" sz="3200" baseline="30000" dirty="0"/>
              <a:t> </a:t>
            </a:r>
            <a:r>
              <a:rPr lang="en-US" altLang="ru-RU" sz="3200" dirty="0"/>
              <a:t>&lt; 2</a:t>
            </a:r>
            <a:r>
              <a:rPr lang="ru-RU" altLang="ru-RU" sz="3200" dirty="0"/>
              <a:t>.</a:t>
            </a:r>
          </a:p>
        </p:txBody>
      </p:sp>
      <p:pic>
        <p:nvPicPr>
          <p:cNvPr id="380932" name="Picture 4">
            <a:extLst>
              <a:ext uri="{FF2B5EF4-FFF2-40B4-BE49-F238E27FC236}">
                <a16:creationId xmlns:a16="http://schemas.microsoft.com/office/drawing/2014/main" id="{F734D224-08B0-71F8-D981-0DAB98B24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098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0940" name="Group 12">
            <a:extLst>
              <a:ext uri="{FF2B5EF4-FFF2-40B4-BE49-F238E27FC236}">
                <a16:creationId xmlns:a16="http://schemas.microsoft.com/office/drawing/2014/main" id="{DA54ADE2-1CE4-A2A9-455E-3A83E7599A3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7678738" cy="4217988"/>
            <a:chOff x="240" y="1392"/>
            <a:chExt cx="4837" cy="2657"/>
          </a:xfrm>
        </p:grpSpPr>
        <p:sp>
          <p:nvSpPr>
            <p:cNvPr id="380934" name="Text Box 6">
              <a:extLst>
                <a:ext uri="{FF2B5EF4-FFF2-40B4-BE49-F238E27FC236}">
                  <a16:creationId xmlns:a16="http://schemas.microsoft.com/office/drawing/2014/main" id="{596D24CA-9D65-373C-FADB-BB893E8CE6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48"/>
              <a:ext cx="17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80939" name="Picture 11">
              <a:extLst>
                <a:ext uri="{FF2B5EF4-FFF2-40B4-BE49-F238E27FC236}">
                  <a16:creationId xmlns:a16="http://schemas.microsoft.com/office/drawing/2014/main" id="{71964D85-143C-449C-3B6B-D5D0B0D86A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392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F590F590-A1C1-6843-3220-877E2F676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362499" name="Text Box 3">
            <a:extLst>
              <a:ext uri="{FF2B5EF4-FFF2-40B4-BE49-F238E27FC236}">
                <a16:creationId xmlns:a16="http://schemas.microsoft.com/office/drawing/2014/main" id="{9C722386-ABA9-0A70-A07E-3A6B2B8F7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Нарисуйте квадрат, две противоположные вершины которого имеют координаты: (0, 0), (3, 3).</a:t>
            </a:r>
          </a:p>
        </p:txBody>
      </p:sp>
      <p:pic>
        <p:nvPicPr>
          <p:cNvPr id="362500" name="Picture 4">
            <a:extLst>
              <a:ext uri="{FF2B5EF4-FFF2-40B4-BE49-F238E27FC236}">
                <a16:creationId xmlns:a16="http://schemas.microsoft.com/office/drawing/2014/main" id="{B1AA710F-60AA-6132-8EC4-0838E4552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57400"/>
            <a:ext cx="4306888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2512" name="Group 16">
            <a:extLst>
              <a:ext uri="{FF2B5EF4-FFF2-40B4-BE49-F238E27FC236}">
                <a16:creationId xmlns:a16="http://schemas.microsoft.com/office/drawing/2014/main" id="{A217E27C-BC77-F853-2E1C-8518D8B0D78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57400"/>
            <a:ext cx="7659688" cy="4167188"/>
            <a:chOff x="240" y="1296"/>
            <a:chExt cx="4825" cy="2625"/>
          </a:xfrm>
        </p:grpSpPr>
        <p:sp>
          <p:nvSpPr>
            <p:cNvPr id="362502" name="Text Box 6">
              <a:extLst>
                <a:ext uri="{FF2B5EF4-FFF2-40B4-BE49-F238E27FC236}">
                  <a16:creationId xmlns:a16="http://schemas.microsoft.com/office/drawing/2014/main" id="{CE1AB5C6-5326-5800-FCCE-1FAAF1BD45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62511" name="Picture 15">
              <a:extLst>
                <a:ext uri="{FF2B5EF4-FFF2-40B4-BE49-F238E27FC236}">
                  <a16:creationId xmlns:a16="http://schemas.microsoft.com/office/drawing/2014/main" id="{CB9B8959-7FAC-B4E4-D111-10EA2D7C4E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296"/>
              <a:ext cx="2713" cy="2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2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>
            <a:extLst>
              <a:ext uri="{FF2B5EF4-FFF2-40B4-BE49-F238E27FC236}">
                <a16:creationId xmlns:a16="http://schemas.microsoft.com/office/drawing/2014/main" id="{DBF236E3-1125-66CF-1637-FB7B7969A2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368643" name="Text Box 3">
            <a:extLst>
              <a:ext uri="{FF2B5EF4-FFF2-40B4-BE49-F238E27FC236}">
                <a16:creationId xmlns:a16="http://schemas.microsoft.com/office/drawing/2014/main" id="{50A18093-CA06-4C06-244D-04EE98773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Нарисуйте квадрат, две противоположные вершины которого имеют координаты: (-3, 0), (3, 0).</a:t>
            </a:r>
          </a:p>
        </p:txBody>
      </p:sp>
      <p:pic>
        <p:nvPicPr>
          <p:cNvPr id="368644" name="Picture 4">
            <a:extLst>
              <a:ext uri="{FF2B5EF4-FFF2-40B4-BE49-F238E27FC236}">
                <a16:creationId xmlns:a16="http://schemas.microsoft.com/office/drawing/2014/main" id="{0D0BDF1D-3815-7753-08DF-6A78DEA38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57400"/>
            <a:ext cx="4306888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8651" name="Group 11">
            <a:extLst>
              <a:ext uri="{FF2B5EF4-FFF2-40B4-BE49-F238E27FC236}">
                <a16:creationId xmlns:a16="http://schemas.microsoft.com/office/drawing/2014/main" id="{ED8CADBB-BA00-87A5-69BF-767BAF8FC1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133600"/>
            <a:ext cx="7754938" cy="4217988"/>
            <a:chOff x="240" y="1344"/>
            <a:chExt cx="4885" cy="2657"/>
          </a:xfrm>
        </p:grpSpPr>
        <p:sp>
          <p:nvSpPr>
            <p:cNvPr id="368646" name="Text Box 6">
              <a:extLst>
                <a:ext uri="{FF2B5EF4-FFF2-40B4-BE49-F238E27FC236}">
                  <a16:creationId xmlns:a16="http://schemas.microsoft.com/office/drawing/2014/main" id="{B3DCCD3D-55C2-7884-3E05-CF45AB831C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68650" name="Picture 10">
              <a:extLst>
                <a:ext uri="{FF2B5EF4-FFF2-40B4-BE49-F238E27FC236}">
                  <a16:creationId xmlns:a16="http://schemas.microsoft.com/office/drawing/2014/main" id="{FFB0A581-8C5F-DD0E-5B70-3FB52C3376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344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3E54C683-9DD5-07DA-92AC-4A8937E34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366595" name="Text Box 3">
            <a:extLst>
              <a:ext uri="{FF2B5EF4-FFF2-40B4-BE49-F238E27FC236}">
                <a16:creationId xmlns:a16="http://schemas.microsoft.com/office/drawing/2014/main" id="{FCFFDDCA-93DC-B72F-D03A-F123BD0F4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Нарисуйте четырехугольник, вершины которого имеют координаты: (3, 3), (-1, 3), (-1, -1), (3, -1). Найдите его площадь.</a:t>
            </a:r>
          </a:p>
        </p:txBody>
      </p:sp>
      <p:pic>
        <p:nvPicPr>
          <p:cNvPr id="366596" name="Picture 4">
            <a:extLst>
              <a:ext uri="{FF2B5EF4-FFF2-40B4-BE49-F238E27FC236}">
                <a16:creationId xmlns:a16="http://schemas.microsoft.com/office/drawing/2014/main" id="{175567C3-4F23-1F88-302C-360E99C52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4600"/>
            <a:ext cx="4306888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6597" name="Group 5">
            <a:extLst>
              <a:ext uri="{FF2B5EF4-FFF2-40B4-BE49-F238E27FC236}">
                <a16:creationId xmlns:a16="http://schemas.microsoft.com/office/drawing/2014/main" id="{F5641AFB-0F45-8372-588C-D03FC52B1B0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14600"/>
            <a:ext cx="7659688" cy="4167188"/>
            <a:chOff x="240" y="1584"/>
            <a:chExt cx="4825" cy="2625"/>
          </a:xfrm>
        </p:grpSpPr>
        <p:sp>
          <p:nvSpPr>
            <p:cNvPr id="366598" name="Text Box 6">
              <a:extLst>
                <a:ext uri="{FF2B5EF4-FFF2-40B4-BE49-F238E27FC236}">
                  <a16:creationId xmlns:a16="http://schemas.microsoft.com/office/drawing/2014/main" id="{6552A31B-AE54-B717-364E-34BAF74D8E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16.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66599" name="Picture 7">
              <a:extLst>
                <a:ext uri="{FF2B5EF4-FFF2-40B4-BE49-F238E27FC236}">
                  <a16:creationId xmlns:a16="http://schemas.microsoft.com/office/drawing/2014/main" id="{36AF6E90-BC28-85ED-A7E8-BC3673F0FD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584"/>
              <a:ext cx="2713" cy="2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04C79118-B7A9-3208-18D4-D2072CCD52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405507" name="Text Box 3">
            <a:extLst>
              <a:ext uri="{FF2B5EF4-FFF2-40B4-BE49-F238E27FC236}">
                <a16:creationId xmlns:a16="http://schemas.microsoft.com/office/drawing/2014/main" id="{B505A621-9F6A-D239-6969-2C53A2A83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Нарисуйте четырехугольник, вершины которого имеют координаты: (-3, 1), (1, -3), (3, -1), (-1, 3). Найдите его площадь.</a:t>
            </a:r>
          </a:p>
        </p:txBody>
      </p:sp>
      <p:pic>
        <p:nvPicPr>
          <p:cNvPr id="405508" name="Picture 4">
            <a:extLst>
              <a:ext uri="{FF2B5EF4-FFF2-40B4-BE49-F238E27FC236}">
                <a16:creationId xmlns:a16="http://schemas.microsoft.com/office/drawing/2014/main" id="{746E4E12-E785-3B87-D145-59070BFDE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4600"/>
            <a:ext cx="4306888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5513" name="Group 9">
            <a:extLst>
              <a:ext uri="{FF2B5EF4-FFF2-40B4-BE49-F238E27FC236}">
                <a16:creationId xmlns:a16="http://schemas.microsoft.com/office/drawing/2014/main" id="{CD6EC500-C446-E7C7-4D87-558439F8105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14600"/>
            <a:ext cx="7678738" cy="4217988"/>
            <a:chOff x="240" y="1584"/>
            <a:chExt cx="4837" cy="2657"/>
          </a:xfrm>
        </p:grpSpPr>
        <p:sp>
          <p:nvSpPr>
            <p:cNvPr id="405510" name="Text Box 6">
              <a:extLst>
                <a:ext uri="{FF2B5EF4-FFF2-40B4-BE49-F238E27FC236}">
                  <a16:creationId xmlns:a16="http://schemas.microsoft.com/office/drawing/2014/main" id="{E4B9A593-A168-352D-F64B-AB9415F7D6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16.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05512" name="Picture 8">
              <a:extLst>
                <a:ext uri="{FF2B5EF4-FFF2-40B4-BE49-F238E27FC236}">
                  <a16:creationId xmlns:a16="http://schemas.microsoft.com/office/drawing/2014/main" id="{018A5013-E4E3-A5A0-D720-E6E74A8662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584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5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5BDFD072-D7D8-E564-BD58-6D4205281A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407555" name="Text Box 3">
            <a:extLst>
              <a:ext uri="{FF2B5EF4-FFF2-40B4-BE49-F238E27FC236}">
                <a16:creationId xmlns:a16="http://schemas.microsoft.com/office/drawing/2014/main" id="{82870FA7-92AD-F039-4DF3-0704FCE9D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Нарисуйте четырехугольник, вершины которого имеют координаты: (-3, -3), (1, -1), (3, 3), (-1, 1). Найдите его площадь.</a:t>
            </a:r>
          </a:p>
        </p:txBody>
      </p:sp>
      <p:pic>
        <p:nvPicPr>
          <p:cNvPr id="407556" name="Picture 4">
            <a:extLst>
              <a:ext uri="{FF2B5EF4-FFF2-40B4-BE49-F238E27FC236}">
                <a16:creationId xmlns:a16="http://schemas.microsoft.com/office/drawing/2014/main" id="{57947F8D-B1D8-D3DC-A57D-1008FA7AF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981200"/>
            <a:ext cx="4306888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7561" name="Group 9">
            <a:extLst>
              <a:ext uri="{FF2B5EF4-FFF2-40B4-BE49-F238E27FC236}">
                <a16:creationId xmlns:a16="http://schemas.microsoft.com/office/drawing/2014/main" id="{358606FF-FDE6-8DFC-AEDA-1317DC04CD6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57400"/>
            <a:ext cx="7754938" cy="4217988"/>
            <a:chOff x="240" y="1296"/>
            <a:chExt cx="4885" cy="2657"/>
          </a:xfrm>
        </p:grpSpPr>
        <p:sp>
          <p:nvSpPr>
            <p:cNvPr id="407558" name="Text Box 6">
              <a:extLst>
                <a:ext uri="{FF2B5EF4-FFF2-40B4-BE49-F238E27FC236}">
                  <a16:creationId xmlns:a16="http://schemas.microsoft.com/office/drawing/2014/main" id="{6B0B6254-9781-8E24-3FE2-AE1DF13EE1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12.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07560" name="Picture 8">
              <a:extLst>
                <a:ext uri="{FF2B5EF4-FFF2-40B4-BE49-F238E27FC236}">
                  <a16:creationId xmlns:a16="http://schemas.microsoft.com/office/drawing/2014/main" id="{4F4EACE4-0A2A-4270-C580-EF98901FDC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296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7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>
            <a:extLst>
              <a:ext uri="{FF2B5EF4-FFF2-40B4-BE49-F238E27FC236}">
                <a16:creationId xmlns:a16="http://schemas.microsoft.com/office/drawing/2014/main" id="{AC26C352-7E9D-16EC-B8ED-448639C83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Координаты точки</a:t>
            </a:r>
          </a:p>
        </p:txBody>
      </p:sp>
      <p:sp>
        <p:nvSpPr>
          <p:cNvPr id="309251" name="Text Box 3">
            <a:extLst>
              <a:ext uri="{FF2B5EF4-FFF2-40B4-BE49-F238E27FC236}">
                <a16:creationId xmlns:a16="http://schemas.microsoft.com/office/drawing/2014/main" id="{31B0E3F8-8C57-DE3C-C66C-142A4CEDC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Пусть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– точка на координатной плоскости. Через точку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проведем прямую, перпендикулярную оси </a:t>
            </a:r>
            <a:r>
              <a:rPr lang="en-US" altLang="ru-RU" i="1" dirty="0">
                <a:cs typeface="Times New Roman" panose="02020603050405020304" pitchFamily="18" charset="0"/>
              </a:rPr>
              <a:t>Ox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Координата этой точки на оси </a:t>
            </a:r>
            <a:r>
              <a:rPr lang="en-US" altLang="ru-RU" i="1" dirty="0">
                <a:cs typeface="Times New Roman" panose="02020603050405020304" pitchFamily="18" charset="0"/>
              </a:rPr>
              <a:t>Ox</a:t>
            </a:r>
            <a:r>
              <a:rPr lang="ru-RU" altLang="ru-RU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абсциссой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обозначается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. Аналогично через точку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проведем прямую, перпендикулярную оси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. Координата этой точки на оси </a:t>
            </a:r>
            <a:r>
              <a:rPr lang="en-US" altLang="ru-RU" i="1" dirty="0">
                <a:cs typeface="Times New Roman" panose="02020603050405020304" pitchFamily="18" charset="0"/>
              </a:rPr>
              <a:t>Oy</a:t>
            </a:r>
            <a:r>
              <a:rPr lang="ru-RU" altLang="ru-RU" dirty="0">
                <a:cs typeface="Times New Roman" panose="02020603050405020304" pitchFamily="18" charset="0"/>
              </a:rPr>
              <a:t> называется ординатой точки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обозначается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9253" name="Text Box 5">
            <a:extLst>
              <a:ext uri="{FF2B5EF4-FFF2-40B4-BE49-F238E27FC236}">
                <a16:creationId xmlns:a16="http://schemas.microsoft.com/office/drawing/2014/main" id="{DB60EEC5-D78E-E878-F0E0-91D703039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819400"/>
            <a:ext cx="46482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Таким образом, </a:t>
            </a:r>
            <a:r>
              <a:rPr lang="ru-RU" altLang="ru-RU" dirty="0"/>
              <a:t>каждой </a:t>
            </a:r>
            <a:r>
              <a:rPr lang="ru-RU" altLang="ru-RU" dirty="0">
                <a:cs typeface="Times New Roman" panose="02020603050405020304" pitchFamily="18" charset="0"/>
              </a:rPr>
              <a:t>точке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на координатной плоскости соответствует пара </a:t>
            </a:r>
            <a:r>
              <a:rPr lang="ru-RU" altLang="ru-RU" dirty="0"/>
              <a:t>чисел 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), называемая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координатами точки </a:t>
            </a:r>
            <a:r>
              <a:rPr lang="ru-RU" altLang="ru-RU" dirty="0">
                <a:cs typeface="Times New Roman" panose="02020603050405020304" pitchFamily="18" charset="0"/>
              </a:rPr>
              <a:t>на плоскости относительно данной системы координат. Точка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с координатами (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 обозначается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).</a:t>
            </a:r>
            <a:r>
              <a:rPr lang="ru-RU" altLang="ru-RU" dirty="0"/>
              <a:t> На рисунке отмечена точка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ru-RU" altLang="ru-RU" dirty="0"/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3</a:t>
            </a:r>
            <a:r>
              <a:rPr lang="ru-RU" altLang="ru-RU" dirty="0"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309256" name="Picture 8">
            <a:extLst>
              <a:ext uri="{FF2B5EF4-FFF2-40B4-BE49-F238E27FC236}">
                <a16:creationId xmlns:a16="http://schemas.microsoft.com/office/drawing/2014/main" id="{B2B36D5B-FC8A-FACC-81A1-F4303FEF4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2438400"/>
            <a:ext cx="4252912" cy="427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050">
            <a:extLst>
              <a:ext uri="{FF2B5EF4-FFF2-40B4-BE49-F238E27FC236}">
                <a16:creationId xmlns:a16="http://schemas.microsoft.com/office/drawing/2014/main" id="{A896C8F9-6464-03C0-3559-FA898D3DD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26</a:t>
            </a:r>
          </a:p>
        </p:txBody>
      </p:sp>
      <p:sp>
        <p:nvSpPr>
          <p:cNvPr id="364547" name="Text Box 2051">
            <a:extLst>
              <a:ext uri="{FF2B5EF4-FFF2-40B4-BE49-F238E27FC236}">
                <a16:creationId xmlns:a16="http://schemas.microsoft.com/office/drawing/2014/main" id="{97BB8B26-31C9-FFAE-7F57-E2E32FFEA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Нарисуйте шестиугольник, вершины которого имеют координаты: (2, 0), (1, 2), (-1, 2), (-2, 0), (-1, -2), (1, -2). Найдите его площадь.</a:t>
            </a:r>
          </a:p>
        </p:txBody>
      </p:sp>
      <p:pic>
        <p:nvPicPr>
          <p:cNvPr id="364548" name="Picture 2052">
            <a:extLst>
              <a:ext uri="{FF2B5EF4-FFF2-40B4-BE49-F238E27FC236}">
                <a16:creationId xmlns:a16="http://schemas.microsoft.com/office/drawing/2014/main" id="{7E18FEC5-ED32-1708-1986-F7BAE4B9E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4600"/>
            <a:ext cx="4306888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4549" name="Group 2053">
            <a:extLst>
              <a:ext uri="{FF2B5EF4-FFF2-40B4-BE49-F238E27FC236}">
                <a16:creationId xmlns:a16="http://schemas.microsoft.com/office/drawing/2014/main" id="{E19113C8-5CA8-3C16-A0DD-0199DB78867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14600"/>
            <a:ext cx="7659688" cy="4167188"/>
            <a:chOff x="240" y="1440"/>
            <a:chExt cx="4825" cy="2625"/>
          </a:xfrm>
        </p:grpSpPr>
        <p:sp>
          <p:nvSpPr>
            <p:cNvPr id="364550" name="Text Box 2054">
              <a:extLst>
                <a:ext uri="{FF2B5EF4-FFF2-40B4-BE49-F238E27FC236}">
                  <a16:creationId xmlns:a16="http://schemas.microsoft.com/office/drawing/2014/main" id="{271EC4E6-CF51-4C98-8A48-B1C73E53D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48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12.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64551" name="Picture 2055">
              <a:extLst>
                <a:ext uri="{FF2B5EF4-FFF2-40B4-BE49-F238E27FC236}">
                  <a16:creationId xmlns:a16="http://schemas.microsoft.com/office/drawing/2014/main" id="{14D01B67-BF9E-FE7F-594B-B332D37E05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440"/>
              <a:ext cx="2713" cy="2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>
            <a:extLst>
              <a:ext uri="{FF2B5EF4-FFF2-40B4-BE49-F238E27FC236}">
                <a16:creationId xmlns:a16="http://schemas.microsoft.com/office/drawing/2014/main" id="{D60ABAC6-BC02-6C15-A2E5-EDE30AF122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27</a:t>
            </a:r>
          </a:p>
        </p:txBody>
      </p:sp>
      <p:sp>
        <p:nvSpPr>
          <p:cNvPr id="370691" name="Text Box 3">
            <a:extLst>
              <a:ext uri="{FF2B5EF4-FFF2-40B4-BE49-F238E27FC236}">
                <a16:creationId xmlns:a16="http://schemas.microsoft.com/office/drawing/2014/main" id="{79887B29-AC83-3F74-C05E-A2D2FC681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Нарисуйте ломаную, вершины которой имеют координаты: (1, 0), (2, 1), (1, 3), (2, 4), (1, 4,5), (1, 6), (1,5, 5,5), (2,5, 5,5), (3, 6), (3, 4,5), (2, 4), (3, 3), (4,5, 2,5), (4,5, 0), (5, 2,5), (5, 0). Очертания какого животного она напоминает?</a:t>
            </a:r>
          </a:p>
        </p:txBody>
      </p:sp>
      <p:pic>
        <p:nvPicPr>
          <p:cNvPr id="370699" name="Picture 11">
            <a:extLst>
              <a:ext uri="{FF2B5EF4-FFF2-40B4-BE49-F238E27FC236}">
                <a16:creationId xmlns:a16="http://schemas.microsoft.com/office/drawing/2014/main" id="{5CB131AE-86C8-CE39-0082-F04204502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43200"/>
            <a:ext cx="3633788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0701" name="Group 13">
            <a:extLst>
              <a:ext uri="{FF2B5EF4-FFF2-40B4-BE49-F238E27FC236}">
                <a16:creationId xmlns:a16="http://schemas.microsoft.com/office/drawing/2014/main" id="{5F583FA6-5F41-4536-7D27-F690DDB9830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743200"/>
            <a:ext cx="6529388" cy="3638550"/>
            <a:chOff x="240" y="1488"/>
            <a:chExt cx="4113" cy="2292"/>
          </a:xfrm>
        </p:grpSpPr>
        <p:sp>
          <p:nvSpPr>
            <p:cNvPr id="370694" name="Text Box 6">
              <a:extLst>
                <a:ext uri="{FF2B5EF4-FFF2-40B4-BE49-F238E27FC236}">
                  <a16:creationId xmlns:a16="http://schemas.microsoft.com/office/drawing/2014/main" id="{114CBE98-697C-EFCE-D8E7-F538B0DCB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Кошка.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70700" name="Picture 12">
              <a:extLst>
                <a:ext uri="{FF2B5EF4-FFF2-40B4-BE49-F238E27FC236}">
                  <a16:creationId xmlns:a16="http://schemas.microsoft.com/office/drawing/2014/main" id="{21EF71CF-9B6A-78A3-207D-55F2FBCD20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488"/>
              <a:ext cx="2289" cy="2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0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E77C7802-0FCF-7F19-BF41-A1C4B643E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28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98799EE1-258B-2B67-2FC0-4643269D9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Нарисуйте ломаную, вершины которой имеют координаты: (4, 0), (3, 1,5), (1, 2), (-1, 2), (-4, 0,5), (-6, 2), (-5,5, 0), (-6, -2), (-4, -0,5), (-1, -2), (1, -2), (3, -1,5), (4, 0). Очертания кого она напоминает?</a:t>
            </a:r>
          </a:p>
        </p:txBody>
      </p:sp>
      <p:pic>
        <p:nvPicPr>
          <p:cNvPr id="382984" name="Picture 8">
            <a:extLst>
              <a:ext uri="{FF2B5EF4-FFF2-40B4-BE49-F238E27FC236}">
                <a16:creationId xmlns:a16="http://schemas.microsoft.com/office/drawing/2014/main" id="{E0CB8522-6FD6-1A2B-48ED-A2B94F020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352800"/>
            <a:ext cx="6977063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2987" name="Group 11">
            <a:extLst>
              <a:ext uri="{FF2B5EF4-FFF2-40B4-BE49-F238E27FC236}">
                <a16:creationId xmlns:a16="http://schemas.microsoft.com/office/drawing/2014/main" id="{00CCA7DF-62D9-C186-A37A-B027B893DF9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19400"/>
            <a:ext cx="7891463" cy="3433763"/>
            <a:chOff x="192" y="1776"/>
            <a:chExt cx="4971" cy="2163"/>
          </a:xfrm>
        </p:grpSpPr>
        <p:sp>
          <p:nvSpPr>
            <p:cNvPr id="382982" name="Text Box 6">
              <a:extLst>
                <a:ext uri="{FF2B5EF4-FFF2-40B4-BE49-F238E27FC236}">
                  <a16:creationId xmlns:a16="http://schemas.microsoft.com/office/drawing/2014/main" id="{9AF0F432-04C3-DA78-C09B-8394559D88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776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Рыба.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82986" name="Picture 10">
              <a:extLst>
                <a:ext uri="{FF2B5EF4-FFF2-40B4-BE49-F238E27FC236}">
                  <a16:creationId xmlns:a16="http://schemas.microsoft.com/office/drawing/2014/main" id="{CA3AAD69-EE94-4D97-C308-69EA33CBA1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2112"/>
              <a:ext cx="4395" cy="18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2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>
            <a:extLst>
              <a:ext uri="{FF2B5EF4-FFF2-40B4-BE49-F238E27FC236}">
                <a16:creationId xmlns:a16="http://schemas.microsoft.com/office/drawing/2014/main" id="{CD0C864B-6EC0-4919-32C2-A20B8456E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29</a:t>
            </a:r>
          </a:p>
        </p:txBody>
      </p:sp>
      <p:sp>
        <p:nvSpPr>
          <p:cNvPr id="374787" name="Text Box 3">
            <a:extLst>
              <a:ext uri="{FF2B5EF4-FFF2-40B4-BE49-F238E27FC236}">
                <a16:creationId xmlns:a16="http://schemas.microsoft.com/office/drawing/2014/main" id="{5860E6A7-AA62-3C3A-6463-E874AA8A7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Нарисуйте ломаную, вершины которой имеют координаты: (-5, 1), (-6, 0,5), (-7, 1), (-4</a:t>
            </a:r>
            <a:r>
              <a:rPr lang="en-US" altLang="ru-RU" dirty="0"/>
              <a:t>,5</a:t>
            </a:r>
            <a:r>
              <a:rPr lang="ru-RU" altLang="ru-RU" dirty="0"/>
              <a:t>, </a:t>
            </a:r>
            <a:r>
              <a:rPr lang="en-US" altLang="ru-RU" dirty="0"/>
              <a:t>2,5</a:t>
            </a:r>
            <a:r>
              <a:rPr lang="ru-RU" altLang="ru-RU" dirty="0"/>
              <a:t>), (</a:t>
            </a:r>
            <a:r>
              <a:rPr lang="en-US" altLang="ru-RU" dirty="0"/>
              <a:t>-3,5</a:t>
            </a:r>
            <a:r>
              <a:rPr lang="ru-RU" altLang="ru-RU" dirty="0"/>
              <a:t>, </a:t>
            </a:r>
            <a:r>
              <a:rPr lang="en-US" altLang="ru-RU" dirty="0"/>
              <a:t>2</a:t>
            </a:r>
            <a:r>
              <a:rPr lang="ru-RU" altLang="ru-RU" dirty="0"/>
              <a:t>,5), (</a:t>
            </a:r>
            <a:r>
              <a:rPr lang="en-US" altLang="ru-RU" dirty="0"/>
              <a:t>-4,5</a:t>
            </a:r>
            <a:r>
              <a:rPr lang="ru-RU" altLang="ru-RU" dirty="0"/>
              <a:t>, </a:t>
            </a:r>
            <a:r>
              <a:rPr lang="en-US" altLang="ru-RU" dirty="0"/>
              <a:t>1</a:t>
            </a:r>
            <a:r>
              <a:rPr lang="ru-RU" altLang="ru-RU" dirty="0"/>
              <a:t>), (</a:t>
            </a:r>
            <a:r>
              <a:rPr lang="en-US" altLang="ru-RU" dirty="0"/>
              <a:t>5</a:t>
            </a:r>
            <a:r>
              <a:rPr lang="ru-RU" altLang="ru-RU" dirty="0"/>
              <a:t>,5, </a:t>
            </a:r>
            <a:r>
              <a:rPr lang="en-US" altLang="ru-RU" dirty="0"/>
              <a:t>1</a:t>
            </a:r>
            <a:r>
              <a:rPr lang="ru-RU" altLang="ru-RU" dirty="0"/>
              <a:t>), (</a:t>
            </a:r>
            <a:r>
              <a:rPr lang="en-US" altLang="ru-RU" dirty="0"/>
              <a:t>5</a:t>
            </a:r>
            <a:r>
              <a:rPr lang="ru-RU" altLang="ru-RU" dirty="0"/>
              <a:t>,5, </a:t>
            </a:r>
            <a:r>
              <a:rPr lang="en-US" altLang="ru-RU" dirty="0"/>
              <a:t>-0,5</a:t>
            </a:r>
            <a:r>
              <a:rPr lang="ru-RU" altLang="ru-RU" dirty="0"/>
              <a:t>), (</a:t>
            </a:r>
            <a:r>
              <a:rPr lang="en-US" altLang="ru-RU" dirty="0"/>
              <a:t>4,5</a:t>
            </a:r>
            <a:r>
              <a:rPr lang="ru-RU" altLang="ru-RU" dirty="0"/>
              <a:t>, </a:t>
            </a:r>
            <a:r>
              <a:rPr lang="en-US" altLang="ru-RU" dirty="0"/>
              <a:t>-1,5</a:t>
            </a:r>
            <a:r>
              <a:rPr lang="ru-RU" altLang="ru-RU" dirty="0"/>
              <a:t>), (4,5</a:t>
            </a:r>
            <a:r>
              <a:rPr lang="en-US" altLang="ru-RU" dirty="0"/>
              <a:t>, -1</a:t>
            </a:r>
            <a:r>
              <a:rPr lang="ru-RU" altLang="ru-RU" dirty="0"/>
              <a:t>), (</a:t>
            </a:r>
            <a:r>
              <a:rPr lang="en-US" altLang="ru-RU" dirty="0"/>
              <a:t>5</a:t>
            </a:r>
            <a:r>
              <a:rPr lang="ru-RU" altLang="ru-RU" dirty="0"/>
              <a:t>, </a:t>
            </a:r>
            <a:r>
              <a:rPr lang="en-US" altLang="ru-RU" dirty="0"/>
              <a:t>-0,5</a:t>
            </a:r>
            <a:r>
              <a:rPr lang="ru-RU" altLang="ru-RU" dirty="0"/>
              <a:t>), (</a:t>
            </a:r>
            <a:r>
              <a:rPr lang="en-US" altLang="ru-RU" dirty="0"/>
              <a:t>5</a:t>
            </a:r>
            <a:r>
              <a:rPr lang="ru-RU" altLang="ru-RU" dirty="0"/>
              <a:t>, </a:t>
            </a:r>
            <a:r>
              <a:rPr lang="en-US" altLang="ru-RU" dirty="0"/>
              <a:t>0,5</a:t>
            </a:r>
            <a:r>
              <a:rPr lang="ru-RU" altLang="ru-RU" dirty="0"/>
              <a:t>), (4, </a:t>
            </a:r>
            <a:r>
              <a:rPr lang="en-US" altLang="ru-RU" dirty="0"/>
              <a:t>0</a:t>
            </a:r>
            <a:r>
              <a:rPr lang="ru-RU" altLang="ru-RU" dirty="0"/>
              <a:t>,5), (4,5, 0), (</a:t>
            </a:r>
            <a:r>
              <a:rPr lang="en-US" altLang="ru-RU" dirty="0"/>
              <a:t>3,</a:t>
            </a:r>
            <a:r>
              <a:rPr lang="ru-RU" altLang="ru-RU" dirty="0"/>
              <a:t>5, </a:t>
            </a:r>
            <a:r>
              <a:rPr lang="en-US" altLang="ru-RU" dirty="0"/>
              <a:t>-</a:t>
            </a:r>
            <a:r>
              <a:rPr lang="ru-RU" altLang="ru-RU" dirty="0"/>
              <a:t>2), (</a:t>
            </a:r>
            <a:r>
              <a:rPr lang="en-US" altLang="ru-RU" dirty="0"/>
              <a:t>3</a:t>
            </a:r>
            <a:r>
              <a:rPr lang="ru-RU" altLang="ru-RU" dirty="0"/>
              <a:t>, </a:t>
            </a:r>
            <a:r>
              <a:rPr lang="en-US" altLang="ru-RU" dirty="0"/>
              <a:t>-2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3</a:t>
            </a:r>
            <a:r>
              <a:rPr lang="ru-RU" altLang="ru-RU" dirty="0"/>
              <a:t>, </a:t>
            </a:r>
            <a:r>
              <a:rPr lang="en-US" altLang="ru-RU" dirty="0"/>
              <a:t>-1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2</a:t>
            </a:r>
            <a:r>
              <a:rPr lang="ru-RU" altLang="ru-RU" dirty="0"/>
              <a:t>, </a:t>
            </a:r>
            <a:r>
              <a:rPr lang="en-US" altLang="ru-RU" dirty="0"/>
              <a:t>-0,5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-2</a:t>
            </a:r>
            <a:r>
              <a:rPr lang="ru-RU" altLang="ru-RU" dirty="0"/>
              <a:t>, </a:t>
            </a:r>
            <a:r>
              <a:rPr lang="en-US" altLang="ru-RU" dirty="0"/>
              <a:t>-0,5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-3,5</a:t>
            </a:r>
            <a:r>
              <a:rPr lang="ru-RU" altLang="ru-RU" dirty="0"/>
              <a:t>, </a:t>
            </a:r>
            <a:r>
              <a:rPr lang="en-US" altLang="ru-RU" dirty="0"/>
              <a:t>-1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-4,5</a:t>
            </a:r>
            <a:r>
              <a:rPr lang="ru-RU" altLang="ru-RU" dirty="0"/>
              <a:t>, </a:t>
            </a:r>
            <a:r>
              <a:rPr lang="en-US" altLang="ru-RU" dirty="0"/>
              <a:t>-2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-5,5</a:t>
            </a:r>
            <a:r>
              <a:rPr lang="ru-RU" altLang="ru-RU" dirty="0"/>
              <a:t>, </a:t>
            </a:r>
            <a:r>
              <a:rPr lang="en-US" altLang="ru-RU" dirty="0"/>
              <a:t>-2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-5</a:t>
            </a:r>
            <a:r>
              <a:rPr lang="ru-RU" altLang="ru-RU" dirty="0"/>
              <a:t>, </a:t>
            </a:r>
            <a:r>
              <a:rPr lang="en-US" altLang="ru-RU" dirty="0"/>
              <a:t>-1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-4,5</a:t>
            </a:r>
            <a:r>
              <a:rPr lang="ru-RU" altLang="ru-RU" dirty="0"/>
              <a:t>, </a:t>
            </a:r>
            <a:r>
              <a:rPr lang="en-US" altLang="ru-RU" dirty="0"/>
              <a:t>-1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-4,5</a:t>
            </a:r>
            <a:r>
              <a:rPr lang="ru-RU" altLang="ru-RU" dirty="0"/>
              <a:t>, </a:t>
            </a:r>
            <a:r>
              <a:rPr lang="en-US" altLang="ru-RU" dirty="0"/>
              <a:t>2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-5</a:t>
            </a:r>
            <a:r>
              <a:rPr lang="ru-RU" altLang="ru-RU" dirty="0"/>
              <a:t>, </a:t>
            </a:r>
            <a:r>
              <a:rPr lang="en-US" altLang="ru-RU" dirty="0"/>
              <a:t>1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-5,5</a:t>
            </a:r>
            <a:r>
              <a:rPr lang="ru-RU" altLang="ru-RU" dirty="0"/>
              <a:t>, </a:t>
            </a:r>
            <a:r>
              <a:rPr lang="en-US" altLang="ru-RU" dirty="0"/>
              <a:t>-1</a:t>
            </a:r>
            <a:r>
              <a:rPr lang="ru-RU" altLang="ru-RU" dirty="0"/>
              <a:t>)</a:t>
            </a:r>
            <a:r>
              <a:rPr lang="en-US" altLang="ru-RU" dirty="0"/>
              <a:t>, </a:t>
            </a:r>
            <a:r>
              <a:rPr lang="ru-RU" altLang="ru-RU" dirty="0"/>
              <a:t>(</a:t>
            </a:r>
            <a:r>
              <a:rPr lang="en-US" altLang="ru-RU" dirty="0"/>
              <a:t>-5</a:t>
            </a:r>
            <a:r>
              <a:rPr lang="ru-RU" altLang="ru-RU" dirty="0"/>
              <a:t>, </a:t>
            </a:r>
            <a:r>
              <a:rPr lang="en-US" altLang="ru-RU" dirty="0"/>
              <a:t>-1</a:t>
            </a:r>
            <a:r>
              <a:rPr lang="ru-RU" altLang="ru-RU" dirty="0"/>
              <a:t>). Очертания какой породы собаки она напоминает?</a:t>
            </a:r>
          </a:p>
        </p:txBody>
      </p:sp>
      <p:pic>
        <p:nvPicPr>
          <p:cNvPr id="374794" name="Picture 10">
            <a:extLst>
              <a:ext uri="{FF2B5EF4-FFF2-40B4-BE49-F238E27FC236}">
                <a16:creationId xmlns:a16="http://schemas.microsoft.com/office/drawing/2014/main" id="{0A5065FC-4BD5-DABA-DFAA-8159E8E14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6977063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4797" name="Group 13">
            <a:extLst>
              <a:ext uri="{FF2B5EF4-FFF2-40B4-BE49-F238E27FC236}">
                <a16:creationId xmlns:a16="http://schemas.microsoft.com/office/drawing/2014/main" id="{65B14590-66FA-1659-E50B-1B2114734E9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971800"/>
            <a:ext cx="8120063" cy="3475038"/>
            <a:chOff x="240" y="1872"/>
            <a:chExt cx="5115" cy="2189"/>
          </a:xfrm>
        </p:grpSpPr>
        <p:sp>
          <p:nvSpPr>
            <p:cNvPr id="374790" name="Text Box 6">
              <a:extLst>
                <a:ext uri="{FF2B5EF4-FFF2-40B4-BE49-F238E27FC236}">
                  <a16:creationId xmlns:a16="http://schemas.microsoft.com/office/drawing/2014/main" id="{F4DEF6D4-31C6-1388-19F1-967A70771D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696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Такса.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74795" name="Picture 11">
              <a:extLst>
                <a:ext uri="{FF2B5EF4-FFF2-40B4-BE49-F238E27FC236}">
                  <a16:creationId xmlns:a16="http://schemas.microsoft.com/office/drawing/2014/main" id="{19C6AB1E-1478-E950-A5F2-E3DD5D4CA3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872"/>
              <a:ext cx="4395" cy="18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4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>
            <a:extLst>
              <a:ext uri="{FF2B5EF4-FFF2-40B4-BE49-F238E27FC236}">
                <a16:creationId xmlns:a16="http://schemas.microsoft.com/office/drawing/2014/main" id="{78521AB3-4538-D302-AD6C-8E9A9EF5A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30</a:t>
            </a:r>
          </a:p>
        </p:txBody>
      </p:sp>
      <p:sp>
        <p:nvSpPr>
          <p:cNvPr id="372739" name="Text Box 3">
            <a:extLst>
              <a:ext uri="{FF2B5EF4-FFF2-40B4-BE49-F238E27FC236}">
                <a16:creationId xmlns:a16="http://schemas.microsoft.com/office/drawing/2014/main" id="{EA875E0E-5856-74DA-294C-9923DB976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5486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Нарисуйте ломаную, вершины которой имеют координаты: (0, 0), (-1, 1), (-3, 1), (-2, 3), (-3, 3), (-4, 6), (0, 8), (2, 5), (2, 11), (6, 10), (3, 9), (4, 5), (3, 0), (2, 0), (1, -7), (3, -8), (0, -8), (0, 0). Очертания какой птицы она напоминает?</a:t>
            </a:r>
          </a:p>
        </p:txBody>
      </p:sp>
      <p:pic>
        <p:nvPicPr>
          <p:cNvPr id="372745" name="Picture 9">
            <a:extLst>
              <a:ext uri="{FF2B5EF4-FFF2-40B4-BE49-F238E27FC236}">
                <a16:creationId xmlns:a16="http://schemas.microsoft.com/office/drawing/2014/main" id="{2A4B95F7-929F-F332-01B4-0104B5CDC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838200"/>
            <a:ext cx="3130550" cy="560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2747" name="Group 11">
            <a:extLst>
              <a:ext uri="{FF2B5EF4-FFF2-40B4-BE49-F238E27FC236}">
                <a16:creationId xmlns:a16="http://schemas.microsoft.com/office/drawing/2014/main" id="{EE1CD6E7-95BE-025C-B3DD-28D369D5428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838200"/>
            <a:ext cx="8388350" cy="5600700"/>
            <a:chOff x="240" y="528"/>
            <a:chExt cx="5284" cy="3528"/>
          </a:xfrm>
        </p:grpSpPr>
        <p:sp>
          <p:nvSpPr>
            <p:cNvPr id="372742" name="Text Box 6">
              <a:extLst>
                <a:ext uri="{FF2B5EF4-FFF2-40B4-BE49-F238E27FC236}">
                  <a16:creationId xmlns:a16="http://schemas.microsoft.com/office/drawing/2014/main" id="{80C5DF6E-FCA6-6AF1-1A32-4FCA66BB14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32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Страус.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72746" name="Picture 10">
              <a:extLst>
                <a:ext uri="{FF2B5EF4-FFF2-40B4-BE49-F238E27FC236}">
                  <a16:creationId xmlns:a16="http://schemas.microsoft.com/office/drawing/2014/main" id="{140ACCE1-18B9-6A30-8843-5A665180E7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528"/>
              <a:ext cx="1972" cy="3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2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CCF4A844-4ABF-6E9B-480D-6FF4E33092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31</a:t>
            </a:r>
          </a:p>
        </p:txBody>
      </p:sp>
      <p:sp>
        <p:nvSpPr>
          <p:cNvPr id="243715" name="Text Box 3">
            <a:extLst>
              <a:ext uri="{FF2B5EF4-FFF2-40B4-BE49-F238E27FC236}">
                <a16:creationId xmlns:a16="http://schemas.microsoft.com/office/drawing/2014/main" id="{9F3C43C9-E53E-0F37-6466-DA507E92E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четырехугольник, вершины которого имеют координаты (0, 0), (2, 0), (2, 2), (0, 2). Найдите его площадь. </a:t>
            </a:r>
          </a:p>
        </p:txBody>
      </p:sp>
      <p:pic>
        <p:nvPicPr>
          <p:cNvPr id="243720" name="Picture 8">
            <a:extLst>
              <a:ext uri="{FF2B5EF4-FFF2-40B4-BE49-F238E27FC236}">
                <a16:creationId xmlns:a16="http://schemas.microsoft.com/office/drawing/2014/main" id="{9FE0F61D-EA8E-5F9F-BD5A-4FDC32247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429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3722" name="Group 10">
            <a:extLst>
              <a:ext uri="{FF2B5EF4-FFF2-40B4-BE49-F238E27FC236}">
                <a16:creationId xmlns:a16="http://schemas.microsoft.com/office/drawing/2014/main" id="{B8CFC44E-39C4-3A01-A36B-D4B50414CE7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3703638"/>
            <a:chOff x="240" y="1392"/>
            <a:chExt cx="5424" cy="2333"/>
          </a:xfrm>
        </p:grpSpPr>
        <p:sp>
          <p:nvSpPr>
            <p:cNvPr id="243718" name="Text Box 6">
              <a:extLst>
                <a:ext uri="{FF2B5EF4-FFF2-40B4-BE49-F238E27FC236}">
                  <a16:creationId xmlns:a16="http://schemas.microsoft.com/office/drawing/2014/main" id="{ED3C96DA-D673-234C-68A0-11F97DA848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4</a:t>
              </a:r>
              <a:r>
                <a:rPr lang="ru-RU" altLang="ru-RU" sz="32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43721" name="Picture 9">
              <a:extLst>
                <a:ext uri="{FF2B5EF4-FFF2-40B4-BE49-F238E27FC236}">
                  <a16:creationId xmlns:a16="http://schemas.microsoft.com/office/drawing/2014/main" id="{2BA7BA3E-CCCF-BAB7-3A4B-FE6B0B9D28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392"/>
              <a:ext cx="2160" cy="2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>
            <a:extLst>
              <a:ext uri="{FF2B5EF4-FFF2-40B4-BE49-F238E27FC236}">
                <a16:creationId xmlns:a16="http://schemas.microsoft.com/office/drawing/2014/main" id="{4A2735C5-EDC8-D9D3-A7C0-A0868D2D4D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32</a:t>
            </a:r>
          </a:p>
        </p:txBody>
      </p:sp>
      <p:sp>
        <p:nvSpPr>
          <p:cNvPr id="245763" name="Text Box 3">
            <a:extLst>
              <a:ext uri="{FF2B5EF4-FFF2-40B4-BE49-F238E27FC236}">
                <a16:creationId xmlns:a16="http://schemas.microsoft.com/office/drawing/2014/main" id="{6921EAD6-72C8-1DD1-5221-D411688F5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четырехугольник, вершины которого имеют координаты (1, 1), (4, 1), (4, 3), (1, 3). Найдите его площадь. </a:t>
            </a:r>
          </a:p>
        </p:txBody>
      </p:sp>
      <p:pic>
        <p:nvPicPr>
          <p:cNvPr id="245765" name="Picture 5">
            <a:extLst>
              <a:ext uri="{FF2B5EF4-FFF2-40B4-BE49-F238E27FC236}">
                <a16:creationId xmlns:a16="http://schemas.microsoft.com/office/drawing/2014/main" id="{343379AF-AFFA-E48A-2202-472AD8395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429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767" name="Group 7">
            <a:extLst>
              <a:ext uri="{FF2B5EF4-FFF2-40B4-BE49-F238E27FC236}">
                <a16:creationId xmlns:a16="http://schemas.microsoft.com/office/drawing/2014/main" id="{2A14E68A-0620-6243-6C84-B6DCA5B29D3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3703638"/>
            <a:chOff x="240" y="1392"/>
            <a:chExt cx="5424" cy="2333"/>
          </a:xfrm>
        </p:grpSpPr>
        <p:sp>
          <p:nvSpPr>
            <p:cNvPr id="245764" name="Text Box 4">
              <a:extLst>
                <a:ext uri="{FF2B5EF4-FFF2-40B4-BE49-F238E27FC236}">
                  <a16:creationId xmlns:a16="http://schemas.microsoft.com/office/drawing/2014/main" id="{794EA758-8801-C98E-5889-962F121EAB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6</a:t>
              </a:r>
              <a:r>
                <a:rPr lang="ru-RU" altLang="ru-RU" sz="32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45766" name="Picture 6">
              <a:extLst>
                <a:ext uri="{FF2B5EF4-FFF2-40B4-BE49-F238E27FC236}">
                  <a16:creationId xmlns:a16="http://schemas.microsoft.com/office/drawing/2014/main" id="{F7A6A8A6-B48E-CD0E-6215-1CC8FF4548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392"/>
              <a:ext cx="2160" cy="2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33156C2B-D997-3DC1-FD1A-D0A9B89A8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33</a:t>
            </a:r>
          </a:p>
        </p:txBody>
      </p:sp>
      <p:sp>
        <p:nvSpPr>
          <p:cNvPr id="247811" name="Text Box 3">
            <a:extLst>
              <a:ext uri="{FF2B5EF4-FFF2-40B4-BE49-F238E27FC236}">
                <a16:creationId xmlns:a16="http://schemas.microsoft.com/office/drawing/2014/main" id="{E8294397-A1B7-B306-16BF-F203D4523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четырехугольник, вершины которого имеют координаты (0, 0), (2, 0), (3, 3), (1, 3).  Найдите его площадь. </a:t>
            </a:r>
          </a:p>
        </p:txBody>
      </p:sp>
      <p:pic>
        <p:nvPicPr>
          <p:cNvPr id="247813" name="Picture 5">
            <a:extLst>
              <a:ext uri="{FF2B5EF4-FFF2-40B4-BE49-F238E27FC236}">
                <a16:creationId xmlns:a16="http://schemas.microsoft.com/office/drawing/2014/main" id="{947820D3-8672-0ED5-6194-857168BE2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429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7815" name="Group 7">
            <a:extLst>
              <a:ext uri="{FF2B5EF4-FFF2-40B4-BE49-F238E27FC236}">
                <a16:creationId xmlns:a16="http://schemas.microsoft.com/office/drawing/2014/main" id="{C33D0E5F-366A-52BC-CCF8-948809CCA27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3703638"/>
            <a:chOff x="240" y="1392"/>
            <a:chExt cx="5424" cy="2333"/>
          </a:xfrm>
        </p:grpSpPr>
        <p:sp>
          <p:nvSpPr>
            <p:cNvPr id="247812" name="Text Box 4">
              <a:extLst>
                <a:ext uri="{FF2B5EF4-FFF2-40B4-BE49-F238E27FC236}">
                  <a16:creationId xmlns:a16="http://schemas.microsoft.com/office/drawing/2014/main" id="{7884876C-0A49-CC1D-FF2E-0132147EBA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6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47814" name="Picture 6">
              <a:extLst>
                <a:ext uri="{FF2B5EF4-FFF2-40B4-BE49-F238E27FC236}">
                  <a16:creationId xmlns:a16="http://schemas.microsoft.com/office/drawing/2014/main" id="{E379B14F-5112-10D0-1E75-917B2D7C51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2112" cy="2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7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ACBB9F7A-F182-1863-A063-94ADDD0BDB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34</a:t>
            </a:r>
          </a:p>
        </p:txBody>
      </p:sp>
      <p:sp>
        <p:nvSpPr>
          <p:cNvPr id="249859" name="Text Box 3">
            <a:extLst>
              <a:ext uri="{FF2B5EF4-FFF2-40B4-BE49-F238E27FC236}">
                <a16:creationId xmlns:a16="http://schemas.microsoft.com/office/drawing/2014/main" id="{D580177D-5A25-F6A1-A27F-E2E8F7969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четырехугольник, вершины которого имеют координаты (0, 0), (3, 1), (4, 4), (1, 3). Найдите его площадь. </a:t>
            </a:r>
          </a:p>
        </p:txBody>
      </p:sp>
      <p:pic>
        <p:nvPicPr>
          <p:cNvPr id="249861" name="Picture 5">
            <a:extLst>
              <a:ext uri="{FF2B5EF4-FFF2-40B4-BE49-F238E27FC236}">
                <a16:creationId xmlns:a16="http://schemas.microsoft.com/office/drawing/2014/main" id="{361ECF34-99A3-D508-8F6E-81B93F502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429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9863" name="Group 7">
            <a:extLst>
              <a:ext uri="{FF2B5EF4-FFF2-40B4-BE49-F238E27FC236}">
                <a16:creationId xmlns:a16="http://schemas.microsoft.com/office/drawing/2014/main" id="{963FEBA7-5AD2-30DD-1D0D-368FD998557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3703638"/>
            <a:chOff x="240" y="1392"/>
            <a:chExt cx="5424" cy="2333"/>
          </a:xfrm>
        </p:grpSpPr>
        <p:sp>
          <p:nvSpPr>
            <p:cNvPr id="249860" name="Text Box 4">
              <a:extLst>
                <a:ext uri="{FF2B5EF4-FFF2-40B4-BE49-F238E27FC236}">
                  <a16:creationId xmlns:a16="http://schemas.microsoft.com/office/drawing/2014/main" id="{A8A01261-6C47-CEE4-B506-035A07C1B5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8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49862" name="Picture 6">
              <a:extLst>
                <a:ext uri="{FF2B5EF4-FFF2-40B4-BE49-F238E27FC236}">
                  <a16:creationId xmlns:a16="http://schemas.microsoft.com/office/drawing/2014/main" id="{50B2E9E9-F1D3-219A-F019-9700CF2CF8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2112" cy="2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9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FBE12E01-4407-9ADE-5A63-AD70569CD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35</a:t>
            </a:r>
          </a:p>
        </p:txBody>
      </p:sp>
      <p:sp>
        <p:nvSpPr>
          <p:cNvPr id="251907" name="Text Box 3">
            <a:extLst>
              <a:ext uri="{FF2B5EF4-FFF2-40B4-BE49-F238E27FC236}">
                <a16:creationId xmlns:a16="http://schemas.microsoft.com/office/drawing/2014/main" id="{80B59131-BEB6-B212-CB80-14B67CB7A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треугольник, вершины которого имеют координаты (-1, 0), (3, 0), (3, 3). Найдите его площадь. </a:t>
            </a:r>
          </a:p>
        </p:txBody>
      </p:sp>
      <p:pic>
        <p:nvPicPr>
          <p:cNvPr id="251909" name="Picture 5">
            <a:extLst>
              <a:ext uri="{FF2B5EF4-FFF2-40B4-BE49-F238E27FC236}">
                <a16:creationId xmlns:a16="http://schemas.microsoft.com/office/drawing/2014/main" id="{08EA0972-D0C8-37C6-1C50-75B5EEF27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429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1911" name="Group 7">
            <a:extLst>
              <a:ext uri="{FF2B5EF4-FFF2-40B4-BE49-F238E27FC236}">
                <a16:creationId xmlns:a16="http://schemas.microsoft.com/office/drawing/2014/main" id="{676BA8DB-9B7B-635E-0B7F-83A86521B85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3703638"/>
            <a:chOff x="240" y="1392"/>
            <a:chExt cx="5424" cy="2333"/>
          </a:xfrm>
        </p:grpSpPr>
        <p:sp>
          <p:nvSpPr>
            <p:cNvPr id="251908" name="Text Box 4">
              <a:extLst>
                <a:ext uri="{FF2B5EF4-FFF2-40B4-BE49-F238E27FC236}">
                  <a16:creationId xmlns:a16="http://schemas.microsoft.com/office/drawing/2014/main" id="{EFC09963-A118-D25F-A6C4-63BE234240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6.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251910" name="Picture 6">
              <a:extLst>
                <a:ext uri="{FF2B5EF4-FFF2-40B4-BE49-F238E27FC236}">
                  <a16:creationId xmlns:a16="http://schemas.microsoft.com/office/drawing/2014/main" id="{DA55676E-47CB-DC09-4B2B-8F1F8AFB95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392"/>
              <a:ext cx="2160" cy="2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14F5DCF1-859A-D838-A1F7-9E0217C57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Р. Декарт</a:t>
            </a:r>
          </a:p>
        </p:txBody>
      </p:sp>
      <p:sp>
        <p:nvSpPr>
          <p:cNvPr id="354307" name="Text Box 3">
            <a:extLst>
              <a:ext uri="{FF2B5EF4-FFF2-40B4-BE49-F238E27FC236}">
                <a16:creationId xmlns:a16="http://schemas.microsoft.com/office/drawing/2014/main" id="{2CC378C2-0635-2DAF-FEF0-F02A5A5F2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33400"/>
            <a:ext cx="5715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Впервые прямоугольные   координаты   были   введены Р. Декартом (1596-1650), поэтому прямоугольную систему  координат называют также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декартовой системой координат</a:t>
            </a:r>
            <a:r>
              <a:rPr lang="ru-RU" altLang="ru-RU" dirty="0">
                <a:cs typeface="Times New Roman" panose="02020603050405020304" pitchFamily="18" charset="0"/>
              </a:rPr>
              <a:t>, а сами координаты –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декартовыми координатами</a:t>
            </a:r>
            <a:r>
              <a:rPr lang="ru-RU" altLang="ru-RU" dirty="0">
                <a:cs typeface="Times New Roman" panose="02020603050405020304" pitchFamily="18" charset="0"/>
              </a:rPr>
              <a:t>. Введение прямоугольных координат на плоскости позволило свести многие геометрические задачи к чисто алгебраическим и, наоборот, алгебраические задачи – к геометрическим. Метод, основанный на этом, называется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методом координат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354311" name="Picture 6" descr="C:\Documents and Settings\Администратор\Мои документы\VOL\Презентации\Вводный курс\Декарт.jpg">
            <a:extLst>
              <a:ext uri="{FF2B5EF4-FFF2-40B4-BE49-F238E27FC236}">
                <a16:creationId xmlns:a16="http://schemas.microsoft.com/office/drawing/2014/main" id="{E0277A4A-730C-EC88-651E-92623282E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3395663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B3A1A019-B678-2322-84FD-86B359ADD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36</a:t>
            </a:r>
          </a:p>
        </p:txBody>
      </p:sp>
      <p:sp>
        <p:nvSpPr>
          <p:cNvPr id="253955" name="Text Box 3">
            <a:extLst>
              <a:ext uri="{FF2B5EF4-FFF2-40B4-BE49-F238E27FC236}">
                <a16:creationId xmlns:a16="http://schemas.microsoft.com/office/drawing/2014/main" id="{3254FD28-3317-B8EA-9AFE-7C21690FD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треугольник, вершины которого имеют координаты (0, -2), (4, 0), (0, 3). Найдите его площадь. </a:t>
            </a:r>
          </a:p>
        </p:txBody>
      </p:sp>
      <p:pic>
        <p:nvPicPr>
          <p:cNvPr id="253957" name="Picture 5">
            <a:extLst>
              <a:ext uri="{FF2B5EF4-FFF2-40B4-BE49-F238E27FC236}">
                <a16:creationId xmlns:a16="http://schemas.microsoft.com/office/drawing/2014/main" id="{2ECF28FA-DA5E-13B3-5119-A8EAB0BA2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429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3959" name="Group 7">
            <a:extLst>
              <a:ext uri="{FF2B5EF4-FFF2-40B4-BE49-F238E27FC236}">
                <a16:creationId xmlns:a16="http://schemas.microsoft.com/office/drawing/2014/main" id="{8BCE6F61-DB36-47D3-90A5-09D8C0627E5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3703638"/>
            <a:chOff x="240" y="1392"/>
            <a:chExt cx="5424" cy="2333"/>
          </a:xfrm>
        </p:grpSpPr>
        <p:sp>
          <p:nvSpPr>
            <p:cNvPr id="253956" name="Text Box 4">
              <a:extLst>
                <a:ext uri="{FF2B5EF4-FFF2-40B4-BE49-F238E27FC236}">
                  <a16:creationId xmlns:a16="http://schemas.microsoft.com/office/drawing/2014/main" id="{48085691-28C5-4F92-551C-4D614EE744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10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53958" name="Picture 6">
              <a:extLst>
                <a:ext uri="{FF2B5EF4-FFF2-40B4-BE49-F238E27FC236}">
                  <a16:creationId xmlns:a16="http://schemas.microsoft.com/office/drawing/2014/main" id="{FFFC14D1-BE29-AEAE-9CBB-6AE3F1B52E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2112" cy="2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38BBDABB-370C-0C7F-0B54-B5E14A6FA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37</a:t>
            </a:r>
          </a:p>
        </p:txBody>
      </p:sp>
      <p:sp>
        <p:nvSpPr>
          <p:cNvPr id="256003" name="Text Box 3">
            <a:extLst>
              <a:ext uri="{FF2B5EF4-FFF2-40B4-BE49-F238E27FC236}">
                <a16:creationId xmlns:a16="http://schemas.microsoft.com/office/drawing/2014/main" id="{E4BB7261-0798-D6BD-AD31-730949921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треугольник, вершины которого имеют координаты (3, 3), (1, 4), (-1, 1). Найдите его площадь. </a:t>
            </a:r>
          </a:p>
        </p:txBody>
      </p:sp>
      <p:pic>
        <p:nvPicPr>
          <p:cNvPr id="256005" name="Picture 5">
            <a:extLst>
              <a:ext uri="{FF2B5EF4-FFF2-40B4-BE49-F238E27FC236}">
                <a16:creationId xmlns:a16="http://schemas.microsoft.com/office/drawing/2014/main" id="{7AAE8D3D-4399-A585-2531-71024E292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429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6007" name="Group 7">
            <a:extLst>
              <a:ext uri="{FF2B5EF4-FFF2-40B4-BE49-F238E27FC236}">
                <a16:creationId xmlns:a16="http://schemas.microsoft.com/office/drawing/2014/main" id="{AA16778D-BC03-D343-327E-C0079F35D89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3703638"/>
            <a:chOff x="240" y="1392"/>
            <a:chExt cx="5424" cy="2333"/>
          </a:xfrm>
        </p:grpSpPr>
        <p:sp>
          <p:nvSpPr>
            <p:cNvPr id="256004" name="Text Box 4">
              <a:extLst>
                <a:ext uri="{FF2B5EF4-FFF2-40B4-BE49-F238E27FC236}">
                  <a16:creationId xmlns:a16="http://schemas.microsoft.com/office/drawing/2014/main" id="{CA84604C-5682-BBBE-787D-E1430CD4D7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4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56006" name="Picture 6">
              <a:extLst>
                <a:ext uri="{FF2B5EF4-FFF2-40B4-BE49-F238E27FC236}">
                  <a16:creationId xmlns:a16="http://schemas.microsoft.com/office/drawing/2014/main" id="{1052D1AD-A53C-853E-7B8A-65C95BFCA7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2112" cy="2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745A7E72-66AF-06D2-66E9-D1C304A84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38</a:t>
            </a:r>
          </a:p>
        </p:txBody>
      </p:sp>
      <p:sp>
        <p:nvSpPr>
          <p:cNvPr id="258051" name="Text Box 3">
            <a:extLst>
              <a:ext uri="{FF2B5EF4-FFF2-40B4-BE49-F238E27FC236}">
                <a16:creationId xmlns:a16="http://schemas.microsoft.com/office/drawing/2014/main" id="{88CDCD6A-FD76-4921-2154-C94573962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четырехугольник, вершины которого имеют координаты (0, 0), (4, 0), (3, 3), (0, 3). Найдите его площадь. </a:t>
            </a:r>
          </a:p>
        </p:txBody>
      </p:sp>
      <p:pic>
        <p:nvPicPr>
          <p:cNvPr id="258053" name="Picture 5">
            <a:extLst>
              <a:ext uri="{FF2B5EF4-FFF2-40B4-BE49-F238E27FC236}">
                <a16:creationId xmlns:a16="http://schemas.microsoft.com/office/drawing/2014/main" id="{C7CC70B5-C44A-9DE1-A4EE-CFDC30039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429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8055" name="Group 7">
            <a:extLst>
              <a:ext uri="{FF2B5EF4-FFF2-40B4-BE49-F238E27FC236}">
                <a16:creationId xmlns:a16="http://schemas.microsoft.com/office/drawing/2014/main" id="{84440FA1-B8F3-7456-04B1-92174394293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3703638"/>
            <a:chOff x="240" y="1392"/>
            <a:chExt cx="5424" cy="2333"/>
          </a:xfrm>
        </p:grpSpPr>
        <p:sp>
          <p:nvSpPr>
            <p:cNvPr id="258052" name="Text Box 4">
              <a:extLst>
                <a:ext uri="{FF2B5EF4-FFF2-40B4-BE49-F238E27FC236}">
                  <a16:creationId xmlns:a16="http://schemas.microsoft.com/office/drawing/2014/main" id="{F2E149EE-B272-75BD-CD84-792D01F719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10,5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58054" name="Picture 6">
              <a:extLst>
                <a:ext uri="{FF2B5EF4-FFF2-40B4-BE49-F238E27FC236}">
                  <a16:creationId xmlns:a16="http://schemas.microsoft.com/office/drawing/2014/main" id="{8BB7DD8F-B46C-028C-D5C2-8D527E85D6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392"/>
              <a:ext cx="2112" cy="2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E1B46A8D-DC38-43A3-8B13-CE6E314EE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39</a:t>
            </a:r>
          </a:p>
        </p:txBody>
      </p:sp>
      <p:sp>
        <p:nvSpPr>
          <p:cNvPr id="260099" name="Text Box 3">
            <a:extLst>
              <a:ext uri="{FF2B5EF4-FFF2-40B4-BE49-F238E27FC236}">
                <a16:creationId xmlns:a16="http://schemas.microsoft.com/office/drawing/2014/main" id="{643862F6-E8E3-666A-D015-EF41E0B4A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четырехугольник, вершины которого имеют координаты (1, -1), (1, 0), (-2, 2), (-2, -2). Найдите его площадь. </a:t>
            </a:r>
          </a:p>
        </p:txBody>
      </p:sp>
      <p:pic>
        <p:nvPicPr>
          <p:cNvPr id="260101" name="Picture 5">
            <a:extLst>
              <a:ext uri="{FF2B5EF4-FFF2-40B4-BE49-F238E27FC236}">
                <a16:creationId xmlns:a16="http://schemas.microsoft.com/office/drawing/2014/main" id="{2213CDC2-6814-4D42-76EE-C508FA11A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429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0103" name="Group 7">
            <a:extLst>
              <a:ext uri="{FF2B5EF4-FFF2-40B4-BE49-F238E27FC236}">
                <a16:creationId xmlns:a16="http://schemas.microsoft.com/office/drawing/2014/main" id="{A8550AAE-00AF-C8C4-FA8B-63F546EB5F8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3703638"/>
            <a:chOff x="240" y="1392"/>
            <a:chExt cx="5424" cy="2333"/>
          </a:xfrm>
        </p:grpSpPr>
        <p:sp>
          <p:nvSpPr>
            <p:cNvPr id="260100" name="Text Box 4">
              <a:extLst>
                <a:ext uri="{FF2B5EF4-FFF2-40B4-BE49-F238E27FC236}">
                  <a16:creationId xmlns:a16="http://schemas.microsoft.com/office/drawing/2014/main" id="{71F0EBBC-8921-2471-DB93-AE1D315BE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7,5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60102" name="Picture 6">
              <a:extLst>
                <a:ext uri="{FF2B5EF4-FFF2-40B4-BE49-F238E27FC236}">
                  <a16:creationId xmlns:a16="http://schemas.microsoft.com/office/drawing/2014/main" id="{136820A3-CA7E-4B14-46C2-CBBCE78F1C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2112" cy="20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BFB88359-6229-5331-0D93-F52C9A7FD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40</a:t>
            </a:r>
          </a:p>
        </p:txBody>
      </p:sp>
      <p:sp>
        <p:nvSpPr>
          <p:cNvPr id="262147" name="Text Box 3">
            <a:extLst>
              <a:ext uri="{FF2B5EF4-FFF2-40B4-BE49-F238E27FC236}">
                <a16:creationId xmlns:a16="http://schemas.microsoft.com/office/drawing/2014/main" id="{2B3015D1-EBD7-0012-3646-99566F23C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Изобразите четырехугольник, вершины которого имеют координаты (0, 1), (0, 3), (-3, 0), (-1, 0).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его площадь. </a:t>
            </a:r>
          </a:p>
        </p:txBody>
      </p:sp>
      <p:pic>
        <p:nvPicPr>
          <p:cNvPr id="262149" name="Picture 5">
            <a:extLst>
              <a:ext uri="{FF2B5EF4-FFF2-40B4-BE49-F238E27FC236}">
                <a16:creationId xmlns:a16="http://schemas.microsoft.com/office/drawing/2014/main" id="{0498653A-17FA-D13A-FD55-DA1F7E009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429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2151" name="Group 7">
            <a:extLst>
              <a:ext uri="{FF2B5EF4-FFF2-40B4-BE49-F238E27FC236}">
                <a16:creationId xmlns:a16="http://schemas.microsoft.com/office/drawing/2014/main" id="{9E93DBA0-3E8B-975C-7BC3-AC702B0F393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8610600" cy="3703638"/>
            <a:chOff x="240" y="1392"/>
            <a:chExt cx="5424" cy="2333"/>
          </a:xfrm>
        </p:grpSpPr>
        <p:sp>
          <p:nvSpPr>
            <p:cNvPr id="262148" name="Text Box 4">
              <a:extLst>
                <a:ext uri="{FF2B5EF4-FFF2-40B4-BE49-F238E27FC236}">
                  <a16:creationId xmlns:a16="http://schemas.microsoft.com/office/drawing/2014/main" id="{FAA3334A-A193-C3AA-845D-E042FFD42E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4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62150" name="Picture 6">
              <a:extLst>
                <a:ext uri="{FF2B5EF4-FFF2-40B4-BE49-F238E27FC236}">
                  <a16:creationId xmlns:a16="http://schemas.microsoft.com/office/drawing/2014/main" id="{BA0CBD51-E75F-DF28-1151-28C82A31E5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2112" cy="2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49592FC3-FDA2-4C07-D2C8-4620C1402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23587" name="Text Box 3">
            <a:extLst>
              <a:ext uri="{FF2B5EF4-FFF2-40B4-BE49-F238E27FC236}">
                <a16:creationId xmlns:a16="http://schemas.microsoft.com/office/drawing/2014/main" id="{5EBB0D90-81F6-05F8-833E-D500FB603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10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Для заданных точек на координатной плоскости найдите их координаты.</a:t>
            </a:r>
          </a:p>
        </p:txBody>
      </p:sp>
      <p:sp>
        <p:nvSpPr>
          <p:cNvPr id="323588" name="Text Box 4">
            <a:extLst>
              <a:ext uri="{FF2B5EF4-FFF2-40B4-BE49-F238E27FC236}">
                <a16:creationId xmlns:a16="http://schemas.microsoft.com/office/drawing/2014/main" id="{CB173171-35F6-197A-45CC-ABA6AA90D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8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 i="1"/>
              <a:t>A</a:t>
            </a:r>
            <a:r>
              <a:rPr lang="ru-RU" altLang="ru-RU" sz="2800">
                <a:cs typeface="Times New Roman" panose="02020603050405020304" pitchFamily="18" charset="0"/>
              </a:rPr>
              <a:t>(</a:t>
            </a:r>
            <a:r>
              <a:rPr lang="en-US" altLang="ru-RU" sz="2800">
                <a:cs typeface="Times New Roman" panose="02020603050405020304" pitchFamily="18" charset="0"/>
              </a:rPr>
              <a:t>3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), 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>
                <a:cs typeface="Times New Roman" panose="02020603050405020304" pitchFamily="18" charset="0"/>
              </a:rPr>
              <a:t>(2, </a:t>
            </a:r>
            <a:r>
              <a:rPr lang="en-US" altLang="ru-RU" sz="2800">
                <a:cs typeface="Times New Roman" panose="02020603050405020304" pitchFamily="18" charset="0"/>
              </a:rPr>
              <a:t>3</a:t>
            </a:r>
            <a:r>
              <a:rPr lang="ru-RU" altLang="ru-RU" sz="2800">
                <a:cs typeface="Times New Roman" panose="02020603050405020304" pitchFamily="18" charset="0"/>
              </a:rPr>
              <a:t>), 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>
                <a:cs typeface="Times New Roman" panose="02020603050405020304" pitchFamily="18" charset="0"/>
              </a:rPr>
              <a:t>(1, </a:t>
            </a:r>
            <a:r>
              <a:rPr lang="en-US" altLang="ru-RU" sz="2800">
                <a:cs typeface="Times New Roman" panose="02020603050405020304" pitchFamily="18" charset="0"/>
              </a:rPr>
              <a:t>2</a:t>
            </a:r>
            <a:r>
              <a:rPr lang="ru-RU" altLang="ru-RU" sz="2800">
                <a:cs typeface="Times New Roman" panose="02020603050405020304" pitchFamily="18" charset="0"/>
              </a:rPr>
              <a:t>), </a:t>
            </a:r>
            <a:r>
              <a:rPr lang="en-US" altLang="ru-RU" sz="2800" i="1">
                <a:cs typeface="Times New Roman" panose="02020603050405020304" pitchFamily="18" charset="0"/>
              </a:rPr>
              <a:t>D</a:t>
            </a:r>
            <a:r>
              <a:rPr lang="ru-RU" altLang="ru-RU" sz="2800">
                <a:cs typeface="Times New Roman" panose="02020603050405020304" pitchFamily="18" charset="0"/>
              </a:rPr>
              <a:t>(–2, </a:t>
            </a:r>
            <a:r>
              <a:rPr lang="en-US" altLang="ru-RU" sz="2800">
                <a:cs typeface="Times New Roman" panose="02020603050405020304" pitchFamily="18" charset="0"/>
              </a:rPr>
              <a:t>2</a:t>
            </a:r>
            <a:r>
              <a:rPr lang="ru-RU" altLang="ru-RU" sz="2800">
                <a:cs typeface="Times New Roman" panose="02020603050405020304" pitchFamily="18" charset="0"/>
              </a:rPr>
              <a:t>), </a:t>
            </a:r>
            <a:r>
              <a:rPr lang="en-US" altLang="ru-RU" sz="2800" i="1">
                <a:cs typeface="Times New Roman" panose="02020603050405020304" pitchFamily="18" charset="0"/>
              </a:rPr>
              <a:t>E</a:t>
            </a:r>
            <a:r>
              <a:rPr lang="ru-RU" altLang="ru-RU" sz="2800">
                <a:cs typeface="Times New Roman" panose="02020603050405020304" pitchFamily="18" charset="0"/>
              </a:rPr>
              <a:t>(–1, –</a:t>
            </a:r>
            <a:r>
              <a:rPr lang="en-US" altLang="ru-RU" sz="2800">
                <a:cs typeface="Times New Roman" panose="02020603050405020304" pitchFamily="18" charset="0"/>
              </a:rPr>
              <a:t>2</a:t>
            </a:r>
            <a:r>
              <a:rPr lang="ru-RU" altLang="ru-RU" sz="2800">
                <a:cs typeface="Times New Roman" panose="02020603050405020304" pitchFamily="18" charset="0"/>
              </a:rPr>
              <a:t>), </a:t>
            </a:r>
            <a:r>
              <a:rPr lang="en-US" altLang="ru-RU" sz="2800" i="1">
                <a:cs typeface="Times New Roman" panose="02020603050405020304" pitchFamily="18" charset="0"/>
              </a:rPr>
              <a:t>F</a:t>
            </a:r>
            <a:r>
              <a:rPr lang="ru-RU" altLang="ru-RU" sz="2800">
                <a:cs typeface="Times New Roman" panose="02020603050405020304" pitchFamily="18" charset="0"/>
              </a:rPr>
              <a:t>(</a:t>
            </a:r>
            <a:r>
              <a:rPr lang="en-US" altLang="ru-RU" sz="2800">
                <a:cs typeface="Times New Roman" panose="02020603050405020304" pitchFamily="18" charset="0"/>
              </a:rPr>
              <a:t>4</a:t>
            </a:r>
            <a:r>
              <a:rPr lang="ru-RU" altLang="ru-RU" sz="2800">
                <a:cs typeface="Times New Roman" panose="02020603050405020304" pitchFamily="18" charset="0"/>
              </a:rPr>
              <a:t>, –</a:t>
            </a:r>
            <a:r>
              <a:rPr lang="en-US" altLang="ru-RU" sz="28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)</a:t>
            </a:r>
            <a:r>
              <a:rPr lang="en-US" altLang="ru-RU" sz="2800">
                <a:cs typeface="Times New Roman" panose="02020603050405020304" pitchFamily="18" charset="0"/>
              </a:rPr>
              <a:t>.</a:t>
            </a:r>
            <a:r>
              <a:rPr lang="ru-RU" altLang="ru-RU" sz="28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23592" name="Picture 8">
            <a:extLst>
              <a:ext uri="{FF2B5EF4-FFF2-40B4-BE49-F238E27FC236}">
                <a16:creationId xmlns:a16="http://schemas.microsoft.com/office/drawing/2014/main" id="{1F0E8669-AB9F-BB72-4A8F-5DDD9AC42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4284663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981E0585-23E0-9CE5-74F7-0C9B047D4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52259" name="Text Box 3">
            <a:extLst>
              <a:ext uri="{FF2B5EF4-FFF2-40B4-BE49-F238E27FC236}">
                <a16:creationId xmlns:a16="http://schemas.microsoft.com/office/drawing/2014/main" id="{1015BEDB-70EF-1180-DBC4-F690D689C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координатной плоскости изобразите</a:t>
            </a:r>
            <a:r>
              <a:rPr lang="ru-RU" altLang="ru-RU" sz="2800" dirty="0">
                <a:cs typeface="Times New Roman" panose="02020603050405020304" pitchFamily="18" charset="0"/>
              </a:rPr>
              <a:t> 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(2, 1),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(1, 3),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(4, 2),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(-3, 2), 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ru-RU" altLang="ru-RU" sz="2800" dirty="0">
                <a:cs typeface="Times New Roman" panose="02020603050405020304" pitchFamily="18" charset="0"/>
              </a:rPr>
              <a:t>(-2, -3),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(3, -</a:t>
            </a:r>
            <a:r>
              <a:rPr lang="ru-RU" altLang="ru-RU" sz="2800" dirty="0"/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352262" name="Picture 6">
            <a:extLst>
              <a:ext uri="{FF2B5EF4-FFF2-40B4-BE49-F238E27FC236}">
                <a16:creationId xmlns:a16="http://schemas.microsoft.com/office/drawing/2014/main" id="{36612BFA-8FDA-7440-0E08-2ED95B7EC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4284663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2263" name="Picture 7">
            <a:extLst>
              <a:ext uri="{FF2B5EF4-FFF2-40B4-BE49-F238E27FC236}">
                <a16:creationId xmlns:a16="http://schemas.microsoft.com/office/drawing/2014/main" id="{4F8F3999-825B-39DF-8DAA-B34878888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4284663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17C42FF6-F04E-150A-774D-CCF174310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33827" name="Text Box 3">
            <a:extLst>
              <a:ext uri="{FF2B5EF4-FFF2-40B4-BE49-F238E27FC236}">
                <a16:creationId xmlns:a16="http://schemas.microsoft.com/office/drawing/2014/main" id="{32BF5FFE-D5B6-722C-311E-BF59183EC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отрезок, концы которого имеют координаты</a:t>
            </a:r>
            <a:r>
              <a:rPr lang="ru-RU" altLang="ru-RU" sz="3200" dirty="0">
                <a:cs typeface="Times New Roman" panose="02020603050405020304" pitchFamily="18" charset="0"/>
              </a:rPr>
              <a:t>: а) </a:t>
            </a:r>
            <a:r>
              <a:rPr lang="ru-RU" altLang="ru-RU" sz="3200" dirty="0"/>
              <a:t>(0</a:t>
            </a:r>
            <a:r>
              <a:rPr lang="en-US" altLang="ru-RU" sz="3200" dirty="0"/>
              <a:t>,</a:t>
            </a:r>
            <a:r>
              <a:rPr lang="ru-RU" altLang="ru-RU" sz="3200" dirty="0"/>
              <a:t> 0) и (3, 3)</a:t>
            </a:r>
            <a:r>
              <a:rPr lang="ru-RU" altLang="ru-RU" sz="3200" dirty="0">
                <a:cs typeface="Times New Roman" panose="02020603050405020304" pitchFamily="18" charset="0"/>
              </a:rPr>
              <a:t>; б) </a:t>
            </a:r>
            <a:r>
              <a:rPr lang="ru-RU" altLang="ru-RU" sz="3200" dirty="0"/>
              <a:t>(-1, 1) и (2, 1)</a:t>
            </a:r>
            <a:r>
              <a:rPr lang="ru-RU" altLang="ru-RU" sz="3200" dirty="0">
                <a:cs typeface="Times New Roman" panose="02020603050405020304" pitchFamily="18" charset="0"/>
              </a:rPr>
              <a:t>; в) </a:t>
            </a:r>
            <a:r>
              <a:rPr lang="ru-RU" altLang="ru-RU" sz="3200" dirty="0"/>
              <a:t>(-2, -1) и (1, -3)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333841" name="Picture 17">
            <a:extLst>
              <a:ext uri="{FF2B5EF4-FFF2-40B4-BE49-F238E27FC236}">
                <a16:creationId xmlns:a16="http://schemas.microsoft.com/office/drawing/2014/main" id="{10F0F475-D44D-8BCF-CF71-C7C764B08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1336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3843" name="Group 19">
            <a:extLst>
              <a:ext uri="{FF2B5EF4-FFF2-40B4-BE49-F238E27FC236}">
                <a16:creationId xmlns:a16="http://schemas.microsoft.com/office/drawing/2014/main" id="{F699FCAE-1F91-BFB4-9A63-86F318E978F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133600"/>
            <a:ext cx="7450138" cy="4217988"/>
            <a:chOff x="240" y="1344"/>
            <a:chExt cx="4693" cy="2657"/>
          </a:xfrm>
        </p:grpSpPr>
        <p:sp>
          <p:nvSpPr>
            <p:cNvPr id="333828" name="Text Box 4">
              <a:extLst>
                <a:ext uri="{FF2B5EF4-FFF2-40B4-BE49-F238E27FC236}">
                  <a16:creationId xmlns:a16="http://schemas.microsoft.com/office/drawing/2014/main" id="{9413F119-05A8-26E5-C424-6BCEADC738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064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</a:t>
              </a:r>
            </a:p>
          </p:txBody>
        </p:sp>
        <p:pic>
          <p:nvPicPr>
            <p:cNvPr id="333842" name="Picture 18">
              <a:extLst>
                <a:ext uri="{FF2B5EF4-FFF2-40B4-BE49-F238E27FC236}">
                  <a16:creationId xmlns:a16="http://schemas.microsoft.com/office/drawing/2014/main" id="{FE0FE784-CBAD-2C3A-168A-374589F6CF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344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33845" name="Group 21">
            <a:extLst>
              <a:ext uri="{FF2B5EF4-FFF2-40B4-BE49-F238E27FC236}">
                <a16:creationId xmlns:a16="http://schemas.microsoft.com/office/drawing/2014/main" id="{9F190061-CB92-BBF9-CEF7-F54971014154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133600"/>
            <a:ext cx="6230938" cy="4217988"/>
            <a:chOff x="1008" y="1344"/>
            <a:chExt cx="3925" cy="2657"/>
          </a:xfrm>
        </p:grpSpPr>
        <p:sp>
          <p:nvSpPr>
            <p:cNvPr id="333829" name="Text Box 5">
              <a:extLst>
                <a:ext uri="{FF2B5EF4-FFF2-40B4-BE49-F238E27FC236}">
                  <a16:creationId xmlns:a16="http://schemas.microsoft.com/office/drawing/2014/main" id="{17B0C07A-7B96-16FB-1773-8B7297B172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448"/>
              <a:ext cx="16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</a:t>
              </a:r>
            </a:p>
          </p:txBody>
        </p:sp>
        <p:pic>
          <p:nvPicPr>
            <p:cNvPr id="333844" name="Picture 20">
              <a:extLst>
                <a:ext uri="{FF2B5EF4-FFF2-40B4-BE49-F238E27FC236}">
                  <a16:creationId xmlns:a16="http://schemas.microsoft.com/office/drawing/2014/main" id="{ABF4D9AA-5C88-D110-1437-88FDD28671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344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33847" name="Group 23">
            <a:extLst>
              <a:ext uri="{FF2B5EF4-FFF2-40B4-BE49-F238E27FC236}">
                <a16:creationId xmlns:a16="http://schemas.microsoft.com/office/drawing/2014/main" id="{1AA0C5F6-22A5-5B3B-9624-3B539C403151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133600"/>
            <a:ext cx="6230938" cy="4217988"/>
            <a:chOff x="1008" y="1344"/>
            <a:chExt cx="3925" cy="2657"/>
          </a:xfrm>
        </p:grpSpPr>
        <p:sp>
          <p:nvSpPr>
            <p:cNvPr id="333830" name="Text Box 6">
              <a:extLst>
                <a:ext uri="{FF2B5EF4-FFF2-40B4-BE49-F238E27FC236}">
                  <a16:creationId xmlns:a16="http://schemas.microsoft.com/office/drawing/2014/main" id="{355AC67A-16E9-29BF-93D8-1073A8715A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32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 </a:t>
              </a:r>
            </a:p>
          </p:txBody>
        </p:sp>
        <p:pic>
          <p:nvPicPr>
            <p:cNvPr id="333846" name="Picture 22">
              <a:extLst>
                <a:ext uri="{FF2B5EF4-FFF2-40B4-BE49-F238E27FC236}">
                  <a16:creationId xmlns:a16="http://schemas.microsoft.com/office/drawing/2014/main" id="{E1100244-1000-DE80-5B41-D520D139C7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344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C808556D-4128-B893-C35A-4A31010DD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85027" name="Text Box 3">
            <a:extLst>
              <a:ext uri="{FF2B5EF4-FFF2-40B4-BE49-F238E27FC236}">
                <a16:creationId xmlns:a16="http://schemas.microsoft.com/office/drawing/2014/main" id="{A6D3660C-8B62-5AF4-58F9-AEE15C2E3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координаты </a:t>
            </a:r>
            <a:r>
              <a:rPr lang="ru-RU" altLang="ru-RU" sz="3200" dirty="0"/>
              <a:t>середины отрезка</a:t>
            </a:r>
            <a:r>
              <a:rPr lang="ru-RU" altLang="ru-RU" sz="3200" dirty="0">
                <a:cs typeface="Times New Roman" panose="02020603050405020304" pitchFamily="18" charset="0"/>
              </a:rPr>
              <a:t>: а)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; б)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; в) </a:t>
            </a:r>
            <a:r>
              <a:rPr lang="en-US" altLang="ru-RU" sz="3200" i="1" dirty="0">
                <a:cs typeface="Times New Roman" panose="02020603050405020304" pitchFamily="18" charset="0"/>
              </a:rPr>
              <a:t>EF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9B19A1C4-96D2-FC77-447D-CAC35AA2F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76600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(</a:t>
            </a:r>
            <a:r>
              <a:rPr lang="en-US" altLang="ru-RU" sz="3200"/>
              <a:t>1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); </a:t>
            </a:r>
          </a:p>
        </p:txBody>
      </p:sp>
      <p:sp>
        <p:nvSpPr>
          <p:cNvPr id="385029" name="Text Box 5">
            <a:extLst>
              <a:ext uri="{FF2B5EF4-FFF2-40B4-BE49-F238E27FC236}">
                <a16:creationId xmlns:a16="http://schemas.microsoft.com/office/drawing/2014/main" id="{D3E8D265-CF66-DB42-DB6E-C224FCFC1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8862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(</a:t>
            </a:r>
            <a:r>
              <a:rPr lang="ru-RU" altLang="ru-RU" sz="3200"/>
              <a:t>2</a:t>
            </a:r>
            <a:r>
              <a:rPr lang="ru-RU" altLang="ru-RU" sz="3200">
                <a:cs typeface="Times New Roman" panose="02020603050405020304" pitchFamily="18" charset="0"/>
              </a:rPr>
              <a:t>, –</a:t>
            </a:r>
            <a:r>
              <a:rPr lang="en-US" altLang="ru-RU" sz="32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); </a:t>
            </a:r>
          </a:p>
        </p:txBody>
      </p:sp>
      <p:sp>
        <p:nvSpPr>
          <p:cNvPr id="385030" name="Text Box 6">
            <a:extLst>
              <a:ext uri="{FF2B5EF4-FFF2-40B4-BE49-F238E27FC236}">
                <a16:creationId xmlns:a16="http://schemas.microsoft.com/office/drawing/2014/main" id="{2EABC025-97B1-9195-4252-BEE28235A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4958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(–</a:t>
            </a:r>
            <a:r>
              <a:rPr lang="en-US" altLang="ru-RU" sz="3200"/>
              <a:t>1,5</a:t>
            </a:r>
            <a:r>
              <a:rPr lang="ru-RU" altLang="ru-RU" sz="3200">
                <a:cs typeface="Times New Roman" panose="02020603050405020304" pitchFamily="18" charset="0"/>
              </a:rPr>
              <a:t>, –</a:t>
            </a:r>
            <a:r>
              <a:rPr lang="en-US" altLang="ru-RU" sz="3200"/>
              <a:t>1</a:t>
            </a:r>
            <a:r>
              <a:rPr lang="ru-RU" altLang="ru-RU" sz="3200"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385031" name="Picture 7">
            <a:extLst>
              <a:ext uri="{FF2B5EF4-FFF2-40B4-BE49-F238E27FC236}">
                <a16:creationId xmlns:a16="http://schemas.microsoft.com/office/drawing/2014/main" id="{E985EF20-0BBC-47DB-5732-A0F667F35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00200"/>
            <a:ext cx="4252913" cy="427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  <p:bldP spid="385029" grpId="0" autoUpdateAnimBg="0"/>
      <p:bldP spid="38503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>
            <a:extLst>
              <a:ext uri="{FF2B5EF4-FFF2-40B4-BE49-F238E27FC236}">
                <a16:creationId xmlns:a16="http://schemas.microsoft.com/office/drawing/2014/main" id="{ED1576FD-5022-8150-8857-6095450F4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87075" name="Text Box 3">
            <a:extLst>
              <a:ext uri="{FF2B5EF4-FFF2-40B4-BE49-F238E27FC236}">
                <a16:creationId xmlns:a16="http://schemas.microsoft.com/office/drawing/2014/main" id="{CDEF6BCC-2E4C-224F-E56B-CBB5E5875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угол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, 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: а)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3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en-US" altLang="ru-RU" sz="3200" dirty="0">
                <a:cs typeface="Times New Roman" panose="02020603050405020304" pitchFamily="18" charset="0"/>
              </a:rPr>
              <a:t>(0,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(0, 3)</a:t>
            </a:r>
            <a:r>
              <a:rPr lang="ru-RU" altLang="ru-RU" sz="3200" dirty="0">
                <a:cs typeface="Times New Roman" panose="02020603050405020304" pitchFamily="18" charset="0"/>
              </a:rPr>
              <a:t>; б)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3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en-US" altLang="ru-RU" sz="3200" dirty="0">
                <a:cs typeface="Times New Roman" panose="02020603050405020304" pitchFamily="18" charset="0"/>
              </a:rPr>
              <a:t>(0,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(3, 3)</a:t>
            </a:r>
            <a:r>
              <a:rPr lang="ru-RU" altLang="ru-RU" sz="3200" dirty="0">
                <a:cs typeface="Times New Roman" panose="02020603050405020304" pitchFamily="18" charset="0"/>
              </a:rPr>
              <a:t>; в)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3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en-US" altLang="ru-RU" sz="3200" dirty="0">
                <a:cs typeface="Times New Roman" panose="02020603050405020304" pitchFamily="18" charset="0"/>
              </a:rPr>
              <a:t>(0,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(-3, 3)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Найдите его величину.</a:t>
            </a:r>
          </a:p>
        </p:txBody>
      </p:sp>
      <p:pic>
        <p:nvPicPr>
          <p:cNvPr id="387080" name="Picture 8">
            <a:extLst>
              <a:ext uri="{FF2B5EF4-FFF2-40B4-BE49-F238E27FC236}">
                <a16:creationId xmlns:a16="http://schemas.microsoft.com/office/drawing/2014/main" id="{7EE2D08F-99F2-3B04-38CD-829ABF2BD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7084" name="Group 12">
            <a:extLst>
              <a:ext uri="{FF2B5EF4-FFF2-40B4-BE49-F238E27FC236}">
                <a16:creationId xmlns:a16="http://schemas.microsoft.com/office/drawing/2014/main" id="{A7F2484B-B66F-CD7F-83E6-867D8C84A69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8135938" cy="4217988"/>
            <a:chOff x="240" y="1440"/>
            <a:chExt cx="5125" cy="2657"/>
          </a:xfrm>
        </p:grpSpPr>
        <p:sp>
          <p:nvSpPr>
            <p:cNvPr id="387076" name="Text Box 4">
              <a:extLst>
                <a:ext uri="{FF2B5EF4-FFF2-40B4-BE49-F238E27FC236}">
                  <a16:creationId xmlns:a16="http://schemas.microsoft.com/office/drawing/2014/main" id="{27180EF9-58BF-2804-37BE-F493C201D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96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ru-RU" altLang="ru-RU" sz="3200"/>
                <a:t>90</a:t>
              </a:r>
              <a:r>
                <a:rPr lang="ru-RU" altLang="ru-RU" sz="3200" baseline="30000"/>
                <a:t>о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pic>
          <p:nvPicPr>
            <p:cNvPr id="387083" name="Picture 11">
              <a:extLst>
                <a:ext uri="{FF2B5EF4-FFF2-40B4-BE49-F238E27FC236}">
                  <a16:creationId xmlns:a16="http://schemas.microsoft.com/office/drawing/2014/main" id="{ED01445D-18A1-6695-4B5D-EB9F014522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87086" name="Group 14">
            <a:extLst>
              <a:ext uri="{FF2B5EF4-FFF2-40B4-BE49-F238E27FC236}">
                <a16:creationId xmlns:a16="http://schemas.microsoft.com/office/drawing/2014/main" id="{568378D1-3B78-BFDA-2894-44C5670C6E9B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916738" cy="4217988"/>
            <a:chOff x="1008" y="1440"/>
            <a:chExt cx="4357" cy="2657"/>
          </a:xfrm>
        </p:grpSpPr>
        <p:sp>
          <p:nvSpPr>
            <p:cNvPr id="387077" name="Text Box 5">
              <a:extLst>
                <a:ext uri="{FF2B5EF4-FFF2-40B4-BE49-F238E27FC236}">
                  <a16:creationId xmlns:a16="http://schemas.microsoft.com/office/drawing/2014/main" id="{52E4B4DD-B61A-FECF-2BF5-CF085A8887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80"/>
              <a:ext cx="16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ru-RU" altLang="ru-RU" sz="3200"/>
                <a:t>45</a:t>
              </a:r>
              <a:r>
                <a:rPr lang="ru-RU" altLang="ru-RU" sz="3200" baseline="30000"/>
                <a:t>о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pic>
          <p:nvPicPr>
            <p:cNvPr id="387085" name="Picture 13">
              <a:extLst>
                <a:ext uri="{FF2B5EF4-FFF2-40B4-BE49-F238E27FC236}">
                  <a16:creationId xmlns:a16="http://schemas.microsoft.com/office/drawing/2014/main" id="{967603B3-AA95-7D91-829F-B301398BE4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87088" name="Group 16">
            <a:extLst>
              <a:ext uri="{FF2B5EF4-FFF2-40B4-BE49-F238E27FC236}">
                <a16:creationId xmlns:a16="http://schemas.microsoft.com/office/drawing/2014/main" id="{CF4A0B33-DE70-C717-5342-A3EC74AC48FF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916738" cy="4217988"/>
            <a:chOff x="1008" y="1440"/>
            <a:chExt cx="4357" cy="2657"/>
          </a:xfrm>
        </p:grpSpPr>
        <p:sp>
          <p:nvSpPr>
            <p:cNvPr id="387078" name="Text Box 6">
              <a:extLst>
                <a:ext uri="{FF2B5EF4-FFF2-40B4-BE49-F238E27FC236}">
                  <a16:creationId xmlns:a16="http://schemas.microsoft.com/office/drawing/2014/main" id="{C48F291A-A5E1-85C6-C99B-81D2FD5197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 </a:t>
              </a:r>
              <a:r>
                <a:rPr lang="ru-RU" altLang="ru-RU" sz="3200"/>
                <a:t>135</a:t>
              </a:r>
              <a:r>
                <a:rPr lang="ru-RU" altLang="ru-RU" sz="3200" baseline="30000"/>
                <a:t>о</a:t>
              </a:r>
              <a:r>
                <a:rPr lang="ru-RU" altLang="ru-RU" sz="3200"/>
                <a:t>.</a:t>
              </a:r>
              <a:endParaRPr lang="ru-RU" altLang="ru-RU" sz="3200" baseline="30000"/>
            </a:p>
          </p:txBody>
        </p:sp>
        <p:pic>
          <p:nvPicPr>
            <p:cNvPr id="387087" name="Picture 15">
              <a:extLst>
                <a:ext uri="{FF2B5EF4-FFF2-40B4-BE49-F238E27FC236}">
                  <a16:creationId xmlns:a16="http://schemas.microsoft.com/office/drawing/2014/main" id="{BB17FB56-4E72-DC98-DEC6-3FC33040A8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7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7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7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2843</Words>
  <Application>Microsoft Office PowerPoint</Application>
  <PresentationFormat>Экран (4:3)</PresentationFormat>
  <Paragraphs>234</Paragraphs>
  <Slides>44</Slides>
  <Notes>44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6" baseType="lpstr">
      <vt:lpstr>Times New Roman</vt:lpstr>
      <vt:lpstr>Оформление по умолчанию</vt:lpstr>
      <vt:lpstr>14. КООРДИНАТЫ</vt:lpstr>
      <vt:lpstr>Координатная плоскость</vt:lpstr>
      <vt:lpstr>Координаты точки</vt:lpstr>
      <vt:lpstr>Р. Декарт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  <vt:lpstr>Упражнение 31</vt:lpstr>
      <vt:lpstr>Упражнение 32</vt:lpstr>
      <vt:lpstr>Упражнение 33</vt:lpstr>
      <vt:lpstr>Упражнение 34</vt:lpstr>
      <vt:lpstr>Упражнение 35</vt:lpstr>
      <vt:lpstr>Упражнение 36</vt:lpstr>
      <vt:lpstr>Упражнение 37</vt:lpstr>
      <vt:lpstr>Упражнение 38</vt:lpstr>
      <vt:lpstr>Упражнение 39</vt:lpstr>
      <vt:lpstr>Упражнение 40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95</cp:revision>
  <dcterms:created xsi:type="dcterms:W3CDTF">2008-04-30T05:51:18Z</dcterms:created>
  <dcterms:modified xsi:type="dcterms:W3CDTF">2022-07-11T08:19:14Z</dcterms:modified>
</cp:coreProperties>
</file>