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19" r:id="rId2"/>
    <p:sldId id="329" r:id="rId3"/>
    <p:sldId id="321" r:id="rId4"/>
    <p:sldId id="320" r:id="rId5"/>
    <p:sldId id="328" r:id="rId6"/>
    <p:sldId id="331" r:id="rId7"/>
    <p:sldId id="332" r:id="rId8"/>
    <p:sldId id="324" r:id="rId9"/>
    <p:sldId id="325" r:id="rId10"/>
    <p:sldId id="326" r:id="rId11"/>
    <p:sldId id="327" r:id="rId12"/>
    <p:sldId id="330" r:id="rId13"/>
    <p:sldId id="322" r:id="rId14"/>
    <p:sldId id="323" r:id="rId15"/>
    <p:sldId id="333" r:id="rId16"/>
    <p:sldId id="334" r:id="rId17"/>
    <p:sldId id="335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2" autoAdjust="0"/>
    <p:restoredTop sz="90929"/>
  </p:normalViewPr>
  <p:slideViewPr>
    <p:cSldViewPr>
      <p:cViewPr varScale="1">
        <p:scale>
          <a:sx n="93" d="100"/>
          <a:sy n="93" d="100"/>
        </p:scale>
        <p:origin x="4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F705D1B-047E-EC0B-3487-92A1E5CAF3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F2219AE-5DB1-A8FE-75DE-61845F56DAE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2F03276-2846-5787-317A-BF973B214C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B546D2D-E385-EDCE-69DC-D887658FF3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10AAF73-5C28-5697-6F72-BEDCE74001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212CE65-4DAD-8D11-9D12-C287344BC0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AED1900-9368-4E1F-A3D0-3E0795237C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C168EA2-530A-96CE-9707-0DA0BF6C3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5FF053-DBF9-4A87-8DBC-EACDE1066C3F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8195" name="Rectangle 1026">
            <a:extLst>
              <a:ext uri="{FF2B5EF4-FFF2-40B4-BE49-F238E27FC236}">
                <a16:creationId xmlns:a16="http://schemas.microsoft.com/office/drawing/2014/main" id="{A2595B7D-F691-909F-BF41-9DF05449E1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1027">
            <a:extLst>
              <a:ext uri="{FF2B5EF4-FFF2-40B4-BE49-F238E27FC236}">
                <a16:creationId xmlns:a16="http://schemas.microsoft.com/office/drawing/2014/main" id="{CB10E12C-62B8-78F0-0CD3-67DE96C0CF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0AD5E137-9B77-C8C5-F5D9-21BA101BCE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80AA06-DCF8-4FB8-80E5-B41841F5DC0D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397211E-D596-638C-ACFA-8A50C59DF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A5E94AD0-4364-C1CD-ACCE-AE226AB9D7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35231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56F9BE06-5014-B73F-0088-D1BC425053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982546-1333-4CE6-B224-4DC44A5CCAF2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93D698EA-80D3-8B6D-E959-A2692571E3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DABCCF8B-F990-48BE-6F13-F2B191782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62930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56F9BE06-5014-B73F-0088-D1BC425053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982546-1333-4CE6-B224-4DC44A5CCAF2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93D698EA-80D3-8B6D-E959-A2692571E3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DABCCF8B-F990-48BE-6F13-F2B191782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35537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DCAB2C8-A4E8-609D-D5DB-7AC59AB15A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6272-FD8E-4B7D-A4E3-ED39008BB0E5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29B8CD6-3CDC-1F50-DBAD-4CB2DE2604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F055A587-3A3F-FF9F-0216-C0CD4EF9D9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A536D6E-B4AB-5D8F-CCC4-8AD7E72CB1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0DFFE0-880B-4F44-90AF-FBE608B0F619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E7E9A99-7511-4A4F-9A27-37841DBE84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F123EBF-57BB-37D2-3DAA-F2FF2FA8D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A536D6E-B4AB-5D8F-CCC4-8AD7E72CB1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0DFFE0-880B-4F44-90AF-FBE608B0F619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E7E9A99-7511-4A4F-9A27-37841DBE84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F123EBF-57BB-37D2-3DAA-F2FF2FA8D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497278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A536D6E-B4AB-5D8F-CCC4-8AD7E72CB1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0DFFE0-880B-4F44-90AF-FBE608B0F619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E7E9A99-7511-4A4F-9A27-37841DBE84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F123EBF-57BB-37D2-3DAA-F2FF2FA8D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53245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A536D6E-B4AB-5D8F-CCC4-8AD7E72CB1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0DFFE0-880B-4F44-90AF-FBE608B0F619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E7E9A99-7511-4A4F-9A27-37841DBE84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F123EBF-57BB-37D2-3DAA-F2FF2FA8D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45947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C168EA2-530A-96CE-9707-0DA0BF6C3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5FF053-DBF9-4A87-8DBC-EACDE1066C3F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8195" name="Rectangle 1026">
            <a:extLst>
              <a:ext uri="{FF2B5EF4-FFF2-40B4-BE49-F238E27FC236}">
                <a16:creationId xmlns:a16="http://schemas.microsoft.com/office/drawing/2014/main" id="{A2595B7D-F691-909F-BF41-9DF05449E1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1027">
            <a:extLst>
              <a:ext uri="{FF2B5EF4-FFF2-40B4-BE49-F238E27FC236}">
                <a16:creationId xmlns:a16="http://schemas.microsoft.com/office/drawing/2014/main" id="{CB10E12C-62B8-78F0-0CD3-67DE96C0CF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2636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5DDC0D3C-92D6-633D-585F-40F47FAF7F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102709-232D-46D3-BE33-1D34C30FC347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B4EFA2C2-8DF8-ADFA-44F7-9546A94C0D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61CF3AB-87F5-7C0A-7671-F89D7E136F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2FC88AC9-081B-D1F7-D759-000F22727C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1CAFDA-458A-4EE7-99E3-7D0FDC016FDE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0EA423C-646A-D8FF-43ED-48B3EE20C5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2B7E5354-47C0-89FC-4B29-F6DD7EA8B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0FA54D3E-0E79-72E2-4370-965245696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B01A04-6657-487C-BB34-1B62AA172928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692B7052-5344-F4EE-D4D5-546A859003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0A98021-EB52-A0EF-D140-EB8BE886D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56F9BE06-5014-B73F-0088-D1BC425053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982546-1333-4CE6-B224-4DC44A5CCAF2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93D698EA-80D3-8B6D-E959-A2692571E3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DABCCF8B-F990-48BE-6F13-F2B191782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1563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56F9BE06-5014-B73F-0088-D1BC425053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982546-1333-4CE6-B224-4DC44A5CCAF2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93D698EA-80D3-8B6D-E959-A2692571E3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DABCCF8B-F990-48BE-6F13-F2B191782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34639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99C4BC19-C659-9ED4-2992-5B7C149D30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C21BB2-BD13-4D29-A212-D0EC8CFD5284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5E71291F-34C0-02A7-D3B2-4718A24E8D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E40E9610-3967-FF1A-EDDC-C32C1EEDA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19157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4A3C6F46-0680-7D6D-9E5E-32883C9A15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13135C-22C5-469A-82CA-3DEBB1519CF3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DF0D145-20C6-BEB8-B05F-295EB4911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EC0FCC6-6710-7C80-417D-C7AE5DEF7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2578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2F5503-5561-6AB9-A5F7-23844D1B0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3EB23E-A51B-892A-2AB2-DFA55A37A2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04311C-8F10-E886-FB04-EEE95EA0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74E15-576F-444A-82C4-47B82B4811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519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D61155-1F7C-D81D-3A7F-E11790FABA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0F8345-BBDB-1C31-CD13-2F5816541D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1B1ABF-0805-6A84-E1B1-9A75CDACA1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98869-93F9-4EF0-8438-3C320AEA6D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858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E4E058-1B6E-65AB-6CDF-D6717AE711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621691-239C-1BA6-E4B0-649BE8AF4A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5ECF78-D31D-B639-7E86-60FBD323CF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14211-4812-4622-944B-633BB4645F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686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890389-E4D2-F91A-0204-DA556732A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86A285-A1C4-B032-C4B8-1B0C64D3ED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1A03C5-3519-1B06-830B-3B191BBB00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A91EC-144D-48CC-BDD0-FBC432BA19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632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3A1986-1138-ED9F-7F07-D5AA28241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725121-ED77-A01F-768E-DE4FEE0746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D720FA-79A6-F11B-FFB9-E75CBB1B97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AF42F-05AB-4E9D-8F21-6EA96ED261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896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36F5E1-C156-340C-1A30-C95BBFB93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64CB58-1D9B-F056-07AB-66682A39F4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DCD5B-30A6-94E7-C6B2-5EE730F3D0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334D6-858F-4169-8BEF-61BCBFF4B9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723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C2D72A-3E1E-AA6B-3F75-2B09EC6A1A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3E9EB7-47BA-670F-993B-EA50F933D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67BA17-D4AE-02A2-E5AE-9C5A05D74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FD90D-1C0B-4153-BB9E-213A73B3EB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406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4B56B13-6F78-45FF-F6AB-BFD719632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AB3857-1127-5CBC-739E-72301B070C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A77D0F-9E82-7D66-4118-5425A814D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AFD6-BB7F-4BFE-B393-09BDCCF6CD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82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898ACB4-A3F8-B95F-8205-13CD023A6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BA9EC5-5ABB-6C36-F9F1-94145B4D3B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6B1B37-3CD9-68CD-0527-FA779CEB64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207F0-C05B-435C-8F56-FC8D4D7755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83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95E984-63EF-939E-9567-7A2E6B025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C0BC42-9B65-B374-A7B4-826505884D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84A88B-10AE-547A-B5EF-2F3EC569BF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4617F-85AE-46F5-ACEE-E2AFEE84FB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162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7F8E58-F5CC-3809-3D90-55D6FA2D5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295D62-1879-603B-2E39-E3B1B77460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4AF8DA-5FE4-B9E9-EFE0-5E630298FF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52D7-4379-4D8C-A487-BE113EE93C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862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BA83C1B-333F-799C-5D8F-F2B0195A59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FD323F-ED92-A7E4-5642-195C659C8F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9CAB824-FCC3-0E02-89F8-82521256F7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248448B-ADEC-1FE0-3D78-FD9D9E9718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DC494C-5F3E-4905-403B-C3FFC1E76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D254AFE-ADD8-4737-A280-FCFF18FEE8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3FFD3B92-ADBC-6E58-BAAD-CF2B3D795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Измерение длин отрезков</a:t>
            </a:r>
          </a:p>
        </p:txBody>
      </p:sp>
      <p:sp>
        <p:nvSpPr>
          <p:cNvPr id="7171" name="Text Box 1027">
            <a:extLst>
              <a:ext uri="{FF2B5EF4-FFF2-40B4-BE49-F238E27FC236}">
                <a16:creationId xmlns:a16="http://schemas.microsoft.com/office/drawing/2014/main" id="{936596B9-31B8-97C0-B49E-71C2FAE6D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Измерение длины отрезка основано на сравнении его с отрезком, длина которого принимается за единицу (единичный отрезок).</a:t>
            </a:r>
            <a:r>
              <a:rPr lang="en-US" altLang="ru-RU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7172" name="Text Box 1028">
            <a:extLst>
              <a:ext uri="{FF2B5EF4-FFF2-40B4-BE49-F238E27FC236}">
                <a16:creationId xmlns:a16="http://schemas.microsoft.com/office/drawing/2014/main" id="{352C05F6-1F44-23C0-F5B3-791C31819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26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Длина отрезка</a:t>
            </a:r>
            <a:r>
              <a:rPr lang="ru-RU" altLang="ru-RU">
                <a:cs typeface="Times New Roman" panose="02020603050405020304" pitchFamily="18" charset="0"/>
              </a:rPr>
              <a:t> – это положительное число, показывающее, сколько раз единичный отрезок и его части укладываются в данном отрезке.</a:t>
            </a:r>
            <a:endParaRPr lang="ru-RU" altLang="ru-RU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7173" name="Text Box 1029">
            <a:extLst>
              <a:ext uri="{FF2B5EF4-FFF2-40B4-BE49-F238E27FC236}">
                <a16:creationId xmlns:a16="http://schemas.microsoft.com/office/drawing/2014/main" id="{BF41826B-1048-3738-78E5-8F1D4961C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194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Длину отрезка </a:t>
            </a:r>
            <a:r>
              <a:rPr lang="en-US" altLang="ru-RU" i="1">
                <a:cs typeface="Times New Roman" panose="02020603050405020304" pitchFamily="18" charset="0"/>
              </a:rPr>
              <a:t>AB </a:t>
            </a:r>
            <a:r>
              <a:rPr lang="ru-RU" altLang="ru-RU">
                <a:cs typeface="Times New Roman" panose="02020603050405020304" pitchFamily="18" charset="0"/>
              </a:rPr>
              <a:t>называют также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расстоянием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между точками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>
                <a:cs typeface="Times New Roman" panose="02020603050405020304" pitchFamily="18" charset="0"/>
              </a:rPr>
              <a:t> и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>
                <a:cs typeface="Times New Roman" panose="02020603050405020304" pitchFamily="18" charset="0"/>
              </a:rPr>
              <a:t>. Длину отрезка </a:t>
            </a:r>
            <a:r>
              <a:rPr lang="en-US" altLang="ru-RU" i="1">
                <a:cs typeface="Times New Roman" panose="02020603050405020304" pitchFamily="18" charset="0"/>
              </a:rPr>
              <a:t>AB </a:t>
            </a:r>
            <a:r>
              <a:rPr lang="ru-RU" altLang="ru-RU">
                <a:cs typeface="Times New Roman" panose="02020603050405020304" pitchFamily="18" charset="0"/>
              </a:rPr>
              <a:t>будем обозначать как и сам отрезок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en-US" altLang="ru-RU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endParaRPr lang="ru-RU" altLang="ru-RU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7174" name="Text Box 1030">
            <a:extLst>
              <a:ext uri="{FF2B5EF4-FFF2-40B4-BE49-F238E27FC236}">
                <a16:creationId xmlns:a16="http://schemas.microsoft.com/office/drawing/2014/main" id="{825BFAC0-F39D-3D36-8928-4F653ADC7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62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Д</a:t>
            </a:r>
            <a:r>
              <a:rPr lang="ru-RU" altLang="ru-RU">
                <a:cs typeface="Times New Roman" panose="02020603050405020304" pitchFamily="18" charset="0"/>
              </a:rPr>
              <a:t>ля измерения длин отрезков применяют различные измерительные инструменты, простейшим из которых является линейка с делениями, обозначающими сантиметры и их десятые части – миллиметры. </a:t>
            </a:r>
            <a:r>
              <a:rPr lang="en-US" altLang="ru-RU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endParaRPr lang="ru-RU" altLang="ru-RU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7175" name="Picture 1032">
            <a:extLst>
              <a:ext uri="{FF2B5EF4-FFF2-40B4-BE49-F238E27FC236}">
                <a16:creationId xmlns:a16="http://schemas.microsoft.com/office/drawing/2014/main" id="{BAA1F23E-B601-D1E8-809E-1F0EF6A52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55372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13755EA-284B-B233-28F5-0EC328E94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8F05F373-158F-D79F-32FA-816B0C3C1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На рисунке </a:t>
            </a:r>
            <a:r>
              <a:rPr lang="ru-RU" altLang="ru-RU" sz="3200" i="1">
                <a:cs typeface="Times New Roman" panose="02020603050405020304" pitchFamily="18" charset="0"/>
              </a:rPr>
              <a:t>АС = </a:t>
            </a:r>
            <a:r>
              <a:rPr lang="en-US" altLang="ru-RU" sz="3200" i="1">
                <a:cs typeface="Times New Roman" panose="02020603050405020304" pitchFamily="18" charset="0"/>
              </a:rPr>
              <a:t>BD</a:t>
            </a:r>
            <a:r>
              <a:rPr lang="ru-RU" altLang="ru-RU" sz="3200">
                <a:cs typeface="Times New Roman" panose="02020603050405020304" pitchFamily="18" charset="0"/>
              </a:rPr>
              <a:t>,</a:t>
            </a:r>
            <a:r>
              <a:rPr lang="ru-RU" altLang="ru-RU" sz="3200" i="1">
                <a:cs typeface="Times New Roman" panose="02020603050405020304" pitchFamily="18" charset="0"/>
              </a:rPr>
              <a:t> АС = </a:t>
            </a:r>
            <a:r>
              <a:rPr lang="ru-RU" altLang="ru-RU" sz="3200"/>
              <a:t>7</a:t>
            </a:r>
            <a:r>
              <a:rPr lang="ru-RU" altLang="ru-RU" sz="3200">
                <a:cs typeface="Times New Roman" panose="02020603050405020304" pitchFamily="18" charset="0"/>
              </a:rPr>
              <a:t> см,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>
                <a:cs typeface="Times New Roman" panose="02020603050405020304" pitchFamily="18" charset="0"/>
              </a:rPr>
              <a:t>4 см. Найдите длину отрезка </a:t>
            </a:r>
            <a:r>
              <a:rPr lang="ru-RU" altLang="ru-RU" sz="3200" i="1">
                <a:cs typeface="Times New Roman" panose="02020603050405020304" pitchFamily="18" charset="0"/>
              </a:rPr>
              <a:t>ВС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37924" name="Text Box 4">
            <a:extLst>
              <a:ext uri="{FF2B5EF4-FFF2-40B4-BE49-F238E27FC236}">
                <a16:creationId xmlns:a16="http://schemas.microsoft.com/office/drawing/2014/main" id="{9CA1AC9F-E16E-507C-DFCD-BAFBFECF8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495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3</a:t>
            </a:r>
            <a:r>
              <a:rPr lang="en-US" altLang="ru-RU"/>
              <a:t> </a:t>
            </a:r>
            <a:r>
              <a:rPr lang="ru-RU" altLang="ru-RU"/>
              <a:t>см</a:t>
            </a:r>
            <a:r>
              <a:rPr lang="en-US" altLang="ru-RU"/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54277" name="Picture 5">
            <a:extLst>
              <a:ext uri="{FF2B5EF4-FFF2-40B4-BE49-F238E27FC236}">
                <a16:creationId xmlns:a16="http://schemas.microsoft.com/office/drawing/2014/main" id="{CEB007BB-9121-94BA-EB45-92D0EF708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7623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74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C3C1478-B755-4A56-4821-7A8FEC01C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7840E8EA-FE0E-7A91-DEA0-C6B9CF402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На прямой последовательно отложены три отрезка: </a:t>
            </a:r>
            <a:r>
              <a:rPr lang="ru-RU" altLang="ru-RU" sz="3200" i="1">
                <a:cs typeface="Times New Roman" panose="02020603050405020304" pitchFamily="18" charset="0"/>
              </a:rPr>
              <a:t>АВ</a:t>
            </a:r>
            <a:r>
              <a:rPr lang="ru-RU" altLang="ru-RU" sz="3200">
                <a:cs typeface="Times New Roman" panose="02020603050405020304" pitchFamily="18" charset="0"/>
              </a:rPr>
              <a:t>,</a:t>
            </a:r>
            <a:r>
              <a:rPr lang="ru-RU" altLang="ru-RU" sz="3200" i="1">
                <a:cs typeface="Times New Roman" panose="02020603050405020304" pitchFamily="18" charset="0"/>
              </a:rPr>
              <a:t> ВС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ru-RU" altLang="ru-RU" sz="3200" i="1">
                <a:cs typeface="Times New Roman" panose="02020603050405020304" pitchFamily="18" charset="0"/>
              </a:rPr>
              <a:t>С</a:t>
            </a:r>
            <a:r>
              <a:rPr lang="en-US" altLang="ru-RU" sz="3200" i="1">
                <a:cs typeface="Times New Roman" panose="02020603050405020304" pitchFamily="18" charset="0"/>
              </a:rPr>
              <a:t>D</a:t>
            </a:r>
            <a:r>
              <a:rPr lang="ru-RU" altLang="ru-RU" sz="3200">
                <a:cs typeface="Times New Roman" panose="02020603050405020304" pitchFamily="18" charset="0"/>
              </a:rPr>
              <a:t> так, что </a:t>
            </a:r>
            <a:r>
              <a:rPr lang="ru-RU" altLang="ru-RU" sz="3200" i="1">
                <a:cs typeface="Times New Roman" panose="02020603050405020304" pitchFamily="18" charset="0"/>
              </a:rPr>
              <a:t>АВ = </a:t>
            </a:r>
            <a:r>
              <a:rPr lang="ru-RU" altLang="ru-RU" sz="3200">
                <a:cs typeface="Times New Roman" panose="02020603050405020304" pitchFamily="18" charset="0"/>
              </a:rPr>
              <a:t>3 см,</a:t>
            </a:r>
            <a:r>
              <a:rPr lang="ru-RU" altLang="ru-RU" sz="3200" i="1">
                <a:cs typeface="Times New Roman" panose="02020603050405020304" pitchFamily="18" charset="0"/>
              </a:rPr>
              <a:t> ВС = </a:t>
            </a:r>
            <a:r>
              <a:rPr lang="ru-RU" altLang="ru-RU" sz="3200">
                <a:cs typeface="Times New Roman" panose="02020603050405020304" pitchFamily="18" charset="0"/>
              </a:rPr>
              <a:t>5 см,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>
                <a:cs typeface="Times New Roman" panose="02020603050405020304" pitchFamily="18" charset="0"/>
              </a:rPr>
              <a:t>4 см. Найдите расстояние между серединами отрезков </a:t>
            </a:r>
            <a:r>
              <a:rPr lang="ru-RU" altLang="ru-RU" sz="3200" i="1">
                <a:cs typeface="Times New Roman" panose="02020603050405020304" pitchFamily="18" charset="0"/>
              </a:rPr>
              <a:t>АВ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39972" name="Text Box 4">
            <a:extLst>
              <a:ext uri="{FF2B5EF4-FFF2-40B4-BE49-F238E27FC236}">
                <a16:creationId xmlns:a16="http://schemas.microsoft.com/office/drawing/2014/main" id="{84825A5E-DF3F-2F86-12AB-2FDE83B1B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495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6,5</a:t>
            </a:r>
            <a:r>
              <a:rPr lang="en-US" altLang="ru-RU"/>
              <a:t> </a:t>
            </a:r>
            <a:r>
              <a:rPr lang="ru-RU" altLang="ru-RU"/>
              <a:t>см</a:t>
            </a:r>
            <a:r>
              <a:rPr lang="en-US" altLang="ru-RU"/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57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C3C1478-B755-4A56-4821-7A8FEC01C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7840E8EA-FE0E-7A91-DEA0-C6B9CF402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На прямой последовательно отложены три отрезка: </a:t>
            </a:r>
            <a:r>
              <a:rPr lang="ru-RU" altLang="ru-RU" sz="3200" i="1">
                <a:cs typeface="Times New Roman" panose="02020603050405020304" pitchFamily="18" charset="0"/>
              </a:rPr>
              <a:t>АВ</a:t>
            </a:r>
            <a:r>
              <a:rPr lang="ru-RU" altLang="ru-RU" sz="3200">
                <a:cs typeface="Times New Roman" panose="02020603050405020304" pitchFamily="18" charset="0"/>
              </a:rPr>
              <a:t>,</a:t>
            </a:r>
            <a:r>
              <a:rPr lang="ru-RU" altLang="ru-RU" sz="3200" i="1">
                <a:cs typeface="Times New Roman" panose="02020603050405020304" pitchFamily="18" charset="0"/>
              </a:rPr>
              <a:t> ВС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ru-RU" altLang="ru-RU" sz="3200" i="1">
                <a:cs typeface="Times New Roman" panose="02020603050405020304" pitchFamily="18" charset="0"/>
              </a:rPr>
              <a:t>С</a:t>
            </a:r>
            <a:r>
              <a:rPr lang="en-US" altLang="ru-RU" sz="3200" i="1">
                <a:cs typeface="Times New Roman" panose="02020603050405020304" pitchFamily="18" charset="0"/>
              </a:rPr>
              <a:t>D</a:t>
            </a:r>
            <a:r>
              <a:rPr lang="ru-RU" altLang="ru-RU" sz="3200">
                <a:cs typeface="Times New Roman" panose="02020603050405020304" pitchFamily="18" charset="0"/>
              </a:rPr>
              <a:t> так, что </a:t>
            </a:r>
            <a:r>
              <a:rPr lang="ru-RU" altLang="ru-RU" sz="3200" i="1">
                <a:cs typeface="Times New Roman" panose="02020603050405020304" pitchFamily="18" charset="0"/>
              </a:rPr>
              <a:t>АВ = </a:t>
            </a:r>
            <a:r>
              <a:rPr lang="ru-RU" altLang="ru-RU" sz="3200">
                <a:cs typeface="Times New Roman" panose="02020603050405020304" pitchFamily="18" charset="0"/>
              </a:rPr>
              <a:t>3 см,</a:t>
            </a:r>
            <a:r>
              <a:rPr lang="ru-RU" altLang="ru-RU" sz="3200" i="1">
                <a:cs typeface="Times New Roman" panose="02020603050405020304" pitchFamily="18" charset="0"/>
              </a:rPr>
              <a:t> ВС = </a:t>
            </a:r>
            <a:r>
              <a:rPr lang="ru-RU" altLang="ru-RU" sz="3200">
                <a:cs typeface="Times New Roman" panose="02020603050405020304" pitchFamily="18" charset="0"/>
              </a:rPr>
              <a:t>5 см,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>
                <a:cs typeface="Times New Roman" panose="02020603050405020304" pitchFamily="18" charset="0"/>
              </a:rPr>
              <a:t>4 см. Найдите расстояние между серединами отрезков </a:t>
            </a:r>
            <a:r>
              <a:rPr lang="ru-RU" altLang="ru-RU" sz="3200" i="1">
                <a:cs typeface="Times New Roman" panose="02020603050405020304" pitchFamily="18" charset="0"/>
              </a:rPr>
              <a:t>АВ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39972" name="Text Box 4">
            <a:extLst>
              <a:ext uri="{FF2B5EF4-FFF2-40B4-BE49-F238E27FC236}">
                <a16:creationId xmlns:a16="http://schemas.microsoft.com/office/drawing/2014/main" id="{84825A5E-DF3F-2F86-12AB-2FDE83B1B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495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6,5</a:t>
            </a:r>
            <a:r>
              <a:rPr lang="en-US" altLang="ru-RU"/>
              <a:t> </a:t>
            </a:r>
            <a:r>
              <a:rPr lang="ru-RU" altLang="ru-RU"/>
              <a:t>см</a:t>
            </a:r>
            <a:r>
              <a:rPr lang="en-US" altLang="ru-RU"/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7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0818790-16AC-6C1B-CDA2-21E2F7EE2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06F29908-5A9C-25EB-BD72-B56310F68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Точка </a:t>
            </a:r>
            <a:r>
              <a:rPr lang="ru-RU" altLang="ru-RU" sz="3200" i="1">
                <a:cs typeface="Times New Roman" panose="02020603050405020304" pitchFamily="18" charset="0"/>
              </a:rPr>
              <a:t>С</a:t>
            </a:r>
            <a:r>
              <a:rPr lang="ru-RU" altLang="ru-RU" sz="3200">
                <a:cs typeface="Times New Roman" panose="02020603050405020304" pitchFamily="18" charset="0"/>
              </a:rPr>
              <a:t> лежит на прямой между точками </a:t>
            </a:r>
            <a:r>
              <a:rPr lang="ru-RU" altLang="ru-RU" sz="3200" i="1">
                <a:cs typeface="Times New Roman" panose="02020603050405020304" pitchFamily="18" charset="0"/>
              </a:rPr>
              <a:t>А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ru-RU" altLang="ru-RU" sz="3200" i="1">
                <a:cs typeface="Times New Roman" panose="02020603050405020304" pitchFamily="18" charset="0"/>
              </a:rPr>
              <a:t>В</a:t>
            </a:r>
            <a:r>
              <a:rPr lang="ru-RU" altLang="ru-RU" sz="3200">
                <a:cs typeface="Times New Roman" panose="02020603050405020304" pitchFamily="18" charset="0"/>
              </a:rPr>
              <a:t>. Найдите длину отрезка </a:t>
            </a:r>
            <a:r>
              <a:rPr lang="ru-RU" altLang="ru-RU" sz="3200" i="1">
                <a:cs typeface="Times New Roman" panose="02020603050405020304" pitchFamily="18" charset="0"/>
              </a:rPr>
              <a:t>АВ</a:t>
            </a:r>
            <a:r>
              <a:rPr lang="ru-RU" altLang="ru-RU" sz="3200">
                <a:cs typeface="Times New Roman" panose="02020603050405020304" pitchFamily="18" charset="0"/>
              </a:rPr>
              <a:t>, если: а) </a:t>
            </a:r>
            <a:r>
              <a:rPr lang="ru-RU" altLang="ru-RU" sz="3200" i="1">
                <a:cs typeface="Times New Roman" panose="02020603050405020304" pitchFamily="18" charset="0"/>
              </a:rPr>
              <a:t>АС = </a:t>
            </a:r>
            <a:r>
              <a:rPr lang="ru-RU" altLang="ru-RU" sz="3200">
                <a:cs typeface="Times New Roman" panose="02020603050405020304" pitchFamily="18" charset="0"/>
              </a:rPr>
              <a:t>2 см,</a:t>
            </a:r>
            <a:r>
              <a:rPr lang="ru-RU" altLang="ru-RU" sz="3200" i="1">
                <a:cs typeface="Times New Roman" panose="02020603050405020304" pitchFamily="18" charset="0"/>
              </a:rPr>
              <a:t> СВ = </a:t>
            </a:r>
            <a:r>
              <a:rPr lang="ru-RU" altLang="ru-RU" sz="3200">
                <a:cs typeface="Times New Roman" panose="02020603050405020304" pitchFamily="18" charset="0"/>
              </a:rPr>
              <a:t>3 см; б) </a:t>
            </a:r>
            <a:r>
              <a:rPr lang="ru-RU" altLang="ru-RU" sz="3200" i="1">
                <a:cs typeface="Times New Roman" panose="02020603050405020304" pitchFamily="18" charset="0"/>
              </a:rPr>
              <a:t>АС = </a:t>
            </a:r>
            <a:r>
              <a:rPr lang="ru-RU" altLang="ru-RU" sz="3200">
                <a:cs typeface="Times New Roman" panose="02020603050405020304" pitchFamily="18" charset="0"/>
              </a:rPr>
              <a:t>3 дм,</a:t>
            </a:r>
            <a:r>
              <a:rPr lang="ru-RU" altLang="ru-RU" sz="3200" i="1">
                <a:cs typeface="Times New Roman" panose="02020603050405020304" pitchFamily="18" charset="0"/>
              </a:rPr>
              <a:t> СВ = </a:t>
            </a:r>
            <a:r>
              <a:rPr lang="ru-RU" altLang="ru-RU" sz="3200">
                <a:cs typeface="Times New Roman" panose="02020603050405020304" pitchFamily="18" charset="0"/>
              </a:rPr>
              <a:t>4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дм; в) </a:t>
            </a:r>
            <a:r>
              <a:rPr lang="ru-RU" altLang="ru-RU" sz="3200" i="1">
                <a:cs typeface="Times New Roman" panose="02020603050405020304" pitchFamily="18" charset="0"/>
              </a:rPr>
              <a:t>АС = </a:t>
            </a:r>
            <a:r>
              <a:rPr lang="ru-RU" altLang="ru-RU" sz="3200">
                <a:cs typeface="Times New Roman" panose="02020603050405020304" pitchFamily="18" charset="0"/>
              </a:rPr>
              <a:t>12 м,</a:t>
            </a:r>
            <a:r>
              <a:rPr lang="ru-RU" altLang="ru-RU" sz="3200" i="1">
                <a:cs typeface="Times New Roman" panose="02020603050405020304" pitchFamily="18" charset="0"/>
              </a:rPr>
              <a:t> СВ = </a:t>
            </a:r>
            <a:r>
              <a:rPr lang="ru-RU" altLang="ru-RU" sz="3200">
                <a:cs typeface="Times New Roman" panose="02020603050405020304" pitchFamily="18" charset="0"/>
              </a:rPr>
              <a:t>5 м</a:t>
            </a:r>
            <a:r>
              <a:rPr lang="ru-RU" altLang="ru-RU" sz="3200" i="1">
                <a:cs typeface="Times New Roman" panose="02020603050405020304" pitchFamily="18" charset="0"/>
              </a:rPr>
              <a:t>.</a:t>
            </a:r>
            <a:endParaRPr lang="en-US" altLang="ru-RU" sz="3200" i="1">
              <a:cs typeface="Times New Roman" panose="02020603050405020304" pitchFamily="18" charset="0"/>
            </a:endParaRPr>
          </a:p>
        </p:txBody>
      </p:sp>
      <p:sp>
        <p:nvSpPr>
          <p:cNvPr id="329732" name="Text Box 4">
            <a:extLst>
              <a:ext uri="{FF2B5EF4-FFF2-40B4-BE49-F238E27FC236}">
                <a16:creationId xmlns:a16="http://schemas.microsoft.com/office/drawing/2014/main" id="{69A9E22B-60FB-B9C6-2BE9-8D4D8F5BD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5 см;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329733" name="Text Box 5">
            <a:extLst>
              <a:ext uri="{FF2B5EF4-FFF2-40B4-BE49-F238E27FC236}">
                <a16:creationId xmlns:a16="http://schemas.microsoft.com/office/drawing/2014/main" id="{ECECC5A3-C4E1-574F-A193-69B5C8E1B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б) 7 дм;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329734" name="Text Box 6">
            <a:extLst>
              <a:ext uri="{FF2B5EF4-FFF2-40B4-BE49-F238E27FC236}">
                <a16:creationId xmlns:a16="http://schemas.microsoft.com/office/drawing/2014/main" id="{F3F67869-31E8-2457-C70B-468B5A115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48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в) 17 м.</a:t>
            </a:r>
            <a:endParaRPr lang="ru-RU" altLang="ru-RU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2" grpId="0" autoUpdateAnimBg="0"/>
      <p:bldP spid="329733" grpId="0" autoUpdateAnimBg="0"/>
      <p:bldP spid="3297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93DEC83-6869-791D-8333-7B3CBE19C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F5E5E329-91FF-44EB-CEF9-E2B49160A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На прямой в одну сторону последовательно отложены отрезки </a:t>
            </a:r>
            <a:r>
              <a:rPr lang="en-US" altLang="ru-RU" sz="3200" i="1">
                <a:cs typeface="Times New Roman" panose="02020603050405020304" pitchFamily="18" charset="0"/>
              </a:rPr>
              <a:t>OE</a:t>
            </a:r>
            <a:r>
              <a:rPr lang="ru-RU" altLang="ru-RU" sz="3200">
                <a:cs typeface="Times New Roman" panose="02020603050405020304" pitchFamily="18" charset="0"/>
              </a:rPr>
              <a:t> = 5 см, </a:t>
            </a:r>
            <a:r>
              <a:rPr lang="en-US" altLang="ru-RU" sz="3200" i="1">
                <a:cs typeface="Times New Roman" panose="02020603050405020304" pitchFamily="18" charset="0"/>
              </a:rPr>
              <a:t>EF</a:t>
            </a:r>
            <a:r>
              <a:rPr lang="ru-RU" altLang="ru-RU" sz="3200">
                <a:cs typeface="Times New Roman" panose="02020603050405020304" pitchFamily="18" charset="0"/>
              </a:rPr>
              <a:t> = 30 мм, </a:t>
            </a:r>
            <a:r>
              <a:rPr lang="en-US" altLang="ru-RU" sz="3200" i="1">
                <a:cs typeface="Times New Roman" panose="02020603050405020304" pitchFamily="18" charset="0"/>
              </a:rPr>
              <a:t>FG</a:t>
            </a:r>
            <a:r>
              <a:rPr lang="ru-RU" altLang="ru-RU" sz="3200">
                <a:cs typeface="Times New Roman" panose="02020603050405020304" pitchFamily="18" charset="0"/>
              </a:rPr>
              <a:t> = </a:t>
            </a:r>
            <a:r>
              <a:rPr lang="ru-RU" altLang="ru-RU" sz="3200"/>
              <a:t>20</a:t>
            </a:r>
            <a:r>
              <a:rPr lang="ru-RU" altLang="ru-RU" sz="3200">
                <a:cs typeface="Times New Roman" panose="02020603050405020304" pitchFamily="18" charset="0"/>
              </a:rPr>
              <a:t> мм, </a:t>
            </a:r>
            <a:r>
              <a:rPr lang="en-US" altLang="ru-RU" sz="3200" i="1">
                <a:cs typeface="Times New Roman" panose="02020603050405020304" pitchFamily="18" charset="0"/>
              </a:rPr>
              <a:t>GH</a:t>
            </a:r>
            <a:r>
              <a:rPr lang="ru-RU" altLang="ru-RU" sz="3200">
                <a:cs typeface="Times New Roman" panose="02020603050405020304" pitchFamily="18" charset="0"/>
              </a:rPr>
              <a:t> = 11 см. Найдите </a:t>
            </a:r>
            <a:r>
              <a:rPr lang="ru-RU" altLang="ru-RU" sz="3200"/>
              <a:t>длины </a:t>
            </a:r>
            <a:r>
              <a:rPr lang="ru-RU" altLang="ru-RU" sz="3200">
                <a:cs typeface="Times New Roman" panose="02020603050405020304" pitchFamily="18" charset="0"/>
              </a:rPr>
              <a:t>отрезк</a:t>
            </a:r>
            <a:r>
              <a:rPr lang="ru-RU" altLang="ru-RU" sz="3200"/>
              <a:t>ов</a:t>
            </a:r>
            <a:r>
              <a:rPr lang="ru-RU" altLang="ru-RU" sz="3200">
                <a:cs typeface="Times New Roman" panose="02020603050405020304" pitchFamily="18" charset="0"/>
              </a:rPr>
              <a:t>: а)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OF</a:t>
            </a:r>
            <a:r>
              <a:rPr lang="ru-RU" altLang="ru-RU" sz="3200" i="1">
                <a:cs typeface="Times New Roman" panose="02020603050405020304" pitchFamily="18" charset="0"/>
              </a:rPr>
              <a:t>; </a:t>
            </a:r>
            <a:r>
              <a:rPr lang="ru-RU" altLang="ru-RU" sz="3200">
                <a:cs typeface="Times New Roman" panose="02020603050405020304" pitchFamily="18" charset="0"/>
              </a:rPr>
              <a:t>б)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OH</a:t>
            </a:r>
            <a:r>
              <a:rPr lang="ru-RU" altLang="ru-RU" sz="3200" i="1">
                <a:cs typeface="Times New Roman" panose="02020603050405020304" pitchFamily="18" charset="0"/>
              </a:rPr>
              <a:t>; </a:t>
            </a:r>
            <a:r>
              <a:rPr lang="ru-RU" altLang="ru-RU" sz="3200">
                <a:cs typeface="Times New Roman" panose="02020603050405020304" pitchFamily="18" charset="0"/>
              </a:rPr>
              <a:t>в)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EG</a:t>
            </a:r>
            <a:r>
              <a:rPr lang="ru-RU" altLang="ru-RU" sz="3200" i="1">
                <a:cs typeface="Times New Roman" panose="02020603050405020304" pitchFamily="18" charset="0"/>
              </a:rPr>
              <a:t>; </a:t>
            </a:r>
            <a:r>
              <a:rPr lang="ru-RU" altLang="ru-RU" sz="3200">
                <a:cs typeface="Times New Roman" panose="02020603050405020304" pitchFamily="18" charset="0"/>
              </a:rPr>
              <a:t>г)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FH</a:t>
            </a:r>
            <a:r>
              <a:rPr lang="ru-RU" altLang="ru-RU" sz="3200" i="1">
                <a:cs typeface="Times New Roman" panose="02020603050405020304" pitchFamily="18" charset="0"/>
              </a:rPr>
              <a:t>.</a:t>
            </a:r>
            <a:endParaRPr lang="en-US" altLang="ru-RU" sz="3200" i="1">
              <a:cs typeface="Times New Roman" panose="02020603050405020304" pitchFamily="18" charset="0"/>
            </a:endParaRPr>
          </a:p>
        </p:txBody>
      </p:sp>
      <p:sp>
        <p:nvSpPr>
          <p:cNvPr id="331780" name="Text Box 4">
            <a:extLst>
              <a:ext uri="{FF2B5EF4-FFF2-40B4-BE49-F238E27FC236}">
                <a16:creationId xmlns:a16="http://schemas.microsoft.com/office/drawing/2014/main" id="{C0DBF724-025A-AE89-1F25-705D1EDC5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8 см;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331781" name="Text Box 5">
            <a:extLst>
              <a:ext uri="{FF2B5EF4-FFF2-40B4-BE49-F238E27FC236}">
                <a16:creationId xmlns:a16="http://schemas.microsoft.com/office/drawing/2014/main" id="{3C8A0702-8D6A-A7F0-35B7-145BA4055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б) 21 см;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331782" name="Text Box 6">
            <a:extLst>
              <a:ext uri="{FF2B5EF4-FFF2-40B4-BE49-F238E27FC236}">
                <a16:creationId xmlns:a16="http://schemas.microsoft.com/office/drawing/2014/main" id="{22448D7E-488B-73C0-65DF-B244CAC1E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48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в) 5 см;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331783" name="Text Box 7">
            <a:extLst>
              <a:ext uri="{FF2B5EF4-FFF2-40B4-BE49-F238E27FC236}">
                <a16:creationId xmlns:a16="http://schemas.microsoft.com/office/drawing/2014/main" id="{60CF0621-92BD-F3D2-2225-F95B66BC4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48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г) 13 см.</a:t>
            </a:r>
            <a:endParaRPr lang="ru-RU" altLang="ru-RU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 autoUpdateAnimBg="0"/>
      <p:bldP spid="331781" grpId="0" autoUpdateAnimBg="0"/>
      <p:bldP spid="331782" grpId="0" autoUpdateAnimBg="0"/>
      <p:bldP spid="33178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93DEC83-6869-791D-8333-7B3CBE19C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F5E5E329-91FF-44EB-CEF9-E2B49160A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прямой последовательно отложены три отрезка: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так, что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 =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см,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 =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см,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см. Найдите расстояние между се­рединами отрезков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altLang="ru-RU" sz="2800" i="1" dirty="0">
              <a:cs typeface="Times New Roman" panose="02020603050405020304" pitchFamily="18" charset="0"/>
            </a:endParaRPr>
          </a:p>
        </p:txBody>
      </p:sp>
      <p:sp>
        <p:nvSpPr>
          <p:cNvPr id="331780" name="Text Box 4">
            <a:extLst>
              <a:ext uri="{FF2B5EF4-FFF2-40B4-BE49-F238E27FC236}">
                <a16:creationId xmlns:a16="http://schemas.microsoft.com/office/drawing/2014/main" id="{C0DBF724-025A-AE89-1F25-705D1EDC5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8,5 см.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93DEC83-6869-791D-8333-7B3CBE19C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F5E5E329-91FF-44EB-CEF9-E2B49160A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точки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взятой на некоторой прямой, отложены в од­ном направлении два отрезка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причем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 =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 мм,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АС =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 мм. Найдите: а) длину отрезка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б) расстояние от точки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середины от­резка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в) расстояние между серединами отрезков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altLang="ru-RU" sz="2800" i="1" dirty="0">
              <a:cs typeface="Times New Roman" panose="02020603050405020304" pitchFamily="18" charset="0"/>
            </a:endParaRPr>
          </a:p>
        </p:txBody>
      </p:sp>
      <p:sp>
        <p:nvSpPr>
          <p:cNvPr id="331780" name="Text Box 4">
            <a:extLst>
              <a:ext uri="{FF2B5EF4-FFF2-40B4-BE49-F238E27FC236}">
                <a16:creationId xmlns:a16="http://schemas.microsoft.com/office/drawing/2014/main" id="{C0DBF724-025A-AE89-1F25-705D1EDC5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а) 40 мм; </a:t>
            </a:r>
            <a:endParaRPr lang="ru-RU" altLang="ru-RU" dirty="0">
              <a:solidFill>
                <a:srgbClr val="FF3300"/>
              </a:solidFill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5540BDAC-1C65-874A-3F83-2427A6058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3510" y="5486400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/>
              <a:t>б) 80 мм; </a:t>
            </a:r>
            <a:endParaRPr lang="ru-RU" altLang="ru-RU" dirty="0">
              <a:solidFill>
                <a:srgbClr val="FF3300"/>
              </a:solidFill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BE25240-980B-9C03-E574-2024BA1E9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5486400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/>
              <a:t>в) 20 мм. 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65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 autoUpdateAnimBg="0"/>
      <p:bldP spid="5" grpId="0" autoUpdateAnimBg="0"/>
      <p:bldP spid="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93DEC83-6869-791D-8333-7B3CBE19C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F5E5E329-91FF-44EB-CEF9-E2B49160A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прямой от одной точки в одном направлении отложены три от­резка, сумма которых равна 28 см; конец первого отрезка служит середи­ной второго, а конец второго - серединой третьего. Найдите длины этих отрезков.</a:t>
            </a:r>
            <a:endParaRPr lang="en-US" altLang="ru-RU" sz="2800" i="1" dirty="0">
              <a:cs typeface="Times New Roman" panose="02020603050405020304" pitchFamily="18" charset="0"/>
            </a:endParaRPr>
          </a:p>
        </p:txBody>
      </p:sp>
      <p:sp>
        <p:nvSpPr>
          <p:cNvPr id="331780" name="Text Box 4">
            <a:extLst>
              <a:ext uri="{FF2B5EF4-FFF2-40B4-BE49-F238E27FC236}">
                <a16:creationId xmlns:a16="http://schemas.microsoft.com/office/drawing/2014/main" id="{C0DBF724-025A-AE89-1F25-705D1EDC5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а) 4 см; </a:t>
            </a:r>
            <a:endParaRPr lang="ru-RU" altLang="ru-RU" dirty="0">
              <a:solidFill>
                <a:srgbClr val="FF3300"/>
              </a:solidFill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5540BDAC-1C65-874A-3F83-2427A6058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3510" y="5486400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/>
              <a:t>б) 8 м; </a:t>
            </a:r>
            <a:endParaRPr lang="ru-RU" altLang="ru-RU" dirty="0">
              <a:solidFill>
                <a:srgbClr val="FF3300"/>
              </a:solidFill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BE25240-980B-9C03-E574-2024BA1E9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5486400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/>
              <a:t>в) 16 см. 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09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 autoUpdateAnimBg="0"/>
      <p:bldP spid="5" grpId="0" autoUpdateAnimBg="0"/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027">
            <a:extLst>
              <a:ext uri="{FF2B5EF4-FFF2-40B4-BE49-F238E27FC236}">
                <a16:creationId xmlns:a16="http://schemas.microsoft.com/office/drawing/2014/main" id="{936596B9-31B8-97C0-B49E-71C2FAE6D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altLang="ru-RU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измерения длины отрезка на местности обычно используют рулетку, а в качестве единичного отрезка принимается отрезок длины 1 м (метр), равный 100 см. Для измерения больших расстояний в качестве единицы измерения берётся 1 км (километр), равный 1000 м.</a:t>
            </a:r>
          </a:p>
          <a:p>
            <a:pPr marR="20955" indent="349250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длин отрезков выполняются следующие свойства.</a:t>
            </a:r>
          </a:p>
          <a:p>
            <a:pPr marR="20955" indent="349250" algn="just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Свойство 1.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Длины равных отрезков равны.</a:t>
            </a:r>
          </a:p>
          <a:p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Свойство 2.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Длина суммы отрезков равна сумме их длин.</a:t>
            </a:r>
            <a:r>
              <a:rPr lang="en-US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02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84DB227-C79D-F987-D99E-E55E5B61D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79242EC6-3C50-818F-2AB2-4FED8C7DD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На клетчатой бумаге изобразите отрезки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EF</a:t>
            </a:r>
            <a:r>
              <a:rPr lang="ru-RU" altLang="ru-RU" sz="3200">
                <a:cs typeface="Times New Roman" panose="02020603050405020304" pitchFamily="18" charset="0"/>
              </a:rPr>
              <a:t>, как показано на рисунке. </a:t>
            </a:r>
            <a:r>
              <a:rPr lang="ru-RU" altLang="ru-RU" sz="3200"/>
              <a:t>Расположите отрезки в порядке возрастания их длин. </a:t>
            </a:r>
            <a:r>
              <a:rPr lang="ru-RU" altLang="ru-RU" sz="3200">
                <a:cs typeface="Times New Roman" panose="02020603050405020304" pitchFamily="18" charset="0"/>
              </a:rPr>
              <a:t>С помощью линейки </a:t>
            </a:r>
            <a:r>
              <a:rPr lang="ru-RU" altLang="ru-RU" sz="3200"/>
              <a:t>проверьте правильность вашего расположения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pic>
        <p:nvPicPr>
          <p:cNvPr id="39940" name="Picture 4">
            <a:extLst>
              <a:ext uri="{FF2B5EF4-FFF2-40B4-BE49-F238E27FC236}">
                <a16:creationId xmlns:a16="http://schemas.microsoft.com/office/drawing/2014/main" id="{51FDA1FA-AF35-3AE8-FFBA-E7A919EA29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276600"/>
            <a:ext cx="2522538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685" name="Text Box 5">
            <a:extLst>
              <a:ext uri="{FF2B5EF4-FFF2-40B4-BE49-F238E27FC236}">
                <a16:creationId xmlns:a16="http://schemas.microsoft.com/office/drawing/2014/main" id="{328666D9-CFDD-A11E-E5CA-00C5F2DF3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 i="1"/>
              <a:t>AB</a:t>
            </a:r>
            <a:r>
              <a:rPr lang="en-US" altLang="ru-RU"/>
              <a:t>, </a:t>
            </a:r>
            <a:r>
              <a:rPr lang="en-US" altLang="ru-RU" i="1"/>
              <a:t>EF</a:t>
            </a:r>
            <a:r>
              <a:rPr lang="en-US" altLang="ru-RU"/>
              <a:t>, </a:t>
            </a:r>
            <a:r>
              <a:rPr lang="en-US" altLang="ru-RU" i="1"/>
              <a:t>CD</a:t>
            </a:r>
            <a:r>
              <a:rPr lang="en-US" altLang="ru-RU"/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D40124B-56E7-AC4B-A0B4-AF37021F6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 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799F085D-1C85-1A17-7DF6-3B1EE29A7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Расположите номера в порядке возрастания </a:t>
            </a:r>
            <a:r>
              <a:rPr lang="ru-RU" altLang="ru-RU" sz="3200"/>
              <a:t>длин </a:t>
            </a:r>
            <a:r>
              <a:rPr lang="ru-RU" altLang="ru-RU" sz="3200">
                <a:cs typeface="Times New Roman" panose="02020603050405020304" pitchFamily="18" charset="0"/>
              </a:rPr>
              <a:t>соответствующих отрезков. </a:t>
            </a:r>
          </a:p>
        </p:txBody>
      </p:sp>
      <p:sp>
        <p:nvSpPr>
          <p:cNvPr id="325636" name="Text Box 4">
            <a:extLst>
              <a:ext uri="{FF2B5EF4-FFF2-40B4-BE49-F238E27FC236}">
                <a16:creationId xmlns:a16="http://schemas.microsoft.com/office/drawing/2014/main" id="{BD1D0138-329B-F68D-9C2A-73C00B1C2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5, 4, 1, 6, 3, 2.</a:t>
            </a:r>
            <a:r>
              <a:rPr lang="ru-RU" altLang="ru-RU" sz="3200"/>
              <a:t> </a:t>
            </a:r>
          </a:p>
        </p:txBody>
      </p:sp>
      <p:pic>
        <p:nvPicPr>
          <p:cNvPr id="41989" name="Picture 5">
            <a:extLst>
              <a:ext uri="{FF2B5EF4-FFF2-40B4-BE49-F238E27FC236}">
                <a16:creationId xmlns:a16="http://schemas.microsoft.com/office/drawing/2014/main" id="{4C3363B9-1441-3F0A-3EE5-D54BF3F36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60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B209BD4-707B-FCDC-90F4-F5CACF49F9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 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6885CC0D-F4A9-54AB-57E2-2E914D420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Сравните </a:t>
            </a:r>
            <a:r>
              <a:rPr lang="ru-RU" altLang="ru-RU" sz="3200"/>
              <a:t>длины </a:t>
            </a:r>
            <a:r>
              <a:rPr lang="ru-RU" altLang="ru-RU" sz="3200">
                <a:cs typeface="Times New Roman" panose="02020603050405020304" pitchFamily="18" charset="0"/>
              </a:rPr>
              <a:t>отрезков </a:t>
            </a:r>
            <a:r>
              <a:rPr lang="en-US" altLang="ru-RU" sz="3200" i="1">
                <a:cs typeface="Times New Roman" panose="02020603050405020304" pitchFamily="18" charset="0"/>
              </a:rPr>
              <a:t>AB </a:t>
            </a:r>
            <a:r>
              <a:rPr lang="ru-RU" altLang="ru-RU" sz="3200">
                <a:cs typeface="Times New Roman" panose="02020603050405020304" pitchFamily="18" charset="0"/>
              </a:rPr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 i="1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42020" name="Text Box 4">
            <a:extLst>
              <a:ext uri="{FF2B5EF4-FFF2-40B4-BE49-F238E27FC236}">
                <a16:creationId xmlns:a16="http://schemas.microsoft.com/office/drawing/2014/main" id="{90531904-0B62-1E55-36C9-30C573350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350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равны.</a:t>
            </a:r>
          </a:p>
        </p:txBody>
      </p:sp>
      <p:pic>
        <p:nvPicPr>
          <p:cNvPr id="44037" name="Picture 5">
            <a:extLst>
              <a:ext uri="{FF2B5EF4-FFF2-40B4-BE49-F238E27FC236}">
                <a16:creationId xmlns:a16="http://schemas.microsoft.com/office/drawing/2014/main" id="{7143E905-5B51-9ABD-9DA7-43299CEA4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273685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6">
            <a:extLst>
              <a:ext uri="{FF2B5EF4-FFF2-40B4-BE49-F238E27FC236}">
                <a16:creationId xmlns:a16="http://schemas.microsoft.com/office/drawing/2014/main" id="{85C65D4E-AE24-B4F3-3486-B0957C12A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371600"/>
            <a:ext cx="1795463" cy="254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9" name="Picture 7">
            <a:extLst>
              <a:ext uri="{FF2B5EF4-FFF2-40B4-BE49-F238E27FC236}">
                <a16:creationId xmlns:a16="http://schemas.microsoft.com/office/drawing/2014/main" id="{4D194009-7954-1BD1-779C-FFB5019DC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47800"/>
            <a:ext cx="2608263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Text Box 8">
            <a:extLst>
              <a:ext uri="{FF2B5EF4-FFF2-40B4-BE49-F238E27FC236}">
                <a16:creationId xmlns:a16="http://schemas.microsoft.com/office/drawing/2014/main" id="{D5B0BFCE-E3E7-3D12-3C23-96E24E136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267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а)</a:t>
            </a:r>
          </a:p>
        </p:txBody>
      </p:sp>
      <p:sp>
        <p:nvSpPr>
          <p:cNvPr id="44041" name="Text Box 9">
            <a:extLst>
              <a:ext uri="{FF2B5EF4-FFF2-40B4-BE49-F238E27FC236}">
                <a16:creationId xmlns:a16="http://schemas.microsoft.com/office/drawing/2014/main" id="{0156E0EE-DBEA-898B-1334-3AD101A58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267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б)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F7413067-CEFC-22FC-7E1D-9DE8CD1CC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267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C3C1478-B755-4A56-4821-7A8FEC01C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7840E8EA-FE0E-7A91-DEA0-C6B9CF402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Точки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принадлежат одной прямой. Принадлежит ли точка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отрезку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3 см,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 =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см?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39972" name="Text Box 4">
            <a:extLst>
              <a:ext uri="{FF2B5EF4-FFF2-40B4-BE49-F238E27FC236}">
                <a16:creationId xmlns:a16="http://schemas.microsoft.com/office/drawing/2014/main" id="{84825A5E-DF3F-2F86-12AB-2FDE83B1B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495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Нет</a:t>
            </a:r>
            <a:r>
              <a:rPr lang="en-US" altLang="ru-RU" dirty="0"/>
              <a:t>.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2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C3C1478-B755-4A56-4821-7A8FEC01C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7840E8EA-FE0E-7A91-DEA0-C6B9CF402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Могут ли точки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принадлежать одной прямой, если длина большего отрезка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меньше суммы длин отрезков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39972" name="Text Box 4">
            <a:extLst>
              <a:ext uri="{FF2B5EF4-FFF2-40B4-BE49-F238E27FC236}">
                <a16:creationId xmlns:a16="http://schemas.microsoft.com/office/drawing/2014/main" id="{84825A5E-DF3F-2F86-12AB-2FDE83B1B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495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Нет</a:t>
            </a:r>
            <a:r>
              <a:rPr lang="en-US" altLang="ru-RU" dirty="0"/>
              <a:t>.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5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8F75DE6-9126-F778-2250-3D6D6D5B80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D0B61105-9E93-C8AA-D2A1-587260A90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Точки </a:t>
            </a:r>
            <a:r>
              <a:rPr lang="ru-RU" altLang="ru-RU" sz="3200" i="1">
                <a:cs typeface="Times New Roman" panose="02020603050405020304" pitchFamily="18" charset="0"/>
              </a:rPr>
              <a:t>А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 i="1">
                <a:cs typeface="Times New Roman" panose="02020603050405020304" pitchFamily="18" charset="0"/>
              </a:rPr>
              <a:t>В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ru-RU" altLang="ru-RU" sz="3200" i="1">
                <a:cs typeface="Times New Roman" panose="02020603050405020304" pitchFamily="18" charset="0"/>
              </a:rPr>
              <a:t>С</a:t>
            </a:r>
            <a:r>
              <a:rPr lang="ru-RU" altLang="ru-RU" sz="3200">
                <a:cs typeface="Times New Roman" panose="02020603050405020304" pitchFamily="18" charset="0"/>
              </a:rPr>
              <a:t> принадлежат одной прямой. Известно, что </a:t>
            </a:r>
            <a:r>
              <a:rPr lang="ru-RU" altLang="ru-RU" sz="3200" i="1">
                <a:cs typeface="Times New Roman" panose="02020603050405020304" pitchFamily="18" charset="0"/>
              </a:rPr>
              <a:t>АВ</a:t>
            </a:r>
            <a:r>
              <a:rPr lang="ru-RU" altLang="ru-RU" sz="3200">
                <a:cs typeface="Times New Roman" panose="02020603050405020304" pitchFamily="18" charset="0"/>
              </a:rPr>
              <a:t> = 4 см, </a:t>
            </a:r>
            <a:r>
              <a:rPr lang="ru-RU" altLang="ru-RU" sz="3200" i="1">
                <a:cs typeface="Times New Roman" panose="02020603050405020304" pitchFamily="18" charset="0"/>
              </a:rPr>
              <a:t>АС</a:t>
            </a:r>
            <a:r>
              <a:rPr lang="ru-RU" altLang="ru-RU" sz="3200">
                <a:cs typeface="Times New Roman" panose="02020603050405020304" pitchFamily="18" charset="0"/>
              </a:rPr>
              <a:t> = 7 см, </a:t>
            </a:r>
            <a:r>
              <a:rPr lang="ru-RU" altLang="ru-RU" sz="3200" i="1">
                <a:cs typeface="Times New Roman" panose="02020603050405020304" pitchFamily="18" charset="0"/>
              </a:rPr>
              <a:t>ВС</a:t>
            </a:r>
            <a:r>
              <a:rPr lang="ru-RU" altLang="ru-RU" sz="3200">
                <a:cs typeface="Times New Roman" panose="02020603050405020304" pitchFamily="18" charset="0"/>
              </a:rPr>
              <a:t> = 3 см. Какая из точек </a:t>
            </a:r>
            <a:r>
              <a:rPr lang="ru-RU" altLang="ru-RU" sz="3200" i="1">
                <a:cs typeface="Times New Roman" panose="02020603050405020304" pitchFamily="18" charset="0"/>
              </a:rPr>
              <a:t>А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 i="1">
                <a:cs typeface="Times New Roman" panose="02020603050405020304" pitchFamily="18" charset="0"/>
              </a:rPr>
              <a:t>В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 i="1">
                <a:cs typeface="Times New Roman" panose="02020603050405020304" pitchFamily="18" charset="0"/>
              </a:rPr>
              <a:t>С</a:t>
            </a:r>
            <a:r>
              <a:rPr lang="ru-RU" altLang="ru-RU" sz="3200">
                <a:cs typeface="Times New Roman" panose="02020603050405020304" pitchFamily="18" charset="0"/>
              </a:rPr>
              <a:t> лежит между двумя другими?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333828" name="Text Box 4">
            <a:extLst>
              <a:ext uri="{FF2B5EF4-FFF2-40B4-BE49-F238E27FC236}">
                <a16:creationId xmlns:a16="http://schemas.microsoft.com/office/drawing/2014/main" id="{4325EDED-DE8A-795B-B0B1-5C7925C88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 i="1"/>
              <a:t>B</a:t>
            </a:r>
            <a:r>
              <a:rPr lang="en-US" altLang="ru-RU"/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2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87C9AFD-27C0-093E-FEDE-D90839078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C4474897-7717-1261-F864-91DD18AC9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На рисунке </a:t>
            </a:r>
            <a:r>
              <a:rPr lang="ru-RU" altLang="ru-RU" sz="3200" i="1">
                <a:cs typeface="Times New Roman" panose="02020603050405020304" pitchFamily="18" charset="0"/>
              </a:rPr>
              <a:t>АВ =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,</a:t>
            </a:r>
            <a:r>
              <a:rPr lang="ru-RU" altLang="ru-RU" sz="3200" i="1">
                <a:cs typeface="Times New Roman" panose="02020603050405020304" pitchFamily="18" charset="0"/>
              </a:rPr>
              <a:t> АС = </a:t>
            </a:r>
            <a:r>
              <a:rPr lang="ru-RU" altLang="ru-RU" sz="3200">
                <a:cs typeface="Times New Roman" panose="02020603050405020304" pitchFamily="18" charset="0"/>
              </a:rPr>
              <a:t>6 см. Найдите </a:t>
            </a:r>
            <a:r>
              <a:rPr lang="en-US" altLang="ru-RU" sz="3200" i="1">
                <a:cs typeface="Times New Roman" panose="02020603050405020304" pitchFamily="18" charset="0"/>
              </a:rPr>
              <a:t>BD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5876" name="Text Box 4">
            <a:extLst>
              <a:ext uri="{FF2B5EF4-FFF2-40B4-BE49-F238E27FC236}">
                <a16:creationId xmlns:a16="http://schemas.microsoft.com/office/drawing/2014/main" id="{78ABA08A-6C21-0373-4483-C400D6AB3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495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6 </a:t>
            </a:r>
            <a:r>
              <a:rPr lang="ru-RU" altLang="ru-RU"/>
              <a:t>см</a:t>
            </a:r>
            <a:r>
              <a:rPr lang="en-US" altLang="ru-RU"/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52229" name="Picture 5">
            <a:extLst>
              <a:ext uri="{FF2B5EF4-FFF2-40B4-BE49-F238E27FC236}">
                <a16:creationId xmlns:a16="http://schemas.microsoft.com/office/drawing/2014/main" id="{8EF007D0-D7F5-DE1D-7C8C-70A1693EA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7623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38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1020</Words>
  <Application>Microsoft Office PowerPoint</Application>
  <PresentationFormat>Экран (4:3)</PresentationFormat>
  <Paragraphs>100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Оформление по умолчанию</vt:lpstr>
      <vt:lpstr>Измерение длин отрезков</vt:lpstr>
      <vt:lpstr>Презентация PowerPoint</vt:lpstr>
      <vt:lpstr>Упражнение 1</vt:lpstr>
      <vt:lpstr>Упражнение 2 </vt:lpstr>
      <vt:lpstr>Упражнение 3 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48</cp:revision>
  <dcterms:created xsi:type="dcterms:W3CDTF">2008-04-30T05:51:18Z</dcterms:created>
  <dcterms:modified xsi:type="dcterms:W3CDTF">2022-07-09T03:57:04Z</dcterms:modified>
</cp:coreProperties>
</file>