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9" r:id="rId3"/>
    <p:sldId id="271" r:id="rId4"/>
    <p:sldId id="322" r:id="rId5"/>
    <p:sldId id="332" r:id="rId6"/>
    <p:sldId id="330" r:id="rId7"/>
    <p:sldId id="331" r:id="rId8"/>
    <p:sldId id="329" r:id="rId9"/>
    <p:sldId id="323" r:id="rId10"/>
    <p:sldId id="270" r:id="rId11"/>
    <p:sldId id="261" r:id="rId12"/>
    <p:sldId id="320" r:id="rId13"/>
    <p:sldId id="319" r:id="rId14"/>
    <p:sldId id="295" r:id="rId15"/>
    <p:sldId id="296" r:id="rId16"/>
    <p:sldId id="324" r:id="rId17"/>
    <p:sldId id="325" r:id="rId18"/>
    <p:sldId id="326" r:id="rId19"/>
    <p:sldId id="334" r:id="rId20"/>
    <p:sldId id="335" r:id="rId21"/>
    <p:sldId id="333" r:id="rId22"/>
    <p:sldId id="327" r:id="rId23"/>
    <p:sldId id="328" r:id="rId24"/>
    <p:sldId id="336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4" autoAdjust="0"/>
    <p:restoredTop sz="90929"/>
  </p:normalViewPr>
  <p:slideViewPr>
    <p:cSldViewPr>
      <p:cViewPr varScale="1">
        <p:scale>
          <a:sx n="93" d="100"/>
          <a:sy n="93" d="100"/>
        </p:scale>
        <p:origin x="51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CAF2B77-63E4-A860-A964-28D8DA2284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8C3708C-1819-ECE0-A0BD-B2922E43844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1A247255-83A0-1FAD-3FB8-094B5054C51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358203B-F5D9-7C36-BABE-27E7253A474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5D6D8D2-2D82-3310-A45C-AF7753787B5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8EEEC76-E7BA-6908-20A2-5FCFC8731F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849B96-39F5-48C1-AE76-E5D6DF46942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3A6744-D015-C9EC-E000-2CCA9A9D1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2DC2F-AC02-4782-87AE-F54883C525CF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218" name="Rectangle 1026">
            <a:extLst>
              <a:ext uri="{FF2B5EF4-FFF2-40B4-BE49-F238E27FC236}">
                <a16:creationId xmlns:a16="http://schemas.microsoft.com/office/drawing/2014/main" id="{232713AD-DD83-9A8A-B7BA-01C66BE8767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1027">
            <a:extLst>
              <a:ext uri="{FF2B5EF4-FFF2-40B4-BE49-F238E27FC236}">
                <a16:creationId xmlns:a16="http://schemas.microsoft.com/office/drawing/2014/main" id="{F70A1153-0A4A-3F47-C828-6712C97EB8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A13CD9-7F42-83FD-4347-59F8ED5B7E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A7BE73-515D-4FC8-9AEB-B8355623B685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E19961FA-CF30-BD43-489E-1C2EA02FC1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BD8818A-CCF1-0187-4947-65D58342D0A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E42636-5703-E1E7-7DDC-77A3D08903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DA5119-F89C-4325-93F7-6577F7CC8000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0C0CC2FB-E556-F23D-BF6F-DB4EFE4200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CBC5DAD-E8A2-F025-B6F7-B911E930DC3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E39294-2838-3631-6A43-4209799079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5A689B-19B8-4351-BBFD-7848CF8BD8FD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40290" name="Rectangle 2">
            <a:extLst>
              <a:ext uri="{FF2B5EF4-FFF2-40B4-BE49-F238E27FC236}">
                <a16:creationId xmlns:a16="http://schemas.microsoft.com/office/drawing/2014/main" id="{6BD2D7D1-8F10-3E0A-840F-23D027077CC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683DB1E2-CEF3-5B94-3646-E01CB88400E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DEAB78-9032-D8B0-EA7D-47897BEA76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924358-3642-44A1-992D-5EC3F6FA4F19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38242" name="Rectangle 2050">
            <a:extLst>
              <a:ext uri="{FF2B5EF4-FFF2-40B4-BE49-F238E27FC236}">
                <a16:creationId xmlns:a16="http://schemas.microsoft.com/office/drawing/2014/main" id="{140689D3-D5DD-83FB-BD81-D250739BED1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2051">
            <a:extLst>
              <a:ext uri="{FF2B5EF4-FFF2-40B4-BE49-F238E27FC236}">
                <a16:creationId xmlns:a16="http://schemas.microsoft.com/office/drawing/2014/main" id="{7702AB5B-D39B-B078-7711-C226150D9A0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EB89C0-2260-7971-AFF1-B0194F977D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C5B6EF-B784-46C9-9A88-735196D1109E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88CDA0D0-E504-3012-01A7-9BE8C24568F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37B533A3-341F-370D-0BE9-C27AC4B2D79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164610-3BB4-7AB8-2FE3-1152AB91F2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F6A3DB-18A6-4692-817F-9923F8503A8B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5047F4CD-B257-EA2A-B7D4-1D9927587BF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34176A3A-3033-48B2-F06A-7367ADE852D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DB805B-022A-1C22-8313-1E26484CFD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4F2244-2449-4DBF-AECA-19A0EB6FEA6B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48482" name="Rectangle 2">
            <a:extLst>
              <a:ext uri="{FF2B5EF4-FFF2-40B4-BE49-F238E27FC236}">
                <a16:creationId xmlns:a16="http://schemas.microsoft.com/office/drawing/2014/main" id="{19E5F835-7661-2FDF-E2FB-B49149BA757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D9820EE5-5771-681B-3760-26F9B3949C0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7A849A-923C-DAAB-735E-A9E7A88EA8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B27906-1DAD-4527-AED9-29F8984FCBCE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94F85273-7FC4-BF15-5F70-7633EED9A54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87C29013-D66D-1AB3-791C-11B3050821D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8B3160-4668-894A-0FD2-CED4596BA3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C6C15-6BC5-460F-94C7-853ECA35196C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72F40797-BFB5-3F1F-EFAD-E0C0D0ECFED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C603536D-1CC2-2FD0-B280-5F222885ED1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8B3160-4668-894A-0FD2-CED4596BA3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C6C15-6BC5-460F-94C7-853ECA35196C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72F40797-BFB5-3F1F-EFAD-E0C0D0ECFE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C603536D-1CC2-2FD0-B280-5F222885E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26926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FA30AF-7BC7-80DA-141D-84A8DC5B26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9B01D1-638C-4634-ACD2-35463832E9AC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9EE8F839-86C6-0E7E-FC97-6951C678258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300D96F5-6976-7E30-0185-392AF293CDA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8B3160-4668-894A-0FD2-CED4596BA3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C6C15-6BC5-460F-94C7-853ECA35196C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72F40797-BFB5-3F1F-EFAD-E0C0D0ECFE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C603536D-1CC2-2FD0-B280-5F222885E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872969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FB6CC3-D299-8424-E40B-8C0BA6836A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14C88A-03EB-4E98-BBE3-154AF0C4661D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7E51E24E-1A82-0FB1-1885-5B0CD6C90A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2DD76415-DD5F-22D8-696B-E6314B888D0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24971B-ED33-9936-9C57-76DDF19AAB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CB352A-C3DE-46FB-BCCF-9920D1E3F4CF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2CFF2A5F-B28B-694A-1787-8FBEEFA2217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0902F150-B743-E2D5-9A01-F3A39117C87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156F9D-0D74-771D-D3D1-1BB8463C1F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C1302E-E18C-4ADA-BD80-D82540309E35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FEC14102-74C3-33FB-4712-41D19D2194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E433FDE5-283E-C79B-E26A-AA6F1841645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156F9D-0D74-771D-D3D1-1BB8463C1F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C1302E-E18C-4ADA-BD80-D82540309E35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FEC14102-74C3-33FB-4712-41D19D2194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E433FDE5-283E-C79B-E26A-AA6F184164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54310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B7630B-594B-8A5B-8D02-9EAA078853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210CBA-B100-42FF-998D-4AE457FFA4D6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63C25335-8BF7-0CDE-C4D9-42D4A456482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86C2ADE-2224-3BDD-39CB-CB8E3DE6CF6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C92CCA5-E1B6-A43B-98AB-09A26611A5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E01656-2460-42FC-8215-9986C8D41180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44386" name="Rectangle 2050">
            <a:extLst>
              <a:ext uri="{FF2B5EF4-FFF2-40B4-BE49-F238E27FC236}">
                <a16:creationId xmlns:a16="http://schemas.microsoft.com/office/drawing/2014/main" id="{2E919703-615A-933E-F9F2-FD99770EB37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Rectangle 2051">
            <a:extLst>
              <a:ext uri="{FF2B5EF4-FFF2-40B4-BE49-F238E27FC236}">
                <a16:creationId xmlns:a16="http://schemas.microsoft.com/office/drawing/2014/main" id="{2A5BE218-29DB-4E25-BCD6-79610A9BCC0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38A25D-0E1C-5048-16C5-D2C712A5B5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76B44-0B0A-49AB-8DA1-B2250F49C426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66914" name="Rectangle 1026">
            <a:extLst>
              <a:ext uri="{FF2B5EF4-FFF2-40B4-BE49-F238E27FC236}">
                <a16:creationId xmlns:a16="http://schemas.microsoft.com/office/drawing/2014/main" id="{39F1661E-4D26-1234-3E60-136FBD1082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5" name="Rectangle 1027">
            <a:extLst>
              <a:ext uri="{FF2B5EF4-FFF2-40B4-BE49-F238E27FC236}">
                <a16:creationId xmlns:a16="http://schemas.microsoft.com/office/drawing/2014/main" id="{884AF088-D9AC-1271-1795-19076D1CABA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CA3C8A-EEF3-01E4-EB2E-05ED558F77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9E6E4-4034-490E-B0FA-6DB6EAED6289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62818" name="Rectangle 1026">
            <a:extLst>
              <a:ext uri="{FF2B5EF4-FFF2-40B4-BE49-F238E27FC236}">
                <a16:creationId xmlns:a16="http://schemas.microsoft.com/office/drawing/2014/main" id="{4ADEDC3A-117A-C974-1FB2-5B4B1074499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Rectangle 1027">
            <a:extLst>
              <a:ext uri="{FF2B5EF4-FFF2-40B4-BE49-F238E27FC236}">
                <a16:creationId xmlns:a16="http://schemas.microsoft.com/office/drawing/2014/main" id="{DA72BC35-37B3-3578-A10D-E51CA1C4C93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2F5650-8E64-EB40-6E42-7C87EF7A6D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0FA985-5C56-4559-8D72-BBC6E3B490AA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64866" name="Rectangle 2">
            <a:extLst>
              <a:ext uri="{FF2B5EF4-FFF2-40B4-BE49-F238E27FC236}">
                <a16:creationId xmlns:a16="http://schemas.microsoft.com/office/drawing/2014/main" id="{E9F59BE1-FC36-AB3C-2731-37E62CBB26B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6EAE0724-39AD-ABFE-1E75-31C02D4A569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8B62BE-81FC-2E52-0AD5-BE7B080C13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709D74-B3B7-439C-AE4F-FF044A209875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5F0B09BC-357F-B173-3BFA-7173853600B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5CC9E76A-E3AE-90BC-DC7B-B23BBC5A628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D53CA92-FCCE-4298-ED69-EF171691F8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E5F9B4-72EF-4077-B3C1-02961915440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46434" name="Rectangle 2">
            <a:extLst>
              <a:ext uri="{FF2B5EF4-FFF2-40B4-BE49-F238E27FC236}">
                <a16:creationId xmlns:a16="http://schemas.microsoft.com/office/drawing/2014/main" id="{6D9B1557-0FAD-CB4E-E3A8-500C9E93081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6869ED44-80F7-38CF-8F64-203DEADE303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EBC65A-C383-A16A-48B3-4D4C147776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714A34D-A9C3-F7C2-6802-29AE1EA0F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3E4225-A478-FD48-4186-C4F56C85D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DF9C57-3E00-3F8B-B46C-4373CAFD0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B0AABB-35C0-C159-B0A1-83BA0CC8A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45DEE-EC38-476A-BABB-53A535E3D2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33185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06F849-23A9-5C84-BF8F-B7AF612D1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9DF526E-D47E-F9E1-5B3A-553D76E57C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3BCB5C-48E0-6408-9236-3646304DB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4DA759-7418-064E-A72D-EDCFBF8DE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0F7643-E7A0-2F4A-4BC2-394AD0820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4D119-49DA-4040-B41B-3652341B56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772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5BB863-3E82-761A-E836-AF3E843401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402E6A-E0D2-D219-281E-BF66E55489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F822F4-6F06-B7DC-E628-3AB0C571D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9D0EF7-B6AB-E807-69F6-3B6656AC9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75D743-FA0E-E5BB-7E61-DDCA37DCA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F3F87-F29A-44DC-9E4D-B9A3833D4F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904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BF9AEB-721E-078F-3126-49256F125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647A20-3C37-DC5A-4C78-A14A53EB2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8DFC45-5D23-5402-3D39-F734BE3A4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742502-BC0E-B6B3-2989-E93B998A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F49CAF-E5AD-E9D0-EA6B-34C620462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61936-0194-4A66-B0A2-CFF24D1189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303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FCA933-4ECF-663F-CA24-8371297B2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DA8C14-AE81-9E74-D994-7D409B5E4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90517B-AEC6-1FA7-067D-0FAA80664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780535-E648-5CE6-C19D-31C462020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B2A6E8-0FBB-1A26-786E-E66EE9687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207C4-5FB9-4BF0-A655-6A8A42823B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998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882064-A436-A768-1E3F-338241088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B3F8E5-FD17-930F-2998-A4D70C0E29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778CC3-EA73-184E-9F90-83A774D24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B3EBDA-BA92-D608-E7A9-12E96D652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545A94-CB73-5AAD-BD8B-3AF4FDB8E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AB3619-75EF-F651-6034-697ECF91A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BD952-BC87-4194-A64C-CCAAD513035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789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DAA70-BEB7-7598-E179-EE0422627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B52DF1-6E30-6DB4-7663-A4D6AD0F6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E3F87B-050A-8BB2-96F1-3855D5639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C8AE447-C472-20AB-3E78-79FA92457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AC9DFF5-BE9E-BE25-77A3-2F194C76B0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AC7BE65-F324-0902-1515-DB154A6B5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D47B5EC-BED1-D96D-C156-776A000D7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A23A9C8-CF22-00A5-780A-DAC77ABC8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5E768-5CC0-42B9-BCE0-B0B66252AF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757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8F5682-46E4-6515-ED8D-E7FD8DF0A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4F273FC-99AE-0CF5-91E2-D5DAA9804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300FDE6-CE9F-129D-CCB7-AED499B7D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1F7CC8E-0708-33EA-7BB2-0314C17DC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EE668-816E-42F0-A998-83C10E63AC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775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9F78D26-E7EA-035A-055A-8DED5C0B4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55F5822-CC8A-86E0-A1F4-3A9E82874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AA391D8-F28F-8365-28DD-3ECD458C8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C2D92-F04D-4942-8EA9-5E11760FBF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678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219781-7210-D0A3-7E17-6B5F5FC7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2F8C85-4EE9-C6EC-1A08-0E337A2D1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2E14C9-6EF0-86D8-56DE-365BD886E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F1615B4-27D0-9228-75BD-9EA8CB4AA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4F5FA6-24AE-92D5-6604-F693414E8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9A4F25-BB5A-C43A-D33A-2A394E7E1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C69B7-DAD5-4799-9D7C-BC6C6B5688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357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8E87FD-2154-4880-1C0F-372659F42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0B8ABF9-79A8-A795-C773-32DA7CA7C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59899BE-CD5B-AE8D-3282-B5171B9B4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DFD325-CED5-0AA4-7B3E-0BD85A6FD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7B3E8D1-423F-A957-FFF5-67846D047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B8A4E4-EF5E-3CEB-33D0-709576AC2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0E276-F824-4D12-8000-97A0C1FA9C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749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D89E67C-4B93-5842-48A5-E995603979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8A55C02-31C5-FC83-3D6C-DAE1668B32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FD5B5A2-097C-0A72-6EEB-2A00F049F02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858F4F7-31FD-E6A2-4A58-9C95A518204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082A5F-E910-67C7-2BF3-077141C030E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698D577-643A-402F-A428-BFE2E64E308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3A7C082-70BB-AC67-82BF-B95F1E04DE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1055"/>
            <a:ext cx="7772400" cy="457200"/>
          </a:xfrm>
        </p:spPr>
        <p:txBody>
          <a:bodyPr/>
          <a:lstStyle/>
          <a:p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r>
              <a:rPr lang="ru-RU" altLang="ru-RU" sz="3600" dirty="0">
                <a:solidFill>
                  <a:srgbClr val="FF3300"/>
                </a:solidFill>
              </a:rPr>
              <a:t>. Ломаные</a:t>
            </a:r>
          </a:p>
        </p:txBody>
      </p:sp>
      <p:sp>
        <p:nvSpPr>
          <p:cNvPr id="2079" name="Text Box 31">
            <a:extLst>
              <a:ext uri="{FF2B5EF4-FFF2-40B4-BE49-F238E27FC236}">
                <a16:creationId xmlns:a16="http://schemas.microsoft.com/office/drawing/2014/main" id="{6C578B83-F100-8756-2C18-192CF22FB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134151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Сами отрезки называются</a:t>
            </a:r>
            <a:r>
              <a:rPr lang="en-US" altLang="ru-RU" dirty="0"/>
              <a:t> </a:t>
            </a:r>
            <a:r>
              <a:rPr lang="ru-RU" altLang="ru-RU" dirty="0">
                <a:solidFill>
                  <a:srgbClr val="FF3300"/>
                </a:solidFill>
              </a:rPr>
              <a:t>сторонами ломаной, </a:t>
            </a:r>
            <a:r>
              <a:rPr lang="ru-RU" altLang="ru-RU" dirty="0"/>
              <a:t>а их концы – </a:t>
            </a:r>
            <a:r>
              <a:rPr lang="ru-RU" altLang="ru-RU" dirty="0">
                <a:solidFill>
                  <a:srgbClr val="FF3300"/>
                </a:solidFill>
              </a:rPr>
              <a:t>вершинами ломаной.</a:t>
            </a:r>
            <a:endParaRPr lang="ru-RU" altLang="ru-RU" dirty="0"/>
          </a:p>
        </p:txBody>
      </p:sp>
      <p:sp>
        <p:nvSpPr>
          <p:cNvPr id="2095" name="Text Box 47">
            <a:extLst>
              <a:ext uri="{FF2B5EF4-FFF2-40B4-BE49-F238E27FC236}">
                <a16:creationId xmlns:a16="http://schemas.microsoft.com/office/drawing/2014/main" id="{B5AF0CAF-4C56-73F2-44F6-06384DD85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97" y="381293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Ломаная обозначается последовательным указанием ее вершин</a:t>
            </a:r>
            <a:r>
              <a:rPr lang="en-US" altLang="ru-RU" dirty="0"/>
              <a:t>.</a:t>
            </a:r>
            <a:endParaRPr lang="ru-RU" altLang="ru-RU" dirty="0"/>
          </a:p>
        </p:txBody>
      </p:sp>
      <p:sp>
        <p:nvSpPr>
          <p:cNvPr id="2097" name="Text Box 49">
            <a:extLst>
              <a:ext uri="{FF2B5EF4-FFF2-40B4-BE49-F238E27FC236}">
                <a16:creationId xmlns:a16="http://schemas.microsoft.com/office/drawing/2014/main" id="{B2F1FD73-BC82-A16B-C023-5A26118BB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97" y="4572000"/>
            <a:ext cx="91029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 	</a:t>
            </a:r>
            <a:r>
              <a:rPr lang="ru-RU" altLang="ru-RU" dirty="0"/>
              <a:t>Ломаная называется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простой</a:t>
            </a:r>
            <a:r>
              <a:rPr lang="ru-RU" altLang="ru-RU" dirty="0"/>
              <a:t>, если она не имеет точек самопересечения.</a:t>
            </a:r>
          </a:p>
        </p:txBody>
      </p:sp>
      <p:sp>
        <p:nvSpPr>
          <p:cNvPr id="2099" name="Text Box 51">
            <a:extLst>
              <a:ext uri="{FF2B5EF4-FFF2-40B4-BE49-F238E27FC236}">
                <a16:creationId xmlns:a16="http://schemas.microsoft.com/office/drawing/2014/main" id="{3F1A1490-02A9-7045-8001-3076C54D8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 	</a:t>
            </a:r>
            <a:r>
              <a:rPr lang="ru-RU" altLang="ru-RU" dirty="0"/>
              <a:t>Ломаная называется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замкнутой</a:t>
            </a:r>
            <a:r>
              <a:rPr lang="ru-RU" altLang="ru-RU" dirty="0"/>
              <a:t>, если начало первого отрезка ломаной совпадает с концом последнего.</a:t>
            </a:r>
          </a:p>
        </p:txBody>
      </p:sp>
      <p:grpSp>
        <p:nvGrpSpPr>
          <p:cNvPr id="2107" name="Group 59">
            <a:extLst>
              <a:ext uri="{FF2B5EF4-FFF2-40B4-BE49-F238E27FC236}">
                <a16:creationId xmlns:a16="http://schemas.microsoft.com/office/drawing/2014/main" id="{F6BD8973-5844-C3EF-3096-702C82330E57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430213"/>
            <a:ext cx="9067800" cy="2746375"/>
            <a:chOff x="48" y="271"/>
            <a:chExt cx="5712" cy="1730"/>
          </a:xfrm>
        </p:grpSpPr>
        <p:sp>
          <p:nvSpPr>
            <p:cNvPr id="2051" name="Text Box 3">
              <a:extLst>
                <a:ext uri="{FF2B5EF4-FFF2-40B4-BE49-F238E27FC236}">
                  <a16:creationId xmlns:a16="http://schemas.microsoft.com/office/drawing/2014/main" id="{CE1D3DC8-085C-0D8E-B47A-01DCC77EAC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" y="271"/>
              <a:ext cx="5712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   </a:t>
              </a:r>
              <a:r>
                <a:rPr lang="en-US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 Ломаной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называется</a:t>
              </a:r>
              <a:r>
                <a:rPr lang="en-US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фигура, образованная конечным набором отрезков, расположенных так, что конец первого является началом второго, конец второго – началом третьего и т.</a:t>
              </a:r>
              <a:r>
                <a:rPr lang="en-US" altLang="ru-RU" dirty="0"/>
                <a:t> </a:t>
              </a:r>
              <a:r>
                <a:rPr lang="ru-RU" altLang="ru-RU" dirty="0"/>
                <a:t>д.</a:t>
              </a:r>
            </a:p>
          </p:txBody>
        </p:sp>
        <p:pic>
          <p:nvPicPr>
            <p:cNvPr id="2103" name="Picture 55">
              <a:extLst>
                <a:ext uri="{FF2B5EF4-FFF2-40B4-BE49-F238E27FC236}">
                  <a16:creationId xmlns:a16="http://schemas.microsoft.com/office/drawing/2014/main" id="{AFF2B68F-3F8E-74C9-8938-71E27E7F52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" y="985"/>
              <a:ext cx="4254" cy="10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108" name="Text Box 60">
            <a:extLst>
              <a:ext uri="{FF2B5EF4-FFF2-40B4-BE49-F238E27FC236}">
                <a16:creationId xmlns:a16="http://schemas.microsoft.com/office/drawing/2014/main" id="{81131D42-2E72-3579-1C00-DB4655A32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3567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 	</a:t>
            </a:r>
            <a:r>
              <a:rPr lang="ru-RU" altLang="ru-RU" dirty="0"/>
              <a:t>Всякая простая замкнутая ломаная разбивает плоскость на две  области – </a:t>
            </a:r>
            <a:r>
              <a:rPr lang="ru-RU" altLang="ru-RU" dirty="0">
                <a:solidFill>
                  <a:srgbClr val="FF3300"/>
                </a:solidFill>
              </a:rPr>
              <a:t>внутреннюю и внешнюю</a:t>
            </a:r>
            <a:r>
              <a:rPr lang="ru-RU" alt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" grpId="0" autoUpdateAnimBg="0"/>
      <p:bldP spid="2095" grpId="0" autoUpdateAnimBg="0"/>
      <p:bldP spid="2097" grpId="0" autoUpdateAnimBg="0"/>
      <p:bldP spid="2099" grpId="0" autoUpdateAnimBg="0"/>
      <p:bldP spid="210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6498295-FF25-8B2F-D7E7-C8B29CE003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3359EF63-ED69-2B1B-6AA8-F2DF4DA85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Укажите, какие фигуры, изображенные на рисунке, являются простыми ломаными.</a:t>
            </a: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1F7543E5-7474-3637-B7ED-27AA83C6B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648200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/>
              <a:t>1, 2, 3, 5, 7. </a:t>
            </a:r>
          </a:p>
        </p:txBody>
      </p:sp>
      <p:pic>
        <p:nvPicPr>
          <p:cNvPr id="34821" name="Picture 5">
            <a:extLst>
              <a:ext uri="{FF2B5EF4-FFF2-40B4-BE49-F238E27FC236}">
                <a16:creationId xmlns:a16="http://schemas.microsoft.com/office/drawing/2014/main" id="{813C5577-B563-BB2C-50A7-8AB0439DF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00400"/>
            <a:ext cx="715962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ECCA955-59ED-6896-615A-C2564FA38E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10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629CC067-C38B-1372-C39E-6A94ACAB2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Проверьте, что линия, изображенная на рисунке, является простой замкнутой ломаной. Выясните, как</a:t>
            </a:r>
            <a:r>
              <a:rPr lang="ru-RU" altLang="ru-RU" sz="2800" dirty="0"/>
              <a:t>ая</a:t>
            </a:r>
            <a:r>
              <a:rPr lang="ru-RU" altLang="ru-RU" sz="2800" dirty="0">
                <a:cs typeface="Times New Roman" panose="02020603050405020304" pitchFamily="18" charset="0"/>
              </a:rPr>
              <a:t> из данных точек </a:t>
            </a:r>
            <a:r>
              <a:rPr lang="ru-RU" altLang="ru-RU" sz="2800" dirty="0"/>
              <a:t>принад</a:t>
            </a:r>
            <a:r>
              <a:rPr lang="ru-RU" altLang="ru-RU" sz="2800" dirty="0">
                <a:cs typeface="Times New Roman" panose="02020603050405020304" pitchFamily="18" charset="0"/>
              </a:rPr>
              <a:t>леж</a:t>
            </a:r>
            <a:r>
              <a:rPr lang="ru-RU" altLang="ru-RU" sz="2800" dirty="0"/>
              <a:t>и</a:t>
            </a:r>
            <a:r>
              <a:rPr lang="ru-RU" altLang="ru-RU" sz="2800" dirty="0">
                <a:cs typeface="Times New Roman" panose="02020603050405020304" pitchFamily="18" charset="0"/>
              </a:rPr>
              <a:t>т</a:t>
            </a:r>
            <a:r>
              <a:rPr lang="ru-RU" altLang="ru-RU" sz="2800" dirty="0"/>
              <a:t>: а)</a:t>
            </a:r>
            <a:r>
              <a:rPr lang="ru-RU" altLang="ru-RU" sz="2800" dirty="0">
                <a:cs typeface="Times New Roman" panose="02020603050405020304" pitchFamily="18" charset="0"/>
              </a:rPr>
              <a:t> внутр</a:t>
            </a:r>
            <a:r>
              <a:rPr lang="ru-RU" altLang="ru-RU" sz="2800" dirty="0"/>
              <a:t>енней области; б)</a:t>
            </a:r>
            <a:r>
              <a:rPr lang="ru-RU" altLang="ru-RU" sz="2800" dirty="0">
                <a:cs typeface="Times New Roman" panose="02020603050405020304" pitchFamily="18" charset="0"/>
              </a:rPr>
              <a:t> вне</a:t>
            </a:r>
            <a:r>
              <a:rPr lang="ru-RU" altLang="ru-RU" sz="2800" dirty="0"/>
              <a:t>шней области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dirty="0"/>
              <a:t> 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ECDEA0FE-F528-2D7E-82EC-68A7069F6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4400"/>
            <a:ext cx="381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/>
              <a:t>а) </a:t>
            </a:r>
            <a:r>
              <a:rPr lang="en-US" altLang="ru-RU" sz="2800" i="1" dirty="0"/>
              <a:t>A</a:t>
            </a:r>
            <a:r>
              <a:rPr lang="en-US" altLang="ru-RU" sz="2800" dirty="0"/>
              <a:t>; </a:t>
            </a:r>
            <a:r>
              <a:rPr lang="ru-RU" altLang="ru-RU" sz="2800" dirty="0"/>
              <a:t>            </a:t>
            </a: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A9D31FE3-CD7D-E1CD-12F4-88679FF6C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3509" y="4758266"/>
            <a:ext cx="13156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/>
              <a:t>б)</a:t>
            </a:r>
            <a:r>
              <a:rPr lang="en-US" altLang="ru-RU" sz="2800" dirty="0"/>
              <a:t> </a:t>
            </a:r>
            <a:r>
              <a:rPr lang="en-US" altLang="ru-RU" sz="2800" i="1" dirty="0"/>
              <a:t>B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16396" name="Picture 12">
            <a:extLst>
              <a:ext uri="{FF2B5EF4-FFF2-40B4-BE49-F238E27FC236}">
                <a16:creationId xmlns:a16="http://schemas.microsoft.com/office/drawing/2014/main" id="{FE3AEA46-2381-B531-39F6-510B1D9E9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895600"/>
            <a:ext cx="3130550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1639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B0B8A290-4A25-FF5F-F816-70825DD378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39267" name="Text Box 3">
            <a:extLst>
              <a:ext uri="{FF2B5EF4-FFF2-40B4-BE49-F238E27FC236}">
                <a16:creationId xmlns:a16="http://schemas.microsoft.com/office/drawing/2014/main" id="{C40906F8-D60E-C231-C6DD-70BADE856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Проверьте, что линия, изображенная на рисунке, является простой замкнутой ломаной. Выясните, как</a:t>
            </a:r>
            <a:r>
              <a:rPr lang="ru-RU" altLang="ru-RU" sz="2800" dirty="0"/>
              <a:t>ие</a:t>
            </a:r>
            <a:r>
              <a:rPr lang="ru-RU" altLang="ru-RU" sz="2800" dirty="0">
                <a:cs typeface="Times New Roman" panose="02020603050405020304" pitchFamily="18" charset="0"/>
              </a:rPr>
              <a:t> из данных точек </a:t>
            </a:r>
            <a:r>
              <a:rPr lang="ru-RU" altLang="ru-RU" sz="2800" dirty="0"/>
              <a:t>принад</a:t>
            </a:r>
            <a:r>
              <a:rPr lang="ru-RU" altLang="ru-RU" sz="2800" dirty="0">
                <a:cs typeface="Times New Roman" panose="02020603050405020304" pitchFamily="18" charset="0"/>
              </a:rPr>
              <a:t>леж</a:t>
            </a:r>
            <a:r>
              <a:rPr lang="ru-RU" altLang="ru-RU" sz="2800" dirty="0"/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т</a:t>
            </a:r>
            <a:r>
              <a:rPr lang="ru-RU" altLang="ru-RU" sz="2800" dirty="0"/>
              <a:t>: а)</a:t>
            </a:r>
            <a:r>
              <a:rPr lang="ru-RU" altLang="ru-RU" sz="2800" dirty="0">
                <a:cs typeface="Times New Roman" panose="02020603050405020304" pitchFamily="18" charset="0"/>
              </a:rPr>
              <a:t> внутр</a:t>
            </a:r>
            <a:r>
              <a:rPr lang="ru-RU" altLang="ru-RU" sz="2800" dirty="0"/>
              <a:t>енней области; б)</a:t>
            </a:r>
            <a:r>
              <a:rPr lang="ru-RU" altLang="ru-RU" sz="2800" dirty="0">
                <a:cs typeface="Times New Roman" panose="02020603050405020304" pitchFamily="18" charset="0"/>
              </a:rPr>
              <a:t> вне</a:t>
            </a:r>
            <a:r>
              <a:rPr lang="ru-RU" altLang="ru-RU" sz="2800" dirty="0"/>
              <a:t>шней области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dirty="0"/>
              <a:t> </a:t>
            </a:r>
          </a:p>
        </p:txBody>
      </p:sp>
      <p:sp>
        <p:nvSpPr>
          <p:cNvPr id="139268" name="Text Box 4">
            <a:extLst>
              <a:ext uri="{FF2B5EF4-FFF2-40B4-BE49-F238E27FC236}">
                <a16:creationId xmlns:a16="http://schemas.microsoft.com/office/drawing/2014/main" id="{348DE8B4-4CB5-02AB-8490-929AD821D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4400"/>
            <a:ext cx="381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/>
              <a:t>а) </a:t>
            </a:r>
            <a:r>
              <a:rPr lang="en-US" altLang="ru-RU" sz="2800" i="1" dirty="0"/>
              <a:t>B</a:t>
            </a:r>
            <a:r>
              <a:rPr lang="en-US" altLang="ru-RU" sz="2800" dirty="0"/>
              <a:t>; </a:t>
            </a:r>
            <a:r>
              <a:rPr lang="ru-RU" altLang="ru-RU" sz="2800" dirty="0"/>
              <a:t>            </a:t>
            </a:r>
          </a:p>
        </p:txBody>
      </p:sp>
      <p:sp>
        <p:nvSpPr>
          <p:cNvPr id="139269" name="Text Box 5">
            <a:extLst>
              <a:ext uri="{FF2B5EF4-FFF2-40B4-BE49-F238E27FC236}">
                <a16:creationId xmlns:a16="http://schemas.microsoft.com/office/drawing/2014/main" id="{33D0D0F3-7AAA-49B4-6D94-2C73D36E0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724400"/>
            <a:ext cx="15316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/>
              <a:t>б)</a:t>
            </a:r>
            <a:r>
              <a:rPr lang="en-US" altLang="ru-RU" sz="2800" dirty="0"/>
              <a:t> </a:t>
            </a:r>
            <a:r>
              <a:rPr lang="en-US" altLang="ru-RU" sz="2800" i="1" dirty="0"/>
              <a:t>A</a:t>
            </a:r>
            <a:r>
              <a:rPr lang="en-US" altLang="ru-RU" sz="2800" dirty="0"/>
              <a:t>,</a:t>
            </a:r>
            <a:r>
              <a:rPr lang="en-US" altLang="ru-RU" sz="2800" i="1" dirty="0"/>
              <a:t> </a:t>
            </a:r>
            <a:r>
              <a:rPr lang="ru-RU" altLang="ru-RU" sz="2800" i="1" dirty="0"/>
              <a:t>С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139271" name="Picture 7">
            <a:extLst>
              <a:ext uri="{FF2B5EF4-FFF2-40B4-BE49-F238E27FC236}">
                <a16:creationId xmlns:a16="http://schemas.microsoft.com/office/drawing/2014/main" id="{268111E6-859E-66AC-56EC-6DB9D17E9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19400"/>
            <a:ext cx="2960688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utoUpdateAnimBg="0"/>
      <p:bldP spid="13926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026">
            <a:extLst>
              <a:ext uri="{FF2B5EF4-FFF2-40B4-BE49-F238E27FC236}">
                <a16:creationId xmlns:a16="http://schemas.microsoft.com/office/drawing/2014/main" id="{1E2098E9-1EAA-B4A6-DE4F-D64D9DBFB7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37219" name="Text Box 1027">
            <a:extLst>
              <a:ext uri="{FF2B5EF4-FFF2-40B4-BE49-F238E27FC236}">
                <a16:creationId xmlns:a16="http://schemas.microsoft.com/office/drawing/2014/main" id="{0A78253A-C6EE-FC4E-10D7-77AE80038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Проверьте, что линия, изображенная на рисунке, является простой замкнутой ломаной. Выясните, какие из данных точек </a:t>
            </a:r>
            <a:r>
              <a:rPr lang="ru-RU" altLang="ru-RU" sz="2800" dirty="0"/>
              <a:t>принад</a:t>
            </a:r>
            <a:r>
              <a:rPr lang="ru-RU" altLang="ru-RU" sz="2800" dirty="0">
                <a:cs typeface="Times New Roman" panose="02020603050405020304" pitchFamily="18" charset="0"/>
              </a:rPr>
              <a:t>лежат</a:t>
            </a:r>
            <a:r>
              <a:rPr lang="ru-RU" altLang="ru-RU" sz="2800" dirty="0"/>
              <a:t>: а)</a:t>
            </a:r>
            <a:r>
              <a:rPr lang="ru-RU" altLang="ru-RU" sz="2800" dirty="0">
                <a:cs typeface="Times New Roman" panose="02020603050405020304" pitchFamily="18" charset="0"/>
              </a:rPr>
              <a:t> внутр</a:t>
            </a:r>
            <a:r>
              <a:rPr lang="ru-RU" altLang="ru-RU" sz="2800" dirty="0"/>
              <a:t>енней области; б)</a:t>
            </a:r>
            <a:r>
              <a:rPr lang="ru-RU" altLang="ru-RU" sz="2800" dirty="0">
                <a:cs typeface="Times New Roman" panose="02020603050405020304" pitchFamily="18" charset="0"/>
              </a:rPr>
              <a:t> вне</a:t>
            </a:r>
            <a:r>
              <a:rPr lang="ru-RU" altLang="ru-RU" sz="2800" dirty="0"/>
              <a:t>шней области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dirty="0"/>
              <a:t> </a:t>
            </a:r>
          </a:p>
        </p:txBody>
      </p:sp>
      <p:sp>
        <p:nvSpPr>
          <p:cNvPr id="137220" name="Text Box 1028">
            <a:extLst>
              <a:ext uri="{FF2B5EF4-FFF2-40B4-BE49-F238E27FC236}">
                <a16:creationId xmlns:a16="http://schemas.microsoft.com/office/drawing/2014/main" id="{0AA90B4B-D08E-6E65-A136-CDA170172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4400"/>
            <a:ext cx="3810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/>
              <a:t>а) </a:t>
            </a:r>
            <a:r>
              <a:rPr lang="en-US" altLang="ru-RU" sz="2800" i="1" dirty="0"/>
              <a:t>B</a:t>
            </a:r>
            <a:r>
              <a:rPr lang="en-US" altLang="ru-RU" sz="2800" dirty="0"/>
              <a:t>, </a:t>
            </a:r>
            <a:r>
              <a:rPr lang="en-US" altLang="ru-RU" sz="2800" i="1" dirty="0"/>
              <a:t>D</a:t>
            </a:r>
            <a:r>
              <a:rPr lang="ru-RU" altLang="ru-RU" sz="2800" i="1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F</a:t>
            </a:r>
            <a:r>
              <a:rPr lang="en-US" altLang="ru-RU" sz="2800" dirty="0"/>
              <a:t>; </a:t>
            </a:r>
            <a:r>
              <a:rPr lang="ru-RU" altLang="ru-RU" sz="2800" dirty="0"/>
              <a:t>            </a:t>
            </a:r>
          </a:p>
        </p:txBody>
      </p:sp>
      <p:pic>
        <p:nvPicPr>
          <p:cNvPr id="137221" name="Picture 1029">
            <a:extLst>
              <a:ext uri="{FF2B5EF4-FFF2-40B4-BE49-F238E27FC236}">
                <a16:creationId xmlns:a16="http://schemas.microsoft.com/office/drawing/2014/main" id="{84ED6182-D420-2270-CD93-8AAF06E3A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19400"/>
            <a:ext cx="3656013" cy="357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7222" name="Text Box 1030">
            <a:extLst>
              <a:ext uri="{FF2B5EF4-FFF2-40B4-BE49-F238E27FC236}">
                <a16:creationId xmlns:a16="http://schemas.microsoft.com/office/drawing/2014/main" id="{92BD7446-8FE4-632D-CC3A-4AE72DBF7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648" y="5278630"/>
            <a:ext cx="2590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/>
              <a:t>б)</a:t>
            </a:r>
            <a:r>
              <a:rPr lang="en-US" altLang="ru-RU" sz="2800" dirty="0"/>
              <a:t> </a:t>
            </a:r>
            <a:r>
              <a:rPr lang="en-US" altLang="ru-RU" sz="2800" i="1" dirty="0"/>
              <a:t>A</a:t>
            </a:r>
            <a:r>
              <a:rPr lang="en-US" altLang="ru-RU" sz="2800" dirty="0"/>
              <a:t>, </a:t>
            </a:r>
            <a:r>
              <a:rPr lang="en-US" altLang="ru-RU" sz="2800" i="1" dirty="0"/>
              <a:t>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E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0" grpId="0" autoUpdateAnimBg="0"/>
      <p:bldP spid="13722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2149983F-F8C7-F262-D5EE-3CDDD9DDD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0E46A6C3-F3D3-5CE3-EC00-552BBAE08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Изобразите четырехстороннюю ломаную, проходящую через все данные точки.</a:t>
            </a:r>
            <a:r>
              <a:rPr lang="ru-RU" altLang="ru-RU" sz="2800" dirty="0"/>
              <a:t> </a:t>
            </a:r>
          </a:p>
        </p:txBody>
      </p:sp>
      <p:pic>
        <p:nvPicPr>
          <p:cNvPr id="86024" name="Picture 8">
            <a:extLst>
              <a:ext uri="{FF2B5EF4-FFF2-40B4-BE49-F238E27FC236}">
                <a16:creationId xmlns:a16="http://schemas.microsoft.com/office/drawing/2014/main" id="{E4E6FB87-CD66-B87B-E292-9D966A7F1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1906588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6026" name="Group 10">
            <a:extLst>
              <a:ext uri="{FF2B5EF4-FFF2-40B4-BE49-F238E27FC236}">
                <a16:creationId xmlns:a16="http://schemas.microsoft.com/office/drawing/2014/main" id="{F659F12C-0B70-79D3-F3FE-6069ACFF01D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5754688" cy="3343275"/>
            <a:chOff x="240" y="1200"/>
            <a:chExt cx="3625" cy="2106"/>
          </a:xfrm>
        </p:grpSpPr>
        <p:sp>
          <p:nvSpPr>
            <p:cNvPr id="86020" name="Text Box 4">
              <a:extLst>
                <a:ext uri="{FF2B5EF4-FFF2-40B4-BE49-F238E27FC236}">
                  <a16:creationId xmlns:a16="http://schemas.microsoft.com/office/drawing/2014/main" id="{E9D086C2-7D85-E928-0F72-74B69E1073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976"/>
              <a:ext cx="148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endParaRPr lang="ru-RU" altLang="ru-RU" sz="2800" dirty="0"/>
            </a:p>
          </p:txBody>
        </p:sp>
        <p:pic>
          <p:nvPicPr>
            <p:cNvPr id="86025" name="Picture 9">
              <a:extLst>
                <a:ext uri="{FF2B5EF4-FFF2-40B4-BE49-F238E27FC236}">
                  <a16:creationId xmlns:a16="http://schemas.microsoft.com/office/drawing/2014/main" id="{C4DB0393-6FD2-07CB-40AA-21CFE70F5F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CEF0045A-D6C5-E4D8-622B-2E9C7FCDC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88067" name="Text Box 3">
            <a:extLst>
              <a:ext uri="{FF2B5EF4-FFF2-40B4-BE49-F238E27FC236}">
                <a16:creationId xmlns:a16="http://schemas.microsoft.com/office/drawing/2014/main" id="{C7A0EB6E-D758-5162-13F0-C6FD00AA0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Изобразите </a:t>
            </a:r>
            <a:r>
              <a:rPr lang="ru-RU" altLang="ru-RU" sz="2800" dirty="0"/>
              <a:t>шести</a:t>
            </a:r>
            <a:r>
              <a:rPr lang="ru-RU" altLang="ru-RU" sz="2800" dirty="0">
                <a:cs typeface="Times New Roman" panose="02020603050405020304" pitchFamily="18" charset="0"/>
              </a:rPr>
              <a:t>стороннюю ломаную, проходящую через все данные точки.</a:t>
            </a:r>
            <a:r>
              <a:rPr lang="ru-RU" altLang="ru-RU" sz="2800" dirty="0"/>
              <a:t> </a:t>
            </a:r>
          </a:p>
        </p:txBody>
      </p:sp>
      <p:pic>
        <p:nvPicPr>
          <p:cNvPr id="88072" name="Picture 8">
            <a:extLst>
              <a:ext uri="{FF2B5EF4-FFF2-40B4-BE49-F238E27FC236}">
                <a16:creationId xmlns:a16="http://schemas.microsoft.com/office/drawing/2014/main" id="{3D118A1F-E4D7-1CC8-D928-46F5B3D94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938338"/>
            <a:ext cx="3024187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8074" name="Group 10">
            <a:extLst>
              <a:ext uri="{FF2B5EF4-FFF2-40B4-BE49-F238E27FC236}">
                <a16:creationId xmlns:a16="http://schemas.microsoft.com/office/drawing/2014/main" id="{31D8E678-EBB4-180B-0F0F-C901E7A18BF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38338"/>
            <a:ext cx="5713413" cy="3309938"/>
            <a:chOff x="240" y="1221"/>
            <a:chExt cx="3599" cy="2085"/>
          </a:xfrm>
        </p:grpSpPr>
        <p:sp>
          <p:nvSpPr>
            <p:cNvPr id="88070" name="Text Box 6">
              <a:extLst>
                <a:ext uri="{FF2B5EF4-FFF2-40B4-BE49-F238E27FC236}">
                  <a16:creationId xmlns:a16="http://schemas.microsoft.com/office/drawing/2014/main" id="{C79201D2-3AC2-4C73-BF32-D4A16BDFE6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976"/>
              <a:ext cx="148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endParaRPr lang="ru-RU" altLang="ru-RU" sz="2800" dirty="0"/>
            </a:p>
          </p:txBody>
        </p:sp>
        <p:pic>
          <p:nvPicPr>
            <p:cNvPr id="88073" name="Picture 9">
              <a:extLst>
                <a:ext uri="{FF2B5EF4-FFF2-40B4-BE49-F238E27FC236}">
                  <a16:creationId xmlns:a16="http://schemas.microsoft.com/office/drawing/2014/main" id="{BAFBA7BC-0780-C641-3072-1DFF8D4FDA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1" y="1221"/>
              <a:ext cx="1918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585222DF-E009-A381-8BD2-C5B81B0741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47459" name="Text Box 3">
            <a:extLst>
              <a:ext uri="{FF2B5EF4-FFF2-40B4-BE49-F238E27FC236}">
                <a16:creationId xmlns:a16="http://schemas.microsoft.com/office/drawing/2014/main" id="{8AF92749-0424-872A-4202-0F6675E9A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682767"/>
            <a:ext cx="9067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ломаных длины 4, проходящих по сторонам сетки, состоящей из единичных квадратов, соединяет 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? </a:t>
            </a:r>
          </a:p>
        </p:txBody>
      </p:sp>
      <p:sp>
        <p:nvSpPr>
          <p:cNvPr id="147462" name="Text Box 6">
            <a:extLst>
              <a:ext uri="{FF2B5EF4-FFF2-40B4-BE49-F238E27FC236}">
                <a16:creationId xmlns:a16="http://schemas.microsoft.com/office/drawing/2014/main" id="{A177A84F-9FA4-42B1-6EF8-0530D7D13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085" y="4789537"/>
            <a:ext cx="2362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/>
              <a:t> 6.</a:t>
            </a:r>
          </a:p>
        </p:txBody>
      </p:sp>
      <p:pic>
        <p:nvPicPr>
          <p:cNvPr id="147464" name="Picture 8">
            <a:extLst>
              <a:ext uri="{FF2B5EF4-FFF2-40B4-BE49-F238E27FC236}">
                <a16:creationId xmlns:a16="http://schemas.microsoft.com/office/drawing/2014/main" id="{D24852E4-65A4-0C5B-A4DE-3DA4DEA41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622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06A89529-FFE1-EB44-2C64-F218886E0C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49507" name="Text Box 3">
            <a:extLst>
              <a:ext uri="{FF2B5EF4-FFF2-40B4-BE49-F238E27FC236}">
                <a16:creationId xmlns:a16="http://schemas.microsoft.com/office/drawing/2014/main" id="{5CA87C3F-D835-5527-1464-83625E54A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15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ломаных длины </a:t>
            </a:r>
            <a:r>
              <a:rPr lang="en-US" altLang="ru-RU" sz="2800" dirty="0"/>
              <a:t>5</a:t>
            </a:r>
            <a:r>
              <a:rPr lang="ru-RU" altLang="ru-RU" sz="2800" dirty="0"/>
              <a:t>, проходящих по сторонам сетки, состоящей из единичных квадратов, соединяет 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? </a:t>
            </a:r>
          </a:p>
        </p:txBody>
      </p:sp>
      <p:sp>
        <p:nvSpPr>
          <p:cNvPr id="149508" name="Text Box 4">
            <a:extLst>
              <a:ext uri="{FF2B5EF4-FFF2-40B4-BE49-F238E27FC236}">
                <a16:creationId xmlns:a16="http://schemas.microsoft.com/office/drawing/2014/main" id="{B29536B1-90C4-056A-CB7D-420B35AAD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4400"/>
            <a:ext cx="2362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/>
              <a:t> </a:t>
            </a:r>
            <a:r>
              <a:rPr lang="en-US" altLang="ru-RU" sz="2800" dirty="0"/>
              <a:t>10</a:t>
            </a:r>
            <a:r>
              <a:rPr lang="ru-RU" altLang="ru-RU" sz="2800" dirty="0"/>
              <a:t>.</a:t>
            </a:r>
          </a:p>
        </p:txBody>
      </p:sp>
      <p:pic>
        <p:nvPicPr>
          <p:cNvPr id="149510" name="Picture 6">
            <a:extLst>
              <a:ext uri="{FF2B5EF4-FFF2-40B4-BE49-F238E27FC236}">
                <a16:creationId xmlns:a16="http://schemas.microsoft.com/office/drawing/2014/main" id="{43D27C48-A481-E7BC-AC7B-7A92E181A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74FB15F0-93C8-3BDE-3405-0162E81B33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51555" name="Text Box 3">
            <a:extLst>
              <a:ext uri="{FF2B5EF4-FFF2-40B4-BE49-F238E27FC236}">
                <a16:creationId xmlns:a16="http://schemas.microsoft.com/office/drawing/2014/main" id="{2586AB24-0DF4-0236-53DB-F7FF7652D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15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ломаных кратчайшей длины, проходящих по сторонам сетки, состоящей из единичных квадратов, соединяет 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?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D0262EB-BEF4-6050-CBF5-14097459D4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2241462"/>
            <a:ext cx="3011165" cy="301116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6" name="Text Box 4">
            <a:extLst>
              <a:ext uri="{FF2B5EF4-FFF2-40B4-BE49-F238E27FC236}">
                <a16:creationId xmlns:a16="http://schemas.microsoft.com/office/drawing/2014/main" id="{CA7C5597-DDF4-6FFA-F72A-2278D46FF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599"/>
            <a:ext cx="91440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Решение.</a:t>
            </a:r>
            <a:r>
              <a:rPr lang="ru-RU" altLang="ru-RU" sz="2800" dirty="0"/>
              <a:t> </a:t>
            </a:r>
            <a:r>
              <a:rPr lang="ru-RU" dirty="0"/>
              <a:t>Рассмотрим сначала ближайшие к точке </a:t>
            </a:r>
            <a:r>
              <a:rPr lang="en-US" i="1" dirty="0"/>
              <a:t>A </a:t>
            </a:r>
            <a:r>
              <a:rPr lang="ru-RU" dirty="0"/>
              <a:t>вершины сетки. Количество кратчайших ломаных из точки </a:t>
            </a:r>
            <a:r>
              <a:rPr lang="en-US" i="1" dirty="0"/>
              <a:t>A </a:t>
            </a:r>
            <a:r>
              <a:rPr lang="ru-RU" dirty="0"/>
              <a:t>в эти вершины равно 1. Будем последовательно брать всё более удалённые вершины сетки. Заметим, что число кратчайших ломаных, соединяющих вершину </a:t>
            </a:r>
            <a:r>
              <a:rPr lang="en-US" i="1" dirty="0"/>
              <a:t>A</a:t>
            </a:r>
            <a:r>
              <a:rPr lang="ru-RU" dirty="0"/>
              <a:t> с вершиной сетки, равно сумме числа ломаных, соединяющих вершину </a:t>
            </a:r>
            <a:r>
              <a:rPr lang="en-US" i="1" dirty="0"/>
              <a:t>A </a:t>
            </a:r>
            <a:r>
              <a:rPr lang="ru-RU" dirty="0"/>
              <a:t>с вершинами, расположенными снизу и слева от данной вершины. В результате получаем, что число кратчайших ломаных, соединяющих точки </a:t>
            </a:r>
            <a:r>
              <a:rPr lang="en-US" i="1" dirty="0"/>
              <a:t>A </a:t>
            </a:r>
            <a:r>
              <a:rPr lang="ru-RU" dirty="0"/>
              <a:t>и </a:t>
            </a:r>
            <a:r>
              <a:rPr lang="en-US" i="1" dirty="0"/>
              <a:t>B </a:t>
            </a:r>
            <a:r>
              <a:rPr lang="ru-RU" dirty="0"/>
              <a:t>равно 35. </a:t>
            </a:r>
            <a:endParaRPr lang="ru-RU" altLang="ru-RU" sz="2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6D43207-A81A-E162-6BF2-6E04FB05A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0548" y="3356992"/>
            <a:ext cx="2902903" cy="290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18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A19F44B-2BEE-409B-8B37-E2E96CF70F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C4A11253-5325-93C6-3A74-F124A5DD8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4704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Простая незамкнутая л</a:t>
            </a:r>
            <a:r>
              <a:rPr lang="ru-RU" altLang="ru-RU" sz="2800" dirty="0">
                <a:cs typeface="Times New Roman" panose="02020603050405020304" pitchFamily="18" charset="0"/>
              </a:rPr>
              <a:t>оманая имеет 10 вершин. Сколько у нее сторон?</a:t>
            </a:r>
            <a:r>
              <a:rPr lang="ru-RU" altLang="ru-RU" sz="2800" dirty="0"/>
              <a:t> 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68B2EB9B-2197-EAF3-A828-F5CA30B7D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124200"/>
            <a:ext cx="3505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/>
              <a:t>9.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6" name="Text Box 4">
            <a:extLst>
              <a:ext uri="{FF2B5EF4-FFF2-40B4-BE49-F238E27FC236}">
                <a16:creationId xmlns:a16="http://schemas.microsoft.com/office/drawing/2014/main" id="{CA7C5597-DDF4-6FFA-F72A-2278D46FF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5599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Бесконечная таблица чисел, расположенных так, как показано на рисунке, которую мы использовали при решении данной задачи, называется треугольником Паскаля.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06F1237-E3BC-333F-9A9F-499879FBD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1183366"/>
            <a:ext cx="2754041" cy="2809865"/>
          </a:xfrm>
          <a:prstGeom prst="rect">
            <a:avLst/>
          </a:prstGeom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C95550C3-C23E-3903-D1A9-476F85181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01018"/>
            <a:ext cx="9144000" cy="2944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indent="449580" algn="just">
              <a:spcAft>
                <a:spcPts val="800"/>
              </a:spcAft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сторонах этой таблицы, выходящих из вершины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стоят единицы. Для остальных точек соответствующие числа равны сумме чисел, стоящих снизу и слева от данных чисел. </a:t>
            </a:r>
          </a:p>
          <a:p>
            <a:pPr indent="449580" algn="just"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Для более подробного знакомства с треугольником Паскаля рекомендуем книгу</a:t>
            </a:r>
          </a:p>
          <a:p>
            <a:pPr indent="449580" algn="just"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Успенский В. А. Треугольник Паскаля. – 2-е изд. – М.: Наука, 1979.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80192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0B7B3177-DF6F-851F-C0C8-9483A098B6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67939" name="Text Box 3">
            <a:extLst>
              <a:ext uri="{FF2B5EF4-FFF2-40B4-BE49-F238E27FC236}">
                <a16:creationId xmlns:a16="http://schemas.microsoft.com/office/drawing/2014/main" id="{C7BD99C6-F3E0-0E3D-D5FD-913B150AD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15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ломаных длины </a:t>
            </a:r>
            <a:r>
              <a:rPr lang="en-US" altLang="ru-RU" sz="2800" dirty="0"/>
              <a:t>6</a:t>
            </a:r>
            <a:r>
              <a:rPr lang="ru-RU" altLang="ru-RU" sz="2800" dirty="0"/>
              <a:t>, проходящих по сторонам сетки, состоящей из единичных квадратов, соединяет точки </a:t>
            </a:r>
            <a:r>
              <a:rPr lang="en-US" altLang="ru-RU" sz="2800" i="1" dirty="0"/>
              <a:t>A</a:t>
            </a:r>
            <a:r>
              <a:rPr lang="en-US" altLang="ru-RU" sz="2800" dirty="0"/>
              <a:t>,</a:t>
            </a:r>
            <a:r>
              <a:rPr lang="ru-RU" altLang="ru-RU" sz="2800" dirty="0"/>
              <a:t> </a:t>
            </a:r>
            <a:r>
              <a:rPr lang="en-US" altLang="ru-RU" sz="2800" i="1" dirty="0"/>
              <a:t>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</a:t>
            </a:r>
            <a:r>
              <a:rPr lang="ru-RU" altLang="ru-RU" sz="2800" dirty="0"/>
              <a:t>? </a:t>
            </a:r>
          </a:p>
        </p:txBody>
      </p:sp>
      <p:sp>
        <p:nvSpPr>
          <p:cNvPr id="167940" name="Text Box 4">
            <a:extLst>
              <a:ext uri="{FF2B5EF4-FFF2-40B4-BE49-F238E27FC236}">
                <a16:creationId xmlns:a16="http://schemas.microsoft.com/office/drawing/2014/main" id="{14037192-206C-9508-C1F6-E89878058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4400"/>
            <a:ext cx="2362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/>
              <a:t> </a:t>
            </a:r>
            <a:r>
              <a:rPr lang="en-US" altLang="ru-RU" sz="2800" dirty="0"/>
              <a:t>18</a:t>
            </a:r>
            <a:r>
              <a:rPr lang="ru-RU" altLang="ru-RU" sz="2800" dirty="0"/>
              <a:t>.</a:t>
            </a:r>
          </a:p>
        </p:txBody>
      </p:sp>
      <p:pic>
        <p:nvPicPr>
          <p:cNvPr id="167943" name="Picture 7">
            <a:extLst>
              <a:ext uri="{FF2B5EF4-FFF2-40B4-BE49-F238E27FC236}">
                <a16:creationId xmlns:a16="http://schemas.microsoft.com/office/drawing/2014/main" id="{8463B527-86DA-2B19-431F-B2E9BFFD1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4F0BD770-6BBB-FB14-47E5-D36C3F48AC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55651" name="Text Box 3">
            <a:extLst>
              <a:ext uri="{FF2B5EF4-FFF2-40B4-BE49-F238E27FC236}">
                <a16:creationId xmlns:a16="http://schemas.microsoft.com/office/drawing/2014/main" id="{F672D055-DB44-EDFA-6A6E-4A6B51522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15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имеется путей из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 по отрезкам, изображенным на рисунке, в направлениях указанных стрелками? </a:t>
            </a:r>
          </a:p>
        </p:txBody>
      </p:sp>
      <p:sp>
        <p:nvSpPr>
          <p:cNvPr id="155652" name="Text Box 4">
            <a:extLst>
              <a:ext uri="{FF2B5EF4-FFF2-40B4-BE49-F238E27FC236}">
                <a16:creationId xmlns:a16="http://schemas.microsoft.com/office/drawing/2014/main" id="{6F405B63-6E24-2CD3-E622-4F9E5F9FC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24400"/>
            <a:ext cx="2362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/>
              <a:t> 8.</a:t>
            </a:r>
          </a:p>
        </p:txBody>
      </p:sp>
      <p:pic>
        <p:nvPicPr>
          <p:cNvPr id="155654" name="Picture 6">
            <a:extLst>
              <a:ext uri="{FF2B5EF4-FFF2-40B4-BE49-F238E27FC236}">
                <a16:creationId xmlns:a16="http://schemas.microsoft.com/office/drawing/2014/main" id="{5085E00D-B293-F12F-61CC-0991E7804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650" y="2771775"/>
            <a:ext cx="5600700" cy="131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961CDA96-EA23-9399-379B-E8BEB3E515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20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57699" name="Text Box 3">
            <a:extLst>
              <a:ext uri="{FF2B5EF4-FFF2-40B4-BE49-F238E27FC236}">
                <a16:creationId xmlns:a16="http://schemas.microsoft.com/office/drawing/2014/main" id="{A2C3B68A-B122-8794-7E85-DF656FED5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299" y="503813"/>
            <a:ext cx="89154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Сколько имеется путей из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 по отрезкам, изображенным на рисунке, в направлениях указанных стрелками?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2CA79BC-F82D-C2AD-B522-254AB5E386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396" y="2140233"/>
            <a:ext cx="7127207" cy="1618470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FFE38113-5765-1E71-7865-353B08275F8C}"/>
              </a:ext>
            </a:extLst>
          </p:cNvPr>
          <p:cNvGrpSpPr/>
          <p:nvPr/>
        </p:nvGrpSpPr>
        <p:grpSpPr>
          <a:xfrm>
            <a:off x="-13652" y="1917459"/>
            <a:ext cx="9067800" cy="4638986"/>
            <a:chOff x="0" y="1933324"/>
            <a:chExt cx="9067800" cy="4638986"/>
          </a:xfrm>
        </p:grpSpPr>
        <p:sp>
          <p:nvSpPr>
            <p:cNvPr id="157700" name="Text Box 4">
              <a:extLst>
                <a:ext uri="{FF2B5EF4-FFF2-40B4-BE49-F238E27FC236}">
                  <a16:creationId xmlns:a16="http://schemas.microsoft.com/office/drawing/2014/main" id="{AAA5A075-3AB7-13AC-C4F4-75FA935416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894654"/>
              <a:ext cx="9067800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b="1" dirty="0"/>
                <a:t>	</a:t>
              </a:r>
              <a:r>
                <a:rPr lang="ru-RU" dirty="0">
                  <a:solidFill>
                    <a:srgbClr val="FF0000"/>
                  </a:solidFill>
                </a:rPr>
                <a:t>Решение.</a:t>
              </a:r>
              <a:r>
                <a:rPr lang="ru-RU" dirty="0"/>
                <a:t> Рассмотрим сначала ближайшие к точке </a:t>
              </a:r>
              <a:r>
                <a:rPr lang="en-US" i="1" dirty="0"/>
                <a:t>A </a:t>
              </a:r>
              <a:r>
                <a:rPr lang="ru-RU" dirty="0"/>
                <a:t>вершины. Количество путей из точки </a:t>
              </a:r>
              <a:r>
                <a:rPr lang="en-US" i="1" dirty="0"/>
                <a:t>A </a:t>
              </a:r>
              <a:r>
                <a:rPr lang="ru-RU" dirty="0"/>
                <a:t>в эти вершины равно 1 и 2. Будем последовательно брать всё более удалённые вершины сетки. Заметим, что число путей, соединяющих вершину </a:t>
              </a:r>
              <a:r>
                <a:rPr lang="en-US" i="1" dirty="0"/>
                <a:t>A</a:t>
              </a:r>
              <a:r>
                <a:rPr lang="ru-RU" dirty="0"/>
                <a:t> с вершиной сетки равно сумме числа путей, соединяющих вершину </a:t>
              </a:r>
              <a:r>
                <a:rPr lang="en-US" i="1" dirty="0"/>
                <a:t>A </a:t>
              </a:r>
              <a:r>
                <a:rPr lang="ru-RU" dirty="0"/>
                <a:t>с пройденными соседними вершинами. В результате получаем, что число путей, соединяющих точки </a:t>
              </a:r>
              <a:r>
                <a:rPr lang="en-US" i="1" dirty="0"/>
                <a:t>A </a:t>
              </a:r>
              <a:r>
                <a:rPr lang="ru-RU" dirty="0"/>
                <a:t>и </a:t>
              </a:r>
              <a:r>
                <a:rPr lang="en-US" i="1" dirty="0"/>
                <a:t>B</a:t>
              </a:r>
              <a:r>
                <a:rPr lang="ru-RU" dirty="0"/>
                <a:t>, равно 55.</a:t>
              </a:r>
              <a:endParaRPr lang="ru-RU" altLang="ru-RU" sz="2800" dirty="0"/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6AF758DE-6F90-38ED-E5E4-DD3F468E7A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22048" y="1933324"/>
              <a:ext cx="7380028" cy="199423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Text Box 3">
            <a:extLst>
              <a:ext uri="{FF2B5EF4-FFF2-40B4-BE49-F238E27FC236}">
                <a16:creationId xmlns:a16="http://schemas.microsoft.com/office/drawing/2014/main" id="{A2C3B68A-B122-8794-7E85-DF656FED5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299" y="503813"/>
            <a:ext cx="8915400" cy="5612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32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Числа 1, 1, 2, 3, 5, 8, 13, 21, 34, 55, … Обладают тем свойством, что каждое следующее число, начиная с третьего, равно сумме двух предыдущих. Эти числа называются числами Фибоначчи по имени итальянского математика Леонардо Пизанского (известного как Фибоначчи).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Такие числа возникают во многих задачах, в частности, в задаче о кроликах, которой занимался Фибоначчи. Для знакомства с этими числами рекомендуем книгу</a:t>
            </a:r>
          </a:p>
          <a:p>
            <a:pPr algn="just"/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Воробьев Н. Н. Числа Фибоначчи. – 6-е изд. – М.: Наука, 1992.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2323855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C91C4F55-E53D-FA0F-DA0F-1B7E5ACAE9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3D4DECC4-5E23-A985-A36A-3623D3B5B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954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Простая з</a:t>
            </a:r>
            <a:r>
              <a:rPr lang="ru-RU" altLang="ru-RU" sz="2800" dirty="0">
                <a:cs typeface="Times New Roman" panose="02020603050405020304" pitchFamily="18" charset="0"/>
              </a:rPr>
              <a:t>амкнутая ломаная имеет 20 сторон. Сколько у нее вершин?</a:t>
            </a: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DF948183-7C02-C3B6-CAD5-EA2D2650F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124200"/>
            <a:ext cx="3505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/>
              <a:t>20.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DC1589C9-D656-980C-07EA-F4B079B54D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43363" name="Text Box 3">
            <a:extLst>
              <a:ext uri="{FF2B5EF4-FFF2-40B4-BE49-F238E27FC236}">
                <a16:creationId xmlns:a16="http://schemas.microsoft.com/office/drawing/2014/main" id="{C7582B4F-27BE-4AF2-A1A7-593D83D74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Найдите длину ломаной с концами </a:t>
            </a:r>
            <a:r>
              <a:rPr lang="en-US" altLang="ru-RU" sz="2800" i="1" dirty="0"/>
              <a:t>A</a:t>
            </a:r>
            <a:r>
              <a:rPr lang="en-US" altLang="ru-RU" sz="2800" dirty="0"/>
              <a:t>, </a:t>
            </a:r>
            <a:r>
              <a:rPr lang="en-US" altLang="ru-RU" sz="2800" i="1" dirty="0"/>
              <a:t>B</a:t>
            </a:r>
            <a:r>
              <a:rPr lang="en-US" altLang="ru-RU" sz="2800" dirty="0"/>
              <a:t> (</a:t>
            </a:r>
            <a:r>
              <a:rPr lang="ru-RU" altLang="ru-RU" sz="2800" dirty="0"/>
              <a:t>стороны квадратных клеток равны 1).</a:t>
            </a:r>
          </a:p>
        </p:txBody>
      </p:sp>
      <p:sp>
        <p:nvSpPr>
          <p:cNvPr id="143364" name="Text Box 4">
            <a:extLst>
              <a:ext uri="{FF2B5EF4-FFF2-40B4-BE49-F238E27FC236}">
                <a16:creationId xmlns:a16="http://schemas.microsoft.com/office/drawing/2014/main" id="{42FC7417-E1E7-C0D0-4854-C109E8394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257800"/>
            <a:ext cx="3505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en-US" altLang="ru-RU" sz="2800" dirty="0"/>
              <a:t>4</a:t>
            </a:r>
            <a:r>
              <a:rPr lang="ru-RU" altLang="ru-RU" sz="2800" dirty="0"/>
              <a:t>8. </a:t>
            </a:r>
          </a:p>
        </p:txBody>
      </p:sp>
      <p:pic>
        <p:nvPicPr>
          <p:cNvPr id="143367" name="Picture 7">
            <a:extLst>
              <a:ext uri="{FF2B5EF4-FFF2-40B4-BE49-F238E27FC236}">
                <a16:creationId xmlns:a16="http://schemas.microsoft.com/office/drawing/2014/main" id="{A7E06D67-1F35-EB1F-DB1B-7D0209133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3600"/>
            <a:ext cx="3119438" cy="310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19044161-4CB8-A9AB-572E-3E4E75A04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65891" name="Text Box 3">
            <a:extLst>
              <a:ext uri="{FF2B5EF4-FFF2-40B4-BE49-F238E27FC236}">
                <a16:creationId xmlns:a16="http://schemas.microsoft.com/office/drawing/2014/main" id="{F2F02392-37B1-9F10-A78E-BAA2FF1B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Найдите длину ломаной с концами </a:t>
            </a:r>
            <a:r>
              <a:rPr lang="en-US" altLang="ru-RU" sz="2800" i="1" dirty="0"/>
              <a:t>A</a:t>
            </a:r>
            <a:r>
              <a:rPr lang="en-US" altLang="ru-RU" sz="2800" dirty="0"/>
              <a:t>, </a:t>
            </a:r>
            <a:r>
              <a:rPr lang="en-US" altLang="ru-RU" sz="2800" i="1" dirty="0"/>
              <a:t>B</a:t>
            </a:r>
            <a:r>
              <a:rPr lang="en-US" altLang="ru-RU" sz="2800" dirty="0"/>
              <a:t> (</a:t>
            </a:r>
            <a:r>
              <a:rPr lang="ru-RU" altLang="ru-RU" sz="2800" dirty="0"/>
              <a:t>стороны квадратных клеток равны 1).</a:t>
            </a:r>
          </a:p>
        </p:txBody>
      </p:sp>
      <p:sp>
        <p:nvSpPr>
          <p:cNvPr id="165892" name="Text Box 4">
            <a:extLst>
              <a:ext uri="{FF2B5EF4-FFF2-40B4-BE49-F238E27FC236}">
                <a16:creationId xmlns:a16="http://schemas.microsoft.com/office/drawing/2014/main" id="{E0CACD3E-9BDB-3B6E-18B4-7F8253056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257800"/>
            <a:ext cx="3505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en-US" altLang="ru-RU" sz="2800" dirty="0"/>
              <a:t>71</a:t>
            </a:r>
            <a:r>
              <a:rPr lang="ru-RU" altLang="ru-RU" sz="2800" dirty="0"/>
              <a:t>. </a:t>
            </a:r>
          </a:p>
        </p:txBody>
      </p:sp>
      <p:pic>
        <p:nvPicPr>
          <p:cNvPr id="165894" name="Picture 6">
            <a:extLst>
              <a:ext uri="{FF2B5EF4-FFF2-40B4-BE49-F238E27FC236}">
                <a16:creationId xmlns:a16="http://schemas.microsoft.com/office/drawing/2014/main" id="{0DF24369-60FD-9622-4632-AA9B9CBC1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828800"/>
            <a:ext cx="3344863" cy="345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8163D869-E3B1-6F97-C4B6-693D1794E8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61795" name="Text Box 3">
            <a:extLst>
              <a:ext uri="{FF2B5EF4-FFF2-40B4-BE49-F238E27FC236}">
                <a16:creationId xmlns:a16="http://schemas.microsoft.com/office/drawing/2014/main" id="{67C7FD35-ACF8-7BB9-396A-678D80294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Сравните длины ломаных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</a:t>
            </a:r>
            <a:r>
              <a:rPr lang="ru-RU" altLang="ru-RU" sz="2800" baseline="-25000" dirty="0"/>
              <a:t>2</a:t>
            </a:r>
            <a:r>
              <a:rPr lang="en-US" altLang="ru-RU" sz="2800" i="1" dirty="0"/>
              <a:t>B</a:t>
            </a:r>
            <a:r>
              <a:rPr lang="ru-RU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ru-RU" altLang="ru-RU" sz="2800" baseline="-25000" dirty="0"/>
              <a:t>2</a:t>
            </a:r>
            <a:r>
              <a:rPr lang="en-US" altLang="ru-RU" sz="2800" i="1" dirty="0"/>
              <a:t>D</a:t>
            </a:r>
            <a:r>
              <a:rPr lang="ru-RU" altLang="ru-RU" sz="2800" baseline="-25000" dirty="0"/>
              <a:t>2</a:t>
            </a:r>
            <a:r>
              <a:rPr lang="ru-RU" altLang="ru-RU" sz="2800" dirty="0"/>
              <a:t>, не измеряя их.</a:t>
            </a:r>
            <a:endParaRPr lang="ru-RU" altLang="ru-RU" sz="2800" baseline="-25000" dirty="0"/>
          </a:p>
        </p:txBody>
      </p:sp>
      <p:sp>
        <p:nvSpPr>
          <p:cNvPr id="161799" name="Text Box 7">
            <a:extLst>
              <a:ext uri="{FF2B5EF4-FFF2-40B4-BE49-F238E27FC236}">
                <a16:creationId xmlns:a16="http://schemas.microsoft.com/office/drawing/2014/main" id="{7FE5D048-FD29-BD4D-B5BC-CD3ADE23F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562600"/>
            <a:ext cx="6019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altLang="ru-RU" sz="2800" dirty="0"/>
              <a:t>Длины равны. </a:t>
            </a:r>
          </a:p>
        </p:txBody>
      </p:sp>
      <p:pic>
        <p:nvPicPr>
          <p:cNvPr id="161800" name="Picture 8">
            <a:extLst>
              <a:ext uri="{FF2B5EF4-FFF2-40B4-BE49-F238E27FC236}">
                <a16:creationId xmlns:a16="http://schemas.microsoft.com/office/drawing/2014/main" id="{EEA083B3-A91C-8DD4-B553-D30304509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81200"/>
            <a:ext cx="3656013" cy="340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547627C3-2703-A516-3CDD-92B233BFA3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63843" name="Text Box 3">
            <a:extLst>
              <a:ext uri="{FF2B5EF4-FFF2-40B4-BE49-F238E27FC236}">
                <a16:creationId xmlns:a16="http://schemas.microsoft.com/office/drawing/2014/main" id="{C31AE6F1-B5F0-910B-9D44-FE2FE98FF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Сравните длины ломаных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ru-RU" altLang="ru-RU" sz="2800" dirty="0"/>
              <a:t>,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C</a:t>
            </a:r>
            <a:r>
              <a:rPr lang="ru-RU" altLang="ru-RU" sz="2800" dirty="0"/>
              <a:t>, не измеряя их.</a:t>
            </a:r>
            <a:endParaRPr lang="ru-RU" altLang="ru-RU" sz="2800" baseline="-25000" dirty="0"/>
          </a:p>
        </p:txBody>
      </p:sp>
      <p:sp>
        <p:nvSpPr>
          <p:cNvPr id="163844" name="Text Box 4">
            <a:extLst>
              <a:ext uri="{FF2B5EF4-FFF2-40B4-BE49-F238E27FC236}">
                <a16:creationId xmlns:a16="http://schemas.microsoft.com/office/drawing/2014/main" id="{EFDAA963-6886-0545-003B-0155BD891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5531215"/>
            <a:ext cx="6019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dirty="0"/>
              <a:t> &lt;</a:t>
            </a:r>
            <a:r>
              <a:rPr lang="ru-RU" altLang="ru-RU" sz="2800" dirty="0"/>
              <a:t>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C</a:t>
            </a:r>
            <a:r>
              <a:rPr lang="en-US" altLang="ru-RU" sz="2800" dirty="0"/>
              <a:t> &lt;</a:t>
            </a:r>
            <a:r>
              <a:rPr lang="ru-RU" altLang="ru-RU" sz="2800" dirty="0"/>
              <a:t>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3</a:t>
            </a:r>
            <a:r>
              <a:rPr lang="en-US" altLang="ru-RU" sz="2800" i="1" dirty="0"/>
              <a:t>C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163846" name="Picture 6">
            <a:extLst>
              <a:ext uri="{FF2B5EF4-FFF2-40B4-BE49-F238E27FC236}">
                <a16:creationId xmlns:a16="http://schemas.microsoft.com/office/drawing/2014/main" id="{ECBC3E4E-434D-CC4B-924A-A0AC5C2DE5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650" y="1890713"/>
            <a:ext cx="3568700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2F717A21-51A7-FE2E-E0C0-8CC8017A01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59747" name="Text Box 3">
            <a:extLst>
              <a:ext uri="{FF2B5EF4-FFF2-40B4-BE49-F238E27FC236}">
                <a16:creationId xmlns:a16="http://schemas.microsoft.com/office/drawing/2014/main" id="{EDA3DD4E-C4F4-84D2-D040-6268A30EA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</a:t>
            </a:r>
            <a:r>
              <a:rPr lang="ru-RU" altLang="ru-RU" sz="2800" dirty="0"/>
              <a:t>точек самопересечения может иметь замкнутая четырехсторонняя ломаная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  <a:r>
              <a:rPr lang="ru-RU" altLang="ru-RU" sz="2800" dirty="0"/>
              <a:t> Изобразите какие-нибудь такие ломаные.</a:t>
            </a:r>
          </a:p>
        </p:txBody>
      </p:sp>
      <p:grpSp>
        <p:nvGrpSpPr>
          <p:cNvPr id="159748" name="Group 4">
            <a:extLst>
              <a:ext uri="{FF2B5EF4-FFF2-40B4-BE49-F238E27FC236}">
                <a16:creationId xmlns:a16="http://schemas.microsoft.com/office/drawing/2014/main" id="{9FFC1B9B-FE89-5948-1EC2-B4DC1DF9A0A1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2667000"/>
            <a:ext cx="6394450" cy="3114675"/>
            <a:chOff x="624" y="1680"/>
            <a:chExt cx="4028" cy="1962"/>
          </a:xfrm>
        </p:grpSpPr>
        <p:sp>
          <p:nvSpPr>
            <p:cNvPr id="159749" name="Text Box 5">
              <a:extLst>
                <a:ext uri="{FF2B5EF4-FFF2-40B4-BE49-F238E27FC236}">
                  <a16:creationId xmlns:a16="http://schemas.microsoft.com/office/drawing/2014/main" id="{CFAF8209-DB46-2D01-BE73-BF9AC5C8AD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312"/>
              <a:ext cx="220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0 или 1. </a:t>
              </a:r>
            </a:p>
          </p:txBody>
        </p:sp>
        <p:pic>
          <p:nvPicPr>
            <p:cNvPr id="159750" name="Picture 6">
              <a:extLst>
                <a:ext uri="{FF2B5EF4-FFF2-40B4-BE49-F238E27FC236}">
                  <a16:creationId xmlns:a16="http://schemas.microsoft.com/office/drawing/2014/main" id="{3D045F54-02AF-654B-D2F5-74E54D4B00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1680"/>
              <a:ext cx="3548" cy="14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775B7F3A-8700-44E4-0361-2DF900A873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45411" name="Text Box 3">
            <a:extLst>
              <a:ext uri="{FF2B5EF4-FFF2-40B4-BE49-F238E27FC236}">
                <a16:creationId xmlns:a16="http://schemas.microsoft.com/office/drawing/2014/main" id="{36AC6C6F-6332-BBE0-5BD1-4305060CF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Изобразите пятистороннюю ломаную, которая имеет: а) две точки самопересечения; б) три точки самопересечения; в) пять точек самопересечения.</a:t>
            </a:r>
          </a:p>
        </p:txBody>
      </p:sp>
      <p:grpSp>
        <p:nvGrpSpPr>
          <p:cNvPr id="145416" name="Group 8">
            <a:extLst>
              <a:ext uri="{FF2B5EF4-FFF2-40B4-BE49-F238E27FC236}">
                <a16:creationId xmlns:a16="http://schemas.microsoft.com/office/drawing/2014/main" id="{BFD170F8-BD58-670F-05BD-1F37B1837A16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362200"/>
            <a:ext cx="8743950" cy="3190875"/>
            <a:chOff x="192" y="1488"/>
            <a:chExt cx="5508" cy="2010"/>
          </a:xfrm>
        </p:grpSpPr>
        <p:sp>
          <p:nvSpPr>
            <p:cNvPr id="145413" name="Text Box 5">
              <a:extLst>
                <a:ext uri="{FF2B5EF4-FFF2-40B4-BE49-F238E27FC236}">
                  <a16:creationId xmlns:a16="http://schemas.microsoft.com/office/drawing/2014/main" id="{FBECC94C-DA1C-318D-8E48-25EA8B9F29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168"/>
              <a:ext cx="220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endParaRPr lang="ru-RU" altLang="ru-RU" sz="2800" dirty="0"/>
            </a:p>
          </p:txBody>
        </p:sp>
        <p:pic>
          <p:nvPicPr>
            <p:cNvPr id="145415" name="Picture 7">
              <a:extLst>
                <a:ext uri="{FF2B5EF4-FFF2-40B4-BE49-F238E27FC236}">
                  <a16:creationId xmlns:a16="http://schemas.microsoft.com/office/drawing/2014/main" id="{34D2C5ED-6D35-2ACE-D692-AE2A494543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488"/>
              <a:ext cx="5508" cy="15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1219</Words>
  <Application>Microsoft Office PowerPoint</Application>
  <PresentationFormat>Экран (4:3)</PresentationFormat>
  <Paragraphs>125</Paragraphs>
  <Slides>24</Slides>
  <Notes>24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Times New Roman</vt:lpstr>
      <vt:lpstr>Оформление по умолчанию</vt:lpstr>
      <vt:lpstr>4. Ломаные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Презентация PowerPoint</vt:lpstr>
      <vt:lpstr>Презентация PowerPoint</vt:lpstr>
      <vt:lpstr>Упражнение 18</vt:lpstr>
      <vt:lpstr>Упражнение 19</vt:lpstr>
      <vt:lpstr>Упражнение 20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50</cp:revision>
  <dcterms:created xsi:type="dcterms:W3CDTF">2008-04-30T05:51:18Z</dcterms:created>
  <dcterms:modified xsi:type="dcterms:W3CDTF">2022-07-09T04:36:22Z</dcterms:modified>
</cp:coreProperties>
</file>