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96" r:id="rId2"/>
    <p:sldId id="395" r:id="rId3"/>
    <p:sldId id="397" r:id="rId4"/>
    <p:sldId id="398" r:id="rId5"/>
    <p:sldId id="288" r:id="rId6"/>
    <p:sldId id="399" r:id="rId7"/>
    <p:sldId id="400" r:id="rId8"/>
    <p:sldId id="401" r:id="rId9"/>
    <p:sldId id="402" r:id="rId10"/>
    <p:sldId id="322" r:id="rId11"/>
    <p:sldId id="317" r:id="rId12"/>
    <p:sldId id="325" r:id="rId13"/>
    <p:sldId id="328" r:id="rId14"/>
    <p:sldId id="403" r:id="rId15"/>
    <p:sldId id="391" r:id="rId16"/>
    <p:sldId id="392" r:id="rId17"/>
    <p:sldId id="393" r:id="rId18"/>
    <p:sldId id="394" r:id="rId19"/>
    <p:sldId id="370" r:id="rId20"/>
    <p:sldId id="371" r:id="rId21"/>
    <p:sldId id="372" r:id="rId22"/>
    <p:sldId id="373" r:id="rId23"/>
    <p:sldId id="374" r:id="rId24"/>
    <p:sldId id="375" r:id="rId2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2" autoAdjust="0"/>
    <p:restoredTop sz="90929"/>
  </p:normalViewPr>
  <p:slideViewPr>
    <p:cSldViewPr>
      <p:cViewPr varScale="1">
        <p:scale>
          <a:sx n="93" d="100"/>
          <a:sy n="93" d="100"/>
        </p:scale>
        <p:origin x="43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8AEE164-37B0-1C7E-14AA-EF0AD148EB5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14DDAD2-CDA4-14FA-1CD9-A0331C5E030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49AB9F0-E7DF-5F81-8EA5-180A5AF5112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D0D5E4CF-C8C8-A5DF-BE2B-EC3866E2AF8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F46051D0-D169-B829-7B9F-CFA9979ECB9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42D181A8-B09D-0B9E-BF2F-FCB2AD3CF5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90C18B2-4CAD-42DA-9E37-13AA6C7362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EC838CE7-EB7E-08C5-62EE-588F8E798D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9D32D73-0A93-4855-B5FA-7EF0408ABD49}" type="slidenum">
              <a:rPr lang="ru-RU" altLang="ru-RU" sz="1200"/>
              <a:pPr/>
              <a:t>1</a:t>
            </a:fld>
            <a:endParaRPr lang="ru-RU" altLang="ru-RU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45B2E4F-9D99-45D1-19FC-4BEA0CC62C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0B602F30-E5FF-CE12-5FCB-D3CF07074E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2117612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CBE1B3B3-D721-44CC-A82C-C4D2F30CE1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FFCB965-FA3A-4DDB-A0D2-8339184CA7B2}" type="slidenum">
              <a:rPr lang="ru-RU" altLang="ru-RU" sz="1200"/>
              <a:pPr eaLnBrk="1" hangingPunct="1"/>
              <a:t>10</a:t>
            </a:fld>
            <a:endParaRPr lang="ru-RU" altLang="ru-RU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0937A179-1804-45B8-AA28-2588E26143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DA57021C-79E3-4989-BC53-EDC1C02B42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E1F18F1C-1851-4453-82FC-816C78AF45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D5C6E297-3718-4C0D-A57C-C04E8C8384E5}" type="slidenum">
              <a:rPr lang="ru-RU" altLang="ru-RU" sz="1200"/>
              <a:pPr eaLnBrk="1" hangingPunct="1"/>
              <a:t>11</a:t>
            </a:fld>
            <a:endParaRPr lang="ru-RU" altLang="ru-RU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D842A6CA-1C57-4304-9600-6EDD115BEE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EECAD501-88FB-4B19-AB63-BFEEF18599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279D23A0-1C93-4B50-A7C5-F93F45B05B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C9640C7-E3F0-46E6-831A-F43895EE1A55}" type="slidenum">
              <a:rPr lang="ru-RU" altLang="ru-RU" sz="1200"/>
              <a:pPr eaLnBrk="1" hangingPunct="1"/>
              <a:t>12</a:t>
            </a:fld>
            <a:endParaRPr lang="ru-RU" altLang="ru-RU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BFDF1ADE-DD5E-4E07-BD5C-36DBEE91F7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DE09311-4FBC-44E4-8C64-99475879E2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9223693D-8785-4614-AD07-C4EB9EBD10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BEBA7420-1A55-4EB7-A928-6E56B87EFAAC}" type="slidenum">
              <a:rPr lang="ru-RU" altLang="ru-RU" sz="1200"/>
              <a:pPr eaLnBrk="1" hangingPunct="1"/>
              <a:t>13</a:t>
            </a:fld>
            <a:endParaRPr lang="ru-RU" altLang="ru-RU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7D6E28E-FD56-4CCD-8600-0BB47F5692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CC38FD53-BA9E-4508-9FAE-69E23940AF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99925B92-6EB2-3A1D-9246-DD30946454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0CCC259-81AE-4E77-9FB6-65C7688C1F4A}" type="slidenum">
              <a:rPr lang="ru-RU" altLang="ru-RU" sz="1200"/>
              <a:pPr/>
              <a:t>14</a:t>
            </a:fld>
            <a:endParaRPr lang="ru-RU" altLang="ru-RU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E70CEE9E-1C1C-7321-2EFA-7BFC152BF9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8A14BC99-8551-CC0F-0782-A0FE72E66E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5162114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0D3ED260-AC97-E4F3-401F-683E2FD52C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4B5F2A1-1666-46C5-A4F6-F11C81D49E93}" type="slidenum">
              <a:rPr lang="ru-RU" altLang="ru-RU" sz="1200"/>
              <a:pPr/>
              <a:t>15</a:t>
            </a:fld>
            <a:endParaRPr lang="ru-RU" altLang="ru-RU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6834B192-74C8-3732-8EF0-31F58D729A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497B497D-FB22-1028-4347-A156F2C1A7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E5F3D465-36D8-4B4B-878C-6874138008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7D82D30-662B-49AD-938D-86D4C3BF7820}" type="slidenum">
              <a:rPr lang="ru-RU" altLang="ru-RU" sz="1200"/>
              <a:pPr/>
              <a:t>16</a:t>
            </a:fld>
            <a:endParaRPr lang="ru-RU" altLang="ru-RU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6A26E395-6A56-19F5-6443-04B9351F16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D4CB33C7-7C63-2D48-1CB3-333C65116F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57231915-C889-8F78-C7C3-9D378753DD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8338FBE-530B-488D-B785-9D6F640A3480}" type="slidenum">
              <a:rPr lang="ru-RU" altLang="ru-RU" sz="1200"/>
              <a:pPr/>
              <a:t>17</a:t>
            </a:fld>
            <a:endParaRPr lang="ru-RU" altLang="ru-RU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A26AD4F-BBD1-C04E-3851-AE8C360A0C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4F3F6E73-A1AC-FE71-BF9A-19C540442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5A5204D1-E248-3BB4-E6E9-8ABBDB3096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20A0474-81C5-4322-86F5-CD297A3561EE}" type="slidenum">
              <a:rPr lang="ru-RU" altLang="ru-RU" sz="1200"/>
              <a:pPr/>
              <a:t>18</a:t>
            </a:fld>
            <a:endParaRPr lang="ru-RU" altLang="ru-RU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90D7C806-2653-1999-BE2D-E8A1433308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4606DAA6-5B48-EB65-28D4-60723CA491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3185BD7F-57A9-5876-ACA3-10EDD889D1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14E60C7-8656-4A22-865F-FB5B357FBDC4}" type="slidenum">
              <a:rPr lang="ru-RU" altLang="ru-RU" sz="1200"/>
              <a:pPr/>
              <a:t>19</a:t>
            </a:fld>
            <a:endParaRPr lang="ru-RU" altLang="ru-RU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AD20F7B-D601-0ADC-AFC8-750B9D6A24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79B684D-D7C2-5DE2-557A-48685DD9CF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EC838CE7-EB7E-08C5-62EE-588F8E798D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9D32D73-0A93-4855-B5FA-7EF0408ABD49}" type="slidenum">
              <a:rPr lang="ru-RU" altLang="ru-RU" sz="1200"/>
              <a:pPr/>
              <a:t>2</a:t>
            </a:fld>
            <a:endParaRPr lang="ru-RU" altLang="ru-RU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45B2E4F-9D99-45D1-19FC-4BEA0CC62C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0B602F30-E5FF-CE12-5FCB-D3CF07074E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9953141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83283A28-6D6D-435A-5955-127822D202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9761921-0FA3-491A-ACB1-B6C0B06960C4}" type="slidenum">
              <a:rPr lang="ru-RU" altLang="ru-RU" sz="1200"/>
              <a:pPr/>
              <a:t>20</a:t>
            </a:fld>
            <a:endParaRPr lang="ru-RU" altLang="ru-RU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AC86ED71-5942-AFF0-041E-5DE558E400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7403068F-98B1-99EB-244F-909578DD6C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4E45715-B9A4-FA28-B170-7A5B7F5A6B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B905279-78FA-48EF-A5B0-61CBD0414699}" type="slidenum">
              <a:rPr lang="ru-RU" altLang="ru-RU" sz="1200"/>
              <a:pPr/>
              <a:t>21</a:t>
            </a:fld>
            <a:endParaRPr lang="ru-RU" altLang="ru-RU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C8882AC-12E7-A81F-A56B-839702D22F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A1B01CCB-14F0-20E4-6BCF-7449D56AF6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309E7914-989A-27D0-11C6-AAF12ADE44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5D636F7-0A62-47AF-A0D2-4AB8987F26C8}" type="slidenum">
              <a:rPr lang="ru-RU" altLang="ru-RU" sz="1200"/>
              <a:pPr/>
              <a:t>22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4F727240-B24E-D65A-5ABA-4649B361C4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13AD94B0-0A62-68D7-E5C8-40F447E5EE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89FD8DD9-52D9-C08D-A0AB-7BCD7619B0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5C8390B-AAB3-4FB0-82CA-F1F5792EEE43}" type="slidenum">
              <a:rPr lang="ru-RU" altLang="ru-RU" sz="1200"/>
              <a:pPr/>
              <a:t>23</a:t>
            </a:fld>
            <a:endParaRPr lang="ru-RU" altLang="ru-RU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B08E59FA-544C-488B-D8A7-FA848B6810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464A8FBB-12C3-BF89-9CBC-7738EE575A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F8CEE80A-F111-50C0-5CBA-8F93A9DE72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2B36513-88EC-44C5-B56D-0B37BCCFDF14}" type="slidenum">
              <a:rPr lang="ru-RU" altLang="ru-RU" sz="1200"/>
              <a:pPr/>
              <a:t>24</a:t>
            </a:fld>
            <a:endParaRPr lang="ru-RU" altLang="ru-RU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C2A138F3-CCE6-9AAB-FD7B-BAF790ECE5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0976C4D9-787D-40B8-00D6-7A6545470C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EC838CE7-EB7E-08C5-62EE-588F8E798D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9D32D73-0A93-4855-B5FA-7EF0408ABD49}" type="slidenum">
              <a:rPr lang="ru-RU" altLang="ru-RU" sz="1200"/>
              <a:pPr/>
              <a:t>3</a:t>
            </a:fld>
            <a:endParaRPr lang="ru-RU" altLang="ru-RU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45B2E4F-9D99-45D1-19FC-4BEA0CC62C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0B602F30-E5FF-CE12-5FCB-D3CF07074E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199188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EC838CE7-EB7E-08C5-62EE-588F8E798D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9D32D73-0A93-4855-B5FA-7EF0408ABD49}" type="slidenum">
              <a:rPr lang="ru-RU" altLang="ru-RU" sz="1200"/>
              <a:pPr/>
              <a:t>4</a:t>
            </a:fld>
            <a:endParaRPr lang="ru-RU" altLang="ru-RU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45B2E4F-9D99-45D1-19FC-4BEA0CC62C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0B602F30-E5FF-CE12-5FCB-D3CF07074E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85277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9BDC61F0-BF63-2082-B0C5-823A4DC064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215950A-4234-4AE3-98C9-722E1DFD48A5}" type="slidenum">
              <a:rPr lang="ru-RU" altLang="ru-RU" sz="1200"/>
              <a:pPr/>
              <a:t>5</a:t>
            </a:fld>
            <a:endParaRPr lang="ru-RU" altLang="ru-RU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FF1E32D-9ADD-E6DF-DF25-C94C687C97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3973145-6583-CD45-9A1E-287EF467DA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9BDC61F0-BF63-2082-B0C5-823A4DC064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215950A-4234-4AE3-98C9-722E1DFD48A5}" type="slidenum">
              <a:rPr lang="ru-RU" altLang="ru-RU" sz="1200"/>
              <a:pPr/>
              <a:t>6</a:t>
            </a:fld>
            <a:endParaRPr lang="ru-RU" altLang="ru-RU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FF1E32D-9ADD-E6DF-DF25-C94C687C97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3973145-6583-CD45-9A1E-287EF467DA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567021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9BDC61F0-BF63-2082-B0C5-823A4DC064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215950A-4234-4AE3-98C9-722E1DFD48A5}" type="slidenum">
              <a:rPr lang="ru-RU" altLang="ru-RU" sz="1200"/>
              <a:pPr/>
              <a:t>7</a:t>
            </a:fld>
            <a:endParaRPr lang="ru-RU" altLang="ru-RU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FF1E32D-9ADD-E6DF-DF25-C94C687C97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3973145-6583-CD45-9A1E-287EF467DA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441394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9BDC61F0-BF63-2082-B0C5-823A4DC064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215950A-4234-4AE3-98C9-722E1DFD48A5}" type="slidenum">
              <a:rPr lang="ru-RU" altLang="ru-RU" sz="1200"/>
              <a:pPr/>
              <a:t>8</a:t>
            </a:fld>
            <a:endParaRPr lang="ru-RU" altLang="ru-RU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FF1E32D-9ADD-E6DF-DF25-C94C687C97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3973145-6583-CD45-9A1E-287EF467DA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0936708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9BDC61F0-BF63-2082-B0C5-823A4DC064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215950A-4234-4AE3-98C9-722E1DFD48A5}" type="slidenum">
              <a:rPr lang="ru-RU" altLang="ru-RU" sz="1200"/>
              <a:pPr/>
              <a:t>9</a:t>
            </a:fld>
            <a:endParaRPr lang="ru-RU" altLang="ru-RU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FF1E32D-9ADD-E6DF-DF25-C94C687C97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3973145-6583-CD45-9A1E-287EF467DA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106426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12AB9A-8F80-675A-CBB7-C56A7F8F59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62232F2-992E-044A-8D4F-DE636AF38D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33EDDD-8142-32E1-2C83-5194225C49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C2370-B319-4459-9B35-2AC7F7EDFAE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0993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CBF040-E983-B2A4-4246-2858133CD9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80BF18-2E2B-B242-627C-8EA4E20932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8F5997-A8C6-C420-BEA5-BCD3666145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29D95-E414-4DED-8E36-64FD4101362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7590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E2CB9A-2747-10FC-C4FD-38F7767E90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45D21B-5756-A2D1-533C-5D1605C51C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F8A0BD-3E06-0C65-CED8-EC1C6CE323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990C6-4A4B-4E0E-8FC1-00E452DAF90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514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49D2B26-8362-363A-EDB3-3D145638A0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999519-1054-E8F0-3048-D3D9EF0811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A3BA64E-E1CC-26FA-5F2F-C62E513EDB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2DF6B-7F4E-49D6-82B7-2B19F2CB27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0275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100BCA-24C6-07C7-713F-FDB9E28682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5E8D3F-854B-0399-22EA-AB94FE0A06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0AB15DB-DF43-6EE6-265E-77267AEF65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0DCA6-1D59-4386-B0C5-55FCCF5540C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3266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4007A9-DEC1-4BC2-57D5-A7E83D97EA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04E2B9-50BD-3B6C-997A-9303E513AA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C8D095-B80A-D62D-B672-4018E9F5CB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A1733-2291-45D4-8226-FDD97A5D2C2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0688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FB070D-60EB-D260-BEAA-392219ADB7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B9BC45D-FB5E-9AB0-D066-687835B84D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3D83FB0-9E70-FDA2-7AC1-5B69BCD2B4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CE2C2-907F-4620-A8CF-E92434CFF2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499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B141CB1-45F1-C53B-CACF-0025C12D3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4548EC8-7F2E-A95B-D87C-C4D48DF12E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B2F3AE4-C41C-2E5D-AA45-B5DB12413D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32FB0-7281-453A-BB87-788A5650DD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1249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5E2F31C-EEFF-23DC-40E2-FE291CAE76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73BD6E9-0531-E258-F932-760FDB94AC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19D7BBA-CFD7-7CA8-567B-26B410866A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E74D5-5D25-460B-9B8B-A4E6224578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4089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B5ACE9-55DF-EAC9-3823-9BE4D116D6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8EE9F4-BF60-5FDE-2413-3ECE511ADB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502ABF-BB5F-E39E-FA04-A9410F636C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4BBC50-12CB-4280-8141-32F346F09E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6756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D9E3E3-E131-26B2-EAE5-258FBBE7CA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9E0624-0ABB-11C0-FFE8-D7AF7453C9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45163E-CCFB-8284-0683-47A19086C8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2BCF2-91F1-4B58-9F97-17BCCDD6A9A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529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3447CE4-5680-34F4-932B-846F73A3D1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28E1479-948E-9CAE-C134-6D6B05C7C6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72C74F8-0B29-4B51-C45F-4C60E44D32B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1D483DF-F04F-E9EA-77E5-523F0B3B385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31C1161-7EB8-6448-879D-255367CF90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14E67C0-0164-4B4B-9B74-4FAB90EB37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A411C21-8D0F-E70C-2E1B-EBD1034BFB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en-US" altLang="ru-RU" sz="3600" dirty="0">
                <a:solidFill>
                  <a:srgbClr val="FF3300"/>
                </a:solidFill>
              </a:rPr>
              <a:t>5</a:t>
            </a:r>
            <a:r>
              <a:rPr lang="ru-RU" altLang="ru-RU" sz="3600" dirty="0">
                <a:solidFill>
                  <a:srgbClr val="FF3300"/>
                </a:solidFill>
              </a:rPr>
              <a:t>. Полуплоскость и угол</a:t>
            </a:r>
          </a:p>
        </p:txBody>
      </p:sp>
      <p:sp>
        <p:nvSpPr>
          <p:cNvPr id="3076" name="Text Box 24">
            <a:extLst>
              <a:ext uri="{FF2B5EF4-FFF2-40B4-BE49-F238E27FC236}">
                <a16:creationId xmlns:a16="http://schemas.microsoft.com/office/drawing/2014/main" id="{BE8D82E5-EDFD-D6B8-ECA1-9BC7D9DD6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Проведём на плоскости какую-нибудь прямую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Она разобьёт плоскость на две части. На рисунке 5.1 точки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принадлежат одной из этих частей, отрезок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 пересекает прямую. В этом случае говорят также, что точки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лежат по одну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сторону от прямой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Точки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принадлежат разным частям плоскости, отрезок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BC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пересекает прямую. В этом случае говорят также, что точки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лежат по разные стороны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от прямой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Часть плоскости, состоящая из точек данной прямой и точек, лежа­щих по одну сторону от этой прямой, называется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полуплоскостью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alt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702C44A-55F8-E264-E74E-79733267D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704" y="4645098"/>
            <a:ext cx="3189133" cy="2090801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B7BBE4B-D5BA-49E9-401C-66FA33F391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8064" y="4725144"/>
            <a:ext cx="3115110" cy="173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755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073AD39-6712-40EF-B2C8-63B8E4C228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grpSp>
        <p:nvGrpSpPr>
          <p:cNvPr id="32771" name="Group 3">
            <a:extLst>
              <a:ext uri="{FF2B5EF4-FFF2-40B4-BE49-F238E27FC236}">
                <a16:creationId xmlns:a16="http://schemas.microsoft.com/office/drawing/2014/main" id="{04ABBD66-5B86-45D5-B96E-DE8D49A453CA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048000"/>
            <a:ext cx="8763000" cy="3071813"/>
            <a:chOff x="240" y="1920"/>
            <a:chExt cx="5520" cy="1935"/>
          </a:xfrm>
        </p:grpSpPr>
        <p:sp>
          <p:nvSpPr>
            <p:cNvPr id="13317" name="Text Box 4">
              <a:extLst>
                <a:ext uri="{FF2B5EF4-FFF2-40B4-BE49-F238E27FC236}">
                  <a16:creationId xmlns:a16="http://schemas.microsoft.com/office/drawing/2014/main" id="{10623973-8B6F-473C-98AA-02474917CF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1920"/>
              <a:ext cx="5520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3200" dirty="0">
                  <a:solidFill>
                    <a:srgbClr val="FF3300"/>
                  </a:solidFill>
                </a:rPr>
                <a:t>	Ответ: </a:t>
              </a:r>
              <a:r>
                <a:rPr lang="ru-RU" altLang="ru-RU" sz="3200" dirty="0"/>
                <a:t>На три части, если прямые параллельны и на четыре части, если они пересекаются</a:t>
              </a:r>
              <a:r>
                <a:rPr lang="en-US" altLang="ru-RU" sz="3200" dirty="0"/>
                <a:t>.</a:t>
              </a:r>
              <a:endParaRPr lang="ru-RU" altLang="ru-RU" sz="3200" dirty="0"/>
            </a:p>
          </p:txBody>
        </p:sp>
        <p:pic>
          <p:nvPicPr>
            <p:cNvPr id="13318" name="Picture 5">
              <a:extLst>
                <a:ext uri="{FF2B5EF4-FFF2-40B4-BE49-F238E27FC236}">
                  <a16:creationId xmlns:a16="http://schemas.microsoft.com/office/drawing/2014/main" id="{A2C46461-23BD-4903-9B54-59BC5B97AB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8" y="2991"/>
              <a:ext cx="3103" cy="8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316" name="Text Box 6">
            <a:extLst>
              <a:ext uri="{FF2B5EF4-FFF2-40B4-BE49-F238E27FC236}">
                <a16:creationId xmlns:a16="http://schemas.microsoft.com/office/drawing/2014/main" id="{045FBF4F-96AC-4B6B-8D67-C759D0816D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1148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На сколько частей могут разбивать плоскость</a:t>
            </a:r>
            <a:r>
              <a:rPr lang="en-US" altLang="ru-RU" sz="3200" dirty="0"/>
              <a:t> </a:t>
            </a:r>
            <a:r>
              <a:rPr lang="ru-RU" altLang="ru-RU" sz="3200" dirty="0"/>
              <a:t>две прямые?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2474908-8106-4C0C-9FF4-7AA06266BE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2EBFEF34-9EE8-4B45-8984-29A83E337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762000"/>
            <a:ext cx="8001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На сколько частей могут разбивать плоскость</a:t>
            </a:r>
            <a:r>
              <a:rPr lang="en-US" altLang="ru-RU" sz="3200" dirty="0"/>
              <a:t> </a:t>
            </a:r>
            <a:r>
              <a:rPr lang="ru-RU" altLang="ru-RU" sz="3200" dirty="0"/>
              <a:t>три прямые?</a:t>
            </a:r>
          </a:p>
        </p:txBody>
      </p:sp>
      <p:grpSp>
        <p:nvGrpSpPr>
          <p:cNvPr id="30732" name="Group 12">
            <a:extLst>
              <a:ext uri="{FF2B5EF4-FFF2-40B4-BE49-F238E27FC236}">
                <a16:creationId xmlns:a16="http://schemas.microsoft.com/office/drawing/2014/main" id="{FB33A935-B897-4092-BF5A-A553724BD189}"/>
              </a:ext>
            </a:extLst>
          </p:cNvPr>
          <p:cNvGrpSpPr>
            <a:grpSpLocks/>
          </p:cNvGrpSpPr>
          <p:nvPr/>
        </p:nvGrpSpPr>
        <p:grpSpPr bwMode="auto">
          <a:xfrm>
            <a:off x="449262" y="2895601"/>
            <a:ext cx="8186738" cy="2362201"/>
            <a:chOff x="283" y="1824"/>
            <a:chExt cx="5157" cy="1488"/>
          </a:xfrm>
        </p:grpSpPr>
        <p:sp>
          <p:nvSpPr>
            <p:cNvPr id="14341" name="Text Box 10">
              <a:extLst>
                <a:ext uri="{FF2B5EF4-FFF2-40B4-BE49-F238E27FC236}">
                  <a16:creationId xmlns:a16="http://schemas.microsoft.com/office/drawing/2014/main" id="{8FD5ECFE-8A61-44BE-9000-B9F35EBE6D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824"/>
              <a:ext cx="504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 </a:t>
              </a:r>
              <a:r>
                <a:rPr lang="ru-RU" altLang="ru-RU" sz="3200"/>
                <a:t>На четыре, шесть или семь частей</a:t>
              </a:r>
            </a:p>
          </p:txBody>
        </p:sp>
        <p:pic>
          <p:nvPicPr>
            <p:cNvPr id="14342" name="Picture 11">
              <a:extLst>
                <a:ext uri="{FF2B5EF4-FFF2-40B4-BE49-F238E27FC236}">
                  <a16:creationId xmlns:a16="http://schemas.microsoft.com/office/drawing/2014/main" id="{E0BA58B9-3163-4A57-BEF6-11BDE56497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3" y="2410"/>
              <a:ext cx="5157" cy="9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A8C31C4-751F-4ED6-811B-AFB0B5FE4D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876A8D90-A89D-418A-89E4-54E9B0454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856662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ru-RU" altLang="ru-RU" sz="3200" dirty="0"/>
              <a:t>	На сколько частей делят плоскость: а) два луча с общей вершиной; б) три луча с общей вершиной; в) четыре луча с общей вершиной; г) </a:t>
            </a:r>
            <a:r>
              <a:rPr lang="en-US" altLang="ru-RU" sz="3200" i="1" dirty="0"/>
              <a:t>n</a:t>
            </a:r>
            <a:r>
              <a:rPr lang="ru-RU" altLang="ru-RU" sz="3200" dirty="0"/>
              <a:t> лучей с общей вершиной?</a:t>
            </a:r>
          </a:p>
        </p:txBody>
      </p:sp>
      <p:sp>
        <p:nvSpPr>
          <p:cNvPr id="15364" name="Text Box 10">
            <a:extLst>
              <a:ext uri="{FF2B5EF4-FFF2-40B4-BE49-F238E27FC236}">
                <a16:creationId xmlns:a16="http://schemas.microsoft.com/office/drawing/2014/main" id="{A10A54CE-536C-49B7-9C77-C0A398569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475038"/>
            <a:ext cx="8001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а) 2; б) 3; в) 4; г) </a:t>
            </a:r>
            <a:r>
              <a:rPr lang="en-US" altLang="ru-RU" sz="3200" i="1" dirty="0"/>
              <a:t>n</a:t>
            </a:r>
            <a:r>
              <a:rPr lang="ru-RU" altLang="ru-RU" sz="3200" i="1" dirty="0"/>
              <a:t>+</a:t>
            </a:r>
            <a:r>
              <a:rPr lang="ru-RU" altLang="ru-RU" sz="3200" dirty="0"/>
              <a:t>1</a:t>
            </a:r>
            <a:r>
              <a:rPr lang="en-US" altLang="ru-RU" sz="3200" dirty="0"/>
              <a:t>.</a:t>
            </a:r>
            <a:endParaRPr lang="ru-RU" altLang="ru-RU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30D3B0F-B8C4-41C6-936E-DE0B03DEF5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58FE1D8C-45A8-4A59-B7D8-A79483E0F4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762000"/>
            <a:ext cx="8856662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/>
              <a:t>	На сколько частей делят плоскость </a:t>
            </a:r>
            <a:r>
              <a:rPr lang="en-US" altLang="ru-RU" sz="3200" i="1" dirty="0"/>
              <a:t>n </a:t>
            </a:r>
            <a:r>
              <a:rPr lang="ru-RU" altLang="ru-RU" sz="3200" dirty="0"/>
              <a:t>прямых, пересекающихся в одной точке?</a:t>
            </a:r>
          </a:p>
        </p:txBody>
      </p:sp>
      <p:sp>
        <p:nvSpPr>
          <p:cNvPr id="16388" name="Text Box 10">
            <a:extLst>
              <a:ext uri="{FF2B5EF4-FFF2-40B4-BE49-F238E27FC236}">
                <a16:creationId xmlns:a16="http://schemas.microsoft.com/office/drawing/2014/main" id="{C5F33853-3E18-4B4D-ADEE-A50D2A947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895600"/>
            <a:ext cx="8001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2</a:t>
            </a:r>
            <a:r>
              <a:rPr lang="en-US" altLang="ru-RU" sz="3200" i="1"/>
              <a:t>n</a:t>
            </a:r>
            <a:r>
              <a:rPr lang="en-US" altLang="ru-RU" sz="3200"/>
              <a:t>.</a:t>
            </a:r>
            <a:endParaRPr lang="ru-RU" altLang="ru-RU" sz="3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0490DCD-4B19-6ACF-7ED0-A48E335DF5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5 </a:t>
            </a:r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9D7ABAC3-CC9A-F4B7-0B6E-F6EF18A3F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>
                <a:cs typeface="Times New Roman" panose="02020603050405020304" pitchFamily="18" charset="0"/>
              </a:rPr>
              <a:t>	Среди углов, изображенных на рисунке, укажите равные углы.</a:t>
            </a:r>
            <a:r>
              <a:rPr lang="ru-RU" altLang="ru-RU" sz="3600" dirty="0"/>
              <a:t> </a:t>
            </a:r>
          </a:p>
        </p:txBody>
      </p:sp>
      <p:sp>
        <p:nvSpPr>
          <p:cNvPr id="286724" name="Text Box 4">
            <a:extLst>
              <a:ext uri="{FF2B5EF4-FFF2-40B4-BE49-F238E27FC236}">
                <a16:creationId xmlns:a16="http://schemas.microsoft.com/office/drawing/2014/main" id="{6A444A9A-41BE-E72B-4F22-B13E9E8B1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0"/>
            <a:ext cx="838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а), д), и); б), г) з); в), е), ж). </a:t>
            </a:r>
          </a:p>
        </p:txBody>
      </p:sp>
      <p:pic>
        <p:nvPicPr>
          <p:cNvPr id="7173" name="Picture 5">
            <a:extLst>
              <a:ext uri="{FF2B5EF4-FFF2-40B4-BE49-F238E27FC236}">
                <a16:creationId xmlns:a16="http://schemas.microsoft.com/office/drawing/2014/main" id="{2748AE4F-BC3D-6669-3691-2F130F983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981200"/>
            <a:ext cx="3132138" cy="308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462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B47A4F4-3EFF-24B4-48AA-B90327A27F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F550FD9E-4BCA-CB04-AA11-8CE1863D4C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800"/>
              <a:t>Какой из </a:t>
            </a:r>
            <a:r>
              <a:rPr lang="ru-RU" altLang="ru-RU" sz="2800">
                <a:cs typeface="Times New Roman" panose="02020603050405020304" pitchFamily="18" charset="0"/>
              </a:rPr>
              <a:t>углов, изображенных на рисунке, </a:t>
            </a:r>
            <a:r>
              <a:rPr lang="ru-RU" altLang="ru-RU" sz="2800"/>
              <a:t>больше? </a:t>
            </a:r>
          </a:p>
        </p:txBody>
      </p:sp>
      <p:sp>
        <p:nvSpPr>
          <p:cNvPr id="288772" name="Text Box 4">
            <a:extLst>
              <a:ext uri="{FF2B5EF4-FFF2-40B4-BE49-F238E27FC236}">
                <a16:creationId xmlns:a16="http://schemas.microsoft.com/office/drawing/2014/main" id="{E82DB660-1EE4-2FCA-A8ED-92C033CC6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876800"/>
            <a:ext cx="81184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</a:t>
            </a:r>
            <a:r>
              <a:rPr lang="ru-RU" altLang="ru-RU" sz="3600"/>
              <a:t> а) </a:t>
            </a:r>
            <a:r>
              <a:rPr lang="en-US" altLang="ru-RU" sz="3600" i="1"/>
              <a:t>PQR</a:t>
            </a:r>
            <a:r>
              <a:rPr lang="en-US" altLang="ru-RU" sz="3600"/>
              <a:t>; </a:t>
            </a:r>
            <a:endParaRPr lang="ru-RU" altLang="ru-RU" sz="3600"/>
          </a:p>
        </p:txBody>
      </p:sp>
      <p:pic>
        <p:nvPicPr>
          <p:cNvPr id="9221" name="Picture 5">
            <a:extLst>
              <a:ext uri="{FF2B5EF4-FFF2-40B4-BE49-F238E27FC236}">
                <a16:creationId xmlns:a16="http://schemas.microsoft.com/office/drawing/2014/main" id="{4DDB05ED-DAE9-E8F0-F4C4-1FA963C507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1981200"/>
            <a:ext cx="5675313" cy="290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8774" name="Text Box 6">
            <a:extLst>
              <a:ext uri="{FF2B5EF4-FFF2-40B4-BE49-F238E27FC236}">
                <a16:creationId xmlns:a16="http://schemas.microsoft.com/office/drawing/2014/main" id="{F3DCEEBA-2426-D3A6-54DF-6D5EC5E22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5562600"/>
            <a:ext cx="594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/>
              <a:t>б) углы </a:t>
            </a:r>
            <a:r>
              <a:rPr lang="en-US" altLang="ru-RU" sz="3600" i="1"/>
              <a:t>ABC </a:t>
            </a:r>
            <a:r>
              <a:rPr lang="ru-RU" altLang="ru-RU" sz="3600"/>
              <a:t>и </a:t>
            </a:r>
            <a:r>
              <a:rPr lang="en-US" altLang="ru-RU" sz="3600" i="1"/>
              <a:t>PQR </a:t>
            </a:r>
            <a:r>
              <a:rPr lang="ru-RU" altLang="ru-RU" sz="3600"/>
              <a:t>равны.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8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8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2" grpId="0" autoUpdateAnimBg="0"/>
      <p:bldP spid="28877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78F6547-7521-3B6C-ED76-63F2C3C7AA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6196E0DA-F320-8BAD-81A3-F7225F57C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 dirty="0">
                <a:cs typeface="Times New Roman" panose="02020603050405020304" pitchFamily="18" charset="0"/>
              </a:rPr>
              <a:t>	Расположите номера в порядке возрастания  соответствующих углов.</a:t>
            </a:r>
            <a:r>
              <a:rPr lang="ru-RU" altLang="ru-RU" sz="3600" dirty="0"/>
              <a:t> </a:t>
            </a:r>
          </a:p>
        </p:txBody>
      </p:sp>
      <p:sp>
        <p:nvSpPr>
          <p:cNvPr id="290820" name="Text Box 4">
            <a:extLst>
              <a:ext uri="{FF2B5EF4-FFF2-40B4-BE49-F238E27FC236}">
                <a16:creationId xmlns:a16="http://schemas.microsoft.com/office/drawing/2014/main" id="{6703A0E6-43D5-44F8-313D-85A3F75F23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0"/>
            <a:ext cx="838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3, 2, 5, 6, 1, 4. </a:t>
            </a:r>
          </a:p>
        </p:txBody>
      </p:sp>
      <p:pic>
        <p:nvPicPr>
          <p:cNvPr id="11269" name="Picture 5">
            <a:extLst>
              <a:ext uri="{FF2B5EF4-FFF2-40B4-BE49-F238E27FC236}">
                <a16:creationId xmlns:a16="http://schemas.microsoft.com/office/drawing/2014/main" id="{FEA6B9A2-B5A5-5D45-BB00-AAE1DE1BF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057400"/>
            <a:ext cx="3143250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0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2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B82307B-08FC-EC7C-EE44-60A5B1CC3B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77B33ECC-4D53-68D0-FE2F-73972BF68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От луча </a:t>
            </a:r>
            <a:r>
              <a:rPr lang="en-US" altLang="ru-RU" sz="3200" i="1" dirty="0">
                <a:cs typeface="Times New Roman" panose="02020603050405020304" pitchFamily="18" charset="0"/>
              </a:rPr>
              <a:t>PQ </a:t>
            </a:r>
            <a:r>
              <a:rPr lang="ru-RU" altLang="ru-RU" sz="3200" dirty="0">
                <a:cs typeface="Times New Roman" panose="02020603050405020304" pitchFamily="18" charset="0"/>
              </a:rPr>
              <a:t>отложите 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QPR</a:t>
            </a:r>
            <a:r>
              <a:rPr lang="ru-RU" altLang="ru-RU" sz="3200" dirty="0">
                <a:cs typeface="Times New Roman" panose="02020603050405020304" pitchFamily="18" charset="0"/>
              </a:rPr>
              <a:t>, равный углу </a:t>
            </a:r>
            <a:r>
              <a:rPr lang="en-US" altLang="ru-RU" sz="3200" i="1" dirty="0">
                <a:cs typeface="Times New Roman" panose="02020603050405020304" pitchFamily="18" charset="0"/>
              </a:rPr>
              <a:t>AOB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40C4A23E-8E80-1E48-DB5A-60BCCD732C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812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92869" name="Group 5">
            <a:extLst>
              <a:ext uri="{FF2B5EF4-FFF2-40B4-BE49-F238E27FC236}">
                <a16:creationId xmlns:a16="http://schemas.microsoft.com/office/drawing/2014/main" id="{F579E0B4-CD03-B831-B2CC-791323A4A7E4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981200"/>
            <a:ext cx="8382000" cy="3765550"/>
            <a:chOff x="336" y="1248"/>
            <a:chExt cx="5280" cy="2372"/>
          </a:xfrm>
        </p:grpSpPr>
        <p:sp>
          <p:nvSpPr>
            <p:cNvPr id="13318" name="Text Box 6">
              <a:extLst>
                <a:ext uri="{FF2B5EF4-FFF2-40B4-BE49-F238E27FC236}">
                  <a16:creationId xmlns:a16="http://schemas.microsoft.com/office/drawing/2014/main" id="{6732748A-CEF0-EB08-608D-279222B3CE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5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3600">
                  <a:solidFill>
                    <a:srgbClr val="FF3300"/>
                  </a:solidFill>
                </a:rPr>
                <a:t>Ответ:</a:t>
              </a:r>
              <a:endParaRPr lang="ru-RU" altLang="ru-RU" sz="3600"/>
            </a:p>
          </p:txBody>
        </p:sp>
        <p:pic>
          <p:nvPicPr>
            <p:cNvPr id="13319" name="Picture 7">
              <a:extLst>
                <a:ext uri="{FF2B5EF4-FFF2-40B4-BE49-F238E27FC236}">
                  <a16:creationId xmlns:a16="http://schemas.microsoft.com/office/drawing/2014/main" id="{7AE9037E-D73F-F674-65A8-4F819C3F30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1248"/>
              <a:ext cx="1968" cy="19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2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D68AED2-6050-40CA-0FC5-A0B12D13CD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8A1D9E14-224B-CED2-50FC-3B12DF26A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От луча </a:t>
            </a:r>
            <a:r>
              <a:rPr lang="en-US" altLang="ru-RU" sz="3200" i="1" dirty="0">
                <a:cs typeface="Times New Roman" panose="02020603050405020304" pitchFamily="18" charset="0"/>
              </a:rPr>
              <a:t>PQ </a:t>
            </a:r>
            <a:r>
              <a:rPr lang="ru-RU" altLang="ru-RU" sz="3200" dirty="0">
                <a:cs typeface="Times New Roman" panose="02020603050405020304" pitchFamily="18" charset="0"/>
              </a:rPr>
              <a:t>отложите  угол </a:t>
            </a:r>
            <a:r>
              <a:rPr lang="en-US" altLang="ru-RU" sz="3200" i="1" dirty="0">
                <a:cs typeface="Times New Roman" panose="02020603050405020304" pitchFamily="18" charset="0"/>
              </a:rPr>
              <a:t>QPR</a:t>
            </a:r>
            <a:r>
              <a:rPr lang="ru-RU" altLang="ru-RU" sz="3200" dirty="0">
                <a:cs typeface="Times New Roman" panose="02020603050405020304" pitchFamily="18" charset="0"/>
              </a:rPr>
              <a:t>, равный углу </a:t>
            </a:r>
            <a:r>
              <a:rPr lang="en-US" altLang="ru-RU" sz="3200" i="1" dirty="0">
                <a:cs typeface="Times New Roman" panose="02020603050405020304" pitchFamily="18" charset="0"/>
              </a:rPr>
              <a:t>AOB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  <a:r>
              <a:rPr lang="ru-RU" altLang="ru-RU" sz="3200" dirty="0"/>
              <a:t> </a:t>
            </a:r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FFB55FE6-B709-C393-6BDA-D9AE3379C2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828800"/>
            <a:ext cx="3121025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94917" name="Group 5">
            <a:extLst>
              <a:ext uri="{FF2B5EF4-FFF2-40B4-BE49-F238E27FC236}">
                <a16:creationId xmlns:a16="http://schemas.microsoft.com/office/drawing/2014/main" id="{7C04DCD2-9F00-D48E-1D4E-0B30255759D0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828800"/>
            <a:ext cx="8382000" cy="3917950"/>
            <a:chOff x="336" y="1152"/>
            <a:chExt cx="5280" cy="2468"/>
          </a:xfrm>
        </p:grpSpPr>
        <p:sp>
          <p:nvSpPr>
            <p:cNvPr id="15366" name="Text Box 6">
              <a:extLst>
                <a:ext uri="{FF2B5EF4-FFF2-40B4-BE49-F238E27FC236}">
                  <a16:creationId xmlns:a16="http://schemas.microsoft.com/office/drawing/2014/main" id="{43E90AF9-C498-912E-FCC6-4E5CE9917E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3216"/>
              <a:ext cx="52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3600">
                  <a:solidFill>
                    <a:srgbClr val="FF3300"/>
                  </a:solidFill>
                </a:rPr>
                <a:t>Ответ:</a:t>
              </a:r>
              <a:endParaRPr lang="ru-RU" altLang="ru-RU" sz="3600"/>
            </a:p>
          </p:txBody>
        </p:sp>
        <p:pic>
          <p:nvPicPr>
            <p:cNvPr id="15367" name="Picture 7">
              <a:extLst>
                <a:ext uri="{FF2B5EF4-FFF2-40B4-BE49-F238E27FC236}">
                  <a16:creationId xmlns:a16="http://schemas.microsoft.com/office/drawing/2014/main" id="{D08E5B46-6638-3B45-D9A6-D331E8BAC7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2" y="1152"/>
              <a:ext cx="1968" cy="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4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AFD4070-C809-3DAE-4EE6-AE9834020D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8C52FF71-B2A3-BF15-6F81-8F9348BD77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600"/>
              <a:t>	</a:t>
            </a:r>
            <a:r>
              <a:rPr lang="ru-RU" altLang="ru-RU" sz="3600"/>
              <a:t>Сколько острых углов, образовано лучами, изображенными на рисунке</a:t>
            </a:r>
            <a:r>
              <a:rPr lang="ru-RU" altLang="ru-RU" sz="3600">
                <a:cs typeface="Times New Roman" panose="02020603050405020304" pitchFamily="18" charset="0"/>
              </a:rPr>
              <a:t>?</a:t>
            </a:r>
            <a:r>
              <a:rPr lang="ru-RU" altLang="ru-RU" sz="3600"/>
              <a:t> </a:t>
            </a:r>
          </a:p>
        </p:txBody>
      </p:sp>
      <p:sp>
        <p:nvSpPr>
          <p:cNvPr id="245764" name="Text Box 4">
            <a:extLst>
              <a:ext uri="{FF2B5EF4-FFF2-40B4-BE49-F238E27FC236}">
                <a16:creationId xmlns:a16="http://schemas.microsoft.com/office/drawing/2014/main" id="{16117B37-8531-EE06-71F5-7EC02CEB3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0"/>
            <a:ext cx="213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ru-RU" altLang="ru-RU" sz="3600"/>
              <a:t>3. </a:t>
            </a:r>
          </a:p>
        </p:txBody>
      </p:sp>
      <p:pic>
        <p:nvPicPr>
          <p:cNvPr id="21509" name="Picture 5">
            <a:extLst>
              <a:ext uri="{FF2B5EF4-FFF2-40B4-BE49-F238E27FC236}">
                <a16:creationId xmlns:a16="http://schemas.microsoft.com/office/drawing/2014/main" id="{C020A04A-5CB6-E3BC-9781-C6DF677F7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9738" y="2238375"/>
            <a:ext cx="3184525" cy="238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24">
            <a:extLst>
              <a:ext uri="{FF2B5EF4-FFF2-40B4-BE49-F238E27FC236}">
                <a16:creationId xmlns:a16="http://schemas.microsoft.com/office/drawing/2014/main" id="{BE8D82E5-EDFD-D6B8-ECA1-9BC7D9DD6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22" y="149626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Рассмотрим два луча с общей вершиной. Они разбивают плоскость на две части.</a:t>
            </a:r>
            <a:endParaRPr lang="ru-RU" altLang="ru-RU" dirty="0"/>
          </a:p>
        </p:txBody>
      </p:sp>
      <p:pic>
        <p:nvPicPr>
          <p:cNvPr id="3078" name="Picture 29">
            <a:extLst>
              <a:ext uri="{FF2B5EF4-FFF2-40B4-BE49-F238E27FC236}">
                <a16:creationId xmlns:a16="http://schemas.microsoft.com/office/drawing/2014/main" id="{65F7D296-13DA-1CBF-22DB-45FC44EBE8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206" y="1222250"/>
            <a:ext cx="4979988" cy="178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24">
            <a:extLst>
              <a:ext uri="{FF2B5EF4-FFF2-40B4-BE49-F238E27FC236}">
                <a16:creationId xmlns:a16="http://schemas.microsoft.com/office/drawing/2014/main" id="{E52BD6A1-278C-22B6-A29F-6AE828D51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22" y="314084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Фигура, образованная двумя лучами с общей вершиной и одной из частей плоскости, ограниченной этими лучами, называется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углом.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Общая вершина называется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вершиной угла,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 сами лучи -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сторонами угла. </a:t>
            </a:r>
            <a:endParaRPr lang="ru-RU" altLang="ru-RU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24">
                <a:extLst>
                  <a:ext uri="{FF2B5EF4-FFF2-40B4-BE49-F238E27FC236}">
                    <a16:creationId xmlns:a16="http://schemas.microsoft.com/office/drawing/2014/main" id="{AD5FE97E-CCB5-9B77-B8EE-9DC1BE65C9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822" y="4769382"/>
                <a:ext cx="9144000" cy="19389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3300"/>
                    </a:solidFill>
                  </a:rPr>
                  <a:t>	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Угол обозначается или одной буквой, указывающей его вершину, или тремя буквами, средняя из которых указывает вершину угла, а крайние – какие-нибудь точки на сторонах угла. Например, </a:t>
                </a:r>
                <a14:m>
                  <m:oMath xmlns:m="http://schemas.openxmlformats.org/officeDocument/2006/math">
                    <m:r>
                      <a:rPr lang="ru-RU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i="1" dirty="0">
                    <a:effectLst/>
                    <a:ea typeface="Times New Roman" panose="02020603050405020304" pitchFamily="18" charset="0"/>
                  </a:rPr>
                  <a:t>A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en-US" i="1" dirty="0">
                    <a:effectLst/>
                    <a:ea typeface="Times New Roman" panose="02020603050405020304" pitchFamily="18" charset="0"/>
                  </a:rPr>
                  <a:t>AOB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и т. д. Иногда углы обозначаются цифрами, например, </a:t>
                </a: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1, </a:t>
                </a: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dirty="0">
                    <a:effectLst/>
                    <a:ea typeface="Times New Roman" panose="02020603050405020304" pitchFamily="18" charset="0"/>
                  </a:rPr>
                  <a:t>2 и т. д.</a:t>
                </a:r>
                <a:endParaRPr lang="ru-RU" altLang="ru-RU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Text Box 24">
                <a:extLst>
                  <a:ext uri="{FF2B5EF4-FFF2-40B4-BE49-F238E27FC236}">
                    <a16:creationId xmlns:a16="http://schemas.microsoft.com/office/drawing/2014/main" id="{AD5FE97E-CCB5-9B77-B8EE-9DC1BE65C9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22" y="4769382"/>
                <a:ext cx="9144000" cy="1938992"/>
              </a:xfrm>
              <a:prstGeom prst="rect">
                <a:avLst/>
              </a:prstGeom>
              <a:blipFill>
                <a:blip r:embed="rId4"/>
                <a:stretch>
                  <a:fillRect l="-1000" t="-2516" r="-1067" b="-62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8135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8E611E94-BEDF-8270-1C4D-6FD63E701F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A8196E30-70E7-8F26-CD88-DEF4457CC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600">
                <a:cs typeface="Times New Roman" panose="02020603050405020304" pitchFamily="18" charset="0"/>
              </a:rPr>
              <a:t>	</a:t>
            </a:r>
            <a:r>
              <a:rPr lang="ru-RU" altLang="ru-RU" sz="3600">
                <a:cs typeface="Times New Roman" panose="02020603050405020304" pitchFamily="18" charset="0"/>
              </a:rPr>
              <a:t>Назовите </a:t>
            </a:r>
            <a:r>
              <a:rPr lang="ru-RU" altLang="ru-RU" sz="3600"/>
              <a:t>углы</a:t>
            </a:r>
            <a:r>
              <a:rPr lang="ru-RU" altLang="ru-RU" sz="3600">
                <a:cs typeface="Times New Roman" panose="02020603050405020304" pitchFamily="18" charset="0"/>
              </a:rPr>
              <a:t>, </a:t>
            </a:r>
            <a:r>
              <a:rPr lang="ru-RU" altLang="ru-RU" sz="3600"/>
              <a:t>меньшие развернутого, </a:t>
            </a:r>
            <a:r>
              <a:rPr lang="ru-RU" altLang="ru-RU" sz="3600">
                <a:cs typeface="Times New Roman" panose="02020603050405020304" pitchFamily="18" charset="0"/>
              </a:rPr>
              <a:t>изображенные на рисунке. Сколько их?</a:t>
            </a:r>
            <a:r>
              <a:rPr lang="ru-RU" altLang="ru-RU" sz="3600"/>
              <a:t> </a:t>
            </a:r>
          </a:p>
        </p:txBody>
      </p:sp>
      <p:sp>
        <p:nvSpPr>
          <p:cNvPr id="247812" name="Text Box 4">
            <a:extLst>
              <a:ext uri="{FF2B5EF4-FFF2-40B4-BE49-F238E27FC236}">
                <a16:creationId xmlns:a16="http://schemas.microsoft.com/office/drawing/2014/main" id="{9C02A9CE-209C-DFE2-A186-D5994E686E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334000"/>
            <a:ext cx="8382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600">
                <a:solidFill>
                  <a:srgbClr val="FF3300"/>
                </a:solidFill>
              </a:rPr>
              <a:t>Ответ: </a:t>
            </a:r>
            <a:r>
              <a:rPr lang="en-US" altLang="ru-RU" sz="3600" i="1"/>
              <a:t>AOB</a:t>
            </a:r>
            <a:r>
              <a:rPr lang="en-US" altLang="ru-RU" sz="3600"/>
              <a:t>, </a:t>
            </a:r>
            <a:r>
              <a:rPr lang="en-US" altLang="ru-RU" sz="3600" i="1"/>
              <a:t>AOC</a:t>
            </a:r>
            <a:r>
              <a:rPr lang="en-US" altLang="ru-RU" sz="3600"/>
              <a:t>, </a:t>
            </a:r>
            <a:r>
              <a:rPr lang="en-US" altLang="ru-RU" sz="3600" i="1"/>
              <a:t>AOD</a:t>
            </a:r>
            <a:r>
              <a:rPr lang="en-US" altLang="ru-RU" sz="3600"/>
              <a:t>, </a:t>
            </a:r>
            <a:r>
              <a:rPr lang="en-US" altLang="ru-RU" sz="3600" i="1"/>
              <a:t>BOC</a:t>
            </a:r>
            <a:r>
              <a:rPr lang="en-US" altLang="ru-RU" sz="3600"/>
              <a:t>, </a:t>
            </a:r>
            <a:r>
              <a:rPr lang="en-US" altLang="ru-RU" sz="3600" i="1"/>
              <a:t>BOD</a:t>
            </a:r>
            <a:r>
              <a:rPr lang="en-US" altLang="ru-RU" sz="3600"/>
              <a:t>, </a:t>
            </a:r>
            <a:r>
              <a:rPr lang="en-US" altLang="ru-RU" sz="3600" i="1"/>
              <a:t>COD</a:t>
            </a:r>
            <a:r>
              <a:rPr lang="en-US" altLang="ru-RU" sz="3600"/>
              <a:t>; 6 </a:t>
            </a:r>
            <a:r>
              <a:rPr lang="ru-RU" altLang="ru-RU" sz="3600"/>
              <a:t>углов. </a:t>
            </a:r>
          </a:p>
        </p:txBody>
      </p:sp>
      <p:pic>
        <p:nvPicPr>
          <p:cNvPr id="23557" name="Picture 5">
            <a:extLst>
              <a:ext uri="{FF2B5EF4-FFF2-40B4-BE49-F238E27FC236}">
                <a16:creationId xmlns:a16="http://schemas.microsoft.com/office/drawing/2014/main" id="{2C523CC1-EE68-28D4-833B-F027E38108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286000"/>
            <a:ext cx="3868738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7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9E685927-991A-1F01-CA62-C7CB0C9940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5B1A0358-5E99-70C3-E8F8-875E769DD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600">
                <a:cs typeface="Times New Roman" panose="02020603050405020304" pitchFamily="18" charset="0"/>
              </a:rPr>
              <a:t>	</a:t>
            </a:r>
            <a:r>
              <a:rPr lang="ru-RU" altLang="ru-RU" sz="3600">
                <a:cs typeface="Times New Roman" panose="02020603050405020304" pitchFamily="18" charset="0"/>
              </a:rPr>
              <a:t>Назовите</a:t>
            </a:r>
            <a:r>
              <a:rPr lang="ru-RU" altLang="ru-RU" sz="3600"/>
              <a:t> пары: а) вертикальных; б) смежных</a:t>
            </a:r>
            <a:r>
              <a:rPr lang="ru-RU" altLang="ru-RU" sz="3600">
                <a:cs typeface="Times New Roman" panose="02020603050405020304" pitchFamily="18" charset="0"/>
              </a:rPr>
              <a:t> </a:t>
            </a:r>
            <a:r>
              <a:rPr lang="ru-RU" altLang="ru-RU" sz="3600"/>
              <a:t>углов</a:t>
            </a:r>
            <a:r>
              <a:rPr lang="ru-RU" altLang="ru-RU" sz="3600">
                <a:cs typeface="Times New Roman" panose="02020603050405020304" pitchFamily="18" charset="0"/>
              </a:rPr>
              <a:t>, изображенны</a:t>
            </a:r>
            <a:r>
              <a:rPr lang="ru-RU" altLang="ru-RU" sz="3600"/>
              <a:t>х</a:t>
            </a:r>
            <a:r>
              <a:rPr lang="ru-RU" altLang="ru-RU" sz="3600">
                <a:cs typeface="Times New Roman" panose="02020603050405020304" pitchFamily="18" charset="0"/>
              </a:rPr>
              <a:t> на рисунке. </a:t>
            </a:r>
            <a:endParaRPr lang="ru-RU" altLang="ru-RU" sz="3600"/>
          </a:p>
        </p:txBody>
      </p:sp>
      <p:sp>
        <p:nvSpPr>
          <p:cNvPr id="249860" name="Text Box 4">
            <a:extLst>
              <a:ext uri="{FF2B5EF4-FFF2-40B4-BE49-F238E27FC236}">
                <a16:creationId xmlns:a16="http://schemas.microsoft.com/office/drawing/2014/main" id="{4CD06FB1-0EDB-3B48-836D-8217823C4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572000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а) </a:t>
            </a:r>
            <a:r>
              <a:rPr lang="en-US" altLang="ru-RU" sz="3200" i="1"/>
              <a:t>AOB</a:t>
            </a:r>
            <a:r>
              <a:rPr lang="ru-RU" altLang="ru-RU" sz="3200" i="1"/>
              <a:t> </a:t>
            </a:r>
            <a:r>
              <a:rPr lang="ru-RU" altLang="ru-RU" sz="3200"/>
              <a:t>и </a:t>
            </a:r>
            <a:r>
              <a:rPr lang="en-US" altLang="ru-RU" sz="3200" i="1"/>
              <a:t>DOE</a:t>
            </a:r>
            <a:r>
              <a:rPr lang="en-US" altLang="ru-RU" sz="3200"/>
              <a:t>, </a:t>
            </a:r>
            <a:r>
              <a:rPr lang="en-US" altLang="ru-RU" sz="3200" i="1"/>
              <a:t>BOC </a:t>
            </a:r>
            <a:r>
              <a:rPr lang="ru-RU" altLang="ru-RU" sz="3200"/>
              <a:t>и </a:t>
            </a:r>
            <a:r>
              <a:rPr lang="en-US" altLang="ru-RU" sz="3200" i="1"/>
              <a:t>EOF</a:t>
            </a:r>
            <a:r>
              <a:rPr lang="en-US" altLang="ru-RU" sz="3200"/>
              <a:t>, </a:t>
            </a:r>
            <a:r>
              <a:rPr lang="en-US" altLang="ru-RU" sz="3200" i="1"/>
              <a:t>COD </a:t>
            </a:r>
            <a:r>
              <a:rPr lang="ru-RU" altLang="ru-RU" sz="3200"/>
              <a:t>и </a:t>
            </a:r>
            <a:r>
              <a:rPr lang="en-US" altLang="ru-RU" sz="3200" i="1"/>
              <a:t>FOA</a:t>
            </a:r>
            <a:r>
              <a:rPr lang="en-US" altLang="ru-RU" sz="3200"/>
              <a:t>, </a:t>
            </a:r>
            <a:r>
              <a:rPr lang="en-US" altLang="ru-RU" sz="3200" i="1"/>
              <a:t>AOC </a:t>
            </a:r>
            <a:r>
              <a:rPr lang="ru-RU" altLang="ru-RU" sz="3200"/>
              <a:t>и </a:t>
            </a:r>
            <a:r>
              <a:rPr lang="en-US" altLang="ru-RU" sz="3200" i="1"/>
              <a:t>DOF</a:t>
            </a:r>
            <a:r>
              <a:rPr lang="en-US" altLang="ru-RU" sz="3200"/>
              <a:t>, </a:t>
            </a:r>
            <a:r>
              <a:rPr lang="en-US" altLang="ru-RU" sz="3200" i="1"/>
              <a:t>BOD </a:t>
            </a:r>
            <a:r>
              <a:rPr lang="ru-RU" altLang="ru-RU" sz="3200"/>
              <a:t>и </a:t>
            </a:r>
            <a:r>
              <a:rPr lang="en-US" altLang="ru-RU" sz="3200" i="1"/>
              <a:t>EOA</a:t>
            </a:r>
            <a:r>
              <a:rPr lang="ru-RU" altLang="ru-RU" sz="3200"/>
              <a:t>;</a:t>
            </a:r>
            <a:r>
              <a:rPr lang="ru-RU" altLang="ru-RU"/>
              <a:t> </a:t>
            </a:r>
          </a:p>
        </p:txBody>
      </p:sp>
      <p:pic>
        <p:nvPicPr>
          <p:cNvPr id="25605" name="Picture 5">
            <a:extLst>
              <a:ext uri="{FF2B5EF4-FFF2-40B4-BE49-F238E27FC236}">
                <a16:creationId xmlns:a16="http://schemas.microsoft.com/office/drawing/2014/main" id="{2E5FAB35-C099-E776-5018-C084F3E927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828800"/>
            <a:ext cx="3997325" cy="268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9862" name="Text Box 6">
            <a:extLst>
              <a:ext uri="{FF2B5EF4-FFF2-40B4-BE49-F238E27FC236}">
                <a16:creationId xmlns:a16="http://schemas.microsoft.com/office/drawing/2014/main" id="{85316CD3-A814-61C5-A796-038E070E4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486400"/>
            <a:ext cx="8458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/>
              <a:t>б) </a:t>
            </a:r>
            <a:r>
              <a:rPr lang="en-US" altLang="ru-RU" sz="3200" i="1"/>
              <a:t>AOB</a:t>
            </a:r>
            <a:r>
              <a:rPr lang="ru-RU" altLang="ru-RU" sz="3200" i="1"/>
              <a:t> </a:t>
            </a:r>
            <a:r>
              <a:rPr lang="ru-RU" altLang="ru-RU" sz="3200"/>
              <a:t>и </a:t>
            </a:r>
            <a:r>
              <a:rPr lang="en-US" altLang="ru-RU" sz="3200" i="1"/>
              <a:t>BOD</a:t>
            </a:r>
            <a:r>
              <a:rPr lang="en-US" altLang="ru-RU" sz="3200"/>
              <a:t>, </a:t>
            </a:r>
            <a:r>
              <a:rPr lang="en-US" altLang="ru-RU" sz="3200" i="1"/>
              <a:t>BOC </a:t>
            </a:r>
            <a:r>
              <a:rPr lang="ru-RU" altLang="ru-RU" sz="3200"/>
              <a:t>и </a:t>
            </a:r>
            <a:r>
              <a:rPr lang="en-US" altLang="ru-RU" sz="3200" i="1"/>
              <a:t>COE</a:t>
            </a:r>
            <a:r>
              <a:rPr lang="en-US" altLang="ru-RU" sz="3200"/>
              <a:t>, </a:t>
            </a:r>
            <a:r>
              <a:rPr lang="en-US" altLang="ru-RU" sz="3200" i="1"/>
              <a:t>COD </a:t>
            </a:r>
            <a:r>
              <a:rPr lang="ru-RU" altLang="ru-RU" sz="3200"/>
              <a:t>и </a:t>
            </a:r>
            <a:r>
              <a:rPr lang="en-US" altLang="ru-RU" sz="3200" i="1"/>
              <a:t>DOF</a:t>
            </a:r>
            <a:r>
              <a:rPr lang="en-US" altLang="ru-RU" sz="3200"/>
              <a:t>, </a:t>
            </a:r>
            <a:r>
              <a:rPr lang="en-US" altLang="ru-RU" sz="3200" i="1"/>
              <a:t>DOE </a:t>
            </a:r>
            <a:r>
              <a:rPr lang="ru-RU" altLang="ru-RU" sz="3200"/>
              <a:t>и </a:t>
            </a:r>
            <a:r>
              <a:rPr lang="en-US" altLang="ru-RU" sz="3200" i="1"/>
              <a:t>EOA</a:t>
            </a:r>
            <a:r>
              <a:rPr lang="en-US" altLang="ru-RU" sz="3200"/>
              <a:t>, </a:t>
            </a:r>
            <a:r>
              <a:rPr lang="en-US" altLang="ru-RU" sz="3200" i="1"/>
              <a:t>EOF </a:t>
            </a:r>
            <a:r>
              <a:rPr lang="ru-RU" altLang="ru-RU" sz="3200"/>
              <a:t>и </a:t>
            </a:r>
            <a:r>
              <a:rPr lang="en-US" altLang="ru-RU" sz="3200" i="1"/>
              <a:t>FOB</a:t>
            </a:r>
            <a:r>
              <a:rPr lang="en-US" altLang="ru-RU" sz="3200"/>
              <a:t>, </a:t>
            </a:r>
            <a:r>
              <a:rPr lang="en-US" altLang="ru-RU" sz="3200" i="1"/>
              <a:t>FOA </a:t>
            </a:r>
            <a:r>
              <a:rPr lang="ru-RU" altLang="ru-RU" sz="3200"/>
              <a:t>и </a:t>
            </a:r>
            <a:r>
              <a:rPr lang="en-US" altLang="ru-RU" sz="3200" i="1"/>
              <a:t>AOC</a:t>
            </a:r>
            <a:r>
              <a:rPr lang="ru-RU" altLang="ru-RU" sz="320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9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9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0" grpId="0" autoUpdateAnimBg="0"/>
      <p:bldP spid="249862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D16C04C-11BA-C5A5-5120-99E792A51D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D939F7FC-5D8F-681C-1392-39CB44004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0360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600">
                <a:cs typeface="Times New Roman" panose="02020603050405020304" pitchFamily="18" charset="0"/>
              </a:rPr>
              <a:t>	</a:t>
            </a:r>
            <a:r>
              <a:rPr lang="ru-RU" altLang="ru-RU" sz="3600">
                <a:cs typeface="Times New Roman" panose="02020603050405020304" pitchFamily="18" charset="0"/>
              </a:rPr>
              <a:t>Сколько имеется углов, смежных данному углу?</a:t>
            </a:r>
            <a:r>
              <a:rPr lang="ru-RU" altLang="ru-RU" sz="3600"/>
              <a:t> </a:t>
            </a:r>
          </a:p>
        </p:txBody>
      </p:sp>
      <p:sp>
        <p:nvSpPr>
          <p:cNvPr id="251908" name="Text Box 4">
            <a:extLst>
              <a:ext uri="{FF2B5EF4-FFF2-40B4-BE49-F238E27FC236}">
                <a16:creationId xmlns:a16="http://schemas.microsoft.com/office/drawing/2014/main" id="{8C1C9597-2D4D-276A-959D-8F7A83BDE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895600"/>
            <a:ext cx="487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Два.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BFA348A-DA49-B3D6-BD75-C9EB58EE5D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253955" name="Text Box 3">
            <a:extLst>
              <a:ext uri="{FF2B5EF4-FFF2-40B4-BE49-F238E27FC236}">
                <a16:creationId xmlns:a16="http://schemas.microsoft.com/office/drawing/2014/main" id="{6631174B-6C34-B9F6-516B-D4CEC6E47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743325"/>
            <a:ext cx="312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а) Нет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  <a:endParaRPr lang="ru-RU" altLang="ru-RU" sz="3200"/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DF78B19B-16B2-6D18-860E-C4E2DD466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en-US" altLang="ru-RU" sz="3600">
                <a:cs typeface="Times New Roman" panose="02020603050405020304" pitchFamily="18" charset="0"/>
              </a:rPr>
              <a:t>	</a:t>
            </a:r>
            <a:r>
              <a:rPr lang="ru-RU" altLang="ru-RU" sz="3600">
                <a:cs typeface="Times New Roman" panose="02020603050405020304" pitchFamily="18" charset="0"/>
              </a:rPr>
              <a:t>Могут ли два смежных угла быть одновременно: а) острыми; б) прямыми; в) тупыми?</a:t>
            </a:r>
            <a:r>
              <a:rPr lang="ru-RU" altLang="ru-RU" sz="3600"/>
              <a:t> </a:t>
            </a:r>
          </a:p>
        </p:txBody>
      </p:sp>
      <p:sp>
        <p:nvSpPr>
          <p:cNvPr id="253957" name="Text Box 5">
            <a:extLst>
              <a:ext uri="{FF2B5EF4-FFF2-40B4-BE49-F238E27FC236}">
                <a16:creationId xmlns:a16="http://schemas.microsoft.com/office/drawing/2014/main" id="{BF763401-A9EB-52C9-C9A4-DECC8595D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743325"/>
            <a:ext cx="129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б) да</a:t>
            </a:r>
            <a:r>
              <a:rPr lang="ru-RU" altLang="ru-RU" sz="3200">
                <a:cs typeface="Times New Roman" panose="02020603050405020304" pitchFamily="18" charset="0"/>
              </a:rPr>
              <a:t>. </a:t>
            </a:r>
            <a:endParaRPr lang="ru-RU" altLang="ru-RU" sz="3200"/>
          </a:p>
        </p:txBody>
      </p:sp>
      <p:sp>
        <p:nvSpPr>
          <p:cNvPr id="253958" name="Text Box 6">
            <a:extLst>
              <a:ext uri="{FF2B5EF4-FFF2-40B4-BE49-F238E27FC236}">
                <a16:creationId xmlns:a16="http://schemas.microsoft.com/office/drawing/2014/main" id="{598789D7-59D0-8BA6-317A-538D48D5D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5300" y="3743325"/>
            <a:ext cx="129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в) нет.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3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3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3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 autoUpdateAnimBg="0"/>
      <p:bldP spid="253957" grpId="0" autoUpdateAnimBg="0"/>
      <p:bldP spid="25395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B861725-091E-46A1-74B3-131E72D6AD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31747" name="Text Box 3">
            <a:extLst>
              <a:ext uri="{FF2B5EF4-FFF2-40B4-BE49-F238E27FC236}">
                <a16:creationId xmlns:a16="http://schemas.microsoft.com/office/drawing/2014/main" id="{A94B34B1-2AF3-76FE-9815-DC30B07C0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sz="3600">
                <a:cs typeface="Times New Roman" panose="02020603050405020304" pitchFamily="18" charset="0"/>
              </a:rPr>
              <a:t>	</a:t>
            </a:r>
            <a:r>
              <a:rPr lang="ru-RU" altLang="ru-RU" sz="3600">
                <a:cs typeface="Times New Roman" panose="02020603050405020304" pitchFamily="18" charset="0"/>
              </a:rPr>
              <a:t>Назовите</a:t>
            </a:r>
            <a:r>
              <a:rPr lang="en-US" altLang="ru-RU" sz="3600"/>
              <a:t>:</a:t>
            </a:r>
            <a:r>
              <a:rPr lang="ru-RU" altLang="ru-RU" sz="3600"/>
              <a:t> а) острые; б) прямые; в) тупые углы</a:t>
            </a:r>
            <a:r>
              <a:rPr lang="ru-RU" altLang="ru-RU" sz="3600">
                <a:cs typeface="Times New Roman" panose="02020603050405020304" pitchFamily="18" charset="0"/>
              </a:rPr>
              <a:t>, изображенны</a:t>
            </a:r>
            <a:r>
              <a:rPr lang="ru-RU" altLang="ru-RU" sz="3600"/>
              <a:t>х</a:t>
            </a:r>
            <a:r>
              <a:rPr lang="ru-RU" altLang="ru-RU" sz="3600">
                <a:cs typeface="Times New Roman" panose="02020603050405020304" pitchFamily="18" charset="0"/>
              </a:rPr>
              <a:t> на рисунке. </a:t>
            </a:r>
            <a:endParaRPr lang="ru-RU" altLang="ru-RU" sz="3600"/>
          </a:p>
        </p:txBody>
      </p:sp>
      <p:sp>
        <p:nvSpPr>
          <p:cNvPr id="256004" name="Text Box 4">
            <a:extLst>
              <a:ext uri="{FF2B5EF4-FFF2-40B4-BE49-F238E27FC236}">
                <a16:creationId xmlns:a16="http://schemas.microsoft.com/office/drawing/2014/main" id="{83967040-FB4C-5803-8107-F4C319FAF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9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/>
              <a:t>а) </a:t>
            </a:r>
            <a:r>
              <a:rPr lang="en-US" altLang="ru-RU" sz="3200" i="1"/>
              <a:t>AOB</a:t>
            </a:r>
            <a:r>
              <a:rPr lang="en-US" altLang="ru-RU" sz="3200"/>
              <a:t>, </a:t>
            </a:r>
            <a:r>
              <a:rPr lang="en-US" altLang="ru-RU" sz="3200" i="1"/>
              <a:t>AOC</a:t>
            </a:r>
            <a:r>
              <a:rPr lang="en-US" altLang="ru-RU" sz="3200"/>
              <a:t>,</a:t>
            </a:r>
            <a:r>
              <a:rPr lang="ru-RU" altLang="ru-RU" sz="3200"/>
              <a:t> </a:t>
            </a:r>
            <a:r>
              <a:rPr lang="en-US" altLang="ru-RU" sz="3200" i="1"/>
              <a:t>BOC</a:t>
            </a:r>
            <a:r>
              <a:rPr lang="en-US" altLang="ru-RU" sz="3200"/>
              <a:t>, </a:t>
            </a:r>
            <a:r>
              <a:rPr lang="en-US" altLang="ru-RU" sz="3200" i="1"/>
              <a:t>BOD</a:t>
            </a:r>
            <a:r>
              <a:rPr lang="en-US" altLang="ru-RU" sz="3200"/>
              <a:t>,</a:t>
            </a:r>
            <a:r>
              <a:rPr lang="en-US" altLang="ru-RU" sz="3200" i="1"/>
              <a:t> COD</a:t>
            </a:r>
            <a:r>
              <a:rPr lang="en-US" altLang="ru-RU" sz="3200"/>
              <a:t>, </a:t>
            </a:r>
            <a:r>
              <a:rPr lang="en-US" altLang="ru-RU" sz="3200" i="1"/>
              <a:t>COE</a:t>
            </a:r>
            <a:r>
              <a:rPr lang="en-US" altLang="ru-RU" sz="3200"/>
              <a:t>,</a:t>
            </a:r>
            <a:r>
              <a:rPr lang="ru-RU" altLang="ru-RU" sz="3200"/>
              <a:t> </a:t>
            </a:r>
            <a:r>
              <a:rPr lang="en-US" altLang="ru-RU" sz="3200" i="1"/>
              <a:t>COF</a:t>
            </a:r>
            <a:r>
              <a:rPr lang="en-US" altLang="ru-RU" sz="3200"/>
              <a:t>, </a:t>
            </a:r>
            <a:r>
              <a:rPr lang="en-US" altLang="ru-RU" sz="3200" i="1"/>
              <a:t>DOE</a:t>
            </a:r>
            <a:r>
              <a:rPr lang="en-US" altLang="ru-RU" sz="3200"/>
              <a:t>,</a:t>
            </a:r>
            <a:r>
              <a:rPr lang="ru-RU" altLang="ru-RU" sz="3200"/>
              <a:t> </a:t>
            </a:r>
            <a:r>
              <a:rPr lang="en-US" altLang="ru-RU" sz="3200" i="1"/>
              <a:t>DOF</a:t>
            </a:r>
            <a:r>
              <a:rPr lang="en-US" altLang="ru-RU" sz="3200"/>
              <a:t>, </a:t>
            </a:r>
            <a:r>
              <a:rPr lang="en-US" altLang="ru-RU" sz="3200" i="1"/>
              <a:t>EOF</a:t>
            </a:r>
            <a:r>
              <a:rPr lang="ru-RU" altLang="ru-RU" sz="3200"/>
              <a:t>;</a:t>
            </a:r>
            <a:r>
              <a:rPr lang="ru-RU" altLang="ru-RU"/>
              <a:t> </a:t>
            </a:r>
          </a:p>
        </p:txBody>
      </p:sp>
      <p:sp>
        <p:nvSpPr>
          <p:cNvPr id="256005" name="Text Box 5">
            <a:extLst>
              <a:ext uri="{FF2B5EF4-FFF2-40B4-BE49-F238E27FC236}">
                <a16:creationId xmlns:a16="http://schemas.microsoft.com/office/drawing/2014/main" id="{E390F723-494F-43B3-8AA1-1661CEC6D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953000"/>
            <a:ext cx="312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б) </a:t>
            </a:r>
            <a:r>
              <a:rPr lang="en-US" altLang="ru-RU" sz="3200" i="1"/>
              <a:t>AOD</a:t>
            </a:r>
            <a:r>
              <a:rPr lang="en-US" altLang="ru-RU" sz="3200"/>
              <a:t>,</a:t>
            </a:r>
            <a:r>
              <a:rPr lang="ru-RU" altLang="ru-RU" sz="3200"/>
              <a:t> </a:t>
            </a:r>
            <a:r>
              <a:rPr lang="en-US" altLang="ru-RU" sz="3200" i="1"/>
              <a:t>BOE</a:t>
            </a:r>
            <a:r>
              <a:rPr lang="en-US" altLang="ru-RU" sz="3200"/>
              <a:t>;</a:t>
            </a:r>
            <a:r>
              <a:rPr lang="ru-RU" altLang="ru-RU" sz="3200"/>
              <a:t> </a:t>
            </a:r>
          </a:p>
        </p:txBody>
      </p:sp>
      <p:pic>
        <p:nvPicPr>
          <p:cNvPr id="31750" name="Picture 6">
            <a:extLst>
              <a:ext uri="{FF2B5EF4-FFF2-40B4-BE49-F238E27FC236}">
                <a16:creationId xmlns:a16="http://schemas.microsoft.com/office/drawing/2014/main" id="{7DDFC3B8-4CEE-376F-820F-AF3C11C598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981200"/>
            <a:ext cx="3997325" cy="242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6007" name="Text Box 7">
            <a:extLst>
              <a:ext uri="{FF2B5EF4-FFF2-40B4-BE49-F238E27FC236}">
                <a16:creationId xmlns:a16="http://schemas.microsoft.com/office/drawing/2014/main" id="{0F020FA5-D2E2-2C1F-1B42-469DBD937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4953000"/>
            <a:ext cx="3505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/>
              <a:t>в) </a:t>
            </a:r>
            <a:r>
              <a:rPr lang="en-US" altLang="ru-RU" sz="3200" i="1"/>
              <a:t>AOE</a:t>
            </a:r>
            <a:r>
              <a:rPr lang="en-US" altLang="ru-RU" sz="3200"/>
              <a:t>,</a:t>
            </a:r>
            <a:r>
              <a:rPr lang="ru-RU" altLang="ru-RU" sz="3200"/>
              <a:t> </a:t>
            </a:r>
            <a:r>
              <a:rPr lang="en-US" altLang="ru-RU" sz="3200" i="1"/>
              <a:t>AOF</a:t>
            </a:r>
            <a:r>
              <a:rPr lang="en-US" altLang="ru-RU" sz="3200"/>
              <a:t>, </a:t>
            </a:r>
            <a:r>
              <a:rPr lang="en-US" altLang="ru-RU" sz="3200" i="1"/>
              <a:t>BOF.</a:t>
            </a:r>
            <a:r>
              <a:rPr lang="ru-RU" altLang="ru-RU" sz="3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4" grpId="0" autoUpdateAnimBg="0"/>
      <p:bldP spid="256005" grpId="0" autoUpdateAnimBg="0"/>
      <p:bldP spid="25600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24">
            <a:extLst>
              <a:ext uri="{FF2B5EF4-FFF2-40B4-BE49-F238E27FC236}">
                <a16:creationId xmlns:a16="http://schemas.microsoft.com/office/drawing/2014/main" id="{BE8D82E5-EDFD-D6B8-ECA1-9BC7D9DD6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22" y="149626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Угол называется 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развёрнутым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если его стороны вместе составляют пря­мую (рис. а). В противном случае угол называется 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неразвёрнутым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altLang="ru-RU" sz="2800" dirty="0"/>
          </a:p>
        </p:txBody>
      </p:sp>
      <p:sp>
        <p:nvSpPr>
          <p:cNvPr id="8" name="Text Box 24">
            <a:extLst>
              <a:ext uri="{FF2B5EF4-FFF2-40B4-BE49-F238E27FC236}">
                <a16:creationId xmlns:a16="http://schemas.microsoft.com/office/drawing/2014/main" id="{E52BD6A1-278C-22B6-A29F-6AE828D51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22" y="3933056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20955" indent="450215" algn="just"/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Неразвёрнутый угол может быть меньше развёрнутого, т. е. являться частью развёрнутого угла (рис. б), или быть больше развёрнутого, т. е. содержать развёрнутый угол (рис. в). </a:t>
            </a:r>
          </a:p>
          <a:p>
            <a:pPr algn="just"/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Как правило, если не оговорено противное, мы будем рассматривать углы, меньшие развёрнутых.</a:t>
            </a:r>
            <a:endParaRPr lang="ru-RU" altLang="ru-RU" sz="2800" dirty="0">
              <a:solidFill>
                <a:srgbClr val="FF00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0062535-1299-E07B-2AA7-E1A476E5DD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1844824"/>
            <a:ext cx="6687511" cy="1903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647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24">
            <a:extLst>
              <a:ext uri="{FF2B5EF4-FFF2-40B4-BE49-F238E27FC236}">
                <a16:creationId xmlns:a16="http://schemas.microsoft.com/office/drawing/2014/main" id="{BE8D82E5-EDFD-D6B8-ECA1-9BC7D9DD6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22" y="149626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R="20955" indent="450215" algn="just"/>
            <a:r>
              <a:rPr lang="ru-RU" altLang="ru-RU" dirty="0">
                <a:solidFill>
                  <a:srgbClr val="FF3300"/>
                </a:solidFill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Два угла называются 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смежными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если одна сторона у них общая, а две другие составляют вместе прямую (рис. а).</a:t>
            </a:r>
          </a:p>
          <a:p>
            <a:pPr algn="just"/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Два угла называются 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вертикальными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если стороны одного угла до­полняют до прямых стороны другого угла (рис. б).</a:t>
            </a:r>
            <a:endParaRPr lang="ru-RU" altLang="ru-RU" sz="28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3F4FA9-83D1-0374-ABB4-58FAB1AD1B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9714" y="3020646"/>
            <a:ext cx="6844571" cy="2020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744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7">
            <a:extLst>
              <a:ext uri="{FF2B5EF4-FFF2-40B4-BE49-F238E27FC236}">
                <a16:creationId xmlns:a16="http://schemas.microsoft.com/office/drawing/2014/main" id="{A238E7E5-2656-31B5-5486-10E507953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Одной из основных операций, которую можно производить с углами, является операция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откладывания данного угла</a:t>
            </a:r>
            <a:r>
              <a:rPr lang="ru-RU" altLang="ru-RU" i="1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в ту или другую сторону от данного луча. Получающийся при этом угол называется 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равным</a:t>
            </a:r>
            <a:r>
              <a:rPr lang="ru-RU" altLang="ru-RU" dirty="0">
                <a:cs typeface="Times New Roman" panose="02020603050405020304" pitchFamily="18" charset="0"/>
              </a:rPr>
              <a:t> исходному углу</a:t>
            </a:r>
            <a:r>
              <a:rPr lang="ru-RU" altLang="ru-RU" i="1" dirty="0">
                <a:cs typeface="Times New Roman" panose="02020603050405020304" pitchFamily="18" charset="0"/>
              </a:rPr>
              <a:t>.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CF7572F-878B-EDBD-B549-69873C0DAB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7761" y="2145891"/>
            <a:ext cx="3248478" cy="184810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7">
                <a:extLst>
                  <a:ext uri="{FF2B5EF4-FFF2-40B4-BE49-F238E27FC236}">
                    <a16:creationId xmlns:a16="http://schemas.microsoft.com/office/drawing/2014/main" id="{0C80D7B1-4EBA-B21E-5B61-F8ABDB42F1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822" y="4221088"/>
                <a:ext cx="9144000" cy="15696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altLang="ru-RU" dirty="0">
                    <a:cs typeface="Times New Roman" panose="02020603050405020304" pitchFamily="18" charset="0"/>
                  </a:rPr>
                  <a:t>	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Равенство углов 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АОВ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и 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А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О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В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записывается в виде </a:t>
                </a: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i="1" dirty="0">
                    <a:effectLst/>
                    <a:ea typeface="Times New Roman" panose="02020603050405020304" pitchFamily="18" charset="0"/>
                  </a:rPr>
                  <a:t>АОВ 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ru-RU" i="1" dirty="0">
                    <a:effectLst/>
                    <a:ea typeface="Times New Roman" panose="02020603050405020304" pitchFamily="18" charset="0"/>
                  </a:rPr>
                  <a:t>А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О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В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. Оно означает, что если один из этих углов, например 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АОВ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отложить от луча 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О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А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в сторону, определяемую лучом 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О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В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, то угол 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АОВ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 при этом совместится с углом 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А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О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i="1" dirty="0">
                    <a:effectLst/>
                    <a:ea typeface="Times New Roman" panose="02020603050405020304" pitchFamily="18" charset="0"/>
                  </a:rPr>
                  <a:t>В</a:t>
                </a:r>
                <a:r>
                  <a:rPr lang="ru-RU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ea typeface="Times New Roman" panose="02020603050405020304" pitchFamily="18" charset="0"/>
                  </a:rPr>
                  <a:t>.</a:t>
                </a:r>
                <a:endParaRPr lang="ru-RU" altLang="ru-RU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Text Box 7">
                <a:extLst>
                  <a:ext uri="{FF2B5EF4-FFF2-40B4-BE49-F238E27FC236}">
                    <a16:creationId xmlns:a16="http://schemas.microsoft.com/office/drawing/2014/main" id="{0C80D7B1-4EBA-B21E-5B61-F8ABDB42F1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22" y="4221088"/>
                <a:ext cx="9144000" cy="1569660"/>
              </a:xfrm>
              <a:prstGeom prst="rect">
                <a:avLst/>
              </a:prstGeom>
              <a:blipFill>
                <a:blip r:embed="rId4"/>
                <a:stretch>
                  <a:fillRect l="-1000" t="-3101" r="-1067" b="-775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123" name="Text Box 7">
                <a:extLst>
                  <a:ext uri="{FF2B5EF4-FFF2-40B4-BE49-F238E27FC236}">
                    <a16:creationId xmlns:a16="http://schemas.microsoft.com/office/drawing/2014/main" id="{A238E7E5-2656-31B5-5486-10E5079532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822" y="332656"/>
                <a:ext cx="9144000" cy="22467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altLang="ru-RU" dirty="0">
                    <a:cs typeface="Times New Roman" panose="02020603050405020304" pitchFamily="18" charset="0"/>
                  </a:rPr>
                  <a:t>	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Если при откладывании угла 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АОВ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от луча 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О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А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луч 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ОВ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переходит в луч 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O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B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'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, лежащий внутри угла 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А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О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В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, то говорят, что угол 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АОВ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меньше угла 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А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О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В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и обозначают </a:t>
                </a:r>
                <a14:m>
                  <m:oMath xmlns:m="http://schemas.openxmlformats.org/officeDocument/2006/math"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А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O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В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&lt; </a:t>
                </a:r>
                <a14:m>
                  <m:oMath xmlns:m="http://schemas.openxmlformats.org/officeDocument/2006/math"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А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O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В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. Говорят также, что угол 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А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О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В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больше угла 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АОВ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и обозначают </a:t>
                </a:r>
                <a14:m>
                  <m:oMath xmlns:m="http://schemas.openxmlformats.org/officeDocument/2006/math"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∠</m:t>
                    </m:r>
                  </m:oMath>
                </a14:m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А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O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800" i="1" dirty="0">
                    <a:effectLst/>
                    <a:ea typeface="Times New Roman" panose="02020603050405020304" pitchFamily="18" charset="0"/>
                  </a:rPr>
                  <a:t>В</a:t>
                </a:r>
                <a:r>
                  <a:rPr lang="ru-RU" sz="2800" baseline="-25000" dirty="0">
                    <a:effectLst/>
                    <a:ea typeface="Times New Roman" panose="02020603050405020304" pitchFamily="18" charset="0"/>
                  </a:rPr>
                  <a:t>1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&gt; </a:t>
                </a:r>
                <a14:m>
                  <m:oMath xmlns:m="http://schemas.openxmlformats.org/officeDocument/2006/math"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800" i="1" dirty="0">
                    <a:effectLst/>
                    <a:ea typeface="Times New Roman" panose="02020603050405020304" pitchFamily="18" charset="0"/>
                  </a:rPr>
                  <a:t>AOB</a:t>
                </a: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123" name="Text Box 7">
                <a:extLst>
                  <a:ext uri="{FF2B5EF4-FFF2-40B4-BE49-F238E27FC236}">
                    <a16:creationId xmlns:a16="http://schemas.microsoft.com/office/drawing/2014/main" id="{A238E7E5-2656-31B5-5486-10E507953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22" y="332656"/>
                <a:ext cx="9144000" cy="2246769"/>
              </a:xfrm>
              <a:prstGeom prst="rect">
                <a:avLst/>
              </a:prstGeom>
              <a:blipFill>
                <a:blip r:embed="rId3"/>
                <a:stretch>
                  <a:fillRect l="-1333" t="-2989" r="-1400" b="-679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61A8355-1548-8BE6-6E8B-76AC7EE1DD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7744" y="2871973"/>
            <a:ext cx="4425142" cy="2689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17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123" name="Text Box 7">
                <a:extLst>
                  <a:ext uri="{FF2B5EF4-FFF2-40B4-BE49-F238E27FC236}">
                    <a16:creationId xmlns:a16="http://schemas.microsoft.com/office/drawing/2014/main" id="{A238E7E5-2656-31B5-5486-10E5079532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822" y="0"/>
                <a:ext cx="9144000" cy="19389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altLang="ru-RU" dirty="0">
                    <a:cs typeface="Times New Roman" panose="02020603050405020304" pitchFamily="18" charset="0"/>
                  </a:rPr>
                  <a:t>	</a:t>
                </a:r>
                <a:r>
                  <a:rPr lang="ru-RU" dirty="0"/>
                  <a:t>Если внутри угла </a:t>
                </a:r>
                <a:r>
                  <a:rPr lang="ru-RU" i="1" dirty="0"/>
                  <a:t>АОВ</a:t>
                </a:r>
                <a:r>
                  <a:rPr lang="ru-RU" dirty="0"/>
                  <a:t> провести луч </a:t>
                </a:r>
                <a:r>
                  <a:rPr lang="ru-RU" i="1" dirty="0"/>
                  <a:t>ОС</a:t>
                </a:r>
                <a:r>
                  <a:rPr lang="ru-RU" dirty="0"/>
                  <a:t>, то образуется два новых уг­ла  </a:t>
                </a:r>
                <a:r>
                  <a:rPr lang="ru-RU" i="1" dirty="0"/>
                  <a:t>АОС </a:t>
                </a:r>
                <a:r>
                  <a:rPr lang="ru-RU" dirty="0"/>
                  <a:t>и </a:t>
                </a:r>
                <a:r>
                  <a:rPr lang="ru-RU" i="1" dirty="0"/>
                  <a:t>СОВ</a:t>
                </a:r>
                <a:r>
                  <a:rPr lang="ru-RU" dirty="0"/>
                  <a:t>.  Угол </a:t>
                </a:r>
                <a:r>
                  <a:rPr lang="ru-RU" i="1" dirty="0"/>
                  <a:t>АОВ</a:t>
                </a:r>
                <a:r>
                  <a:rPr lang="ru-RU" dirty="0"/>
                  <a:t> называется </a:t>
                </a:r>
                <a:r>
                  <a:rPr lang="ru-RU" dirty="0">
                    <a:solidFill>
                      <a:srgbClr val="FF0000"/>
                    </a:solidFill>
                  </a:rPr>
                  <a:t>суммой</a:t>
                </a:r>
                <a:r>
                  <a:rPr lang="ru-RU" i="1" dirty="0"/>
                  <a:t> </a:t>
                </a:r>
                <a:r>
                  <a:rPr lang="ru-RU" dirty="0"/>
                  <a:t>углов  </a:t>
                </a:r>
                <a:r>
                  <a:rPr lang="ru-RU" i="1" dirty="0"/>
                  <a:t>АОС  </a:t>
                </a:r>
                <a:r>
                  <a:rPr lang="ru-RU" dirty="0"/>
                  <a:t>и  </a:t>
                </a:r>
                <a:r>
                  <a:rPr lang="ru-RU" i="1" dirty="0"/>
                  <a:t>СОВ</a:t>
                </a:r>
                <a:r>
                  <a:rPr lang="ru-RU" dirty="0"/>
                  <a:t>  и обозначается </a:t>
                </a:r>
                <a14:m>
                  <m:oMath xmlns:m="http://schemas.openxmlformats.org/officeDocument/2006/math">
                    <m:r>
                      <a:rPr lang="ru-RU" i="1"/>
                      <m:t>∠</m:t>
                    </m:r>
                  </m:oMath>
                </a14:m>
                <a:r>
                  <a:rPr lang="ru-RU" i="1" dirty="0"/>
                  <a:t>АОВ = </a:t>
                </a:r>
                <a14:m>
                  <m:oMath xmlns:m="http://schemas.openxmlformats.org/officeDocument/2006/math">
                    <m:r>
                      <a:rPr lang="ru-RU" i="1"/>
                      <m:t>∠</m:t>
                    </m:r>
                  </m:oMath>
                </a14:m>
                <a:r>
                  <a:rPr lang="ru-RU" i="1" dirty="0"/>
                  <a:t>А</a:t>
                </a:r>
                <a:r>
                  <a:rPr lang="en-US" i="1" dirty="0"/>
                  <a:t>O</a:t>
                </a:r>
                <a:r>
                  <a:rPr lang="ru-RU" i="1" dirty="0"/>
                  <a:t>С + </a:t>
                </a:r>
                <a14:m>
                  <m:oMath xmlns:m="http://schemas.openxmlformats.org/officeDocument/2006/math">
                    <m:r>
                      <a:rPr lang="ru-RU" i="1"/>
                      <m:t>∠</m:t>
                    </m:r>
                  </m:oMath>
                </a14:m>
                <a:r>
                  <a:rPr lang="ru-RU" i="1" dirty="0"/>
                  <a:t>С</a:t>
                </a:r>
                <a:r>
                  <a:rPr lang="en-US" i="1" dirty="0"/>
                  <a:t>O</a:t>
                </a:r>
                <a:r>
                  <a:rPr lang="ru-RU" i="1" dirty="0"/>
                  <a:t>В</a:t>
                </a:r>
                <a:r>
                  <a:rPr lang="ru-RU" dirty="0"/>
                  <a:t>.  Каждый из углов </a:t>
                </a:r>
                <a:r>
                  <a:rPr lang="ru-RU" i="1" dirty="0"/>
                  <a:t>АОС</a:t>
                </a:r>
                <a:r>
                  <a:rPr lang="ru-RU" dirty="0"/>
                  <a:t> и </a:t>
                </a:r>
                <a:r>
                  <a:rPr lang="ru-RU" i="1" dirty="0"/>
                  <a:t>СОВ</a:t>
                </a:r>
                <a:r>
                  <a:rPr lang="ru-RU" dirty="0"/>
                  <a:t> называется </a:t>
                </a:r>
                <a:r>
                  <a:rPr lang="ru-RU" dirty="0">
                    <a:solidFill>
                      <a:srgbClr val="FF0000"/>
                    </a:solidFill>
                  </a:rPr>
                  <a:t>разностью </a:t>
                </a:r>
                <a:r>
                  <a:rPr lang="ru-RU" dirty="0"/>
                  <a:t>угла  </a:t>
                </a:r>
                <a:r>
                  <a:rPr lang="ru-RU" i="1" dirty="0"/>
                  <a:t>АОВ</a:t>
                </a:r>
                <a:r>
                  <a:rPr lang="ru-RU" dirty="0"/>
                  <a:t>  и другого угла,  обозначается </a:t>
                </a:r>
                <a14:m>
                  <m:oMath xmlns:m="http://schemas.openxmlformats.org/officeDocument/2006/math">
                    <m:r>
                      <a:rPr lang="ru-RU" i="1"/>
                      <m:t>∠</m:t>
                    </m:r>
                  </m:oMath>
                </a14:m>
                <a:r>
                  <a:rPr lang="ru-RU" i="1" dirty="0"/>
                  <a:t>А</a:t>
                </a:r>
                <a:r>
                  <a:rPr lang="en-US" i="1" dirty="0"/>
                  <a:t>O</a:t>
                </a:r>
                <a:r>
                  <a:rPr lang="ru-RU" i="1" dirty="0"/>
                  <a:t>С = </a:t>
                </a:r>
                <a14:m>
                  <m:oMath xmlns:m="http://schemas.openxmlformats.org/officeDocument/2006/math">
                    <m:r>
                      <a:rPr lang="ru-RU" i="1"/>
                      <m:t>∠</m:t>
                    </m:r>
                  </m:oMath>
                </a14:m>
                <a:r>
                  <a:rPr lang="ru-RU" i="1" dirty="0"/>
                  <a:t>А</a:t>
                </a:r>
                <a:r>
                  <a:rPr lang="en-US" i="1" dirty="0"/>
                  <a:t>O</a:t>
                </a:r>
                <a:r>
                  <a:rPr lang="ru-RU" i="1" dirty="0"/>
                  <a:t>В - </a:t>
                </a:r>
                <a14:m>
                  <m:oMath xmlns:m="http://schemas.openxmlformats.org/officeDocument/2006/math">
                    <m:r>
                      <a:rPr lang="ru-RU" i="1"/>
                      <m:t>∠</m:t>
                    </m:r>
                  </m:oMath>
                </a14:m>
                <a:r>
                  <a:rPr lang="ru-RU" i="1" dirty="0"/>
                  <a:t>С</a:t>
                </a:r>
                <a:r>
                  <a:rPr lang="en-US" i="1" dirty="0"/>
                  <a:t>O</a:t>
                </a:r>
                <a:r>
                  <a:rPr lang="ru-RU" i="1" dirty="0"/>
                  <a:t>В</a:t>
                </a:r>
                <a:r>
                  <a:rPr lang="ru-RU" dirty="0"/>
                  <a:t>,</a:t>
                </a:r>
                <a:r>
                  <a:rPr lang="ru-RU" i="1" dirty="0"/>
                  <a:t> </a:t>
                </a:r>
                <a14:m>
                  <m:oMath xmlns:m="http://schemas.openxmlformats.org/officeDocument/2006/math">
                    <m:r>
                      <a:rPr lang="ru-RU" i="1"/>
                      <m:t>∠</m:t>
                    </m:r>
                  </m:oMath>
                </a14:m>
                <a:r>
                  <a:rPr lang="ru-RU" i="1" dirty="0"/>
                  <a:t>С</a:t>
                </a:r>
                <a:r>
                  <a:rPr lang="en-US" i="1" dirty="0"/>
                  <a:t>O</a:t>
                </a:r>
                <a:r>
                  <a:rPr lang="ru-RU" i="1" dirty="0"/>
                  <a:t>В = </a:t>
                </a:r>
                <a14:m>
                  <m:oMath xmlns:m="http://schemas.openxmlformats.org/officeDocument/2006/math">
                    <m:r>
                      <a:rPr lang="ru-RU" i="1"/>
                      <m:t>∠</m:t>
                    </m:r>
                  </m:oMath>
                </a14:m>
                <a:r>
                  <a:rPr lang="ru-RU" i="1" dirty="0"/>
                  <a:t>А</a:t>
                </a:r>
                <a:r>
                  <a:rPr lang="en-US" i="1" dirty="0"/>
                  <a:t>O</a:t>
                </a:r>
                <a:r>
                  <a:rPr lang="ru-RU" i="1" dirty="0"/>
                  <a:t>В - </a:t>
                </a:r>
                <a14:m>
                  <m:oMath xmlns:m="http://schemas.openxmlformats.org/officeDocument/2006/math">
                    <m:r>
                      <a:rPr lang="ru-RU" i="1"/>
                      <m:t>∠</m:t>
                    </m:r>
                  </m:oMath>
                </a14:m>
                <a:r>
                  <a:rPr lang="ru-RU" i="1" dirty="0"/>
                  <a:t>А</a:t>
                </a:r>
                <a:r>
                  <a:rPr lang="en-US" i="1" dirty="0"/>
                  <a:t>O</a:t>
                </a:r>
                <a:r>
                  <a:rPr lang="ru-RU" i="1" dirty="0"/>
                  <a:t>С</a:t>
                </a:r>
                <a:r>
                  <a:rPr lang="ru-RU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123" name="Text Box 7">
                <a:extLst>
                  <a:ext uri="{FF2B5EF4-FFF2-40B4-BE49-F238E27FC236}">
                    <a16:creationId xmlns:a16="http://schemas.microsoft.com/office/drawing/2014/main" id="{A238E7E5-2656-31B5-5486-10E507953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22" y="0"/>
                <a:ext cx="9144000" cy="1938992"/>
              </a:xfrm>
              <a:prstGeom prst="rect">
                <a:avLst/>
              </a:prstGeom>
              <a:blipFill>
                <a:blip r:embed="rId3"/>
                <a:stretch>
                  <a:fillRect l="-1000" t="-2516" r="-1067" b="-62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57883F2-4941-1947-2F67-FF427D80C9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2348880"/>
            <a:ext cx="1829055" cy="164805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195F4B2-9EB7-CD13-43DD-04DF13C81C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1880" y="2204864"/>
            <a:ext cx="3686689" cy="168616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 Box 7">
                <a:extLst>
                  <a:ext uri="{FF2B5EF4-FFF2-40B4-BE49-F238E27FC236}">
                    <a16:creationId xmlns:a16="http://schemas.microsoft.com/office/drawing/2014/main" id="{13C0A9DA-134F-A096-9FD0-F6972335EE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822" y="4021455"/>
                <a:ext cx="9144000" cy="19389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</a:pPr>
                <a:r>
                  <a:rPr lang="en-US" altLang="ru-RU" dirty="0">
                    <a:cs typeface="Times New Roman" panose="02020603050405020304" pitchFamily="18" charset="0"/>
                  </a:rPr>
                  <a:t>	</a:t>
                </a:r>
                <a:r>
                  <a:rPr lang="ru-RU" dirty="0"/>
                  <a:t>Чтобы сложить два угла, например </a:t>
                </a:r>
                <a:r>
                  <a:rPr lang="ru-RU" i="1" dirty="0"/>
                  <a:t>АОВ</a:t>
                </a:r>
                <a:r>
                  <a:rPr lang="ru-RU" dirty="0"/>
                  <a:t> и </a:t>
                </a:r>
                <a:r>
                  <a:rPr lang="en-US" i="1" dirty="0"/>
                  <a:t>C</a:t>
                </a:r>
                <a:r>
                  <a:rPr lang="ru-RU" i="1" dirty="0"/>
                  <a:t>О</a:t>
                </a:r>
                <a:r>
                  <a:rPr lang="ru-RU" baseline="-25000" dirty="0"/>
                  <a:t>1</a:t>
                </a:r>
                <a:r>
                  <a:rPr lang="en-US" i="1" dirty="0"/>
                  <a:t>D</a:t>
                </a:r>
                <a:r>
                  <a:rPr lang="ru-RU" dirty="0"/>
                  <a:t>, отложим угол </a:t>
                </a:r>
                <a:r>
                  <a:rPr lang="en-US" i="1" dirty="0"/>
                  <a:t>CO</a:t>
                </a:r>
                <a:r>
                  <a:rPr lang="ru-RU" baseline="-25000" dirty="0"/>
                  <a:t>1</a:t>
                </a:r>
                <a:r>
                  <a:rPr lang="en-US" i="1" dirty="0"/>
                  <a:t>D</a:t>
                </a:r>
                <a:r>
                  <a:rPr lang="ru-RU" dirty="0"/>
                  <a:t> от луча </a:t>
                </a:r>
                <a:r>
                  <a:rPr lang="ru-RU" i="1" dirty="0"/>
                  <a:t>ОВ</a:t>
                </a:r>
                <a:r>
                  <a:rPr lang="ru-RU" dirty="0"/>
                  <a:t> так, чтобы точки </a:t>
                </a:r>
                <a:r>
                  <a:rPr lang="en-US" i="1" dirty="0"/>
                  <a:t>A</a:t>
                </a:r>
                <a:r>
                  <a:rPr lang="ru-RU" dirty="0"/>
                  <a:t> и </a:t>
                </a:r>
                <a:r>
                  <a:rPr lang="en-US" i="1" dirty="0"/>
                  <a:t>D</a:t>
                </a:r>
                <a:r>
                  <a:rPr lang="ru-RU" dirty="0"/>
                  <a:t> находились по разные сто­роны от прямой </a:t>
                </a:r>
                <a:r>
                  <a:rPr lang="ru-RU" i="1" dirty="0"/>
                  <a:t>ОВ</a:t>
                </a:r>
                <a:r>
                  <a:rPr lang="ru-RU" dirty="0"/>
                  <a:t>. Обозначим </a:t>
                </a:r>
                <a:r>
                  <a:rPr lang="ru-RU" i="1" dirty="0"/>
                  <a:t>ОЕ</a:t>
                </a:r>
                <a:r>
                  <a:rPr lang="ru-RU" dirty="0"/>
                  <a:t> луч, в который перейдёт луч </a:t>
                </a:r>
                <a:r>
                  <a:rPr lang="ru-RU" i="1" dirty="0"/>
                  <a:t>О</a:t>
                </a:r>
                <a:r>
                  <a:rPr lang="ru-RU" baseline="-25000" dirty="0"/>
                  <a:t>1</a:t>
                </a:r>
                <a:r>
                  <a:rPr lang="en-US" i="1" dirty="0"/>
                  <a:t>D</a:t>
                </a:r>
                <a:r>
                  <a:rPr lang="ru-RU" dirty="0"/>
                  <a:t>. Тогда угол </a:t>
                </a:r>
                <a:r>
                  <a:rPr lang="ru-RU" i="1" dirty="0"/>
                  <a:t>АОЕ</a:t>
                </a:r>
                <a:r>
                  <a:rPr lang="ru-RU" dirty="0"/>
                  <a:t> даст сумму углов </a:t>
                </a:r>
                <a:r>
                  <a:rPr lang="ru-RU" i="1" dirty="0"/>
                  <a:t>АОВ</a:t>
                </a:r>
                <a:r>
                  <a:rPr lang="ru-RU" dirty="0"/>
                  <a:t> и </a:t>
                </a:r>
                <a:r>
                  <a:rPr lang="en-US" i="1" dirty="0"/>
                  <a:t>C</a:t>
                </a:r>
                <a:r>
                  <a:rPr lang="ru-RU" i="1" dirty="0"/>
                  <a:t>О</a:t>
                </a:r>
                <a:r>
                  <a:rPr lang="ru-RU" baseline="-25000" dirty="0"/>
                  <a:t>1</a:t>
                </a:r>
                <a:r>
                  <a:rPr lang="en-US" i="1" dirty="0"/>
                  <a:t>D</a:t>
                </a:r>
                <a:r>
                  <a:rPr lang="ru-RU" dirty="0"/>
                  <a:t>, </a:t>
                </a:r>
                <a14:m>
                  <m:oMath xmlns:m="http://schemas.openxmlformats.org/officeDocument/2006/math">
                    <m:r>
                      <a:rPr lang="ru-RU" i="1"/>
                      <m:t>∠</m:t>
                    </m:r>
                  </m:oMath>
                </a14:m>
                <a:r>
                  <a:rPr lang="ru-RU" i="1" dirty="0"/>
                  <a:t>А</a:t>
                </a:r>
                <a:r>
                  <a:rPr lang="en-US" i="1" dirty="0"/>
                  <a:t>O</a:t>
                </a:r>
                <a:r>
                  <a:rPr lang="ru-RU" i="1" dirty="0"/>
                  <a:t>Е = </a:t>
                </a:r>
                <a14:m>
                  <m:oMath xmlns:m="http://schemas.openxmlformats.org/officeDocument/2006/math">
                    <m:r>
                      <a:rPr lang="ru-RU" i="1"/>
                      <m:t>∠</m:t>
                    </m:r>
                  </m:oMath>
                </a14:m>
                <a:r>
                  <a:rPr lang="ru-RU" i="1" dirty="0"/>
                  <a:t>А</a:t>
                </a:r>
                <a:r>
                  <a:rPr lang="en-US" i="1" dirty="0"/>
                  <a:t>O</a:t>
                </a:r>
                <a:r>
                  <a:rPr lang="ru-RU" i="1" dirty="0"/>
                  <a:t>В + </a:t>
                </a:r>
                <a14:m>
                  <m:oMath xmlns:m="http://schemas.openxmlformats.org/officeDocument/2006/math">
                    <m:r>
                      <a:rPr lang="ru-RU" i="1"/>
                      <m:t>∠</m:t>
                    </m:r>
                  </m:oMath>
                </a14:m>
                <a:r>
                  <a:rPr lang="en-US" i="1" dirty="0"/>
                  <a:t>CO</a:t>
                </a:r>
                <a:r>
                  <a:rPr lang="ru-RU" baseline="-25000" dirty="0"/>
                  <a:t>1</a:t>
                </a:r>
                <a:r>
                  <a:rPr lang="en-US" i="1" dirty="0"/>
                  <a:t>D</a:t>
                </a:r>
                <a:r>
                  <a:rPr lang="ru-RU" dirty="0"/>
                  <a:t>.</a:t>
                </a:r>
                <a:endParaRPr lang="ru-RU" altLang="ru-RU" sz="2800" dirty="0"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Text Box 7">
                <a:extLst>
                  <a:ext uri="{FF2B5EF4-FFF2-40B4-BE49-F238E27FC236}">
                    <a16:creationId xmlns:a16="http://schemas.microsoft.com/office/drawing/2014/main" id="{13C0A9DA-134F-A096-9FD0-F6972335EE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22" y="4021455"/>
                <a:ext cx="9144000" cy="1938992"/>
              </a:xfrm>
              <a:prstGeom prst="rect">
                <a:avLst/>
              </a:prstGeom>
              <a:blipFill>
                <a:blip r:embed="rId6"/>
                <a:stretch>
                  <a:fillRect l="-1000" t="-2516" r="-1067" b="-628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7467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7">
            <a:extLst>
              <a:ext uri="{FF2B5EF4-FFF2-40B4-BE49-F238E27FC236}">
                <a16:creationId xmlns:a16="http://schemas.microsoft.com/office/drawing/2014/main" id="{A238E7E5-2656-31B5-5486-10E507953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62" y="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dirty="0"/>
              <a:t>Угол, равный своему смежному, называется </a:t>
            </a:r>
            <a:r>
              <a:rPr lang="ru-RU" dirty="0">
                <a:solidFill>
                  <a:srgbClr val="FF0000"/>
                </a:solidFill>
              </a:rPr>
              <a:t>прямым</a:t>
            </a:r>
            <a:r>
              <a:rPr lang="ru-RU" b="1" i="1" dirty="0"/>
              <a:t> </a:t>
            </a:r>
            <a:r>
              <a:rPr lang="ru-RU" dirty="0"/>
              <a:t>(рис. а). Угол, меньший прямого угла, называется </a:t>
            </a:r>
            <a:r>
              <a:rPr lang="ru-RU" dirty="0">
                <a:solidFill>
                  <a:srgbClr val="FF0000"/>
                </a:solidFill>
              </a:rPr>
              <a:t>острым</a:t>
            </a:r>
            <a:r>
              <a:rPr lang="ru-RU" b="1" i="1" dirty="0"/>
              <a:t> </a:t>
            </a:r>
            <a:r>
              <a:rPr lang="ru-RU" dirty="0"/>
              <a:t>(рис. б). Угол, больший прямого угла, но меньший развёр­нутого угла, называется </a:t>
            </a:r>
            <a:r>
              <a:rPr lang="ru-RU" dirty="0">
                <a:solidFill>
                  <a:srgbClr val="FF0000"/>
                </a:solidFill>
              </a:rPr>
              <a:t>тупым </a:t>
            </a:r>
            <a:r>
              <a:rPr lang="ru-RU" dirty="0"/>
              <a:t> (рис. в).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C63116B-8C54-AA6D-B09B-6C1F6E160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546276"/>
            <a:ext cx="6066784" cy="1938992"/>
          </a:xfrm>
          <a:prstGeom prst="rect">
            <a:avLst/>
          </a:prstGeom>
        </p:spPr>
      </p:pic>
      <p:sp>
        <p:nvSpPr>
          <p:cNvPr id="9" name="Text Box 7">
            <a:extLst>
              <a:ext uri="{FF2B5EF4-FFF2-40B4-BE49-F238E27FC236}">
                <a16:creationId xmlns:a16="http://schemas.microsoft.com/office/drawing/2014/main" id="{67EB0BFD-6E9C-D66E-CD5D-D59AE4054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62" y="3573016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Углом между пересекающимися прямыми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называется наименьший из уг­лов, образованных лучами, на которые делятся данные прямые точкой их пересечения.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076470B-FB5E-3322-5CD0-4C29053B5F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5856" y="4861093"/>
            <a:ext cx="2176371" cy="191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702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7">
            <a:extLst>
              <a:ext uri="{FF2B5EF4-FFF2-40B4-BE49-F238E27FC236}">
                <a16:creationId xmlns:a16="http://schemas.microsoft.com/office/drawing/2014/main" id="{A238E7E5-2656-31B5-5486-10E507953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62" y="0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Две прямые называются 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перпендикулярными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если они образу­ют прямые углы.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67EB0BFD-6E9C-D66E-CD5D-D59AE4054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62" y="3573016"/>
            <a:ext cx="9144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Биссектрисой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угла называется внутренний луч, делящий этот угол на два равных угла.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CFA81E3-E83E-7D7C-84C6-F5DE9B38AB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5492" y="1279604"/>
            <a:ext cx="2870575" cy="214939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46F1939-B68C-A2CC-AA9F-3C1B0613CD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2040" y="1002771"/>
            <a:ext cx="2789371" cy="2282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632970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1464</Words>
  <Application>Microsoft Office PowerPoint</Application>
  <PresentationFormat>Экран (4:3)</PresentationFormat>
  <Paragraphs>119</Paragraphs>
  <Slides>24</Slides>
  <Notes>24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Cambria Math</vt:lpstr>
      <vt:lpstr>Times New Roman</vt:lpstr>
      <vt:lpstr>Оформление по умолчанию</vt:lpstr>
      <vt:lpstr>Equation.3</vt:lpstr>
      <vt:lpstr>5. Полуплоскость и угол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 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39</cp:revision>
  <dcterms:created xsi:type="dcterms:W3CDTF">2008-04-30T05:51:18Z</dcterms:created>
  <dcterms:modified xsi:type="dcterms:W3CDTF">2022-07-09T05:24:35Z</dcterms:modified>
</cp:coreProperties>
</file>