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0" r:id="rId2"/>
    <p:sldId id="312" r:id="rId3"/>
    <p:sldId id="264" r:id="rId4"/>
    <p:sldId id="265" r:id="rId5"/>
    <p:sldId id="266" r:id="rId6"/>
    <p:sldId id="262" r:id="rId7"/>
    <p:sldId id="274" r:id="rId8"/>
    <p:sldId id="267" r:id="rId9"/>
    <p:sldId id="273" r:id="rId10"/>
    <p:sldId id="319" r:id="rId11"/>
    <p:sldId id="320" r:id="rId12"/>
    <p:sldId id="275" r:id="rId13"/>
    <p:sldId id="322" r:id="rId14"/>
    <p:sldId id="334" r:id="rId15"/>
    <p:sldId id="335" r:id="rId16"/>
    <p:sldId id="329" r:id="rId17"/>
    <p:sldId id="327" r:id="rId18"/>
    <p:sldId id="328" r:id="rId19"/>
    <p:sldId id="331" r:id="rId20"/>
    <p:sldId id="330" r:id="rId21"/>
    <p:sldId id="332" r:id="rId22"/>
    <p:sldId id="333" r:id="rId23"/>
    <p:sldId id="326" r:id="rId24"/>
    <p:sldId id="325" r:id="rId25"/>
    <p:sldId id="324" r:id="rId26"/>
    <p:sldId id="323" r:id="rId27"/>
    <p:sldId id="290" r:id="rId28"/>
    <p:sldId id="291" r:id="rId29"/>
    <p:sldId id="293" r:id="rId30"/>
    <p:sldId id="294" r:id="rId31"/>
    <p:sldId id="321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4" autoAdjust="0"/>
    <p:restoredTop sz="90929"/>
  </p:normalViewPr>
  <p:slideViewPr>
    <p:cSldViewPr>
      <p:cViewPr varScale="1">
        <p:scale>
          <a:sx n="93" d="100"/>
          <a:sy n="93" d="100"/>
        </p:scale>
        <p:origin x="5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44635C7-4B25-3A9C-EA00-93A91E9CDE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64B9DFD-1DC2-4238-4485-98131EE34B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E7808EA-EF82-1A07-BAED-3457BB6BA6B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8899D6-A9FC-7591-7F98-E26F2AC23D1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BB9FE9F-D2BB-34F5-89BE-B102D8E73E1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310A72C-9ECA-6773-4390-7B9522721C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5F2142-393E-4BF7-A4C8-7817FAD2DE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B960645-47B1-DB3B-79C4-37792EEEA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7F1E0E-8E9E-4D95-87E7-83B05C0045CF}" type="slidenum">
              <a:rPr lang="ru-RU" altLang="ru-RU" sz="1200" smtClean="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43FD393-8D23-43E2-3292-E6D2EA1099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F6F257B-75F9-635D-665A-24DD3F8A1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5B9DF43-C5BE-61BF-1F5C-6F6500849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256B3C-A29F-4D67-9F9C-8752D85BC5F8}" type="slidenum">
              <a:rPr lang="ru-RU" altLang="ru-RU" sz="1200" smtClean="0"/>
              <a:pPr/>
              <a:t>10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5F1694E-2F43-A67E-6C8F-3E6A67D636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A0495B5-411B-95BE-7485-C5D370CD4DD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07B2391-222F-130C-3463-CC190C79AA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19FC00-68D9-4A51-8C67-9EFEABD40086}" type="slidenum">
              <a:rPr lang="ru-RU" altLang="ru-RU" sz="1200" smtClean="0"/>
              <a:pPr/>
              <a:t>11</a:t>
            </a:fld>
            <a:endParaRPr lang="ru-RU" altLang="ru-RU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0D27DA9B-E695-488F-9B94-9CDBF080FF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8A3548DF-B00A-AD87-A7C6-5E55F296D5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BB72783-A5FD-BDDB-CAF1-E44BF254B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E3BFA4-5A34-478E-8FA3-6438980643C2}" type="slidenum">
              <a:rPr lang="ru-RU" altLang="ru-RU" sz="1200" smtClean="0"/>
              <a:pPr/>
              <a:t>12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C2CA08F-23B4-FFFB-4147-46E2F21E2F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502E451-1B98-13C5-BA83-F345CBDB16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3F9AB5E-6117-682C-A35E-34D3D458FA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1AE257-7AC2-4CA9-AF4F-6E18A927279F}" type="slidenum">
              <a:rPr lang="ru-RU" altLang="ru-RU" sz="1200" smtClean="0"/>
              <a:pPr/>
              <a:t>13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30D65C0-AE5E-A86B-049F-A5949F60C5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242EC30-8885-34DB-6B81-49C8A4E87C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4C6B795-BEC0-8EF0-7299-B25114031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F064E8-BE30-49EF-B378-FD12F5F8BBD2}" type="slidenum">
              <a:rPr lang="ru-RU" altLang="ru-RU" sz="1200" smtClean="0"/>
              <a:pPr/>
              <a:t>14</a:t>
            </a:fld>
            <a:endParaRPr lang="ru-RU" altLang="ru-RU" sz="12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46A1E5B5-F4FE-80A0-BAC0-2162BAFDDA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39BFD7A2-0284-2A3C-343E-92547B8B8FE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D1F6359-7DA8-2896-5FD2-51BB0AD3F3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1B14E9-A7E0-4648-BFE6-17B91AF0A35A}" type="slidenum">
              <a:rPr lang="ru-RU" altLang="ru-RU" sz="1200" smtClean="0"/>
              <a:pPr/>
              <a:t>15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C97E39B-3E38-A93B-C6DB-BCE29467DA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18A3317-00B7-B7D9-F1F0-12035489B8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690BA886-EF96-BBB7-45DA-7894E40FE5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7D9D8A-A7F9-4864-8F23-AAF0DA71049A}" type="slidenum">
              <a:rPr lang="ru-RU" altLang="ru-RU" sz="1200" smtClean="0"/>
              <a:pPr/>
              <a:t>16</a:t>
            </a:fld>
            <a:endParaRPr lang="ru-RU" altLang="ru-RU" sz="1200"/>
          </a:p>
        </p:txBody>
      </p:sp>
      <p:sp>
        <p:nvSpPr>
          <p:cNvPr id="34819" name="Rectangle 1026">
            <a:extLst>
              <a:ext uri="{FF2B5EF4-FFF2-40B4-BE49-F238E27FC236}">
                <a16:creationId xmlns:a16="http://schemas.microsoft.com/office/drawing/2014/main" id="{FF760E32-8E2F-0241-6DF3-4482DD090C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>
            <a:extLst>
              <a:ext uri="{FF2B5EF4-FFF2-40B4-BE49-F238E27FC236}">
                <a16:creationId xmlns:a16="http://schemas.microsoft.com/office/drawing/2014/main" id="{75270BC5-670A-5583-EE47-40A6B8F6D9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860719B-03E1-E991-DB8E-6142F4047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6DA96F-2DFA-4A66-BF58-C8FF1F946CBD}" type="slidenum">
              <a:rPr lang="ru-RU" altLang="ru-RU" sz="1200" smtClean="0"/>
              <a:pPr/>
              <a:t>17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8F0C3296-1116-6A03-22B1-90BB8DE380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E7570A3-C952-EA52-7372-44B72434813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72D7967-495D-72E3-5D9B-C47058C3E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97C59C-D931-422E-9597-742C374941FE}" type="slidenum">
              <a:rPr lang="ru-RU" altLang="ru-RU" sz="1200" smtClean="0"/>
              <a:pPr/>
              <a:t>18</a:t>
            </a:fld>
            <a:endParaRPr lang="ru-RU" altLang="ru-RU" sz="1200"/>
          </a:p>
        </p:txBody>
      </p:sp>
      <p:sp>
        <p:nvSpPr>
          <p:cNvPr id="38915" name="Rectangle 1026">
            <a:extLst>
              <a:ext uri="{FF2B5EF4-FFF2-40B4-BE49-F238E27FC236}">
                <a16:creationId xmlns:a16="http://schemas.microsoft.com/office/drawing/2014/main" id="{39DF38C8-F8B7-7317-E510-4523E9D605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1027">
            <a:extLst>
              <a:ext uri="{FF2B5EF4-FFF2-40B4-BE49-F238E27FC236}">
                <a16:creationId xmlns:a16="http://schemas.microsoft.com/office/drawing/2014/main" id="{8B7E9143-E8F9-509C-6467-811AE8BF6F4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4A7F33B-97BF-42F3-AC45-23B59E7C58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2E46DC-81C0-4794-962D-C8E36745603A}" type="slidenum">
              <a:rPr lang="ru-RU" altLang="ru-RU" sz="1200" smtClean="0"/>
              <a:pPr/>
              <a:t>19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6DEE88B-629D-E0B2-F6B9-1203E8CB6C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03B5E644-410E-E6B9-320B-89CC14A8AA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724A13F-FD7F-9B29-4F7A-3E68D2528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DFECBF-C9C1-4FE5-889F-31AE19EEE9AD}" type="slidenum">
              <a:rPr lang="ru-RU" altLang="ru-RU" sz="1200" smtClean="0"/>
              <a:pPr/>
              <a:t>2</a:t>
            </a:fld>
            <a:endParaRPr lang="ru-RU" altLang="ru-RU" sz="1200"/>
          </a:p>
        </p:txBody>
      </p:sp>
      <p:sp>
        <p:nvSpPr>
          <p:cNvPr id="6147" name="Rectangle 1026">
            <a:extLst>
              <a:ext uri="{FF2B5EF4-FFF2-40B4-BE49-F238E27FC236}">
                <a16:creationId xmlns:a16="http://schemas.microsoft.com/office/drawing/2014/main" id="{3375673F-9D21-8E8D-6C87-4AAFFA90DD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96CFAA72-92D0-CA7D-7616-5A44FA75C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E46BFE44-D6D6-9338-AB2F-5620488657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4DA27C-598A-4A96-B932-4A5AC011CA8C}" type="slidenum">
              <a:rPr lang="ru-RU" altLang="ru-RU" sz="1200" smtClean="0"/>
              <a:pPr/>
              <a:t>20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BE0382E8-0B45-6AD2-2C19-3264C99480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16254390-E5E0-EE60-033F-4E75EF8C5A9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81E722D-FEB9-1E92-896D-7329497E8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885AB4-33AC-4281-A842-9E9A85BA8E11}" type="slidenum">
              <a:rPr lang="ru-RU" altLang="ru-RU" sz="1200" smtClean="0"/>
              <a:pPr/>
              <a:t>21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47E49EF-F7F5-2441-25E2-FF628893E9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D39F5BA-6859-7E2A-FC05-EB3B93552CB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9DD441D5-752B-F665-651B-F9F1F0BF8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C3A99E-9D55-479E-B79A-30A86E07B4CC}" type="slidenum">
              <a:rPr lang="ru-RU" altLang="ru-RU" sz="1200" smtClean="0"/>
              <a:pPr/>
              <a:t>22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676F75C-85FC-3537-05C4-B271B1A7A3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84D60E7-9C5A-5124-CC15-A27E7C62E71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7BDB8D15-D4C0-3E88-A6B7-A8F22572D1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E02468-5D1E-4F19-9CD1-903C0B0EEDDE}" type="slidenum">
              <a:rPr lang="ru-RU" altLang="ru-RU" sz="1200" smtClean="0"/>
              <a:pPr/>
              <a:t>23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2A440F7-68A2-F853-26C2-24DD5C0F4D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7236BFB-F7EA-A26F-D5B0-917B0714B6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9CCD0294-137F-4056-6589-06EF14EF42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F9EB12-6799-40D5-B00F-3535AE3141BE}" type="slidenum">
              <a:rPr lang="ru-RU" altLang="ru-RU" sz="1200" smtClean="0"/>
              <a:pPr/>
              <a:t>24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9E0C528-14ED-4B4A-4AE0-161ACB8C9B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8293CF7B-2B23-7B0C-DA12-0EDF8A94E41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FC5A470-E078-01D9-0DD4-67E2293BE2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188D48-9060-43F4-ADB0-3F1FF1F5E40C}" type="slidenum">
              <a:rPr lang="ru-RU" altLang="ru-RU" sz="1200" smtClean="0"/>
              <a:pPr/>
              <a:t>25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872408D-B7D9-C065-8DEC-23DC8B804A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4EB7AC6-F759-DC96-BDB2-E895B31BA93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FA25CE3-14C1-48C0-3DF2-7315B89C8C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C3609D-2E2E-4DFB-BA83-0295C08FD196}" type="slidenum">
              <a:rPr lang="ru-RU" altLang="ru-RU" sz="1200" smtClean="0"/>
              <a:pPr/>
              <a:t>26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D0DA265A-107A-07EB-9AC4-E338AA8950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B5FBCB6-C77C-349E-20D0-E359EC4C94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9E7BDF9F-594A-1E08-9CC1-BFD8063F47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E1D78C-BD93-44F3-8CEA-E27E4501F3CC}" type="slidenum">
              <a:rPr lang="ru-RU" altLang="ru-RU" sz="1200" smtClean="0"/>
              <a:pPr/>
              <a:t>27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F22AA46-4CC1-9689-0ED2-75200F88B6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E84BBDD-9825-EC71-8779-606E6EAB861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CC1A2A2-4425-52A6-25B3-190EA15F5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21A90-A4D6-489A-A16D-2148EDDEA0E0}" type="slidenum">
              <a:rPr lang="ru-RU" altLang="ru-RU" sz="1200" smtClean="0"/>
              <a:pPr/>
              <a:t>28</a:t>
            </a:fld>
            <a:endParaRPr lang="ru-RU" altLang="ru-RU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2D6B26C-0364-20A1-56F6-D6084C5139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21B3CD8B-7FD0-D103-9AE6-43F14872B6C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382435C9-62E7-07E9-D05A-B9CD64DC64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51BC69-586F-4368-B6F8-99A92B5F1D43}" type="slidenum">
              <a:rPr lang="ru-RU" altLang="ru-RU" sz="1200" smtClean="0"/>
              <a:pPr/>
              <a:t>29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8B52C27-4309-2747-CCA5-BD1D0639BA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200C8B15-A6A5-95F8-D9AB-70666ACFBF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FD9569C-AD08-2AA7-CE34-3708A253D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BD6AD2-3328-4676-8FA2-B653127A7705}" type="slidenum">
              <a:rPr lang="ru-RU" altLang="ru-RU" sz="1200" smtClean="0"/>
              <a:pPr/>
              <a:t>3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400AC12-9499-440A-5185-980FA2CCB7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C7E3E3F-9268-BA6F-2D5F-9F9A0F832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9FD6908D-6F45-DAC2-2D15-9D94C57756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456B00-0EA5-4621-8077-CB4AB552554F}" type="slidenum">
              <a:rPr lang="ru-RU" altLang="ru-RU" sz="1200" smtClean="0"/>
              <a:pPr/>
              <a:t>30</a:t>
            </a:fld>
            <a:endParaRPr lang="ru-RU" altLang="ru-RU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6D20E23F-BDF3-F622-DCED-F4987F4E40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BBCAA489-ADA5-285F-385F-376319B8932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D4A98CFD-F2BA-D4C6-B221-FC6EC6619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8A17D2-1086-4F60-9294-3F2AF8DBABA7}" type="slidenum">
              <a:rPr lang="ru-RU" altLang="ru-RU" sz="1200" smtClean="0"/>
              <a:pPr/>
              <a:t>31</a:t>
            </a:fld>
            <a:endParaRPr lang="ru-RU" altLang="ru-RU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EBB11FE0-743E-D65B-327B-65B3827A01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D2EE7EB1-33A2-2726-C901-33D8F0EB6D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9F36268-FF2D-9BE3-01AA-BBCF1E932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F6BE7F-2BE8-4959-9C07-E15A2003D6BB}" type="slidenum">
              <a:rPr lang="ru-RU" altLang="ru-RU" sz="1200" smtClean="0"/>
              <a:pPr/>
              <a:t>4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9DE8F45-7DD7-3407-6237-DF30CA55BF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7524730-06D1-325B-F274-D29FC91E7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C11ED50-D5E0-670F-5267-85C2F9BF96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C5AFF1-3154-4299-8FF4-231B42D7E51D}" type="slidenum">
              <a:rPr lang="ru-RU" altLang="ru-RU" sz="1200" smtClean="0"/>
              <a:pPr/>
              <a:t>5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1F5C64A-C34D-6884-F5D1-A4230D9DD2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4104F82-EF05-36D9-CC4D-D0D4972D2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6DD053F-F210-3A81-F003-D1CF512F15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DA74A2-7DFB-40CA-B470-A8CB265416AD}" type="slidenum">
              <a:rPr lang="ru-RU" altLang="ru-RU" sz="1200" smtClean="0"/>
              <a:pPr/>
              <a:t>6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58FFA3A-FF55-1C29-EEBB-866BB8BAD1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D469042-E484-F0AD-EC32-0249BC11D80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FC554A6-E2EF-3B18-00F9-86442F7C0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AC647D-F4FB-41BD-B067-8D28B80E0840}" type="slidenum">
              <a:rPr lang="ru-RU" altLang="ru-RU" sz="1200" smtClean="0"/>
              <a:pPr/>
              <a:t>7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C93C596-C73E-DB59-0507-14B0C07A64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DD310E2-6DED-23DF-BC7F-F3C0C56DD5E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74D3EFD-84EA-B056-08F5-53BB510B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8E2C41-710D-4B6A-9D11-565E40F78DB1}" type="slidenum">
              <a:rPr lang="ru-RU" altLang="ru-RU" sz="1200" smtClean="0"/>
              <a:pPr/>
              <a:t>8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CF066C9-9F71-F4CF-8E9D-29272D51F6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3184850-00C1-8B4E-4927-A3335F642CF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2235CEC-5781-9750-68E1-76202CC0D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F6BE89-A5F3-4760-ACF2-38C37EEE531F}" type="slidenum">
              <a:rPr lang="ru-RU" altLang="ru-RU" sz="1200" smtClean="0"/>
              <a:pPr/>
              <a:t>9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04F2111-4D3A-D6A9-434F-70CCC519FF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0FE511B-31E5-3ADA-31FA-B4BD32634B4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174E7E-34B1-8A81-4683-9966FD258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004CF6-CC31-6785-9AA3-25F87384E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BEAA1-D5F5-53E9-7CCE-BA2F97E3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61315-365A-4CFB-B6D7-AF5345A864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63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4AA1C-01C8-A19D-4AE0-0EA284E2D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7D92E7-CC9A-A9ED-9349-34D450094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3DB955-B50C-B06B-AAB5-61CC7C49D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B01B-5EAA-453B-BFD2-78F9053029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324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A750E1-2108-4C66-2648-506202FEC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E0372C-1E06-E3D4-5CFA-4346A61F3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7081A-ADE0-D9F6-C778-5F850EFBB8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DD73F-FD28-4943-B3E9-86E3C18FF7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923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7AB01F-45F5-B2BD-C9FA-274DE6853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E4E5AA-524E-5B7A-7EFC-5F7EDF06D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DBA750-58B9-A3D0-76E7-22EC33BA36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715F7-3FE3-447B-AF45-76AEB340AF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2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2C714D-6F2F-5E73-4F92-49EC3E6D5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B8C762-FE65-5CF9-4540-B899E3686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67D216-F591-3C81-2A65-A019388184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596A-C55A-4087-BBE0-B627228DA1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288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C456C-5F59-0C0A-9833-7C9B2785D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C0507D-64D4-4010-54AA-6EEE11630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7DCCEB-5652-F296-A7CE-0781AF3AB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6BDE-5D65-4D24-990E-E7FA5122C0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690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62E535-4C92-6D19-770F-A02A2A957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EC2398-DE90-1AF4-6EAF-9DC0CE0F9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7540F3-6C81-F103-B84F-E1327B4895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1F818-5EA7-4A0F-9D71-DA132B8CA9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22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1EC054-44A6-381E-D9B4-14103356E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C0DD89-3B21-5976-F7D9-BDF6E1D91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41ED90-BB33-EF85-E131-84A576B51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44263-BA3C-4FEA-BB1C-1BCCC6DDCD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767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7C7711-871A-A5F9-1C2D-E966C825BF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529CB7-9AB0-41AE-9A12-0EAEF90069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A254C2-577B-75D6-D994-CFAB6619E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1B4AA-E3EA-4E95-8A0A-7A8FDEA2EC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38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3C861-4523-BD18-B05C-959B8B4EB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E9CA74-73A1-730F-20A6-6E858752B0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9BC4A0-E7A1-A1CE-9FA9-F237E6BE4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0CFF6-626A-4A9C-984B-FF69D68A73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345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AF545-1C9C-BFB3-93A1-DA1D53403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110FA-D26A-3A5A-1C0B-84AF77FF7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E6909E-182C-8D03-230E-ADC2314DBE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75B6D-FE91-4FCC-9414-F1FD099D9D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55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51BF0C-791B-E8DB-DA18-6F0271C03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A68ECF-CA35-8285-449D-08D06B115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F53134-5615-944E-EC80-6EC6B04504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0ADE9B-BA36-E36A-D212-E10B8C8F96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929DCD-BB26-F9A4-E26F-0021608950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106CA06-283C-41BE-99D9-F051A1EBF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D357C8-6488-B00A-42E7-7FA5423CD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3600">
                <a:solidFill>
                  <a:srgbClr val="FF3300"/>
                </a:solidFill>
              </a:rPr>
              <a:t>7. </a:t>
            </a:r>
            <a:r>
              <a:rPr lang="ru-RU" altLang="ru-RU" sz="3600">
                <a:solidFill>
                  <a:srgbClr val="FF3300"/>
                </a:solidFill>
              </a:rPr>
              <a:t>Многоугольники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CA9E83BF-BE5B-FB70-0CC7-08A0D64C5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5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400"/>
              <a:t>	</a:t>
            </a:r>
            <a:r>
              <a:rPr lang="ru-RU" altLang="ru-RU" sz="2400"/>
              <a:t>Вершины ломаной называются </a:t>
            </a:r>
            <a:r>
              <a:rPr lang="ru-RU" altLang="ru-RU" sz="2400">
                <a:solidFill>
                  <a:srgbClr val="FF3300"/>
                </a:solidFill>
              </a:rPr>
              <a:t>вершинами </a:t>
            </a:r>
            <a:r>
              <a:rPr lang="ru-RU" altLang="ru-RU" sz="2400"/>
              <a:t>многоугольника.</a:t>
            </a:r>
          </a:p>
        </p:txBody>
      </p:sp>
      <p:sp>
        <p:nvSpPr>
          <p:cNvPr id="14368" name="Text Box 32">
            <a:extLst>
              <a:ext uri="{FF2B5EF4-FFF2-40B4-BE49-F238E27FC236}">
                <a16:creationId xmlns:a16="http://schemas.microsoft.com/office/drawing/2014/main" id="{B93FF1D5-3DA9-B1B8-FA5A-6813A316B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/>
              <a:t>	</a:t>
            </a:r>
            <a:r>
              <a:rPr lang="ru-RU" altLang="ru-RU" sz="2400"/>
              <a:t>Стороны ломаной называются </a:t>
            </a:r>
            <a:r>
              <a:rPr lang="ru-RU" altLang="ru-RU" sz="2400">
                <a:solidFill>
                  <a:srgbClr val="FF3300"/>
                </a:solidFill>
              </a:rPr>
              <a:t>сторонами </a:t>
            </a:r>
            <a:r>
              <a:rPr lang="ru-RU" altLang="ru-RU" sz="2400"/>
              <a:t>многоугольника.</a:t>
            </a:r>
          </a:p>
        </p:txBody>
      </p:sp>
      <p:sp>
        <p:nvSpPr>
          <p:cNvPr id="14370" name="Text Box 34">
            <a:extLst>
              <a:ext uri="{FF2B5EF4-FFF2-40B4-BE49-F238E27FC236}">
                <a16:creationId xmlns:a16="http://schemas.microsoft.com/office/drawing/2014/main" id="{E3127CBD-61B5-17C3-6F21-A6E39B777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/>
              <a:t>	</a:t>
            </a:r>
            <a:r>
              <a:rPr lang="ru-RU" altLang="ru-RU" sz="2400"/>
              <a:t>Углы, образованные соседними сторонами называются </a:t>
            </a:r>
            <a:r>
              <a:rPr lang="ru-RU" altLang="ru-RU" sz="2400">
                <a:solidFill>
                  <a:srgbClr val="FF3300"/>
                </a:solidFill>
              </a:rPr>
              <a:t>углами </a:t>
            </a:r>
            <a:r>
              <a:rPr lang="ru-RU" altLang="ru-RU" sz="2400"/>
              <a:t>многоугольника.</a:t>
            </a:r>
          </a:p>
        </p:txBody>
      </p:sp>
      <p:sp>
        <p:nvSpPr>
          <p:cNvPr id="14381" name="Text Box 45">
            <a:extLst>
              <a:ext uri="{FF2B5EF4-FFF2-40B4-BE49-F238E27FC236}">
                <a16:creationId xmlns:a16="http://schemas.microsoft.com/office/drawing/2014/main" id="{ED242A6C-AA1E-2ACA-6D1C-0C5AE233F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/>
              <a:t>	</a:t>
            </a:r>
            <a:r>
              <a:rPr lang="ru-RU" altLang="ru-RU" sz="2400"/>
              <a:t>Многоугольник обозначается последовательным указанием его вершин.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6B97919D-4535-0E99-9DFB-44F6A6AF9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 </a:t>
            </a:r>
            <a:r>
              <a:rPr lang="en-US" altLang="ru-RU" sz="2400">
                <a:solidFill>
                  <a:srgbClr val="FF3300"/>
                </a:solidFill>
              </a:rPr>
              <a:t>	</a:t>
            </a:r>
            <a:r>
              <a:rPr lang="ru-RU" altLang="ru-RU" sz="2400">
                <a:solidFill>
                  <a:srgbClr val="FF3300"/>
                </a:solidFill>
              </a:rPr>
              <a:t>Многоугольником</a:t>
            </a:r>
            <a:r>
              <a:rPr lang="ru-RU" altLang="ru-RU" sz="2400">
                <a:solidFill>
                  <a:schemeClr val="accent1"/>
                </a:solidFill>
              </a:rPr>
              <a:t> </a:t>
            </a:r>
            <a:r>
              <a:rPr lang="ru-RU" altLang="ru-RU" sz="2400"/>
              <a:t>называется фигура, образованная простой замкнутой ломаной и ограниченной ею внутренней областью.</a:t>
            </a:r>
          </a:p>
        </p:txBody>
      </p:sp>
      <p:pic>
        <p:nvPicPr>
          <p:cNvPr id="3080" name="Picture 46">
            <a:extLst>
              <a:ext uri="{FF2B5EF4-FFF2-40B4-BE49-F238E27FC236}">
                <a16:creationId xmlns:a16="http://schemas.microsoft.com/office/drawing/2014/main" id="{00D2406F-3267-95CF-03F3-965C8E393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98195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1" name="Text Box 51">
            <a:extLst>
              <a:ext uri="{FF2B5EF4-FFF2-40B4-BE49-F238E27FC236}">
                <a16:creationId xmlns:a16="http://schemas.microsoft.com/office/drawing/2014/main" id="{29EEC7D5-7643-82F9-4EA6-76A1DA04E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    </a:t>
            </a:r>
            <a:r>
              <a:rPr lang="en-US" altLang="ru-RU" sz="2400">
                <a:solidFill>
                  <a:srgbClr val="FF3300"/>
                </a:solidFill>
              </a:rPr>
              <a:t>	</a:t>
            </a:r>
            <a:r>
              <a:rPr lang="ru-RU" altLang="ru-RU" sz="2400">
                <a:solidFill>
                  <a:srgbClr val="FF3300"/>
                </a:solidFill>
              </a:rPr>
              <a:t>Треугольником </a:t>
            </a:r>
            <a:r>
              <a:rPr lang="ru-RU" altLang="ru-RU" sz="2400"/>
              <a:t>называется многоугольник с тремя углами.</a:t>
            </a:r>
          </a:p>
        </p:txBody>
      </p:sp>
      <p:sp>
        <p:nvSpPr>
          <p:cNvPr id="3082" name="Text Box 52">
            <a:extLst>
              <a:ext uri="{FF2B5EF4-FFF2-40B4-BE49-F238E27FC236}">
                <a16:creationId xmlns:a16="http://schemas.microsoft.com/office/drawing/2014/main" id="{397048A7-59BC-34F8-8383-F2B73713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400">
                <a:solidFill>
                  <a:srgbClr val="FF3300"/>
                </a:solidFill>
              </a:rPr>
              <a:t>	</a:t>
            </a:r>
            <a:r>
              <a:rPr lang="ru-RU" altLang="ru-RU" sz="2400">
                <a:solidFill>
                  <a:srgbClr val="FF3300"/>
                </a:solidFill>
              </a:rPr>
              <a:t>Четырехугольником</a:t>
            </a:r>
            <a:r>
              <a:rPr lang="ru-RU" altLang="ru-RU" sz="2400"/>
              <a:t> называется многоугольник с четырьмя углами.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utoUpdateAnimBg="0"/>
      <p:bldP spid="14368" grpId="0" autoUpdateAnimBg="0"/>
      <p:bldP spid="14370" grpId="0" autoUpdateAnimBg="0"/>
      <p:bldP spid="14381" grpId="0" autoUpdateAnimBg="0"/>
      <p:bldP spid="143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B26B874-6FB4-5ADB-2F83-7120B266E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ECCF9E73-666F-4FC9-97A2-15B027BF6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Выпуклый многоугольник имеет </a:t>
            </a:r>
            <a:r>
              <a:rPr lang="ru-RU" altLang="ru-RU"/>
              <a:t>14</a:t>
            </a:r>
            <a:r>
              <a:rPr lang="ru-RU" altLang="ru-RU">
                <a:cs typeface="Times New Roman" panose="02020603050405020304" pitchFamily="18" charset="0"/>
              </a:rPr>
              <a:t> диагоналей. Сколько у него сторон?</a:t>
            </a:r>
          </a:p>
        </p:txBody>
      </p:sp>
      <p:sp>
        <p:nvSpPr>
          <p:cNvPr id="137220" name="Text Box 4">
            <a:extLst>
              <a:ext uri="{FF2B5EF4-FFF2-40B4-BE49-F238E27FC236}">
                <a16:creationId xmlns:a16="http://schemas.microsoft.com/office/drawing/2014/main" id="{7D2176A3-2000-A3FB-D59C-31DBCA03D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5BECBE8-CF96-F009-CF92-F2E6284F9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F5BB29CD-FE3E-4180-F5C3-1956E5AC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Может ли многоугольник иметь 10 диагоналей</a:t>
            </a:r>
            <a:r>
              <a:rPr lang="ru-RU" altLang="ru-RU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068D2A3F-EB0A-4B37-A121-172DA9B80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F4BFC44-CA19-0DB2-2AD2-3FA0D4993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07216CE2-ACF9-0047-A77B-992C22B3E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На сколько треугольников делится выпуклый: а) 4-угольник; б) 5-угольник; </a:t>
            </a:r>
            <a:r>
              <a:rPr lang="ru-RU" altLang="ru-RU"/>
              <a:t>     </a:t>
            </a:r>
            <a:r>
              <a:rPr lang="ru-RU" altLang="ru-RU">
                <a:cs typeface="Times New Roman" panose="02020603050405020304" pitchFamily="18" charset="0"/>
              </a:rPr>
              <a:t>в) 6-угольник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своими диагоналями, проведенными из одной вершины?</a:t>
            </a:r>
            <a:endParaRPr lang="ru-RU" altLang="ru-RU"/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CF933BA2-C4B6-FBDC-F3FF-D659B8ADA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624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2;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1EED4414-01A1-57CF-8511-B987744C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624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б) 3;</a:t>
            </a:r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4099B6CE-B279-BCC4-346E-D070E809A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9624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в) 4</a:t>
            </a:r>
            <a:r>
              <a:rPr lang="en-US" altLang="ru-RU"/>
              <a:t>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  <p:bldP spid="45061" grpId="0" autoUpdateAnimBg="0"/>
      <p:bldP spid="4506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335D4FB-5AC1-1830-5650-50A7A816B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A37278B4-88E7-0808-FA53-3ED48C38F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Сколько треугольников изображено на рисунке?</a:t>
            </a:r>
          </a:p>
        </p:txBody>
      </p:sp>
      <p:sp>
        <p:nvSpPr>
          <p:cNvPr id="143364" name="Text Box 4">
            <a:extLst>
              <a:ext uri="{FF2B5EF4-FFF2-40B4-BE49-F238E27FC236}">
                <a16:creationId xmlns:a16="http://schemas.microsoft.com/office/drawing/2014/main" id="{8F5AC373-CB6F-F7B5-E2BB-34028FBDB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768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35.</a:t>
            </a:r>
          </a:p>
        </p:txBody>
      </p:sp>
      <p:pic>
        <p:nvPicPr>
          <p:cNvPr id="27653" name="Picture 7">
            <a:extLst>
              <a:ext uri="{FF2B5EF4-FFF2-40B4-BE49-F238E27FC236}">
                <a16:creationId xmlns:a16="http://schemas.microsoft.com/office/drawing/2014/main" id="{1D8F380A-39E5-31D7-794A-65765C7EA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0130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B45B407-52C0-18DC-BC6B-677349925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7542FBC1-60CB-02D9-54D1-84107A12C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Сколько четырехугольников изображено на рисунке?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310452E1-196A-5357-04AF-215EA4EB6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816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25</a:t>
            </a:r>
            <a:r>
              <a:rPr lang="ru-RU" altLang="ru-RU"/>
              <a:t>.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5B151924-9119-734E-5A41-303BA9588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0130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93C901D-FD9E-3767-F50B-8DAF72E78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C892A12B-48EE-4A00-EA8E-EE0FF9D68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Сколько пятиугольников изображено на рисунке?</a:t>
            </a:r>
          </a:p>
        </p:txBody>
      </p:sp>
      <p:sp>
        <p:nvSpPr>
          <p:cNvPr id="169988" name="Text Box 4">
            <a:extLst>
              <a:ext uri="{FF2B5EF4-FFF2-40B4-BE49-F238E27FC236}">
                <a16:creationId xmlns:a16="http://schemas.microsoft.com/office/drawing/2014/main" id="{0AB2DD35-67F7-62FF-4326-0A6D19015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816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42.</a:t>
            </a:r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605D65AE-819D-4C7D-1CD1-F74085E18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0130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FB4FD56-3A47-DB89-E298-CBC5C77D2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7D314B2B-009C-E86B-C1FF-4568DD20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клетчатой бумаге нарисуйте треугольник, изображенный на рисунке.</a:t>
            </a:r>
            <a:endParaRPr lang="ru-RU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33796" name="Object 4">
            <a:extLst>
              <a:ext uri="{FF2B5EF4-FFF2-40B4-BE49-F238E27FC236}">
                <a16:creationId xmlns:a16="http://schemas.microsoft.com/office/drawing/2014/main" id="{78700608-2AC7-018A-744D-4DC123DF2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81350" y="2038350"/>
          <a:ext cx="27813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781688" imgH="2781688" progId="Paint.Picture">
                  <p:embed/>
                </p:oleObj>
              </mc:Choice>
              <mc:Fallback>
                <p:oleObj name="Точечный рисунок" r:id="rId3" imgW="2781688" imgH="2781688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2038350"/>
                        <a:ext cx="2781300" cy="278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5F96857-B4F7-1E30-66FD-BC0B5B393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DB29DB11-D9BF-B426-24CE-EC987A440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клетчатой бумаге нарисуйте шестиугольник,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53604" name="Text Box 4">
            <a:extLst>
              <a:ext uri="{FF2B5EF4-FFF2-40B4-BE49-F238E27FC236}">
                <a16:creationId xmlns:a16="http://schemas.microsoft.com/office/drawing/2014/main" id="{F9FBEC54-14DF-7907-C61D-0D1BE3BE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pic>
        <p:nvPicPr>
          <p:cNvPr id="35845" name="Picture 5">
            <a:extLst>
              <a:ext uri="{FF2B5EF4-FFF2-40B4-BE49-F238E27FC236}">
                <a16:creationId xmlns:a16="http://schemas.microsoft.com/office/drawing/2014/main" id="{B2BF95FE-8A2C-0ADF-1458-C9E9E9E6A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772BCA0-FF51-18DD-C948-65375462A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288ADF0A-E53C-2D77-9518-5837DFCE9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На клетчатой бумаге нарисуйте восьмиугольник,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822D028D-65E2-979C-3101-5BD355D9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9100595A-DA3F-5534-92C6-92A0B18DC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>
            <a:extLst>
              <a:ext uri="{FF2B5EF4-FFF2-40B4-BE49-F238E27FC236}">
                <a16:creationId xmlns:a16="http://schemas.microsoft.com/office/drawing/2014/main" id="{8BE41922-607B-92D4-6B94-923A2E0DF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9939" name="Text Box 1027">
            <a:extLst>
              <a:ext uri="{FF2B5EF4-FFF2-40B4-BE49-F238E27FC236}">
                <a16:creationId xmlns:a16="http://schemas.microsoft.com/office/drawing/2014/main" id="{DB2E5783-9B01-DCAF-052A-84B577FE2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На клетчатой бумаге нарисуйте восьмиугольник,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61796" name="Text Box 1028">
            <a:extLst>
              <a:ext uri="{FF2B5EF4-FFF2-40B4-BE49-F238E27FC236}">
                <a16:creationId xmlns:a16="http://schemas.microsoft.com/office/drawing/2014/main" id="{EB65E15E-E2F5-C07A-3D96-174F06F4B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graphicFrame>
        <p:nvGraphicFramePr>
          <p:cNvPr id="39941" name="Object 1030">
            <a:extLst>
              <a:ext uri="{FF2B5EF4-FFF2-40B4-BE49-F238E27FC236}">
                <a16:creationId xmlns:a16="http://schemas.microsoft.com/office/drawing/2014/main" id="{99B695BB-5A6F-9CAD-8242-6487FFF69E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286000"/>
          <a:ext cx="4171950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172532" imgH="3561905" progId="Paint.Picture">
                  <p:embed/>
                </p:oleObj>
              </mc:Choice>
              <mc:Fallback>
                <p:oleObj name="Точечный рисунок" r:id="rId3" imgW="4172532" imgH="3561905" progId="Paint.Picture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86000"/>
                        <a:ext cx="4171950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7">
            <a:extLst>
              <a:ext uri="{FF2B5EF4-FFF2-40B4-BE49-F238E27FC236}">
                <a16:creationId xmlns:a16="http://schemas.microsoft.com/office/drawing/2014/main" id="{2302904D-D0F9-3C79-8E7E-7EA930197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779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Многоугольник называется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правильным</a:t>
            </a:r>
            <a:r>
              <a:rPr lang="ru-RU" altLang="ru-RU" sz="2800"/>
              <a:t>, если у него все стороны равны и все углы равны. На рисунке изображены правильные треугольник, четырехугольник, пятиугольник и шестиугольник.</a:t>
            </a:r>
          </a:p>
        </p:txBody>
      </p:sp>
      <p:pic>
        <p:nvPicPr>
          <p:cNvPr id="5123" name="Picture 1028">
            <a:extLst>
              <a:ext uri="{FF2B5EF4-FFF2-40B4-BE49-F238E27FC236}">
                <a16:creationId xmlns:a16="http://schemas.microsoft.com/office/drawing/2014/main" id="{6B01F745-3416-6074-E752-583839CB2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97200"/>
            <a:ext cx="7920037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Text Box 1029">
            <a:extLst>
              <a:ext uri="{FF2B5EF4-FFF2-40B4-BE49-F238E27FC236}">
                <a16:creationId xmlns:a16="http://schemas.microsoft.com/office/drawing/2014/main" id="{88BFC89A-BB31-D828-D2E8-DC94F38A4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4933950"/>
            <a:ext cx="91805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Правильный четырехугольник называется также </a:t>
            </a:r>
            <a:r>
              <a:rPr lang="ru-RU" altLang="ru-RU" sz="2800">
                <a:solidFill>
                  <a:srgbClr val="FF3300"/>
                </a:solidFill>
              </a:rPr>
              <a:t>квадратом.</a:t>
            </a:r>
          </a:p>
        </p:txBody>
      </p:sp>
      <p:sp>
        <p:nvSpPr>
          <p:cNvPr id="5125" name="Text Box 1027">
            <a:extLst>
              <a:ext uri="{FF2B5EF4-FFF2-40B4-BE49-F238E27FC236}">
                <a16:creationId xmlns:a16="http://schemas.microsoft.com/office/drawing/2014/main" id="{5772AD85-5F15-5F10-1B79-FA034F86C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>
                <a:solidFill>
                  <a:srgbClr val="FF0000"/>
                </a:solidFill>
                <a:cs typeface="Times New Roman" panose="02020603050405020304" pitchFamily="18" charset="0"/>
              </a:rPr>
              <a:t>Периметром</a:t>
            </a:r>
            <a:r>
              <a:rPr lang="ru-RU" altLang="ru-RU" sz="2800">
                <a:cs typeface="Times New Roman" panose="02020603050405020304" pitchFamily="18" charset="0"/>
              </a:rPr>
              <a:t> многоугольника называется сумма длин всех его сторон.</a:t>
            </a:r>
            <a:endParaRPr lang="ru-RU" altLang="ru-RU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20B9626-631B-DB20-79AA-7FD219114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4246459A-A112-6F29-EFDF-CD4C239B4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На клетчатой бумаге нарисуйте двенадцатиугольник,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59748" name="Text Box 4">
            <a:extLst>
              <a:ext uri="{FF2B5EF4-FFF2-40B4-BE49-F238E27FC236}">
                <a16:creationId xmlns:a16="http://schemas.microsoft.com/office/drawing/2014/main" id="{26E38BFC-3C5F-1658-DDFA-012DBEEE7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graphicFrame>
        <p:nvGraphicFramePr>
          <p:cNvPr id="41989" name="Object 8">
            <a:extLst>
              <a:ext uri="{FF2B5EF4-FFF2-40B4-BE49-F238E27FC236}">
                <a16:creationId xmlns:a16="http://schemas.microsoft.com/office/drawing/2014/main" id="{A20B4733-4F5D-CA4D-990C-AD76E3204C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286000"/>
          <a:ext cx="4171950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172532" imgH="3561905" progId="Paint.Picture">
                  <p:embed/>
                </p:oleObj>
              </mc:Choice>
              <mc:Fallback>
                <p:oleObj name="Точечный рисунок" r:id="rId3" imgW="4172532" imgH="3561905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86000"/>
                        <a:ext cx="4171950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5036C9C-B0F5-2687-5517-D3613E496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A9DFFAB9-5B4C-7A8C-84DF-13A1290EF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На клетчатой бумаге нарисуйте звездчатый многоугольник,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63844" name="Text Box 4">
            <a:extLst>
              <a:ext uri="{FF2B5EF4-FFF2-40B4-BE49-F238E27FC236}">
                <a16:creationId xmlns:a16="http://schemas.microsoft.com/office/drawing/2014/main" id="{400C81B4-67BC-53EF-7DFB-C0812E79A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graphicFrame>
        <p:nvGraphicFramePr>
          <p:cNvPr id="44037" name="Object 6">
            <a:extLst>
              <a:ext uri="{FF2B5EF4-FFF2-40B4-BE49-F238E27FC236}">
                <a16:creationId xmlns:a16="http://schemas.microsoft.com/office/drawing/2014/main" id="{B080EAAF-4824-ABEB-5E79-0640016692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286000"/>
          <a:ext cx="4171950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172532" imgH="3561905" progId="Paint.Picture">
                  <p:embed/>
                </p:oleObj>
              </mc:Choice>
              <mc:Fallback>
                <p:oleObj name="Точечный рисунок" r:id="rId3" imgW="4172532" imgH="3561905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86000"/>
                        <a:ext cx="4171950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9B2DC2B-26A6-9868-D348-3C47FD85D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D08DC4CF-B097-A2D6-A799-922CCD734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На клетчатой бумаге нарисуйте звездчатый многоугольник,</a:t>
            </a:r>
            <a:r>
              <a:rPr lang="ru-RU" altLang="ru-RU">
                <a:cs typeface="Times New Roman" panose="02020603050405020304" pitchFamily="18" charset="0"/>
              </a:rPr>
              <a:t> изображенный на рисунке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Является ли</a:t>
            </a:r>
            <a:r>
              <a:rPr lang="ru-RU" altLang="ru-RU"/>
              <a:t> он</a:t>
            </a:r>
            <a:r>
              <a:rPr lang="ru-RU" altLang="ru-RU">
                <a:cs typeface="Times New Roman" panose="02020603050405020304" pitchFamily="18" charset="0"/>
              </a:rPr>
              <a:t> правильным? </a:t>
            </a:r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E8B93EA1-0C2E-5B7A-562B-DE582FDBF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/>
              <a:t> </a:t>
            </a:r>
            <a:r>
              <a:rPr lang="ru-RU" altLang="ru-RU"/>
              <a:t>Нет.</a:t>
            </a:r>
          </a:p>
        </p:txBody>
      </p:sp>
      <p:graphicFrame>
        <p:nvGraphicFramePr>
          <p:cNvPr id="46085" name="Object 6">
            <a:extLst>
              <a:ext uri="{FF2B5EF4-FFF2-40B4-BE49-F238E27FC236}">
                <a16:creationId xmlns:a16="http://schemas.microsoft.com/office/drawing/2014/main" id="{8ED80D0F-1158-0006-6EB2-8B3DFFA0BD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209800"/>
          <a:ext cx="4171950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172532" imgH="3561905" progId="Paint.Picture">
                  <p:embed/>
                </p:oleObj>
              </mc:Choice>
              <mc:Fallback>
                <p:oleObj name="Точечный рисунок" r:id="rId3" imgW="4172532" imgH="3561905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09800"/>
                        <a:ext cx="4171950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D5DD26A-5DAC-DCC0-EAF5-F7531B588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C6121AE2-E8CF-15D9-86AD-2E20A76CA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клетчатой бумаге нарисуйте многоугольник, изображенный на рисунке.</a:t>
            </a:r>
            <a:endParaRPr lang="ru-RU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48132" name="Object 4">
            <a:extLst>
              <a:ext uri="{FF2B5EF4-FFF2-40B4-BE49-F238E27FC236}">
                <a16:creationId xmlns:a16="http://schemas.microsoft.com/office/drawing/2014/main" id="{CA9F3B8A-CE7B-D842-5E5E-0D4BA8C3CE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1981200"/>
          <a:ext cx="5857875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247619" imgH="2095793" progId="Paint.Picture">
                  <p:embed/>
                </p:oleObj>
              </mc:Choice>
              <mc:Fallback>
                <p:oleObj name="Точечный рисунок" r:id="rId3" imgW="4247619" imgH="209579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5857875" cy="288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9950EFF-96DE-FF17-FF13-04AEF36E2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2CF9310B-D53A-B329-9231-9DF72CF38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клетчатой бумаге нарисуйте фигуру, изображенную на рисунке.</a:t>
            </a:r>
            <a:endParaRPr lang="ru-RU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50180" name="Object 4">
            <a:extLst>
              <a:ext uri="{FF2B5EF4-FFF2-40B4-BE49-F238E27FC236}">
                <a16:creationId xmlns:a16="http://schemas.microsoft.com/office/drawing/2014/main" id="{EBC8090E-D71C-C240-15ED-B99C81F157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0513" y="2314575"/>
          <a:ext cx="602138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6020640" imgH="2228571" progId="Paint.Picture">
                  <p:embed/>
                </p:oleObj>
              </mc:Choice>
              <mc:Fallback>
                <p:oleObj name="Точечный рисунок" r:id="rId3" imgW="6020640" imgH="2228571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3" y="2314575"/>
                        <a:ext cx="602138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7E7CC58-FD44-DD00-5099-74674A7CD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56420C34-EC65-4B70-4979-17280999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клетчатой бумаге нарисуйте многоугольник, изображенный на рисунке.</a:t>
            </a:r>
            <a:endParaRPr lang="ru-RU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52228" name="Object 4">
            <a:extLst>
              <a:ext uri="{FF2B5EF4-FFF2-40B4-BE49-F238E27FC236}">
                <a16:creationId xmlns:a16="http://schemas.microsoft.com/office/drawing/2014/main" id="{A0014749-0278-D359-AE53-BD2859F362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1524000"/>
          <a:ext cx="2790825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371429" imgH="4466667" progId="Paint.Picture">
                  <p:embed/>
                </p:oleObj>
              </mc:Choice>
              <mc:Fallback>
                <p:oleObj name="Точечный рисунок" r:id="rId3" imgW="2371429" imgH="446666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524000"/>
                        <a:ext cx="2790825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592B28D-9BA9-B4CC-E6E4-E628E082C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1F5631EF-BA9A-B16D-9FE3-1AFB0DDC9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Изобразите два треугольника так, чтобы их</a:t>
            </a:r>
            <a:r>
              <a:rPr lang="ru-RU" altLang="ru-RU">
                <a:cs typeface="Times New Roman" panose="02020603050405020304" pitchFamily="18" charset="0"/>
              </a:rPr>
              <a:t> общей частью (пересечением) </a:t>
            </a:r>
            <a:r>
              <a:rPr lang="ru-RU" altLang="ru-RU"/>
              <a:t>был</a:t>
            </a:r>
            <a:r>
              <a:rPr lang="ru-RU" altLang="ru-RU">
                <a:cs typeface="Times New Roman" panose="02020603050405020304" pitchFamily="18" charset="0"/>
              </a:rPr>
              <a:t>: а) треугольник; б) четырехугольник; в) пятиугольник; г) шестиугольник. </a:t>
            </a:r>
          </a:p>
        </p:txBody>
      </p:sp>
      <p:grpSp>
        <p:nvGrpSpPr>
          <p:cNvPr id="145412" name="Group 4">
            <a:extLst>
              <a:ext uri="{FF2B5EF4-FFF2-40B4-BE49-F238E27FC236}">
                <a16:creationId xmlns:a16="http://schemas.microsoft.com/office/drawing/2014/main" id="{E5302391-3298-C75B-0A81-DC5F1C719F3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124200"/>
            <a:ext cx="2743200" cy="2787650"/>
            <a:chOff x="96" y="1968"/>
            <a:chExt cx="1728" cy="1756"/>
          </a:xfrm>
        </p:grpSpPr>
        <p:sp>
          <p:nvSpPr>
            <p:cNvPr id="54280" name="Text Box 5">
              <a:extLst>
                <a:ext uri="{FF2B5EF4-FFF2-40B4-BE49-F238E27FC236}">
                  <a16:creationId xmlns:a16="http://schemas.microsoft.com/office/drawing/2014/main" id="{DEF3AC32-A8C8-CEEE-89CF-BAD9C587F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96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solidFill>
                  <a:schemeClr val="accent1"/>
                </a:solidFill>
              </a:endParaRPr>
            </a:p>
          </p:txBody>
        </p:sp>
        <p:pic>
          <p:nvPicPr>
            <p:cNvPr id="54281" name="Picture 6">
              <a:extLst>
                <a:ext uri="{FF2B5EF4-FFF2-40B4-BE49-F238E27FC236}">
                  <a16:creationId xmlns:a16="http://schemas.microsoft.com/office/drawing/2014/main" id="{8DCF8119-DEB4-2431-C0F2-830EB7ED03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448"/>
              <a:ext cx="1151" cy="1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45415" name="Picture 7">
            <a:extLst>
              <a:ext uri="{FF2B5EF4-FFF2-40B4-BE49-F238E27FC236}">
                <a16:creationId xmlns:a16="http://schemas.microsoft.com/office/drawing/2014/main" id="{CE9BBC0E-A43A-C483-85EB-4C7B49D13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1827213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416" name="Picture 8">
            <a:extLst>
              <a:ext uri="{FF2B5EF4-FFF2-40B4-BE49-F238E27FC236}">
                <a16:creationId xmlns:a16="http://schemas.microsoft.com/office/drawing/2014/main" id="{79EBC7FD-B5DB-9EDB-2FC1-3ED98809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2041525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417" name="Picture 9">
            <a:extLst>
              <a:ext uri="{FF2B5EF4-FFF2-40B4-BE49-F238E27FC236}">
                <a16:creationId xmlns:a16="http://schemas.microsoft.com/office/drawing/2014/main" id="{08742304-0D22-D3A2-A79F-945213383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184785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99F476C-F4A5-D743-6F97-97AF66EB9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83B73651-320B-6DD4-A673-7B5649FC6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Может ли </a:t>
            </a:r>
            <a:r>
              <a:rPr lang="ru-RU" altLang="ru-RU"/>
              <a:t>общей частью (</a:t>
            </a:r>
            <a:r>
              <a:rPr lang="ru-RU" altLang="ru-RU">
                <a:cs typeface="Times New Roman" panose="02020603050405020304" pitchFamily="18" charset="0"/>
              </a:rPr>
              <a:t>пересечением</a:t>
            </a:r>
            <a:r>
              <a:rPr lang="ru-RU" altLang="ru-RU"/>
              <a:t>)</a:t>
            </a:r>
            <a:r>
              <a:rPr lang="ru-RU" altLang="ru-RU">
                <a:cs typeface="Times New Roman" panose="02020603050405020304" pitchFamily="18" charset="0"/>
              </a:rPr>
              <a:t> двух треугольников быть семиугольник?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0FB0E395-4C8B-2F98-345A-1585EAE88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F8B196F-AD6E-AF3C-7919-7BD5400F3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D4780744-A702-0D7D-3925-904EF9B6E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Приведите пример, когда общей частью (пересечением) треугольника и четырехугольника является восьмиугольник.</a:t>
            </a:r>
          </a:p>
        </p:txBody>
      </p:sp>
      <p:grpSp>
        <p:nvGrpSpPr>
          <p:cNvPr id="77831" name="Group 7">
            <a:extLst>
              <a:ext uri="{FF2B5EF4-FFF2-40B4-BE49-F238E27FC236}">
                <a16:creationId xmlns:a16="http://schemas.microsoft.com/office/drawing/2014/main" id="{3AE1BD1A-1C44-95D6-9CC6-71C822A049B4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362200"/>
            <a:ext cx="4738688" cy="3924300"/>
            <a:chOff x="240" y="1536"/>
            <a:chExt cx="2985" cy="2472"/>
          </a:xfrm>
        </p:grpSpPr>
        <p:sp>
          <p:nvSpPr>
            <p:cNvPr id="58373" name="Text Box 4">
              <a:extLst>
                <a:ext uri="{FF2B5EF4-FFF2-40B4-BE49-F238E27FC236}">
                  <a16:creationId xmlns:a16="http://schemas.microsoft.com/office/drawing/2014/main" id="{E7C1FD21-B751-97E7-20E2-594FF06DC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solidFill>
                  <a:schemeClr val="accent1"/>
                </a:solidFill>
              </a:endParaRPr>
            </a:p>
          </p:txBody>
        </p:sp>
        <p:pic>
          <p:nvPicPr>
            <p:cNvPr id="58374" name="Picture 6">
              <a:extLst>
                <a:ext uri="{FF2B5EF4-FFF2-40B4-BE49-F238E27FC236}">
                  <a16:creationId xmlns:a16="http://schemas.microsoft.com/office/drawing/2014/main" id="{A65BD07D-B7AC-9CCD-81B6-1E2BD3D658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536"/>
              <a:ext cx="1737" cy="2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>
            <a:extLst>
              <a:ext uri="{FF2B5EF4-FFF2-40B4-BE49-F238E27FC236}">
                <a16:creationId xmlns:a16="http://schemas.microsoft.com/office/drawing/2014/main" id="{4D413A9C-BE4D-5AE8-D558-C5950C347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60419" name="Text Box 1027">
            <a:extLst>
              <a:ext uri="{FF2B5EF4-FFF2-40B4-BE49-F238E27FC236}">
                <a16:creationId xmlns:a16="http://schemas.microsoft.com/office/drawing/2014/main" id="{B5EB0AF8-6A41-3838-B775-DF4E97028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Сколько сторон имеют звездчатые многоугольники, изображенные на рисунке?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81926" name="Text Box 1030">
            <a:extLst>
              <a:ext uri="{FF2B5EF4-FFF2-40B4-BE49-F238E27FC236}">
                <a16:creationId xmlns:a16="http://schemas.microsoft.com/office/drawing/2014/main" id="{22A0C1A7-54B8-E03C-31E0-7962C55D7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5; 7; 7.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60421" name="Picture 1032">
            <a:extLst>
              <a:ext uri="{FF2B5EF4-FFF2-40B4-BE49-F238E27FC236}">
                <a16:creationId xmlns:a16="http://schemas.microsoft.com/office/drawing/2014/main" id="{E0EA556C-7A4F-15FD-EB48-D8CBEACCF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D40276C2-4468-B1B7-076C-DACBD986A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Многоугольник называется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выпуклым</a:t>
            </a:r>
            <a:r>
              <a:rPr lang="ru-RU" altLang="ru-RU" sz="2800"/>
              <a:t>, если вместе с любыми двумя своими точками он содержит и соединяющий их отрезок.</a:t>
            </a:r>
          </a:p>
        </p:txBody>
      </p:sp>
      <p:sp>
        <p:nvSpPr>
          <p:cNvPr id="7171" name="Text Box 9">
            <a:extLst>
              <a:ext uri="{FF2B5EF4-FFF2-40B4-BE49-F238E27FC236}">
                <a16:creationId xmlns:a16="http://schemas.microsoft.com/office/drawing/2014/main" id="{2CCE75F0-88BC-B552-3B9E-6BFE02B7E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02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На рисунках приведены примеры выпуклого и невыпуклого четырехугольника.</a:t>
            </a:r>
          </a:p>
        </p:txBody>
      </p:sp>
      <p:pic>
        <p:nvPicPr>
          <p:cNvPr id="7172" name="Picture 10">
            <a:extLst>
              <a:ext uri="{FF2B5EF4-FFF2-40B4-BE49-F238E27FC236}">
                <a16:creationId xmlns:a16="http://schemas.microsoft.com/office/drawing/2014/main" id="{F329278C-3DE6-EBD0-1B46-178A19BF6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213100"/>
            <a:ext cx="4754563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239C203-C99D-9F00-64BD-B70FA2F69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44FFD5F1-6619-20D7-609A-3BE416AF2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сколько частей разбивают плоскость звездчатые многоугольники, изображенные на рисунке?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894DB9EC-1B23-EFB1-F5AB-BC541D8FB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7; 9; 16.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62469" name="Picture 5">
            <a:extLst>
              <a:ext uri="{FF2B5EF4-FFF2-40B4-BE49-F238E27FC236}">
                <a16:creationId xmlns:a16="http://schemas.microsoft.com/office/drawing/2014/main" id="{8E5F9339-DACB-CA6C-6104-775752965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5E0AEA5-4440-C8F4-2A10-CB86F8351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26*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8993242D-14C8-2BDD-1CF8-EF5158E1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На рисунке изображен многоугольник </a:t>
            </a:r>
            <a:r>
              <a:rPr lang="en-US" altLang="ru-RU" i="1"/>
              <a:t>ABCDE</a:t>
            </a:r>
            <a:r>
              <a:rPr lang="ru-RU" altLang="ru-RU"/>
              <a:t>. Из точки </a:t>
            </a:r>
            <a:r>
              <a:rPr lang="en-US" altLang="ru-RU" i="1"/>
              <a:t>O </a:t>
            </a:r>
            <a:r>
              <a:rPr lang="ru-RU" altLang="ru-RU"/>
              <a:t>видны полностью стороны </a:t>
            </a:r>
            <a:r>
              <a:rPr lang="en-US" altLang="ru-RU" i="1"/>
              <a:t>AB</a:t>
            </a:r>
            <a:r>
              <a:rPr lang="en-US" altLang="ru-RU"/>
              <a:t>, </a:t>
            </a:r>
            <a:r>
              <a:rPr lang="en-US" altLang="ru-RU" i="1"/>
              <a:t>DE</a:t>
            </a:r>
            <a:r>
              <a:rPr lang="en-US" altLang="ru-RU"/>
              <a:t> </a:t>
            </a:r>
            <a:r>
              <a:rPr lang="ru-RU" altLang="ru-RU"/>
              <a:t>и </a:t>
            </a:r>
            <a:r>
              <a:rPr lang="en-US" altLang="ru-RU" i="1"/>
              <a:t>AE </a:t>
            </a:r>
            <a:r>
              <a:rPr lang="ru-RU" altLang="ru-RU"/>
              <a:t>и лишь частично сторона </a:t>
            </a:r>
            <a:r>
              <a:rPr lang="en-US" altLang="ru-RU" i="1"/>
              <a:t> CD</a:t>
            </a:r>
            <a:r>
              <a:rPr lang="ru-RU" altLang="ru-RU"/>
              <a:t>. </a:t>
            </a:r>
            <a:r>
              <a:rPr lang="ru-RU" altLang="ru-RU">
                <a:cs typeface="Times New Roman" panose="02020603050405020304" pitchFamily="18" charset="0"/>
              </a:rPr>
              <a:t>Нарисуйте какой-нибудь многоугольник и точку </a:t>
            </a:r>
            <a:r>
              <a:rPr lang="en-US" altLang="ru-RU" i="1">
                <a:cs typeface="Times New Roman" panose="02020603050405020304" pitchFamily="18" charset="0"/>
              </a:rPr>
              <a:t>O </a:t>
            </a:r>
            <a:r>
              <a:rPr lang="ru-RU" altLang="ru-RU">
                <a:cs typeface="Times New Roman" panose="02020603050405020304" pitchFamily="18" charset="0"/>
              </a:rPr>
              <a:t>внутри него так, чтобы ни одна из сторон не была видна из нее полностью. </a:t>
            </a:r>
          </a:p>
        </p:txBody>
      </p:sp>
      <p:pic>
        <p:nvPicPr>
          <p:cNvPr id="64516" name="Picture 4">
            <a:extLst>
              <a:ext uri="{FF2B5EF4-FFF2-40B4-BE49-F238E27FC236}">
                <a16:creationId xmlns:a16="http://schemas.microsoft.com/office/drawing/2014/main" id="{8194B80D-A7EF-2FD1-4FF1-A06CCDFB0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800"/>
            <a:ext cx="344011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1317" name="Group 5">
            <a:extLst>
              <a:ext uri="{FF2B5EF4-FFF2-40B4-BE49-F238E27FC236}">
                <a16:creationId xmlns:a16="http://schemas.microsoft.com/office/drawing/2014/main" id="{E5D1B906-6EC7-38B9-B914-7DB6F41660B7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429000"/>
            <a:ext cx="4827588" cy="3163888"/>
            <a:chOff x="2400" y="1776"/>
            <a:chExt cx="3041" cy="1993"/>
          </a:xfrm>
        </p:grpSpPr>
        <p:sp>
          <p:nvSpPr>
            <p:cNvPr id="64518" name="Text Box 6">
              <a:extLst>
                <a:ext uri="{FF2B5EF4-FFF2-40B4-BE49-F238E27FC236}">
                  <a16:creationId xmlns:a16="http://schemas.microsoft.com/office/drawing/2014/main" id="{052C465C-1B8D-11E3-B19B-4C9033349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52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>
                <a:solidFill>
                  <a:schemeClr val="accent1"/>
                </a:solidFill>
              </a:endParaRPr>
            </a:p>
          </p:txBody>
        </p:sp>
        <p:pic>
          <p:nvPicPr>
            <p:cNvPr id="64519" name="Picture 7">
              <a:extLst>
                <a:ext uri="{FF2B5EF4-FFF2-40B4-BE49-F238E27FC236}">
                  <a16:creationId xmlns:a16="http://schemas.microsoft.com/office/drawing/2014/main" id="{11F3AC73-4EEF-3702-8999-1F9E3B7532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776"/>
              <a:ext cx="2033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>
            <a:extLst>
              <a:ext uri="{FF2B5EF4-FFF2-40B4-BE49-F238E27FC236}">
                <a16:creationId xmlns:a16="http://schemas.microsoft.com/office/drawing/2014/main" id="{3A7BE835-9EF1-66A5-E66F-E94A90183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>
                <a:solidFill>
                  <a:srgbClr val="FF3300"/>
                </a:solidFill>
              </a:rPr>
              <a:t>	</a:t>
            </a:r>
            <a:r>
              <a:rPr lang="ru-RU" altLang="ru-RU" sz="2800">
                <a:solidFill>
                  <a:srgbClr val="FF3300"/>
                </a:solidFill>
              </a:rPr>
              <a:t>Диагональю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многоугольника называется отрезок, соединяющий его несоседние вершины.</a:t>
            </a:r>
          </a:p>
        </p:txBody>
      </p:sp>
      <p:sp>
        <p:nvSpPr>
          <p:cNvPr id="9219" name="Text Box 7">
            <a:extLst>
              <a:ext uri="{FF2B5EF4-FFF2-40B4-BE49-F238E27FC236}">
                <a16:creationId xmlns:a16="http://schemas.microsoft.com/office/drawing/2014/main" id="{6F52C71D-3DBB-1A10-ED9F-07369FDF3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77925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В</a:t>
            </a:r>
            <a:r>
              <a:rPr lang="ru-RU" altLang="ru-RU" sz="2800">
                <a:cs typeface="Times New Roman" panose="02020603050405020304" pitchFamily="18" charset="0"/>
              </a:rPr>
              <a:t>ыпуклый многоугольник содержит все свои диагонали. Невыпуклый многоугольник может не содержать некоторые свои диагонали</a:t>
            </a:r>
            <a:r>
              <a:rPr lang="ru-RU" altLang="ru-RU" sz="2800"/>
              <a:t>. </a:t>
            </a:r>
          </a:p>
        </p:txBody>
      </p:sp>
      <p:pic>
        <p:nvPicPr>
          <p:cNvPr id="9220" name="Picture 8">
            <a:extLst>
              <a:ext uri="{FF2B5EF4-FFF2-40B4-BE49-F238E27FC236}">
                <a16:creationId xmlns:a16="http://schemas.microsoft.com/office/drawing/2014/main" id="{6D80ACFC-8591-FE06-8DF9-B2B056D6B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924175"/>
            <a:ext cx="4605337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7">
            <a:extLst>
              <a:ext uri="{FF2B5EF4-FFF2-40B4-BE49-F238E27FC236}">
                <a16:creationId xmlns:a16="http://schemas.microsoft.com/office/drawing/2014/main" id="{B7A31429-0CBD-ED1C-9191-AAA089CC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6525"/>
            <a:ext cx="9144000" cy="289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      </a:t>
            </a:r>
            <a:r>
              <a:rPr lang="ru-RU" altLang="ru-RU" sz="2800">
                <a:cs typeface="Times New Roman" panose="02020603050405020304" pitchFamily="18" charset="0"/>
              </a:rPr>
              <a:t>Иногда рассматривают также и </a:t>
            </a:r>
            <a:r>
              <a:rPr lang="ru-RU" altLang="ru-RU" sz="2800">
                <a:solidFill>
                  <a:srgbClr val="FF0000"/>
                </a:solidFill>
                <a:cs typeface="Times New Roman" panose="02020603050405020304" pitchFamily="18" charset="0"/>
              </a:rPr>
              <a:t>звёздчатые многоугольники</a:t>
            </a:r>
            <a:r>
              <a:rPr lang="ru-RU" altLang="ru-RU" sz="2800">
                <a:cs typeface="Times New Roman" panose="02020603050405020304" pitchFamily="18" charset="0"/>
              </a:rPr>
              <a:t> – замкнутые ломаные, у которых имеются точки самопересечения.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cs typeface="Times New Roman" panose="02020603050405020304" pitchFamily="18" charset="0"/>
              </a:rPr>
              <a:t>	К числу таких звёздчатых многоугольников относятся правильные звёздчатые многоугольники, у которых все стороны </a:t>
            </a:r>
            <a:r>
              <a:rPr lang="ru-RU" altLang="ru-RU" sz="2800"/>
              <a:t>равны </a:t>
            </a:r>
            <a:r>
              <a:rPr lang="ru-RU" altLang="ru-RU" sz="2800">
                <a:cs typeface="Times New Roman" panose="02020603050405020304" pitchFamily="18" charset="0"/>
              </a:rPr>
              <a:t>и все углы равны. </a:t>
            </a:r>
          </a:p>
        </p:txBody>
      </p:sp>
      <p:pic>
        <p:nvPicPr>
          <p:cNvPr id="11267" name="Picture 8">
            <a:extLst>
              <a:ext uri="{FF2B5EF4-FFF2-40B4-BE49-F238E27FC236}">
                <a16:creationId xmlns:a16="http://schemas.microsoft.com/office/drawing/2014/main" id="{9F90176A-1EA2-6891-98C3-B945FC23C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7116763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6F8F6D-24F2-C794-81FE-C4441067A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674494B3-740B-08C8-B3AD-72ABA3573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Укажите, какие из представленных на рисунке фигур являются</a:t>
            </a:r>
            <a:r>
              <a:rPr lang="ru-RU" altLang="ru-RU"/>
              <a:t>: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а) выпуклыми </a:t>
            </a:r>
            <a:r>
              <a:rPr lang="ru-RU" altLang="ru-RU">
                <a:cs typeface="Times New Roman" panose="02020603050405020304" pitchFamily="18" charset="0"/>
              </a:rPr>
              <a:t>многоугольниками</a:t>
            </a:r>
            <a:r>
              <a:rPr lang="ru-RU" altLang="ru-RU"/>
              <a:t>; б) невыпуклыми многоугольниками.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88B45820-9FAA-89C6-749F-22F83BE28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94360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ru-RU" altLang="ru-RU"/>
              <a:t>а) 1, 3; б) 2, 4, 7.</a:t>
            </a:r>
          </a:p>
        </p:txBody>
      </p:sp>
      <p:pic>
        <p:nvPicPr>
          <p:cNvPr id="13317" name="Picture 17">
            <a:extLst>
              <a:ext uri="{FF2B5EF4-FFF2-40B4-BE49-F238E27FC236}">
                <a16:creationId xmlns:a16="http://schemas.microsoft.com/office/drawing/2014/main" id="{DE9667B0-7F1F-69FC-C272-9078FAD88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27300"/>
            <a:ext cx="6026150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E2236F-7618-85CE-93ED-BEDB3BF9B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49D42BA0-1228-9094-F9E3-038BB0DFE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	Какая имеется зависимость между числом вершин</a:t>
            </a:r>
            <a:r>
              <a:rPr lang="ru-RU" altLang="ru-RU"/>
              <a:t>, числом углов </a:t>
            </a:r>
            <a:r>
              <a:rPr lang="ru-RU" altLang="ru-RU">
                <a:cs typeface="Times New Roman" panose="02020603050405020304" pitchFamily="18" charset="0"/>
              </a:rPr>
              <a:t>и числом сторон</a:t>
            </a:r>
            <a:r>
              <a:rPr lang="ru-RU" altLang="ru-RU" b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многоугольника?</a:t>
            </a:r>
            <a:r>
              <a:rPr lang="ru-RU" altLang="ru-RU"/>
              <a:t> 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1779402A-3284-619C-3AD3-5B909218C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	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ru-RU" altLang="ru-RU"/>
              <a:t>Число вершин равно числу углов и равно числу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90DFDD1-F4A9-8988-283C-3FC60A849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9067A690-56C9-39C1-53F4-7E7F14324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9144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Сколько диагоналей имеет: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8EB952BC-FC27-F402-9D7A-5B809939A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002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а) треугольник?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3C24B79D-69A7-ED6B-94BF-05F729B2F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0;</a:t>
            </a: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81A5CC9D-F4D4-7345-982E-67661BBC0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3622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б) четырехугольник?</a:t>
            </a: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CEECFABA-C34E-4532-F03F-5597DB583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4384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2;</a:t>
            </a: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D0DE6495-8E20-5466-D067-89B78AD4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004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в) пятиугольник?</a:t>
            </a:r>
          </a:p>
        </p:txBody>
      </p:sp>
      <p:sp>
        <p:nvSpPr>
          <p:cNvPr id="28683" name="Text Box 11">
            <a:extLst>
              <a:ext uri="{FF2B5EF4-FFF2-40B4-BE49-F238E27FC236}">
                <a16:creationId xmlns:a16="http://schemas.microsoft.com/office/drawing/2014/main" id="{7629F59B-3CE7-53A8-3EF8-A1CA30314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766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5;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D53130EE-33BF-FE6C-C293-074980A5E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148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г) шестиугольник?</a:t>
            </a: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D61D173D-BD0D-F19D-0F47-4BC1C20D9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191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9</a:t>
            </a:r>
            <a:r>
              <a:rPr lang="en-US" altLang="ru-RU" sz="2400">
                <a:solidFill>
                  <a:srgbClr val="FF3300"/>
                </a:solidFill>
              </a:rPr>
              <a:t>.</a:t>
            </a:r>
            <a:endParaRPr lang="ru-RU" altLang="ru-RU" sz="24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utoUpdateAnimBg="0"/>
      <p:bldP spid="28679" grpId="0" autoUpdateAnimBg="0"/>
      <p:bldP spid="28680" grpId="0" autoUpdateAnimBg="0"/>
      <p:bldP spid="28681" grpId="0" autoUpdateAnimBg="0"/>
      <p:bldP spid="28682" grpId="0" autoUpdateAnimBg="0"/>
      <p:bldP spid="28683" grpId="0" autoUpdateAnimBg="0"/>
      <p:bldP spid="28684" grpId="0" autoUpdateAnimBg="0"/>
      <p:bldP spid="2868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FC8470-644B-FED0-0F25-BB49EF980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9459" name="Text Box 10">
            <a:extLst>
              <a:ext uri="{FF2B5EF4-FFF2-40B4-BE49-F238E27FC236}">
                <a16:creationId xmlns:a16="http://schemas.microsoft.com/office/drawing/2014/main" id="{A280C67D-6340-E40E-5195-88DD4B0B0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</a:t>
            </a:r>
            <a:r>
              <a:rPr lang="ru-RU" altLang="ru-RU"/>
              <a:t>Существует ли многоугольник, число диагоналей которого равно числу его сторон?</a:t>
            </a:r>
          </a:p>
        </p:txBody>
      </p:sp>
      <p:sp>
        <p:nvSpPr>
          <p:cNvPr id="40971" name="Text Box 11">
            <a:extLst>
              <a:ext uri="{FF2B5EF4-FFF2-40B4-BE49-F238E27FC236}">
                <a16:creationId xmlns:a16="http://schemas.microsoft.com/office/drawing/2014/main" id="{37486419-841E-1719-162A-D57B50437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Да, пятиугольник.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1080</Words>
  <Application>Microsoft Office PowerPoint</Application>
  <PresentationFormat>Экран (4:3)</PresentationFormat>
  <Paragraphs>162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Times New Roman</vt:lpstr>
      <vt:lpstr>Arial</vt:lpstr>
      <vt:lpstr>Оформление по умолчанию</vt:lpstr>
      <vt:lpstr>Точечный рисунок</vt:lpstr>
      <vt:lpstr>7. Многоугольники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51</cp:revision>
  <dcterms:created xsi:type="dcterms:W3CDTF">2008-04-30T05:51:18Z</dcterms:created>
  <dcterms:modified xsi:type="dcterms:W3CDTF">2022-07-09T07:51:09Z</dcterms:modified>
</cp:coreProperties>
</file>