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02" r:id="rId2"/>
    <p:sldId id="303" r:id="rId3"/>
    <p:sldId id="310" r:id="rId4"/>
    <p:sldId id="337" r:id="rId5"/>
    <p:sldId id="336" r:id="rId6"/>
    <p:sldId id="312" r:id="rId7"/>
    <p:sldId id="313" r:id="rId8"/>
    <p:sldId id="328" r:id="rId9"/>
    <p:sldId id="314" r:id="rId10"/>
    <p:sldId id="315" r:id="rId11"/>
    <p:sldId id="317" r:id="rId12"/>
    <p:sldId id="318" r:id="rId13"/>
    <p:sldId id="297" r:id="rId14"/>
    <p:sldId id="298" r:id="rId15"/>
    <p:sldId id="299" r:id="rId16"/>
    <p:sldId id="319" r:id="rId17"/>
    <p:sldId id="320" r:id="rId18"/>
    <p:sldId id="322" r:id="rId19"/>
    <p:sldId id="321" r:id="rId20"/>
    <p:sldId id="326" r:id="rId21"/>
    <p:sldId id="323" r:id="rId22"/>
    <p:sldId id="324" r:id="rId23"/>
    <p:sldId id="325" r:id="rId24"/>
    <p:sldId id="327" r:id="rId25"/>
    <p:sldId id="329" r:id="rId26"/>
    <p:sldId id="330" r:id="rId27"/>
    <p:sldId id="331" r:id="rId28"/>
    <p:sldId id="332" r:id="rId29"/>
    <p:sldId id="333" r:id="rId30"/>
    <p:sldId id="334" r:id="rId31"/>
    <p:sldId id="335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54" autoAdjust="0"/>
    <p:restoredTop sz="90929"/>
  </p:normalViewPr>
  <p:slideViewPr>
    <p:cSldViewPr>
      <p:cViewPr varScale="1">
        <p:scale>
          <a:sx n="93" d="100"/>
          <a:sy n="93" d="100"/>
        </p:scale>
        <p:origin x="51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52BBD25-5029-56A8-34C3-AF01B6E5F6A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E88EFA8-8B58-5A84-1B46-952C04B8F55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823D540-18EA-0321-A16A-F9D3AC84863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9F53D85-A2F0-958E-375A-797E19DD6EB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88C09B81-B0C3-AA5D-D10A-20AFE304A0F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1D205FF5-503D-BCC5-EC05-29650750BA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2AAA20-33EC-4A51-869F-4F5509C84B6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F65063-8C83-B385-44BC-7A4C029C50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9C32D9-03E4-425E-9B84-DD8F6177576A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103426" name="Rectangle 2050">
            <a:extLst>
              <a:ext uri="{FF2B5EF4-FFF2-40B4-BE49-F238E27FC236}">
                <a16:creationId xmlns:a16="http://schemas.microsoft.com/office/drawing/2014/main" id="{0226F235-ECD8-AAD6-9A45-5ED08CD4929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2051">
            <a:extLst>
              <a:ext uri="{FF2B5EF4-FFF2-40B4-BE49-F238E27FC236}">
                <a16:creationId xmlns:a16="http://schemas.microsoft.com/office/drawing/2014/main" id="{9E6BFC36-3966-A62E-5D81-6FA7C3330BA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431A1F-F539-EC0B-A7A0-E393A9ACB8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D37CD8-A584-4109-B34A-01786C7E7CE1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50530" name="Rectangle 2">
            <a:extLst>
              <a:ext uri="{FF2B5EF4-FFF2-40B4-BE49-F238E27FC236}">
                <a16:creationId xmlns:a16="http://schemas.microsoft.com/office/drawing/2014/main" id="{46464F5B-D4A4-D2E9-CC1A-598071EC4E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7A616460-F05C-3970-DF1C-75AC6B6D1E7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7D7EE02-359E-FFE4-40C6-A28E462F9C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D71F1B-4FF8-4942-9FE4-06BE8B3B5B2E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54626" name="Rectangle 2">
            <a:extLst>
              <a:ext uri="{FF2B5EF4-FFF2-40B4-BE49-F238E27FC236}">
                <a16:creationId xmlns:a16="http://schemas.microsoft.com/office/drawing/2014/main" id="{0DC141C5-C89C-AA08-B4F2-5EE6093E72B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B8F2499E-483B-8CED-59C2-71ED73E42C5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84BF2E-1AE1-0E97-7BDE-F06E919BF1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355B43-59B5-425D-A8FE-3C7AE8E4389B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56674" name="Rectangle 2">
            <a:extLst>
              <a:ext uri="{FF2B5EF4-FFF2-40B4-BE49-F238E27FC236}">
                <a16:creationId xmlns:a16="http://schemas.microsoft.com/office/drawing/2014/main" id="{6C644088-EDCE-991A-694B-AC02F7E8CF8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A4EEE043-7EB4-4A30-5DE6-62078F9E0F6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6764553-9AE7-619D-4B94-88FD54C7A2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4EC1BE-816F-46F4-9327-1FCB86CC51F2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6AD3F985-F260-612C-EFA9-9DA8E393E6C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94816593-8D52-C71C-F6D1-F615551E684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743ACC-ECC9-90DD-1773-3197CEFBE9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F2B56A-A06C-4FA6-A7D9-6E1BA99057C4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3C01DE8B-839B-99CD-E248-F5D3E4CF1D8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7A78DEC4-3D37-DA11-24BD-C25820C0B9D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19183B-5A77-C841-15C9-97167C9381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A96B2F-FD99-4327-A7DF-1390BF458B93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C659A5A1-29D9-0B12-C2CB-3E538EC9025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51D6AE1F-CB7C-0409-91C3-13F0B4514E6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06B902-180A-0FD2-027D-F0AD17DB55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40AF1C-09BF-4C69-BDF8-39789147FBFE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FD7952B1-396B-7633-B186-747813C7504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4D58AE8C-3FF8-5E2A-A392-7D440746142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5A264F7-12BA-D673-AC62-9D0B0D2060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5ECB46-9650-4356-9706-A1D6526586E2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60770" name="Rectangle 2">
            <a:extLst>
              <a:ext uri="{FF2B5EF4-FFF2-40B4-BE49-F238E27FC236}">
                <a16:creationId xmlns:a16="http://schemas.microsoft.com/office/drawing/2014/main" id="{D2EE5632-5BB2-892E-4C09-BE763A27D3D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C20BE820-0A03-336C-CD92-4965A50328E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327847B-25EE-CAA3-BAA6-695276E326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56A174-679F-4FDB-9BA2-E14FBD0BC66D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66914" name="Rectangle 2">
            <a:extLst>
              <a:ext uri="{FF2B5EF4-FFF2-40B4-BE49-F238E27FC236}">
                <a16:creationId xmlns:a16="http://schemas.microsoft.com/office/drawing/2014/main" id="{EA34212F-5303-F47D-0EE7-1B26CDADD76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095D3FDD-0246-283D-DDD4-4B4A42B60D6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5588C0B-D644-4F00-EFF9-C2EA25F53F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2DE0F6-2C83-42EB-AB34-4DB485A3F9AC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62818" name="Rectangle 2">
            <a:extLst>
              <a:ext uri="{FF2B5EF4-FFF2-40B4-BE49-F238E27FC236}">
                <a16:creationId xmlns:a16="http://schemas.microsoft.com/office/drawing/2014/main" id="{49219075-1DE6-1887-28B6-885AAA4134B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AD811E89-89A1-93C2-5950-6197845C89D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128662-BEA1-266F-B8C5-72E5E016FC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48365B-6330-418E-8647-66D7218E1732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53E7845A-D196-5985-E5FF-71B404C8167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85C8C366-222B-992B-C8AA-7A005DA3DC2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EC4BF3-0BB1-294E-93A1-11F7426374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F5E377-3B5D-4B11-A323-B796AF8ABA5A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75106" name="Rectangle 2">
            <a:extLst>
              <a:ext uri="{FF2B5EF4-FFF2-40B4-BE49-F238E27FC236}">
                <a16:creationId xmlns:a16="http://schemas.microsoft.com/office/drawing/2014/main" id="{66683D0F-E6EC-D998-1491-CEFAB8BCEA2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DB6FEC2C-564F-1157-F283-49A4947C11A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FBA652E-57D4-179C-E1CF-0F90B62137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51946C-8275-40DC-8641-00C34EC175C1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168962" name="Rectangle 2">
            <a:extLst>
              <a:ext uri="{FF2B5EF4-FFF2-40B4-BE49-F238E27FC236}">
                <a16:creationId xmlns:a16="http://schemas.microsoft.com/office/drawing/2014/main" id="{9450A4F9-775A-0B30-FDF6-734003679E5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B6A7DC6F-6B3F-9B6B-61BD-90494AC5AFD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E8EB52-53BA-E86A-9D39-91769EA4C2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05264E-5619-4D8B-BAB0-8BC66DAF0BBE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71010" name="Rectangle 2">
            <a:extLst>
              <a:ext uri="{FF2B5EF4-FFF2-40B4-BE49-F238E27FC236}">
                <a16:creationId xmlns:a16="http://schemas.microsoft.com/office/drawing/2014/main" id="{2082E447-FB8A-A7A5-371E-C5B5A6F54F5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776D6522-9CA1-0A33-7AEA-26A0A0DA600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DFF86E4-B353-B638-5EB3-0CDF3CCA97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0097CD-344B-4D03-A630-82F929053FC0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73058" name="Rectangle 2">
            <a:extLst>
              <a:ext uri="{FF2B5EF4-FFF2-40B4-BE49-F238E27FC236}">
                <a16:creationId xmlns:a16="http://schemas.microsoft.com/office/drawing/2014/main" id="{1369DD8B-E2DD-5EF7-816B-D7F4B793B56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2D459C9E-36D4-4407-7D90-CF9EE4EAF84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FCD662B-0BF0-81D8-109C-37BE8AE2FE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D99A36-7B26-4D7F-A0C2-724AC42B9B41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77154" name="Rectangle 2">
            <a:extLst>
              <a:ext uri="{FF2B5EF4-FFF2-40B4-BE49-F238E27FC236}">
                <a16:creationId xmlns:a16="http://schemas.microsoft.com/office/drawing/2014/main" id="{4B19667C-1A2A-0545-74F5-648A7747B40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D467EB94-3B96-C2D6-4F04-C1151B5B1A5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989364-A4AA-4593-8756-24DEAEBA9B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0DED37-F581-4CEE-B696-7E7011AB2250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0FFB42B4-C393-F41C-95DA-165687C2F03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052412B2-47B2-794F-249B-EF66FA124F2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690D914-596A-0A69-A980-72B82669AC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98EEEA-09DE-4A4C-B67A-41594CE7A3B4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96F73EAB-EBCD-2D60-96C1-AEBD882D011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D1DC1CC5-91AD-8949-2C07-A13F8A7CB00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7A34371-3E28-F46C-7D2C-C905363C87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D915A5-6E29-4B4D-9A03-965E8EBE0F8C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185346" name="Rectangle 2">
            <a:extLst>
              <a:ext uri="{FF2B5EF4-FFF2-40B4-BE49-F238E27FC236}">
                <a16:creationId xmlns:a16="http://schemas.microsoft.com/office/drawing/2014/main" id="{7720DCCB-5712-F459-1F34-6FC96E6DC64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1CC6C8E6-003A-C44B-29E0-9E88B84E493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31E012-EEB1-79D2-90B7-468675B1D3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46DFDF-E73C-4430-A286-9EDD375EF038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653572C6-58BA-8BF4-06E9-5C5569D2B8E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A3BB4A7F-EB1F-19A2-F731-47F3CE88F81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124B57-32C2-353A-BA1F-DE5E256310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62B2C2-7307-41E7-A9DE-AA278C67BFB6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189442" name="Rectangle 2">
            <a:extLst>
              <a:ext uri="{FF2B5EF4-FFF2-40B4-BE49-F238E27FC236}">
                <a16:creationId xmlns:a16="http://schemas.microsoft.com/office/drawing/2014/main" id="{101DF6F2-E56F-6CD1-ED51-15845B349EC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C7A1451B-1EFA-E73D-43FA-520B40BCD74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12432A2-4D47-DFD1-2D5B-D20F91D03B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C2D07-C1ED-4538-8757-A7E09B8A8974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40290" name="Rectangle 2">
            <a:extLst>
              <a:ext uri="{FF2B5EF4-FFF2-40B4-BE49-F238E27FC236}">
                <a16:creationId xmlns:a16="http://schemas.microsoft.com/office/drawing/2014/main" id="{C520F477-6064-93BD-FBC8-0B16BBD92B8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D681A9FD-5B66-8DB7-FA2D-43345E4F754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D8CF226-80C6-FA85-C94E-2CC348FE2E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A6A4A-0133-45B1-BF6A-704E9A485E3E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191490" name="Rectangle 2">
            <a:extLst>
              <a:ext uri="{FF2B5EF4-FFF2-40B4-BE49-F238E27FC236}">
                <a16:creationId xmlns:a16="http://schemas.microsoft.com/office/drawing/2014/main" id="{D9256ABA-1251-598F-995B-97F42C33CED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29BAFA56-39C3-152F-FFA9-EEA55EB8268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E238E32-8BE4-5926-03EF-F4F45048B5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F74D09-ED33-4838-86FA-4629C30C2E51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193538" name="Rectangle 2">
            <a:extLst>
              <a:ext uri="{FF2B5EF4-FFF2-40B4-BE49-F238E27FC236}">
                <a16:creationId xmlns:a16="http://schemas.microsoft.com/office/drawing/2014/main" id="{06CD8819-BE9F-19B4-E9F5-FBD3500CFEC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11EC4001-2341-4A67-E709-D9D84B3CBE3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BFFE6A-121F-D1F1-9A7D-2092B023A9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FE71C1-07FD-48A5-8610-5BA68A3B7326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97634" name="Rectangle 2">
            <a:extLst>
              <a:ext uri="{FF2B5EF4-FFF2-40B4-BE49-F238E27FC236}">
                <a16:creationId xmlns:a16="http://schemas.microsoft.com/office/drawing/2014/main" id="{475062A3-1EA8-F295-0C38-1D6B37B032D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id="{5C79BF1C-6135-4CB4-8DC6-8491BF3E46A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6F4C50-ADF5-13D0-791E-C742E93F15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27A268-7321-4C38-B6C0-FC73C6F25D53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95586" name="Rectangle 2">
            <a:extLst>
              <a:ext uri="{FF2B5EF4-FFF2-40B4-BE49-F238E27FC236}">
                <a16:creationId xmlns:a16="http://schemas.microsoft.com/office/drawing/2014/main" id="{B56700EF-D7D3-E3C6-EF7D-3658E5789C6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52850A0C-7913-95E4-C743-3D5D88FC247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1EAE90-F562-06ED-517E-86DC32D3E8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60112C-673B-4613-B5A8-DCDCAFBA3782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44386" name="Rectangle 2">
            <a:extLst>
              <a:ext uri="{FF2B5EF4-FFF2-40B4-BE49-F238E27FC236}">
                <a16:creationId xmlns:a16="http://schemas.microsoft.com/office/drawing/2014/main" id="{2CD75871-1FF0-F6E2-225A-289BE1FB990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C34774F6-90EA-F138-97A3-F9CEB2BD7F8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1C3C9B-5BD3-A85B-5069-E018DE4DAD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C38296-03CC-41F8-9AB3-19A73A61293A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46434" name="Rectangle 1026">
            <a:extLst>
              <a:ext uri="{FF2B5EF4-FFF2-40B4-BE49-F238E27FC236}">
                <a16:creationId xmlns:a16="http://schemas.microsoft.com/office/drawing/2014/main" id="{CF92AF85-32CD-0F46-96E8-379CBA092C6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1027">
            <a:extLst>
              <a:ext uri="{FF2B5EF4-FFF2-40B4-BE49-F238E27FC236}">
                <a16:creationId xmlns:a16="http://schemas.microsoft.com/office/drawing/2014/main" id="{33C1336C-8A63-4BBF-C9C2-1DD792F3905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510998-7932-A700-DB80-B6A0E300D5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233E60-FE33-455B-A945-E7AB4796C867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79202" name="Rectangle 2050">
            <a:extLst>
              <a:ext uri="{FF2B5EF4-FFF2-40B4-BE49-F238E27FC236}">
                <a16:creationId xmlns:a16="http://schemas.microsoft.com/office/drawing/2014/main" id="{0815996B-E1AA-46A8-C79E-6A27D4C56B7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2051">
            <a:extLst>
              <a:ext uri="{FF2B5EF4-FFF2-40B4-BE49-F238E27FC236}">
                <a16:creationId xmlns:a16="http://schemas.microsoft.com/office/drawing/2014/main" id="{B6A13CDA-2BB4-0845-B501-45FE7058528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A6AF17D-5938-6922-9B66-383DD000DD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E66E10-F37E-40B9-9961-B6F2A3EA1D3D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48482" name="Rectangle 2">
            <a:extLst>
              <a:ext uri="{FF2B5EF4-FFF2-40B4-BE49-F238E27FC236}">
                <a16:creationId xmlns:a16="http://schemas.microsoft.com/office/drawing/2014/main" id="{811A687E-17D7-363D-505F-2AB8B58E079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C4F4F65F-FD16-4287-45A5-EE349CCA469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33B170-6BC0-DB81-B0B8-52D1953CE1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4A4D90-E184-EE7E-6AF0-3FADC41B27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4C6B3D-6AE5-6552-A811-BA8A038CD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35384B-C592-B341-81B8-97DED71B7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755E65-F994-D5A7-3BCB-39573F71A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B55AB-5DB8-42BB-87C0-AE6CE1D59B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519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53FB46-C335-7248-AB7A-6E2FA9570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239B48-811E-EEF6-C705-885D0054FF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233089-37D4-298F-F1A1-D9A55E7EB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B82B39-84EC-D6DD-2F8C-2EC0BE191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637433-3238-2BE1-DA92-B8072282E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4600D-4874-4428-90BD-EE5772A0CF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726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ACFFCF2-157B-FDBE-5C36-B0B997E22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E3883D8-FA32-B950-170C-BF2A01F99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DB161C-91A8-90A1-B1DF-21A44F3E0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5645E0-8DBA-2E30-D1EA-B48329AE8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0ECC5B-C116-E18B-62D5-AC5B70A7D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2DD2D-7265-414C-9E2B-EE4BB0C810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296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A7ECC3-D4DF-04EE-473E-AEA9B2F52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1EE06B-C2B0-C458-37E1-CED6CD38C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DA57AF-856E-E539-998E-F87AD9540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341D47-9BFF-A862-E63E-D3DF17A7C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5D2F11-748F-F476-F12A-78622F8AB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4924E-956F-4804-A39E-8381C6C672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056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793BF2-2F8C-8D8B-596B-88FC3FBBD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172A6D-6EF7-9A5F-DFD2-AD7E8B74E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474BF9-B007-63F0-3FEE-680DAD912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C83A44-C5F9-3578-DD6A-60A69F5B0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849B78-393A-287B-50D3-158B3538D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E566B-1C91-4861-B78A-DC5FB71682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040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19498D-0E68-9A73-ADCA-0083B420B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41B033-4F55-B180-F1A6-D8BCDB4892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DBF0D9E-2EA1-39DC-68EF-F1F3F62DC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5C369C-5699-5450-6926-326E7EA50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BA35924-8B4F-EC0B-38EF-4A4F49EEE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24A46F2-FFD7-9F8A-0F51-8E39A7662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52242-709C-4F4B-A0B4-C646237BC7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163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3F9AAD-824D-DC7A-8E40-1243D8952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1077A6-C732-CA5C-D8F2-4C6F67925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A8413E2-270F-5DA1-AB1A-A61A5B69B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90B56B2-98C0-8A9F-2F85-E206037EEE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5C80000-F3B6-FF37-8756-6AD9C350B0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06E0C6-AD70-A3B6-7D78-12D537822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5938F3F-F22E-765B-F050-312E50826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F58A33E-7075-83BF-0D59-B0E80E8A4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80591B-47D6-4277-AF51-29F67B031B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778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41894C-F43F-0C1F-5486-C9DD88C57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B5A47AB-53FC-EE14-CA8E-03FA8AEA2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2D44716-5F81-B49C-903F-6AB0C91DC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24D0953-6CB5-548F-9A34-AAA5FBF63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6CE1D-B462-46B8-A8F3-0B39BA9BD3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543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4A81876-466C-7DB2-E2DC-A633C6047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E23ED61-3BF0-98E1-B244-689A89226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BF8C839-FA6E-89BB-9670-771B26EF9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0A2FE-C91B-4A70-B4DC-477AE4C9EB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809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752977-F84E-8A72-EA28-44A012FB8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F8878B-6826-2536-AA68-2A05606D4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C2652D-B9D7-AA76-AA47-CD4AB3460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A79EA1-9692-4815-6D1E-FA2E50487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CB4955-6457-95A1-354F-D3AF9BC5C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E921C36-DF9E-BD3B-1DE3-6AAA15713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8BA933-7263-4E1B-BD2D-972EC0C454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384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D65E78-B7DF-5D89-7B93-228E6966C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B8808ED-7C83-6164-FCB9-F43726A5C3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D96B44A-F266-8BE7-98BE-96C43FFBAD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E9CDD3D-7031-F609-9C14-09ECD5BFC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DF72AB-34D8-97D6-8158-2855627B4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BED9ECF-382F-545B-F414-318381065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79563-6C67-4AB8-9B84-E146C24C76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540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7D37C24-E77B-C3F1-8D97-7127B110C2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6C4E869-239C-6F9E-0416-D726D03B4F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6A1857C-46A8-AD62-1D74-402A31089E3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1108D15-38D5-D353-146B-93041027C3B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5792740-631F-2E2E-AE30-F7EFFCB8F0A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35A9686-5CB1-47D4-84EE-22100F28C1E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0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D7A45B98-34F3-C367-D65D-6B4C55534B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en-US" altLang="ru-RU" sz="3600" dirty="0">
                <a:solidFill>
                  <a:srgbClr val="FF3300"/>
                </a:solidFill>
              </a:rPr>
              <a:t>8. </a:t>
            </a:r>
            <a:r>
              <a:rPr lang="ru-RU" altLang="ru-RU" sz="3600" dirty="0">
                <a:solidFill>
                  <a:srgbClr val="FF3300"/>
                </a:solidFill>
              </a:rPr>
              <a:t>Треугольники</a:t>
            </a:r>
          </a:p>
        </p:txBody>
      </p:sp>
      <p:grpSp>
        <p:nvGrpSpPr>
          <p:cNvPr id="102418" name="Group 18">
            <a:extLst>
              <a:ext uri="{FF2B5EF4-FFF2-40B4-BE49-F238E27FC236}">
                <a16:creationId xmlns:a16="http://schemas.microsoft.com/office/drawing/2014/main" id="{6EAB9643-2DFB-BD1D-EADF-C2DD0E8E5A9A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1066800"/>
            <a:ext cx="9067800" cy="5556250"/>
            <a:chOff x="48" y="672"/>
            <a:chExt cx="5712" cy="3500"/>
          </a:xfrm>
        </p:grpSpPr>
        <p:sp>
          <p:nvSpPr>
            <p:cNvPr id="102403" name="Text Box 3">
              <a:extLst>
                <a:ext uri="{FF2B5EF4-FFF2-40B4-BE49-F238E27FC236}">
                  <a16:creationId xmlns:a16="http://schemas.microsoft.com/office/drawing/2014/main" id="{C2D65541-919F-F0B9-131D-DBDAB77F3D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" y="672"/>
              <a:ext cx="5712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    </a:t>
              </a:r>
              <a:r>
                <a:rPr lang="ru-RU" altLang="ru-RU" dirty="0"/>
                <a:t>Треугольник называется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>
                  <a:solidFill>
                    <a:srgbClr val="FF3300"/>
                  </a:solidFill>
                </a:rPr>
                <a:t>остроугольным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если у него все углы острые (рис. 1).</a:t>
              </a:r>
            </a:p>
          </p:txBody>
        </p:sp>
        <p:pic>
          <p:nvPicPr>
            <p:cNvPr id="102408" name="Picture 8">
              <a:extLst>
                <a:ext uri="{FF2B5EF4-FFF2-40B4-BE49-F238E27FC236}">
                  <a16:creationId xmlns:a16="http://schemas.microsoft.com/office/drawing/2014/main" id="{DAF5F9B6-A58B-A455-8650-B6E23FC4EB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2976"/>
              <a:ext cx="1097" cy="1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02419" name="Group 19">
            <a:extLst>
              <a:ext uri="{FF2B5EF4-FFF2-40B4-BE49-F238E27FC236}">
                <a16:creationId xmlns:a16="http://schemas.microsoft.com/office/drawing/2014/main" id="{A444F747-FF97-4732-2D40-46FE63430294}"/>
              </a:ext>
            </a:extLst>
          </p:cNvPr>
          <p:cNvGrpSpPr>
            <a:grpSpLocks/>
          </p:cNvGrpSpPr>
          <p:nvPr/>
        </p:nvGrpSpPr>
        <p:grpSpPr bwMode="auto">
          <a:xfrm>
            <a:off x="0" y="1828800"/>
            <a:ext cx="9144000" cy="4772025"/>
            <a:chOff x="0" y="1152"/>
            <a:chExt cx="5760" cy="3006"/>
          </a:xfrm>
        </p:grpSpPr>
        <p:sp>
          <p:nvSpPr>
            <p:cNvPr id="102404" name="Text Box 4">
              <a:extLst>
                <a:ext uri="{FF2B5EF4-FFF2-40B4-BE49-F238E27FC236}">
                  <a16:creationId xmlns:a16="http://schemas.microsoft.com/office/drawing/2014/main" id="{1F5CC2FA-939F-8A83-2CE0-F1267376D3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152"/>
              <a:ext cx="576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    </a:t>
              </a:r>
              <a:r>
                <a:rPr lang="ru-RU" altLang="ru-RU" dirty="0"/>
                <a:t>Треугольник называется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>
                  <a:solidFill>
                    <a:srgbClr val="FF3300"/>
                  </a:solidFill>
                </a:rPr>
                <a:t>прямоугольным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если у него есть прямой угол (рис. 2). </a:t>
              </a:r>
            </a:p>
          </p:txBody>
        </p:sp>
        <p:pic>
          <p:nvPicPr>
            <p:cNvPr id="102411" name="Picture 11">
              <a:extLst>
                <a:ext uri="{FF2B5EF4-FFF2-40B4-BE49-F238E27FC236}">
                  <a16:creationId xmlns:a16="http://schemas.microsoft.com/office/drawing/2014/main" id="{C8F622EC-AB94-6D3F-8CE5-72BAC1535E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2976"/>
              <a:ext cx="929" cy="1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02420" name="Group 20">
            <a:extLst>
              <a:ext uri="{FF2B5EF4-FFF2-40B4-BE49-F238E27FC236}">
                <a16:creationId xmlns:a16="http://schemas.microsoft.com/office/drawing/2014/main" id="{DC1D6B65-8133-BBAA-C833-CA1C203AF8A6}"/>
              </a:ext>
            </a:extLst>
          </p:cNvPr>
          <p:cNvGrpSpPr>
            <a:grpSpLocks/>
          </p:cNvGrpSpPr>
          <p:nvPr/>
        </p:nvGrpSpPr>
        <p:grpSpPr bwMode="auto">
          <a:xfrm>
            <a:off x="0" y="3886200"/>
            <a:ext cx="9144000" cy="2636838"/>
            <a:chOff x="0" y="2448"/>
            <a:chExt cx="5760" cy="1661"/>
          </a:xfrm>
        </p:grpSpPr>
        <p:sp>
          <p:nvSpPr>
            <p:cNvPr id="102405" name="Text Box 5">
              <a:extLst>
                <a:ext uri="{FF2B5EF4-FFF2-40B4-BE49-F238E27FC236}">
                  <a16:creationId xmlns:a16="http://schemas.microsoft.com/office/drawing/2014/main" id="{6B55669B-86E5-F3B4-2535-BDC7FC86D8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448"/>
              <a:ext cx="576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    </a:t>
              </a:r>
              <a:r>
                <a:rPr lang="ru-RU" altLang="ru-RU" dirty="0"/>
                <a:t>Треугольник называется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>
                  <a:solidFill>
                    <a:srgbClr val="FF3300"/>
                  </a:solidFill>
                </a:rPr>
                <a:t>тупоугольным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если у него есть тупой угол (рис. 3).</a:t>
              </a:r>
            </a:p>
          </p:txBody>
        </p:sp>
        <p:pic>
          <p:nvPicPr>
            <p:cNvPr id="102414" name="Picture 14">
              <a:extLst>
                <a:ext uri="{FF2B5EF4-FFF2-40B4-BE49-F238E27FC236}">
                  <a16:creationId xmlns:a16="http://schemas.microsoft.com/office/drawing/2014/main" id="{C0AD4506-4682-EFB3-4F2C-B72DC24129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6" y="2880"/>
              <a:ext cx="1138" cy="1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2415" name="Text Box 15">
            <a:extLst>
              <a:ext uri="{FF2B5EF4-FFF2-40B4-BE49-F238E27FC236}">
                <a16:creationId xmlns:a16="http://schemas.microsoft.com/office/drawing/2014/main" id="{4672242D-4D52-977C-6327-BE7DF29BE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    Треугольником </a:t>
            </a:r>
            <a:r>
              <a:rPr lang="ru-RU" altLang="ru-RU" dirty="0"/>
              <a:t>называется многоугольник с тремя углами.</a:t>
            </a:r>
          </a:p>
        </p:txBody>
      </p:sp>
      <p:sp>
        <p:nvSpPr>
          <p:cNvPr id="102416" name="Text Box 16">
            <a:extLst>
              <a:ext uri="{FF2B5EF4-FFF2-40B4-BE49-F238E27FC236}">
                <a16:creationId xmlns:a16="http://schemas.microsoft.com/office/drawing/2014/main" id="{236CD2A5-1CA6-284D-7135-5B320F6EF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67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    Гипотенузой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прямоугольного треугольника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называется сторона противолежащая прямому углу. Остальные две стороны прямоугольного треугольника называются </a:t>
            </a:r>
            <a:r>
              <a:rPr lang="ru-RU" altLang="ru-RU" dirty="0">
                <a:solidFill>
                  <a:srgbClr val="FF3300"/>
                </a:solidFill>
              </a:rPr>
              <a:t>катетами.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2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2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2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141FA608-6DB2-AE81-9BAF-4B918DE3E0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49507" name="Text Box 3">
            <a:extLst>
              <a:ext uri="{FF2B5EF4-FFF2-40B4-BE49-F238E27FC236}">
                <a16:creationId xmlns:a16="http://schemas.microsoft.com/office/drawing/2014/main" id="{7343C0DC-5695-2930-EBDA-F5648DB83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прямоугольный треугольник, катетом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AC</a:t>
            </a:r>
            <a:r>
              <a:rPr lang="ru-RU" altLang="ru-RU" sz="3200">
                <a:cs typeface="Times New Roman" panose="02020603050405020304" pitchFamily="18" charset="0"/>
              </a:rPr>
              <a:t>, а вершина </a:t>
            </a:r>
            <a:r>
              <a:rPr lang="en-US" altLang="ru-RU" sz="3200" i="1">
                <a:cs typeface="Times New Roman" panose="02020603050405020304" pitchFamily="18" charset="0"/>
              </a:rPr>
              <a:t>B</a:t>
            </a:r>
            <a:r>
              <a:rPr lang="ru-RU" altLang="ru-RU" sz="3200">
                <a:cs typeface="Times New Roman" panose="02020603050405020304" pitchFamily="18" charset="0"/>
              </a:rPr>
              <a:t> находится в одном из узлов сетки. </a:t>
            </a:r>
          </a:p>
        </p:txBody>
      </p:sp>
      <p:pic>
        <p:nvPicPr>
          <p:cNvPr id="149508" name="Picture 4">
            <a:extLst>
              <a:ext uri="{FF2B5EF4-FFF2-40B4-BE49-F238E27FC236}">
                <a16:creationId xmlns:a16="http://schemas.microsoft.com/office/drawing/2014/main" id="{1704ECB7-9513-45BD-CB0B-4194EDA4D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25" y="2667000"/>
            <a:ext cx="3078163" cy="303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9509" name="Group 5">
            <a:extLst>
              <a:ext uri="{FF2B5EF4-FFF2-40B4-BE49-F238E27FC236}">
                <a16:creationId xmlns:a16="http://schemas.microsoft.com/office/drawing/2014/main" id="{99183807-0CFF-B5A3-44B9-CC6A8534B083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667000"/>
            <a:ext cx="7772400" cy="3170238"/>
            <a:chOff x="336" y="1680"/>
            <a:chExt cx="4896" cy="1997"/>
          </a:xfrm>
        </p:grpSpPr>
        <p:sp>
          <p:nvSpPr>
            <p:cNvPr id="149510" name="Text Box 6">
              <a:extLst>
                <a:ext uri="{FF2B5EF4-FFF2-40B4-BE49-F238E27FC236}">
                  <a16:creationId xmlns:a16="http://schemas.microsoft.com/office/drawing/2014/main" id="{A560E2C2-A1C1-0C09-8289-1E3080A387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312"/>
              <a:ext cx="48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49511" name="Picture 7">
              <a:extLst>
                <a:ext uri="{FF2B5EF4-FFF2-40B4-BE49-F238E27FC236}">
                  <a16:creationId xmlns:a16="http://schemas.microsoft.com/office/drawing/2014/main" id="{7E50E5A0-57A9-F00F-CA1A-E237A41087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0" y="1680"/>
              <a:ext cx="1939" cy="19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C71F1DDE-5773-7A0D-CB4D-6FF9DDA354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153603" name="Text Box 3">
            <a:extLst>
              <a:ext uri="{FF2B5EF4-FFF2-40B4-BE49-F238E27FC236}">
                <a16:creationId xmlns:a16="http://schemas.microsoft.com/office/drawing/2014/main" id="{AF0AC9BB-1DF7-6FCD-ED7C-58B33FFDB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прямоугольный треугольник, гипотенузой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а вершина </a:t>
            </a:r>
            <a:r>
              <a:rPr lang="en-US" altLang="ru-RU" sz="3200" i="1">
                <a:cs typeface="Times New Roman" panose="02020603050405020304" pitchFamily="18" charset="0"/>
              </a:rPr>
              <a:t>C</a:t>
            </a:r>
            <a:r>
              <a:rPr lang="ru-RU" altLang="ru-RU" sz="3200">
                <a:cs typeface="Times New Roman" panose="02020603050405020304" pitchFamily="18" charset="0"/>
              </a:rPr>
              <a:t> находится в одном из узлов сетки. </a:t>
            </a:r>
            <a:r>
              <a:rPr lang="ru-RU" altLang="ru-RU" sz="3200"/>
              <a:t>Найдите его катет, если стороны клеток равны 1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153604" name="Picture 4">
            <a:extLst>
              <a:ext uri="{FF2B5EF4-FFF2-40B4-BE49-F238E27FC236}">
                <a16:creationId xmlns:a16="http://schemas.microsoft.com/office/drawing/2014/main" id="{3F94A811-CA8D-1D95-6C22-E8DF4BF052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200400"/>
            <a:ext cx="31099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3605" name="Group 5">
            <a:extLst>
              <a:ext uri="{FF2B5EF4-FFF2-40B4-BE49-F238E27FC236}">
                <a16:creationId xmlns:a16="http://schemas.microsoft.com/office/drawing/2014/main" id="{1C70BA40-56F0-57DF-8325-D17F593AB5DA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200400"/>
            <a:ext cx="7772400" cy="3070225"/>
            <a:chOff x="336" y="1920"/>
            <a:chExt cx="4896" cy="1934"/>
          </a:xfrm>
        </p:grpSpPr>
        <p:sp>
          <p:nvSpPr>
            <p:cNvPr id="153606" name="Text Box 6">
              <a:extLst>
                <a:ext uri="{FF2B5EF4-FFF2-40B4-BE49-F238E27FC236}">
                  <a16:creationId xmlns:a16="http://schemas.microsoft.com/office/drawing/2014/main" id="{E2674323-946C-41D6-BD37-27266939CD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312"/>
              <a:ext cx="48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3.</a:t>
              </a:r>
            </a:p>
          </p:txBody>
        </p:sp>
        <p:pic>
          <p:nvPicPr>
            <p:cNvPr id="153607" name="Picture 7">
              <a:extLst>
                <a:ext uri="{FF2B5EF4-FFF2-40B4-BE49-F238E27FC236}">
                  <a16:creationId xmlns:a16="http://schemas.microsoft.com/office/drawing/2014/main" id="{2D7CC5D1-24CE-88B1-174C-156BB8ADF4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0" y="1920"/>
              <a:ext cx="1959" cy="1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1026">
            <a:extLst>
              <a:ext uri="{FF2B5EF4-FFF2-40B4-BE49-F238E27FC236}">
                <a16:creationId xmlns:a16="http://schemas.microsoft.com/office/drawing/2014/main" id="{75FFE359-5464-150D-95C3-193413A972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155651" name="Text Box 1027">
            <a:extLst>
              <a:ext uri="{FF2B5EF4-FFF2-40B4-BE49-F238E27FC236}">
                <a16:creationId xmlns:a16="http://schemas.microsoft.com/office/drawing/2014/main" id="{62DF6328-996E-F1DB-B1EB-A9EC517D5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прямоугольный треугольник, гипотенузой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а вершина </a:t>
            </a:r>
            <a:r>
              <a:rPr lang="en-US" altLang="ru-RU" sz="3200" i="1">
                <a:cs typeface="Times New Roman" panose="02020603050405020304" pitchFamily="18" charset="0"/>
              </a:rPr>
              <a:t>C</a:t>
            </a:r>
            <a:r>
              <a:rPr lang="ru-RU" altLang="ru-RU" sz="3200">
                <a:cs typeface="Times New Roman" panose="02020603050405020304" pitchFamily="18" charset="0"/>
              </a:rPr>
              <a:t> находится в одном из узлов сетки. </a:t>
            </a:r>
          </a:p>
        </p:txBody>
      </p:sp>
      <p:pic>
        <p:nvPicPr>
          <p:cNvPr id="155652" name="Picture 1028">
            <a:extLst>
              <a:ext uri="{FF2B5EF4-FFF2-40B4-BE49-F238E27FC236}">
                <a16:creationId xmlns:a16="http://schemas.microsoft.com/office/drawing/2014/main" id="{B3F9DE6E-575B-8FA0-B01E-59325D58B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2895600"/>
            <a:ext cx="3055937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5653" name="Group 1029">
            <a:extLst>
              <a:ext uri="{FF2B5EF4-FFF2-40B4-BE49-F238E27FC236}">
                <a16:creationId xmlns:a16="http://schemas.microsoft.com/office/drawing/2014/main" id="{ABABAF9B-6CC4-10C9-F83C-0E40FC725299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895600"/>
            <a:ext cx="7772400" cy="3016250"/>
            <a:chOff x="336" y="1824"/>
            <a:chExt cx="4896" cy="1900"/>
          </a:xfrm>
        </p:grpSpPr>
        <p:sp>
          <p:nvSpPr>
            <p:cNvPr id="155654" name="Text Box 1030">
              <a:extLst>
                <a:ext uri="{FF2B5EF4-FFF2-40B4-BE49-F238E27FC236}">
                  <a16:creationId xmlns:a16="http://schemas.microsoft.com/office/drawing/2014/main" id="{E8D9EECC-D31E-675B-6CB3-3F92FEE6BC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312"/>
              <a:ext cx="48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55655" name="Picture 1031">
              <a:extLst>
                <a:ext uri="{FF2B5EF4-FFF2-40B4-BE49-F238E27FC236}">
                  <a16:creationId xmlns:a16="http://schemas.microsoft.com/office/drawing/2014/main" id="{F98F711A-7F0D-526A-96F1-8682456F1C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7" y="1824"/>
              <a:ext cx="1925" cy="1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026">
            <a:extLst>
              <a:ext uri="{FF2B5EF4-FFF2-40B4-BE49-F238E27FC236}">
                <a16:creationId xmlns:a16="http://schemas.microsoft.com/office/drawing/2014/main" id="{BB769D1E-4172-7D12-E803-846DF06BC3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90115" name="Text Box 1027">
            <a:extLst>
              <a:ext uri="{FF2B5EF4-FFF2-40B4-BE49-F238E27FC236}">
                <a16:creationId xmlns:a16="http://schemas.microsoft.com/office/drawing/2014/main" id="{3E90202D-F87B-5743-54ED-BC81696AB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равнобедренный треугольник, основанием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а вершина </a:t>
            </a:r>
            <a:r>
              <a:rPr lang="en-US" altLang="ru-RU" sz="3200" i="1">
                <a:cs typeface="Times New Roman" panose="02020603050405020304" pitchFamily="18" charset="0"/>
              </a:rPr>
              <a:t>C</a:t>
            </a:r>
            <a:r>
              <a:rPr lang="ru-RU" altLang="ru-RU" sz="3200">
                <a:cs typeface="Times New Roman" panose="02020603050405020304" pitchFamily="18" charset="0"/>
              </a:rPr>
              <a:t> находится в одном из узлов сетки. </a:t>
            </a:r>
          </a:p>
        </p:txBody>
      </p:sp>
      <p:pic>
        <p:nvPicPr>
          <p:cNvPr id="90117" name="Picture 1029">
            <a:extLst>
              <a:ext uri="{FF2B5EF4-FFF2-40B4-BE49-F238E27FC236}">
                <a16:creationId xmlns:a16="http://schemas.microsoft.com/office/drawing/2014/main" id="{B169BCB9-FDA8-35F5-1290-D6F272F5C5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8956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0119" name="Group 1031">
            <a:extLst>
              <a:ext uri="{FF2B5EF4-FFF2-40B4-BE49-F238E27FC236}">
                <a16:creationId xmlns:a16="http://schemas.microsoft.com/office/drawing/2014/main" id="{655CFBD8-3576-ABD6-3116-528286A3D84A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895600"/>
            <a:ext cx="7772400" cy="3048000"/>
            <a:chOff x="336" y="1824"/>
            <a:chExt cx="4896" cy="1920"/>
          </a:xfrm>
        </p:grpSpPr>
        <p:sp>
          <p:nvSpPr>
            <p:cNvPr id="90116" name="Text Box 1028">
              <a:extLst>
                <a:ext uri="{FF2B5EF4-FFF2-40B4-BE49-F238E27FC236}">
                  <a16:creationId xmlns:a16="http://schemas.microsoft.com/office/drawing/2014/main" id="{D6469719-AF58-3DBD-FD50-0F974CDFE2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312"/>
              <a:ext cx="48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90118" name="Picture 1030">
              <a:extLst>
                <a:ext uri="{FF2B5EF4-FFF2-40B4-BE49-F238E27FC236}">
                  <a16:creationId xmlns:a16="http://schemas.microsoft.com/office/drawing/2014/main" id="{8D864514-CDE7-0472-ED82-08D4C6C173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824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7874C2E9-85E0-1170-8080-38323EDE5F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92163" name="Text Box 3">
            <a:extLst>
              <a:ext uri="{FF2B5EF4-FFF2-40B4-BE49-F238E27FC236}">
                <a16:creationId xmlns:a16="http://schemas.microsoft.com/office/drawing/2014/main" id="{836C46DB-2D0A-DB31-D5C6-8D2B3BF49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равнобедренный треугольник, основанием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а вершина </a:t>
            </a:r>
            <a:r>
              <a:rPr lang="en-US" altLang="ru-RU" sz="3200" i="1">
                <a:cs typeface="Times New Roman" panose="02020603050405020304" pitchFamily="18" charset="0"/>
              </a:rPr>
              <a:t>C</a:t>
            </a:r>
            <a:r>
              <a:rPr lang="ru-RU" altLang="ru-RU" sz="3200">
                <a:cs typeface="Times New Roman" panose="02020603050405020304" pitchFamily="18" charset="0"/>
              </a:rPr>
              <a:t> находится в одном из узлов сетки. </a:t>
            </a:r>
          </a:p>
        </p:txBody>
      </p:sp>
      <p:pic>
        <p:nvPicPr>
          <p:cNvPr id="92168" name="Picture 8">
            <a:extLst>
              <a:ext uri="{FF2B5EF4-FFF2-40B4-BE49-F238E27FC236}">
                <a16:creationId xmlns:a16="http://schemas.microsoft.com/office/drawing/2014/main" id="{0A724A3A-1BD6-52B9-FCEA-A42CB0EED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725" y="2667000"/>
            <a:ext cx="3130550" cy="308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2170" name="Group 10">
            <a:extLst>
              <a:ext uri="{FF2B5EF4-FFF2-40B4-BE49-F238E27FC236}">
                <a16:creationId xmlns:a16="http://schemas.microsoft.com/office/drawing/2014/main" id="{C2E2C225-1843-7159-8956-A2060D4A1F4D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667000"/>
            <a:ext cx="7772400" cy="3170238"/>
            <a:chOff x="336" y="1680"/>
            <a:chExt cx="4896" cy="1997"/>
          </a:xfrm>
        </p:grpSpPr>
        <p:sp>
          <p:nvSpPr>
            <p:cNvPr id="92166" name="Text Box 6">
              <a:extLst>
                <a:ext uri="{FF2B5EF4-FFF2-40B4-BE49-F238E27FC236}">
                  <a16:creationId xmlns:a16="http://schemas.microsoft.com/office/drawing/2014/main" id="{A4D9A621-FC91-7830-D541-D00A8EBBBC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312"/>
              <a:ext cx="48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92169" name="Picture 9">
              <a:extLst>
                <a:ext uri="{FF2B5EF4-FFF2-40B4-BE49-F238E27FC236}">
                  <a16:creationId xmlns:a16="http://schemas.microsoft.com/office/drawing/2014/main" id="{98ECDBED-2C82-8A84-8143-9E6626EBDD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4" y="1680"/>
              <a:ext cx="1972" cy="1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08971144-2786-444C-44A0-A61E2DE030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94211" name="Text Box 3">
            <a:extLst>
              <a:ext uri="{FF2B5EF4-FFF2-40B4-BE49-F238E27FC236}">
                <a16:creationId xmlns:a16="http://schemas.microsoft.com/office/drawing/2014/main" id="{0F684450-9F6A-C482-6560-7E4B91644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равнобедренный треугольник, основанием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а вершина </a:t>
            </a:r>
            <a:r>
              <a:rPr lang="en-US" altLang="ru-RU" sz="3200" i="1">
                <a:cs typeface="Times New Roman" panose="02020603050405020304" pitchFamily="18" charset="0"/>
              </a:rPr>
              <a:t>C</a:t>
            </a:r>
            <a:r>
              <a:rPr lang="ru-RU" altLang="ru-RU" sz="3200">
                <a:cs typeface="Times New Roman" panose="02020603050405020304" pitchFamily="18" charset="0"/>
              </a:rPr>
              <a:t> находится в одном из узлов сетки. </a:t>
            </a:r>
          </a:p>
        </p:txBody>
      </p:sp>
      <p:pic>
        <p:nvPicPr>
          <p:cNvPr id="94216" name="Picture 8">
            <a:extLst>
              <a:ext uri="{FF2B5EF4-FFF2-40B4-BE49-F238E27FC236}">
                <a16:creationId xmlns:a16="http://schemas.microsoft.com/office/drawing/2014/main" id="{60D02302-B0B6-D3DB-F763-B3B819BC61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2819400"/>
            <a:ext cx="309880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4218" name="Group 10">
            <a:extLst>
              <a:ext uri="{FF2B5EF4-FFF2-40B4-BE49-F238E27FC236}">
                <a16:creationId xmlns:a16="http://schemas.microsoft.com/office/drawing/2014/main" id="{C1AB68C5-08CC-3C26-71AD-AD407B67711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819400"/>
            <a:ext cx="7772400" cy="3059113"/>
            <a:chOff x="336" y="1776"/>
            <a:chExt cx="4896" cy="1927"/>
          </a:xfrm>
        </p:grpSpPr>
        <p:sp>
          <p:nvSpPr>
            <p:cNvPr id="94214" name="Text Box 6">
              <a:extLst>
                <a:ext uri="{FF2B5EF4-FFF2-40B4-BE49-F238E27FC236}">
                  <a16:creationId xmlns:a16="http://schemas.microsoft.com/office/drawing/2014/main" id="{FB0A3A79-0F3C-3A72-78AC-431CBFBE17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312"/>
              <a:ext cx="48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94217" name="Picture 9">
              <a:extLst>
                <a:ext uri="{FF2B5EF4-FFF2-40B4-BE49-F238E27FC236}">
                  <a16:creationId xmlns:a16="http://schemas.microsoft.com/office/drawing/2014/main" id="{EB0A68C9-CA99-D0B3-F274-FB0783BF98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4" y="1776"/>
              <a:ext cx="1952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D741149E-91A9-EEEF-2AC3-695A5F1236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157699" name="Text Box 3">
            <a:extLst>
              <a:ext uri="{FF2B5EF4-FFF2-40B4-BE49-F238E27FC236}">
                <a16:creationId xmlns:a16="http://schemas.microsoft.com/office/drawing/2014/main" id="{A233BE36-2DF1-2F70-A2C9-D38206471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Изобразите </a:t>
            </a:r>
            <a:r>
              <a:rPr lang="ru-RU" altLang="ru-RU" sz="3200" dirty="0"/>
              <a:t>медиану </a:t>
            </a:r>
            <a:r>
              <a:rPr lang="en-US" altLang="ru-RU" sz="3200" i="1" dirty="0"/>
              <a:t>CD </a:t>
            </a:r>
            <a:r>
              <a:rPr lang="ru-RU" altLang="ru-RU" sz="3200" dirty="0"/>
              <a:t>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57704" name="Picture 8">
            <a:extLst>
              <a:ext uri="{FF2B5EF4-FFF2-40B4-BE49-F238E27FC236}">
                <a16:creationId xmlns:a16="http://schemas.microsoft.com/office/drawing/2014/main" id="{408FE41A-BE06-48AE-DFE3-3E926F444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7706" name="Group 10">
            <a:extLst>
              <a:ext uri="{FF2B5EF4-FFF2-40B4-BE49-F238E27FC236}">
                <a16:creationId xmlns:a16="http://schemas.microsoft.com/office/drawing/2014/main" id="{68AA575B-CCFF-3655-BB87-E731DA997BA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5634038" cy="3094038"/>
            <a:chOff x="336" y="1200"/>
            <a:chExt cx="3549" cy="1949"/>
          </a:xfrm>
        </p:grpSpPr>
        <p:sp>
          <p:nvSpPr>
            <p:cNvPr id="157702" name="Text Box 6">
              <a:extLst>
                <a:ext uri="{FF2B5EF4-FFF2-40B4-BE49-F238E27FC236}">
                  <a16:creationId xmlns:a16="http://schemas.microsoft.com/office/drawing/2014/main" id="{62A28ECC-B35C-3F12-6923-935455F61A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57705" name="Picture 9">
              <a:extLst>
                <a:ext uri="{FF2B5EF4-FFF2-40B4-BE49-F238E27FC236}">
                  <a16:creationId xmlns:a16="http://schemas.microsoft.com/office/drawing/2014/main" id="{3D7E515D-8B38-FD68-125B-DD6368DC54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34277D6F-FABC-DCA6-FD80-A382D98406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159747" name="Text Box 3">
            <a:extLst>
              <a:ext uri="{FF2B5EF4-FFF2-40B4-BE49-F238E27FC236}">
                <a16:creationId xmlns:a16="http://schemas.microsoft.com/office/drawing/2014/main" id="{D9D96EEC-9EC3-BF17-3D7E-310F3D2F2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Изобразите </a:t>
            </a:r>
            <a:r>
              <a:rPr lang="ru-RU" altLang="ru-RU" sz="3200" dirty="0"/>
              <a:t>медианы </a:t>
            </a:r>
            <a:r>
              <a:rPr lang="en-US" altLang="ru-RU" sz="3200" i="1" dirty="0"/>
              <a:t>AD</a:t>
            </a:r>
            <a:r>
              <a:rPr lang="en-US" altLang="ru-RU" sz="3200" dirty="0"/>
              <a:t>, </a:t>
            </a:r>
            <a:r>
              <a:rPr lang="en-US" altLang="ru-RU" sz="3200" i="1" dirty="0"/>
              <a:t>BE</a:t>
            </a:r>
            <a:r>
              <a:rPr lang="en-US" altLang="ru-RU" sz="3200" dirty="0"/>
              <a:t>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CF </a:t>
            </a:r>
            <a:r>
              <a:rPr lang="ru-RU" altLang="ru-RU" sz="3200" dirty="0"/>
              <a:t>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59750" name="Picture 6">
            <a:extLst>
              <a:ext uri="{FF2B5EF4-FFF2-40B4-BE49-F238E27FC236}">
                <a16:creationId xmlns:a16="http://schemas.microsoft.com/office/drawing/2014/main" id="{86AB8A96-FC66-5B7C-8180-FE0518C6AF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9752" name="Group 8">
            <a:extLst>
              <a:ext uri="{FF2B5EF4-FFF2-40B4-BE49-F238E27FC236}">
                <a16:creationId xmlns:a16="http://schemas.microsoft.com/office/drawing/2014/main" id="{31F6C6E2-704B-C524-CB2B-E8798D0BE590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5634038" cy="3094038"/>
            <a:chOff x="336" y="1200"/>
            <a:chExt cx="3549" cy="1949"/>
          </a:xfrm>
        </p:grpSpPr>
        <p:sp>
          <p:nvSpPr>
            <p:cNvPr id="159748" name="Text Box 4">
              <a:extLst>
                <a:ext uri="{FF2B5EF4-FFF2-40B4-BE49-F238E27FC236}">
                  <a16:creationId xmlns:a16="http://schemas.microsoft.com/office/drawing/2014/main" id="{B0B14448-614E-510C-56EC-3C9A5B1950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59751" name="Picture 7">
              <a:extLst>
                <a:ext uri="{FF2B5EF4-FFF2-40B4-BE49-F238E27FC236}">
                  <a16:creationId xmlns:a16="http://schemas.microsoft.com/office/drawing/2014/main" id="{FCC63527-F85F-3361-CE2E-6CC9BA0945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FC61FA6E-B3E7-C60B-7882-836B047922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165891" name="Text Box 3">
            <a:extLst>
              <a:ext uri="{FF2B5EF4-FFF2-40B4-BE49-F238E27FC236}">
                <a16:creationId xmlns:a16="http://schemas.microsoft.com/office/drawing/2014/main" id="{63A45254-C10E-D446-0A4C-9964A0972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Изобразите </a:t>
            </a:r>
            <a:r>
              <a:rPr lang="ru-RU" altLang="ru-RU" sz="3200" dirty="0"/>
              <a:t>биссектрису </a:t>
            </a:r>
            <a:r>
              <a:rPr lang="en-US" altLang="ru-RU" sz="3200" i="1" dirty="0"/>
              <a:t>CD </a:t>
            </a:r>
            <a:r>
              <a:rPr lang="ru-RU" altLang="ru-RU" sz="3200" dirty="0"/>
              <a:t>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Найдите ее длину, если стороны клеток равны 1.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65892" name="Picture 4">
            <a:extLst>
              <a:ext uri="{FF2B5EF4-FFF2-40B4-BE49-F238E27FC236}">
                <a16:creationId xmlns:a16="http://schemas.microsoft.com/office/drawing/2014/main" id="{DB6D5C20-2A02-32CC-8FB0-7AB04C0D83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5893" name="Group 5">
            <a:extLst>
              <a:ext uri="{FF2B5EF4-FFF2-40B4-BE49-F238E27FC236}">
                <a16:creationId xmlns:a16="http://schemas.microsoft.com/office/drawing/2014/main" id="{DBC750A1-3360-CD66-E9AC-2D070D7CD6FF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5634038" cy="3094038"/>
            <a:chOff x="336" y="1200"/>
            <a:chExt cx="3549" cy="1949"/>
          </a:xfrm>
        </p:grpSpPr>
        <p:sp>
          <p:nvSpPr>
            <p:cNvPr id="165894" name="Text Box 6">
              <a:extLst>
                <a:ext uri="{FF2B5EF4-FFF2-40B4-BE49-F238E27FC236}">
                  <a16:creationId xmlns:a16="http://schemas.microsoft.com/office/drawing/2014/main" id="{7FA17E16-8E2E-A209-018C-A89C498B5D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4.</a:t>
              </a:r>
            </a:p>
          </p:txBody>
        </p:sp>
        <p:pic>
          <p:nvPicPr>
            <p:cNvPr id="165895" name="Picture 7">
              <a:extLst>
                <a:ext uri="{FF2B5EF4-FFF2-40B4-BE49-F238E27FC236}">
                  <a16:creationId xmlns:a16="http://schemas.microsoft.com/office/drawing/2014/main" id="{AFFCD47F-8699-7CDA-C9E0-E0BF6FCB77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5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0956850E-48BA-0842-7A79-1F6B4F73C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161795" name="Text Box 3">
            <a:extLst>
              <a:ext uri="{FF2B5EF4-FFF2-40B4-BE49-F238E27FC236}">
                <a16:creationId xmlns:a16="http://schemas.microsoft.com/office/drawing/2014/main" id="{D17EBD56-330C-AB96-C89E-37D821A62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Изобразите </a:t>
            </a:r>
            <a:r>
              <a:rPr lang="ru-RU" altLang="ru-RU" sz="3200" dirty="0"/>
              <a:t>биссектрису </a:t>
            </a:r>
            <a:r>
              <a:rPr lang="en-US" altLang="ru-RU" sz="3200" i="1" dirty="0"/>
              <a:t>CD </a:t>
            </a:r>
            <a:r>
              <a:rPr lang="ru-RU" altLang="ru-RU" sz="3200" dirty="0"/>
              <a:t>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61798" name="Picture 6">
            <a:extLst>
              <a:ext uri="{FF2B5EF4-FFF2-40B4-BE49-F238E27FC236}">
                <a16:creationId xmlns:a16="http://schemas.microsoft.com/office/drawing/2014/main" id="{647740A7-154B-8AA6-C9FA-3C354D814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1800" name="Group 8">
            <a:extLst>
              <a:ext uri="{FF2B5EF4-FFF2-40B4-BE49-F238E27FC236}">
                <a16:creationId xmlns:a16="http://schemas.microsoft.com/office/drawing/2014/main" id="{E296BAF9-6A33-36DB-191A-802ADCF9B9C2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5634038" cy="3094038"/>
            <a:chOff x="336" y="1200"/>
            <a:chExt cx="3549" cy="1949"/>
          </a:xfrm>
        </p:grpSpPr>
        <p:sp>
          <p:nvSpPr>
            <p:cNvPr id="161796" name="Text Box 4">
              <a:extLst>
                <a:ext uri="{FF2B5EF4-FFF2-40B4-BE49-F238E27FC236}">
                  <a16:creationId xmlns:a16="http://schemas.microsoft.com/office/drawing/2014/main" id="{9E8BE10C-9F50-F919-9A38-978DF54417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61799" name="Picture 7">
              <a:extLst>
                <a:ext uri="{FF2B5EF4-FFF2-40B4-BE49-F238E27FC236}">
                  <a16:creationId xmlns:a16="http://schemas.microsoft.com/office/drawing/2014/main" id="{AA81D5C5-A167-DABC-AAA2-4969AB915E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Text Box 3">
            <a:extLst>
              <a:ext uri="{FF2B5EF4-FFF2-40B4-BE49-F238E27FC236}">
                <a16:creationId xmlns:a16="http://schemas.microsoft.com/office/drawing/2014/main" id="{F62295EB-7A27-0DAD-42CB-0BC5F8392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0548" y="19336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Треугольник называется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равнобедренным</a:t>
            </a:r>
            <a:r>
              <a:rPr lang="ru-RU" altLang="ru-RU" dirty="0"/>
              <a:t>, если у него две стороны равны (рис. 1).</a:t>
            </a:r>
          </a:p>
        </p:txBody>
      </p:sp>
      <p:sp>
        <p:nvSpPr>
          <p:cNvPr id="104453" name="Text Box 5">
            <a:extLst>
              <a:ext uri="{FF2B5EF4-FFF2-40B4-BE49-F238E27FC236}">
                <a16:creationId xmlns:a16="http://schemas.microsoft.com/office/drawing/2014/main" id="{78BB5179-BE1F-5833-7756-2B0F74D0F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48" y="102436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Эти равные стороны называются </a:t>
            </a:r>
            <a:r>
              <a:rPr lang="ru-RU" altLang="ru-RU" dirty="0">
                <a:solidFill>
                  <a:srgbClr val="FF3300"/>
                </a:solidFill>
              </a:rPr>
              <a:t>боковыми сторонами, </a:t>
            </a:r>
            <a:r>
              <a:rPr lang="ru-RU" altLang="ru-RU" dirty="0"/>
              <a:t>а третья сторона – </a:t>
            </a:r>
            <a:r>
              <a:rPr lang="ru-RU" altLang="ru-RU" dirty="0">
                <a:solidFill>
                  <a:srgbClr val="FF3300"/>
                </a:solidFill>
              </a:rPr>
              <a:t>основанием.</a:t>
            </a:r>
          </a:p>
        </p:txBody>
      </p:sp>
      <p:sp>
        <p:nvSpPr>
          <p:cNvPr id="104457" name="Text Box 9">
            <a:extLst>
              <a:ext uri="{FF2B5EF4-FFF2-40B4-BE49-F238E27FC236}">
                <a16:creationId xmlns:a16="http://schemas.microsoft.com/office/drawing/2014/main" id="{B08D0F04-DCF7-9F87-198D-9356AA687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1683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Треугольник называется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равносторонним</a:t>
            </a:r>
            <a:r>
              <a:rPr lang="ru-RU" altLang="ru-RU" dirty="0"/>
              <a:t>, если у него все стороны равны (рис. 2).</a:t>
            </a:r>
          </a:p>
        </p:txBody>
      </p:sp>
      <p:pic>
        <p:nvPicPr>
          <p:cNvPr id="104459" name="Picture 11">
            <a:extLst>
              <a:ext uri="{FF2B5EF4-FFF2-40B4-BE49-F238E27FC236}">
                <a16:creationId xmlns:a16="http://schemas.microsoft.com/office/drawing/2014/main" id="{5A08693D-5892-9D5B-5583-AD19E8647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276600"/>
            <a:ext cx="5056188" cy="282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1026">
            <a:extLst>
              <a:ext uri="{FF2B5EF4-FFF2-40B4-BE49-F238E27FC236}">
                <a16:creationId xmlns:a16="http://schemas.microsoft.com/office/drawing/2014/main" id="{BA402247-D8B5-6267-12DF-990E9297B4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174083" name="Text Box 1027">
            <a:extLst>
              <a:ext uri="{FF2B5EF4-FFF2-40B4-BE49-F238E27FC236}">
                <a16:creationId xmlns:a16="http://schemas.microsoft.com/office/drawing/2014/main" id="{A854AAB5-787E-CC03-A7C5-9DF31E406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Изобразите </a:t>
            </a:r>
            <a:r>
              <a:rPr lang="ru-RU" altLang="ru-RU" sz="3200" dirty="0"/>
              <a:t>биссектрису </a:t>
            </a:r>
            <a:r>
              <a:rPr lang="en-US" altLang="ru-RU" sz="3200" i="1" dirty="0"/>
              <a:t>AD </a:t>
            </a:r>
            <a:r>
              <a:rPr lang="ru-RU" altLang="ru-RU" sz="3200" dirty="0"/>
              <a:t>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74089" name="Picture 1033">
            <a:extLst>
              <a:ext uri="{FF2B5EF4-FFF2-40B4-BE49-F238E27FC236}">
                <a16:creationId xmlns:a16="http://schemas.microsoft.com/office/drawing/2014/main" id="{65C3BD2D-D014-EACA-04A2-E526A9BE3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4091" name="Group 1035">
            <a:extLst>
              <a:ext uri="{FF2B5EF4-FFF2-40B4-BE49-F238E27FC236}">
                <a16:creationId xmlns:a16="http://schemas.microsoft.com/office/drawing/2014/main" id="{DA528071-533F-947A-77B7-057651A792DA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5634038" cy="3094038"/>
            <a:chOff x="336" y="1200"/>
            <a:chExt cx="3549" cy="1949"/>
          </a:xfrm>
        </p:grpSpPr>
        <p:sp>
          <p:nvSpPr>
            <p:cNvPr id="174086" name="Text Box 1030">
              <a:extLst>
                <a:ext uri="{FF2B5EF4-FFF2-40B4-BE49-F238E27FC236}">
                  <a16:creationId xmlns:a16="http://schemas.microsoft.com/office/drawing/2014/main" id="{0FE4D892-6486-9F2A-5829-3FB864E594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74090" name="Picture 1034">
              <a:extLst>
                <a:ext uri="{FF2B5EF4-FFF2-40B4-BE49-F238E27FC236}">
                  <a16:creationId xmlns:a16="http://schemas.microsoft.com/office/drawing/2014/main" id="{7349138E-7CD1-B4E7-8C49-C14AA9DB32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A71CC577-1C52-D167-C818-5707598CF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167939" name="Text Box 3">
            <a:extLst>
              <a:ext uri="{FF2B5EF4-FFF2-40B4-BE49-F238E27FC236}">
                <a16:creationId xmlns:a16="http://schemas.microsoft.com/office/drawing/2014/main" id="{7F213482-9EE1-F0EF-E3DB-B9470BA1D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Изобразите </a:t>
            </a:r>
            <a:r>
              <a:rPr lang="ru-RU" altLang="ru-RU" sz="3200" dirty="0"/>
              <a:t>высоту </a:t>
            </a:r>
            <a:r>
              <a:rPr lang="en-US" altLang="ru-RU" sz="3200" i="1" dirty="0"/>
              <a:t>CD </a:t>
            </a:r>
            <a:r>
              <a:rPr lang="ru-RU" altLang="ru-RU" sz="3200" dirty="0"/>
              <a:t>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Найдите ее длину, если стороны клеток равны 1.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67944" name="Picture 8">
            <a:extLst>
              <a:ext uri="{FF2B5EF4-FFF2-40B4-BE49-F238E27FC236}">
                <a16:creationId xmlns:a16="http://schemas.microsoft.com/office/drawing/2014/main" id="{8ADB85A5-9CCF-D271-C5BD-963BB15650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7946" name="Group 10">
            <a:extLst>
              <a:ext uri="{FF2B5EF4-FFF2-40B4-BE49-F238E27FC236}">
                <a16:creationId xmlns:a16="http://schemas.microsoft.com/office/drawing/2014/main" id="{CCA1B642-A5BC-55A9-A210-D76858CFD091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5634038" cy="3094038"/>
            <a:chOff x="336" y="1200"/>
            <a:chExt cx="3549" cy="1949"/>
          </a:xfrm>
        </p:grpSpPr>
        <p:sp>
          <p:nvSpPr>
            <p:cNvPr id="167942" name="Text Box 6">
              <a:extLst>
                <a:ext uri="{FF2B5EF4-FFF2-40B4-BE49-F238E27FC236}">
                  <a16:creationId xmlns:a16="http://schemas.microsoft.com/office/drawing/2014/main" id="{770CAAD6-E5A9-8FA8-1DB0-0CE768F714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4.</a:t>
              </a:r>
            </a:p>
          </p:txBody>
        </p:sp>
        <p:pic>
          <p:nvPicPr>
            <p:cNvPr id="167945" name="Picture 9">
              <a:extLst>
                <a:ext uri="{FF2B5EF4-FFF2-40B4-BE49-F238E27FC236}">
                  <a16:creationId xmlns:a16="http://schemas.microsoft.com/office/drawing/2014/main" id="{31524DD9-8A1B-6187-5A10-A1F3E30356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A7CC4A8D-F296-F5C5-0177-8DDD5745C2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169987" name="Text Box 3">
            <a:extLst>
              <a:ext uri="{FF2B5EF4-FFF2-40B4-BE49-F238E27FC236}">
                <a16:creationId xmlns:a16="http://schemas.microsoft.com/office/drawing/2014/main" id="{7A6E23AF-D2B8-DFCD-1005-0B2D18600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Изобразите </a:t>
            </a:r>
            <a:r>
              <a:rPr lang="ru-RU" altLang="ru-RU" sz="3200" dirty="0"/>
              <a:t>высоту </a:t>
            </a:r>
            <a:r>
              <a:rPr lang="en-US" altLang="ru-RU" sz="3200" i="1" dirty="0"/>
              <a:t>CD </a:t>
            </a:r>
            <a:r>
              <a:rPr lang="ru-RU" altLang="ru-RU" sz="3200" dirty="0"/>
              <a:t>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Найдите ее длину, если стороны клеток равны 1.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69992" name="Picture 8">
            <a:extLst>
              <a:ext uri="{FF2B5EF4-FFF2-40B4-BE49-F238E27FC236}">
                <a16:creationId xmlns:a16="http://schemas.microsoft.com/office/drawing/2014/main" id="{337107AD-EC29-31EA-C3EE-D8ACA6C81E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9994" name="Group 10">
            <a:extLst>
              <a:ext uri="{FF2B5EF4-FFF2-40B4-BE49-F238E27FC236}">
                <a16:creationId xmlns:a16="http://schemas.microsoft.com/office/drawing/2014/main" id="{A442407C-7333-1021-79C6-30B3B4022DA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5634038" cy="3094038"/>
            <a:chOff x="336" y="1200"/>
            <a:chExt cx="3549" cy="1949"/>
          </a:xfrm>
        </p:grpSpPr>
        <p:sp>
          <p:nvSpPr>
            <p:cNvPr id="169990" name="Text Box 6">
              <a:extLst>
                <a:ext uri="{FF2B5EF4-FFF2-40B4-BE49-F238E27FC236}">
                  <a16:creationId xmlns:a16="http://schemas.microsoft.com/office/drawing/2014/main" id="{E6723574-B0D7-FCA6-177C-3C1D41E1C3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4.</a:t>
              </a:r>
            </a:p>
          </p:txBody>
        </p:sp>
        <p:pic>
          <p:nvPicPr>
            <p:cNvPr id="169993" name="Picture 9">
              <a:extLst>
                <a:ext uri="{FF2B5EF4-FFF2-40B4-BE49-F238E27FC236}">
                  <a16:creationId xmlns:a16="http://schemas.microsoft.com/office/drawing/2014/main" id="{F27DB552-9D5F-6366-0DFC-C7ACAF9B0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9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5EACC0DA-79FA-537A-B436-C4B253AA5B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172035" name="Text Box 3">
            <a:extLst>
              <a:ext uri="{FF2B5EF4-FFF2-40B4-BE49-F238E27FC236}">
                <a16:creationId xmlns:a16="http://schemas.microsoft.com/office/drawing/2014/main" id="{D3043995-C69A-968B-4473-266718E29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Изобразите </a:t>
            </a:r>
            <a:r>
              <a:rPr lang="ru-RU" altLang="ru-RU" sz="3200" dirty="0"/>
              <a:t>высоту </a:t>
            </a:r>
            <a:r>
              <a:rPr lang="en-US" altLang="ru-RU" sz="3200" i="1" dirty="0"/>
              <a:t>CD </a:t>
            </a:r>
            <a:r>
              <a:rPr lang="ru-RU" altLang="ru-RU" sz="3200" dirty="0"/>
              <a:t>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72040" name="Picture 8">
            <a:extLst>
              <a:ext uri="{FF2B5EF4-FFF2-40B4-BE49-F238E27FC236}">
                <a16:creationId xmlns:a16="http://schemas.microsoft.com/office/drawing/2014/main" id="{087BED41-6F4E-5CA9-78B9-BF50620B6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2042" name="Group 10">
            <a:extLst>
              <a:ext uri="{FF2B5EF4-FFF2-40B4-BE49-F238E27FC236}">
                <a16:creationId xmlns:a16="http://schemas.microsoft.com/office/drawing/2014/main" id="{C6DFD661-B93A-84B0-EA01-56E48BB0E2A2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5634038" cy="3094038"/>
            <a:chOff x="336" y="1200"/>
            <a:chExt cx="3549" cy="1949"/>
          </a:xfrm>
        </p:grpSpPr>
        <p:sp>
          <p:nvSpPr>
            <p:cNvPr id="172038" name="Text Box 6">
              <a:extLst>
                <a:ext uri="{FF2B5EF4-FFF2-40B4-BE49-F238E27FC236}">
                  <a16:creationId xmlns:a16="http://schemas.microsoft.com/office/drawing/2014/main" id="{E9A5D12C-C806-E65F-E77E-F2CACA3007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72041" name="Picture 9">
              <a:extLst>
                <a:ext uri="{FF2B5EF4-FFF2-40B4-BE49-F238E27FC236}">
                  <a16:creationId xmlns:a16="http://schemas.microsoft.com/office/drawing/2014/main" id="{CFA005AD-04BC-9758-F45F-60103DB6C5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2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0F10C40A-3855-BE1A-1A78-3922516D4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176131" name="Text Box 3">
            <a:extLst>
              <a:ext uri="{FF2B5EF4-FFF2-40B4-BE49-F238E27FC236}">
                <a16:creationId xmlns:a16="http://schemas.microsoft.com/office/drawing/2014/main" id="{FB4917B3-9F75-3CE7-AE6C-6F3BAD7CE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Изобразите </a:t>
            </a:r>
            <a:r>
              <a:rPr lang="ru-RU" altLang="ru-RU" sz="3200" dirty="0"/>
              <a:t>высоту </a:t>
            </a:r>
            <a:r>
              <a:rPr lang="en-US" altLang="ru-RU" sz="3200" i="1" dirty="0"/>
              <a:t>AD </a:t>
            </a:r>
            <a:r>
              <a:rPr lang="ru-RU" altLang="ru-RU" sz="3200" dirty="0"/>
              <a:t>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76136" name="Picture 8">
            <a:extLst>
              <a:ext uri="{FF2B5EF4-FFF2-40B4-BE49-F238E27FC236}">
                <a16:creationId xmlns:a16="http://schemas.microsoft.com/office/drawing/2014/main" id="{DAA5C2CD-0DEB-97E2-B950-E68F47306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85950"/>
            <a:ext cx="3119437" cy="308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6138" name="Group 10">
            <a:extLst>
              <a:ext uri="{FF2B5EF4-FFF2-40B4-BE49-F238E27FC236}">
                <a16:creationId xmlns:a16="http://schemas.microsoft.com/office/drawing/2014/main" id="{CBC3E3C2-E946-EA1B-93D6-4092CA126C59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5645150" cy="3094038"/>
            <a:chOff x="336" y="1200"/>
            <a:chExt cx="3556" cy="1949"/>
          </a:xfrm>
        </p:grpSpPr>
        <p:sp>
          <p:nvSpPr>
            <p:cNvPr id="176134" name="Text Box 6">
              <a:extLst>
                <a:ext uri="{FF2B5EF4-FFF2-40B4-BE49-F238E27FC236}">
                  <a16:creationId xmlns:a16="http://schemas.microsoft.com/office/drawing/2014/main" id="{D7B087BA-8797-4C07-C3B5-51DB58D99D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76137" name="Picture 9">
              <a:extLst>
                <a:ext uri="{FF2B5EF4-FFF2-40B4-BE49-F238E27FC236}">
                  <a16:creationId xmlns:a16="http://schemas.microsoft.com/office/drawing/2014/main" id="{E1EBEF01-156E-95E4-5216-BCBAD98A18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72" cy="1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6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9D10FBD3-7A3B-FFF4-D409-224D85A25D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199A9148-F5B4-4671-1BB2-D8CB70B59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 вершины </a:t>
            </a:r>
            <a:r>
              <a:rPr lang="en-US" altLang="ru-RU" sz="3200" i="1" dirty="0"/>
              <a:t>C</a:t>
            </a:r>
            <a:r>
              <a:rPr lang="en-US" altLang="ru-RU" sz="3200" dirty="0"/>
              <a:t> </a:t>
            </a:r>
            <a:r>
              <a:rPr lang="ru-RU" altLang="ru-RU" sz="3200" dirty="0"/>
              <a:t>остроугольного треугольника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проведите медиану, биссектрису и высоту.</a:t>
            </a:r>
          </a:p>
        </p:txBody>
      </p:sp>
      <p:pic>
        <p:nvPicPr>
          <p:cNvPr id="180232" name="Picture 8">
            <a:extLst>
              <a:ext uri="{FF2B5EF4-FFF2-40B4-BE49-F238E27FC236}">
                <a16:creationId xmlns:a16="http://schemas.microsoft.com/office/drawing/2014/main" id="{28E36924-5D26-3BE0-39CB-9E5711028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81200"/>
            <a:ext cx="309880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0234" name="Group 10">
            <a:extLst>
              <a:ext uri="{FF2B5EF4-FFF2-40B4-BE49-F238E27FC236}">
                <a16:creationId xmlns:a16="http://schemas.microsoft.com/office/drawing/2014/main" id="{F06D5EEA-EC74-EFCF-DBD8-4829B0F1DD5B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81200"/>
            <a:ext cx="5689600" cy="3059113"/>
            <a:chOff x="336" y="1248"/>
            <a:chExt cx="3584" cy="1927"/>
          </a:xfrm>
        </p:grpSpPr>
        <p:sp>
          <p:nvSpPr>
            <p:cNvPr id="180230" name="Text Box 6">
              <a:extLst>
                <a:ext uri="{FF2B5EF4-FFF2-40B4-BE49-F238E27FC236}">
                  <a16:creationId xmlns:a16="http://schemas.microsoft.com/office/drawing/2014/main" id="{37EB4F66-E1B1-B177-6AAB-A6796F3C08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80233" name="Picture 9">
              <a:extLst>
                <a:ext uri="{FF2B5EF4-FFF2-40B4-BE49-F238E27FC236}">
                  <a16:creationId xmlns:a16="http://schemas.microsoft.com/office/drawing/2014/main" id="{DCCBCE34-FA11-1BA8-4957-12794B6B67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248"/>
              <a:ext cx="1952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E7F6BFDB-D60A-92D9-7CB4-D1327A8262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182275" name="Text Box 3">
            <a:extLst>
              <a:ext uri="{FF2B5EF4-FFF2-40B4-BE49-F238E27FC236}">
                <a16:creationId xmlns:a16="http://schemas.microsoft.com/office/drawing/2014/main" id="{3372D249-14EA-731E-7257-7A3A6F497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 вершины </a:t>
            </a:r>
            <a:r>
              <a:rPr lang="en-US" altLang="ru-RU" sz="3200" i="1" dirty="0"/>
              <a:t>C </a:t>
            </a:r>
            <a:r>
              <a:rPr lang="ru-RU" altLang="ru-RU" sz="3200" dirty="0"/>
              <a:t>прямоугольного треугольника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проведите медиану, биссектрису и высоту.</a:t>
            </a:r>
          </a:p>
        </p:txBody>
      </p:sp>
      <p:pic>
        <p:nvPicPr>
          <p:cNvPr id="182277" name="Picture 5">
            <a:extLst>
              <a:ext uri="{FF2B5EF4-FFF2-40B4-BE49-F238E27FC236}">
                <a16:creationId xmlns:a16="http://schemas.microsoft.com/office/drawing/2014/main" id="{30F72415-B14F-E105-1969-DBEAFD42D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1901825"/>
            <a:ext cx="309880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2279" name="Group 7">
            <a:extLst>
              <a:ext uri="{FF2B5EF4-FFF2-40B4-BE49-F238E27FC236}">
                <a16:creationId xmlns:a16="http://schemas.microsoft.com/office/drawing/2014/main" id="{1CE82D0F-AAFF-1A7E-EE20-73D39592B369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5613400" cy="3094038"/>
            <a:chOff x="336" y="1200"/>
            <a:chExt cx="3536" cy="1949"/>
          </a:xfrm>
        </p:grpSpPr>
        <p:sp>
          <p:nvSpPr>
            <p:cNvPr id="182276" name="Text Box 4">
              <a:extLst>
                <a:ext uri="{FF2B5EF4-FFF2-40B4-BE49-F238E27FC236}">
                  <a16:creationId xmlns:a16="http://schemas.microsoft.com/office/drawing/2014/main" id="{95574764-7626-1D9E-165B-18C8CEF9A0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82278" name="Picture 6">
              <a:extLst>
                <a:ext uri="{FF2B5EF4-FFF2-40B4-BE49-F238E27FC236}">
                  <a16:creationId xmlns:a16="http://schemas.microsoft.com/office/drawing/2014/main" id="{3CCA64ED-D3E1-DF61-8763-4ADA21F109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52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2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450B45EA-CF00-192F-651C-485A450E6D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184323" name="Text Box 3">
            <a:extLst>
              <a:ext uri="{FF2B5EF4-FFF2-40B4-BE49-F238E27FC236}">
                <a16:creationId xmlns:a16="http://schemas.microsoft.com/office/drawing/2014/main" id="{1B8F0AF1-8ADF-51A5-27FA-EC3A1E696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 вершины </a:t>
            </a:r>
            <a:r>
              <a:rPr lang="en-US" altLang="ru-RU" sz="3200" i="1" dirty="0"/>
              <a:t>C </a:t>
            </a:r>
            <a:r>
              <a:rPr lang="ru-RU" altLang="ru-RU" sz="3200" dirty="0"/>
              <a:t>тупоугольного треугольника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проведите медиану, биссектрису и высоту.</a:t>
            </a:r>
          </a:p>
        </p:txBody>
      </p:sp>
      <p:pic>
        <p:nvPicPr>
          <p:cNvPr id="184326" name="Picture 6">
            <a:extLst>
              <a:ext uri="{FF2B5EF4-FFF2-40B4-BE49-F238E27FC236}">
                <a16:creationId xmlns:a16="http://schemas.microsoft.com/office/drawing/2014/main" id="{83D4B9BD-D1A0-7B08-45B0-3CBDCEC7BB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1901825"/>
            <a:ext cx="3290887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4328" name="Group 8">
            <a:extLst>
              <a:ext uri="{FF2B5EF4-FFF2-40B4-BE49-F238E27FC236}">
                <a16:creationId xmlns:a16="http://schemas.microsoft.com/office/drawing/2014/main" id="{9E17B6DA-E5FC-E246-13A4-FF229982250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5653088" cy="3094038"/>
            <a:chOff x="336" y="1200"/>
            <a:chExt cx="3561" cy="1949"/>
          </a:xfrm>
        </p:grpSpPr>
        <p:sp>
          <p:nvSpPr>
            <p:cNvPr id="184324" name="Text Box 4">
              <a:extLst>
                <a:ext uri="{FF2B5EF4-FFF2-40B4-BE49-F238E27FC236}">
                  <a16:creationId xmlns:a16="http://schemas.microsoft.com/office/drawing/2014/main" id="{5B711C90-C44B-58A4-D34E-B73FBF315E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84327" name="Picture 7">
              <a:extLst>
                <a:ext uri="{FF2B5EF4-FFF2-40B4-BE49-F238E27FC236}">
                  <a16:creationId xmlns:a16="http://schemas.microsoft.com/office/drawing/2014/main" id="{07B38A42-5BD9-F337-5877-E83B55A8DE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200"/>
              <a:ext cx="2073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4BAA5F18-AD48-AF18-0802-E52CE4350A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186371" name="Text Box 3">
            <a:extLst>
              <a:ext uri="{FF2B5EF4-FFF2-40B4-BE49-F238E27FC236}">
                <a16:creationId xmlns:a16="http://schemas.microsoft.com/office/drawing/2014/main" id="{1672F0A6-7C9C-8E1C-F796-512C63C6C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Периметр равнобедренного треугольника равен 2 м, а основание - 0,4 м. Найдите боковую сторону.</a:t>
            </a:r>
            <a:r>
              <a:rPr lang="ru-RU" altLang="ru-RU" sz="3200" dirty="0"/>
              <a:t> </a:t>
            </a:r>
          </a:p>
        </p:txBody>
      </p:sp>
      <p:sp>
        <p:nvSpPr>
          <p:cNvPr id="186372" name="Text Box 4">
            <a:extLst>
              <a:ext uri="{FF2B5EF4-FFF2-40B4-BE49-F238E27FC236}">
                <a16:creationId xmlns:a16="http://schemas.microsoft.com/office/drawing/2014/main" id="{9A4B931C-ACA8-5291-545D-EF1A1E24A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4196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0,8.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769DAEE7-CA98-C239-AC9B-7079290A99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188419" name="Text Box 3">
            <a:extLst>
              <a:ext uri="{FF2B5EF4-FFF2-40B4-BE49-F238E27FC236}">
                <a16:creationId xmlns:a16="http://schemas.microsoft.com/office/drawing/2014/main" id="{4BCF7CFF-6484-6833-44CF-3ED26CB8D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Периметр равнобедренного треугольника равен 7,5 м, а боковая сторона - 2 м. Найдите основание.</a:t>
            </a:r>
            <a:r>
              <a:rPr lang="ru-RU" altLang="ru-RU" sz="3200" dirty="0"/>
              <a:t> </a:t>
            </a:r>
          </a:p>
        </p:txBody>
      </p:sp>
      <p:sp>
        <p:nvSpPr>
          <p:cNvPr id="188420" name="Text Box 4">
            <a:extLst>
              <a:ext uri="{FF2B5EF4-FFF2-40B4-BE49-F238E27FC236}">
                <a16:creationId xmlns:a16="http://schemas.microsoft.com/office/drawing/2014/main" id="{D9798E5E-CE82-A905-5397-B7CCF6B08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4196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3,5.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Text Box 3">
            <a:extLst>
              <a:ext uri="{FF2B5EF4-FFF2-40B4-BE49-F238E27FC236}">
                <a16:creationId xmlns:a16="http://schemas.microsoft.com/office/drawing/2014/main" id="{9AC507B4-B01D-EFEC-0C64-6C6E18C45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9512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    Медиана </a:t>
            </a:r>
            <a:r>
              <a:rPr lang="ru-RU" altLang="ru-RU" dirty="0"/>
              <a:t>треугольника –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139268" name="Text Box 4">
            <a:extLst>
              <a:ext uri="{FF2B5EF4-FFF2-40B4-BE49-F238E27FC236}">
                <a16:creationId xmlns:a16="http://schemas.microsoft.com/office/drawing/2014/main" id="{F8952632-DBE7-9DD1-8413-B6F55B3D9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534483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    Биссектриса </a:t>
            </a:r>
            <a:r>
              <a:rPr lang="ru-RU" altLang="ru-RU" dirty="0"/>
              <a:t>треугольника –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139269" name="Text Box 5">
            <a:extLst>
              <a:ext uri="{FF2B5EF4-FFF2-40B4-BE49-F238E27FC236}">
                <a16:creationId xmlns:a16="http://schemas.microsoft.com/office/drawing/2014/main" id="{F2856483-88C8-5A00-A367-45398CD70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718374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    Высота </a:t>
            </a:r>
            <a:r>
              <a:rPr lang="ru-RU" altLang="ru-RU" dirty="0"/>
              <a:t>треугольника –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139270" name="Picture 6">
            <a:extLst>
              <a:ext uri="{FF2B5EF4-FFF2-40B4-BE49-F238E27FC236}">
                <a16:creationId xmlns:a16="http://schemas.microsoft.com/office/drawing/2014/main" id="{F3FED648-C4E1-B0F6-F160-647514269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18" y="1235309"/>
            <a:ext cx="7319963" cy="237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9271" name="Text Box 7">
            <a:extLst>
              <a:ext uri="{FF2B5EF4-FFF2-40B4-BE49-F238E27FC236}">
                <a16:creationId xmlns:a16="http://schemas.microsoft.com/office/drawing/2014/main" id="{AEDABB81-0FAE-F271-AAC1-69BE9018D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348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                                           </a:t>
            </a:r>
            <a:r>
              <a:rPr lang="en-US" altLang="ru-RU" dirty="0">
                <a:solidFill>
                  <a:schemeClr val="accent1"/>
                </a:solidFill>
              </a:rPr>
              <a:t>         </a:t>
            </a:r>
            <a:r>
              <a:rPr lang="ru-RU" altLang="ru-RU" dirty="0"/>
              <a:t>отрезок, соединяющий вершину треугольника с серединой противоположной стороны (рис. 1).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139272" name="Text Box 8">
            <a:extLst>
              <a:ext uri="{FF2B5EF4-FFF2-40B4-BE49-F238E27FC236}">
                <a16:creationId xmlns:a16="http://schemas.microsoft.com/office/drawing/2014/main" id="{E4C5AB0B-EB17-A197-65F5-EA0768D29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74" y="354483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                                                </a:t>
            </a:r>
            <a:r>
              <a:rPr lang="en-US" altLang="ru-RU" dirty="0">
                <a:solidFill>
                  <a:schemeClr val="accent1"/>
                </a:solidFill>
              </a:rPr>
              <a:t>          </a:t>
            </a:r>
            <a:r>
              <a:rPr lang="ru-RU" altLang="ru-RU" dirty="0"/>
              <a:t>отрезок биссектрисы угла треугольника, соединяющий вершину с точкой противоположной стороны (рис. 2).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139273" name="Text Box 9">
            <a:extLst>
              <a:ext uri="{FF2B5EF4-FFF2-40B4-BE49-F238E27FC236}">
                <a16:creationId xmlns:a16="http://schemas.microsoft.com/office/drawing/2014/main" id="{E2554D1C-D5AD-314A-6425-018F66502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45167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                                           </a:t>
            </a:r>
            <a:r>
              <a:rPr lang="en-US" altLang="ru-RU" dirty="0">
                <a:solidFill>
                  <a:schemeClr val="accent1"/>
                </a:solidFill>
              </a:rPr>
              <a:t>      </a:t>
            </a:r>
            <a:r>
              <a:rPr lang="ru-RU" altLang="ru-RU" dirty="0"/>
              <a:t>отрезок, соединяющий вершину треугольника с точкой противоположной стороны или ее продолжения и перпендикулярный этой стороне (рис. 3).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autoUpdateAnimBg="0"/>
      <p:bldP spid="139268" grpId="0" autoUpdateAnimBg="0"/>
      <p:bldP spid="139269" grpId="0" autoUpdateAnimBg="0"/>
      <p:bldP spid="139271" grpId="0" autoUpdateAnimBg="0"/>
      <p:bldP spid="139272" grpId="0" autoUpdateAnimBg="0"/>
      <p:bldP spid="139273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29B52E5B-ED0C-A14C-780D-CDC29231B2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190467" name="Text Box 3">
            <a:extLst>
              <a:ext uri="{FF2B5EF4-FFF2-40B4-BE49-F238E27FC236}">
                <a16:creationId xmlns:a16="http://schemas.microsoft.com/office/drawing/2014/main" id="{66FDE463-7E85-FBE7-C6FC-D8F6E3088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Сторона </a:t>
            </a:r>
            <a:r>
              <a:rPr lang="ru-RU" altLang="ru-RU" sz="3200" i="1" dirty="0">
                <a:cs typeface="Times New Roman" panose="02020603050405020304" pitchFamily="18" charset="0"/>
              </a:rPr>
              <a:t>АВ</a:t>
            </a:r>
            <a:r>
              <a:rPr lang="ru-RU" altLang="ru-RU" sz="3200" dirty="0">
                <a:cs typeface="Times New Roman" panose="02020603050405020304" pitchFamily="18" charset="0"/>
              </a:rPr>
              <a:t> треугольника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 равна 17 см. Сторона </a:t>
            </a:r>
            <a:r>
              <a:rPr lang="ru-RU" altLang="ru-RU" sz="3200" i="1" dirty="0">
                <a:cs typeface="Times New Roman" panose="02020603050405020304" pitchFamily="18" charset="0"/>
              </a:rPr>
              <a:t>АС</a:t>
            </a:r>
            <a:r>
              <a:rPr lang="ru-RU" altLang="ru-RU" sz="3200" dirty="0">
                <a:cs typeface="Times New Roman" panose="02020603050405020304" pitchFamily="18" charset="0"/>
              </a:rPr>
              <a:t> вдвое больше стороны </a:t>
            </a:r>
            <a:r>
              <a:rPr lang="ru-RU" altLang="ru-RU" sz="3200" i="1" dirty="0">
                <a:cs typeface="Times New Roman" panose="02020603050405020304" pitchFamily="18" charset="0"/>
              </a:rPr>
              <a:t>АВ</a:t>
            </a:r>
            <a:r>
              <a:rPr lang="ru-RU" altLang="ru-RU" sz="3200" dirty="0">
                <a:cs typeface="Times New Roman" panose="02020603050405020304" pitchFamily="18" charset="0"/>
              </a:rPr>
              <a:t>, а сторона </a:t>
            </a:r>
            <a:r>
              <a:rPr lang="ru-RU" altLang="ru-RU" sz="3200" i="1" dirty="0">
                <a:cs typeface="Times New Roman" panose="02020603050405020304" pitchFamily="18" charset="0"/>
              </a:rPr>
              <a:t>ВС</a:t>
            </a:r>
            <a:r>
              <a:rPr lang="ru-RU" altLang="ru-RU" sz="3200" dirty="0">
                <a:cs typeface="Times New Roman" panose="02020603050405020304" pitchFamily="18" charset="0"/>
              </a:rPr>
              <a:t> на 10 см меньше стороны </a:t>
            </a:r>
            <a:r>
              <a:rPr lang="ru-RU" altLang="ru-RU" sz="3200" i="1" dirty="0">
                <a:cs typeface="Times New Roman" panose="02020603050405020304" pitchFamily="18" charset="0"/>
              </a:rPr>
              <a:t>АС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периметр треугольника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АВС.</a:t>
            </a:r>
            <a:r>
              <a:rPr lang="ru-RU" altLang="ru-RU" sz="3200" dirty="0"/>
              <a:t> </a:t>
            </a:r>
          </a:p>
        </p:txBody>
      </p:sp>
      <p:sp>
        <p:nvSpPr>
          <p:cNvPr id="190468" name="Text Box 4">
            <a:extLst>
              <a:ext uri="{FF2B5EF4-FFF2-40B4-BE49-F238E27FC236}">
                <a16:creationId xmlns:a16="http://schemas.microsoft.com/office/drawing/2014/main" id="{BE9D77A1-C1DC-8964-9F9D-F9355AD95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419600"/>
            <a:ext cx="266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75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8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>
              <a:ext uri="{FF2B5EF4-FFF2-40B4-BE49-F238E27FC236}">
                <a16:creationId xmlns:a16="http://schemas.microsoft.com/office/drawing/2014/main" id="{9AC9E62E-925B-18D4-4CAA-D611CF7C2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192515" name="Text Box 3">
            <a:extLst>
              <a:ext uri="{FF2B5EF4-FFF2-40B4-BE49-F238E27FC236}">
                <a16:creationId xmlns:a16="http://schemas.microsoft.com/office/drawing/2014/main" id="{55CB6144-BA6A-84CB-B97B-937AD5652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В равнобедренном треугольнике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 с основанием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проведена медиана </a:t>
            </a:r>
            <a:r>
              <a:rPr lang="en-US" altLang="ru-RU" sz="3200" i="1" dirty="0">
                <a:cs typeface="Times New Roman" panose="02020603050405020304" pitchFamily="18" charset="0"/>
              </a:rPr>
              <a:t>CD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ее длину, если периметр треугольника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 равен 50 см, а треугольника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en-US" altLang="ru-RU" sz="3200" i="1" dirty="0">
                <a:cs typeface="Times New Roman" panose="02020603050405020304" pitchFamily="18" charset="0"/>
              </a:rPr>
              <a:t>CD</a:t>
            </a:r>
            <a:r>
              <a:rPr lang="ru-RU" altLang="ru-RU" sz="3200" dirty="0">
                <a:cs typeface="Times New Roman" panose="02020603050405020304" pitchFamily="18" charset="0"/>
              </a:rPr>
              <a:t> - 40 см.</a:t>
            </a:r>
            <a:r>
              <a:rPr lang="ru-RU" altLang="ru-RU" sz="3200" dirty="0"/>
              <a:t> </a:t>
            </a:r>
          </a:p>
        </p:txBody>
      </p:sp>
      <p:sp>
        <p:nvSpPr>
          <p:cNvPr id="192516" name="Text Box 4">
            <a:extLst>
              <a:ext uri="{FF2B5EF4-FFF2-40B4-BE49-F238E27FC236}">
                <a16:creationId xmlns:a16="http://schemas.microsoft.com/office/drawing/2014/main" id="{A6F3E466-1170-1A19-A711-9F93AFE7C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419600"/>
            <a:ext cx="266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1</a:t>
            </a:r>
            <a:r>
              <a:rPr lang="ru-RU" altLang="ru-RU" sz="3200"/>
              <a:t>5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1026">
            <a:extLst>
              <a:ext uri="{FF2B5EF4-FFF2-40B4-BE49-F238E27FC236}">
                <a16:creationId xmlns:a16="http://schemas.microsoft.com/office/drawing/2014/main" id="{B926E2C7-5622-E404-467A-4EF3639F5B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96611" name="Text Box 1027">
            <a:extLst>
              <a:ext uri="{FF2B5EF4-FFF2-40B4-BE49-F238E27FC236}">
                <a16:creationId xmlns:a16="http://schemas.microsoft.com/office/drawing/2014/main" id="{A73BD8A5-857C-0F50-27F4-7267CE872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/>
              <a:t>Сколько треугольников изображено на рисунке?</a:t>
            </a:r>
          </a:p>
        </p:txBody>
      </p:sp>
      <p:sp>
        <p:nvSpPr>
          <p:cNvPr id="196612" name="Text Box 1028">
            <a:extLst>
              <a:ext uri="{FF2B5EF4-FFF2-40B4-BE49-F238E27FC236}">
                <a16:creationId xmlns:a16="http://schemas.microsoft.com/office/drawing/2014/main" id="{D637D664-0C21-9421-C07E-B1953CD50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29200"/>
            <a:ext cx="426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/>
              <a:t>12.</a:t>
            </a:r>
          </a:p>
        </p:txBody>
      </p:sp>
      <p:graphicFrame>
        <p:nvGraphicFramePr>
          <p:cNvPr id="196613" name="Object 1029">
            <a:extLst>
              <a:ext uri="{FF2B5EF4-FFF2-40B4-BE49-F238E27FC236}">
                <a16:creationId xmlns:a16="http://schemas.microsoft.com/office/drawing/2014/main" id="{94E21F89-0103-D52E-CF72-E7F0B21203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1600200"/>
          <a:ext cx="2914650" cy="292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2914286" imgH="2924583" progId="Paint.Picture">
                  <p:embed/>
                </p:oleObj>
              </mc:Choice>
              <mc:Fallback>
                <p:oleObj name="Точечный рисунок" r:id="rId3" imgW="2914286" imgH="2924583" progId="Paint.Picture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600200"/>
                        <a:ext cx="2914650" cy="292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>
            <a:extLst>
              <a:ext uri="{FF2B5EF4-FFF2-40B4-BE49-F238E27FC236}">
                <a16:creationId xmlns:a16="http://schemas.microsoft.com/office/drawing/2014/main" id="{A025B898-94C2-3303-3649-45F5A8F230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94563" name="Text Box 3">
            <a:extLst>
              <a:ext uri="{FF2B5EF4-FFF2-40B4-BE49-F238E27FC236}">
                <a16:creationId xmlns:a16="http://schemas.microsoft.com/office/drawing/2014/main" id="{99AB34BF-27F1-C724-9740-22113595C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</a:t>
            </a:r>
            <a:r>
              <a:rPr lang="ru-RU" altLang="ru-RU" sz="3200"/>
              <a:t>остро</a:t>
            </a:r>
            <a:r>
              <a:rPr lang="ru-RU" altLang="ru-RU" sz="3200">
                <a:cs typeface="Times New Roman" panose="02020603050405020304" pitchFamily="18" charset="0"/>
              </a:rPr>
              <a:t>угольный треугольник</a:t>
            </a:r>
            <a:r>
              <a:rPr lang="ru-RU" altLang="ru-RU" sz="3200"/>
              <a:t> </a:t>
            </a:r>
            <a:r>
              <a:rPr lang="en-US" altLang="ru-RU" sz="3200" i="1"/>
              <a:t>ABC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ru-RU" altLang="ru-RU" sz="3200"/>
              <a:t>одной стороной</a:t>
            </a:r>
            <a:r>
              <a:rPr lang="ru-RU" altLang="ru-RU" sz="3200">
                <a:cs typeface="Times New Roman" panose="02020603050405020304" pitchFamily="18" charset="0"/>
              </a:rPr>
              <a:t>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а вершина </a:t>
            </a:r>
            <a:r>
              <a:rPr lang="en-US" altLang="ru-RU" sz="3200" i="1">
                <a:cs typeface="Times New Roman" panose="02020603050405020304" pitchFamily="18" charset="0"/>
              </a:rPr>
              <a:t>C</a:t>
            </a:r>
            <a:r>
              <a:rPr lang="ru-RU" altLang="ru-RU" sz="3200">
                <a:cs typeface="Times New Roman" panose="02020603050405020304" pitchFamily="18" charset="0"/>
              </a:rPr>
              <a:t> находится в одном из узлов сетки. </a:t>
            </a:r>
            <a:endParaRPr lang="ru-RU" altLang="ru-RU" sz="3200"/>
          </a:p>
        </p:txBody>
      </p:sp>
      <p:pic>
        <p:nvPicPr>
          <p:cNvPr id="194564" name="Picture 4">
            <a:extLst>
              <a:ext uri="{FF2B5EF4-FFF2-40B4-BE49-F238E27FC236}">
                <a16:creationId xmlns:a16="http://schemas.microsoft.com/office/drawing/2014/main" id="{44D9BAE4-C786-CFCB-ACD7-E77BD6C7A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956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4565" name="Group 5">
            <a:extLst>
              <a:ext uri="{FF2B5EF4-FFF2-40B4-BE49-F238E27FC236}">
                <a16:creationId xmlns:a16="http://schemas.microsoft.com/office/drawing/2014/main" id="{344D0323-CAFA-57C2-2998-5B5663143B57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895600"/>
            <a:ext cx="5862638" cy="3246438"/>
            <a:chOff x="192" y="1824"/>
            <a:chExt cx="3693" cy="2045"/>
          </a:xfrm>
        </p:grpSpPr>
        <p:pic>
          <p:nvPicPr>
            <p:cNvPr id="194566" name="Picture 6">
              <a:extLst>
                <a:ext uri="{FF2B5EF4-FFF2-40B4-BE49-F238E27FC236}">
                  <a16:creationId xmlns:a16="http://schemas.microsoft.com/office/drawing/2014/main" id="{6BCD0ECC-738F-4EFB-AA86-D9F6645AF8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824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94567" name="Text Box 7">
              <a:extLst>
                <a:ext uri="{FF2B5EF4-FFF2-40B4-BE49-F238E27FC236}">
                  <a16:creationId xmlns:a16="http://schemas.microsoft.com/office/drawing/2014/main" id="{6630F8C7-6203-8B56-D512-81487450E9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504"/>
              <a:ext cx="14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C1D5F321-BE88-F1CF-904B-13BE520AFF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43363" name="Text Box 3">
            <a:extLst>
              <a:ext uri="{FF2B5EF4-FFF2-40B4-BE49-F238E27FC236}">
                <a16:creationId xmlns:a16="http://schemas.microsoft.com/office/drawing/2014/main" id="{ADCA7BF8-F02E-58A1-D8B3-5F46E447A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</a:t>
            </a:r>
            <a:r>
              <a:rPr lang="ru-RU" altLang="ru-RU" sz="3200"/>
              <a:t>тупо</a:t>
            </a:r>
            <a:r>
              <a:rPr lang="ru-RU" altLang="ru-RU" sz="3200">
                <a:cs typeface="Times New Roman" panose="02020603050405020304" pitchFamily="18" charset="0"/>
              </a:rPr>
              <a:t>угольный треугольник</a:t>
            </a:r>
            <a:r>
              <a:rPr lang="ru-RU" altLang="ru-RU" sz="3200"/>
              <a:t> </a:t>
            </a:r>
            <a:r>
              <a:rPr lang="en-US" altLang="ru-RU" sz="3200" i="1"/>
              <a:t>ABC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ru-RU" altLang="ru-RU" sz="3200"/>
              <a:t>одной стороной</a:t>
            </a:r>
            <a:r>
              <a:rPr lang="ru-RU" altLang="ru-RU" sz="3200">
                <a:cs typeface="Times New Roman" panose="02020603050405020304" pitchFamily="18" charset="0"/>
              </a:rPr>
              <a:t>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а вершина </a:t>
            </a:r>
            <a:r>
              <a:rPr lang="en-US" altLang="ru-RU" sz="3200" i="1">
                <a:cs typeface="Times New Roman" panose="02020603050405020304" pitchFamily="18" charset="0"/>
              </a:rPr>
              <a:t>C</a:t>
            </a:r>
            <a:r>
              <a:rPr lang="ru-RU" altLang="ru-RU" sz="3200">
                <a:cs typeface="Times New Roman" panose="02020603050405020304" pitchFamily="18" charset="0"/>
              </a:rPr>
              <a:t> находится в одном из узлов сетки. </a:t>
            </a:r>
            <a:endParaRPr lang="ru-RU" altLang="ru-RU" sz="3200"/>
          </a:p>
        </p:txBody>
      </p:sp>
      <p:pic>
        <p:nvPicPr>
          <p:cNvPr id="143364" name="Picture 4">
            <a:extLst>
              <a:ext uri="{FF2B5EF4-FFF2-40B4-BE49-F238E27FC236}">
                <a16:creationId xmlns:a16="http://schemas.microsoft.com/office/drawing/2014/main" id="{7F28D435-96BD-EAB8-5156-05407C7BD8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7432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3367" name="Group 7">
            <a:extLst>
              <a:ext uri="{FF2B5EF4-FFF2-40B4-BE49-F238E27FC236}">
                <a16:creationId xmlns:a16="http://schemas.microsoft.com/office/drawing/2014/main" id="{E02B3EC4-2706-ACE1-FE8C-5674B00976EC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743200"/>
            <a:ext cx="5340350" cy="3170238"/>
            <a:chOff x="384" y="1728"/>
            <a:chExt cx="3364" cy="1997"/>
          </a:xfrm>
        </p:grpSpPr>
        <p:pic>
          <p:nvPicPr>
            <p:cNvPr id="143365" name="Picture 5">
              <a:extLst>
                <a:ext uri="{FF2B5EF4-FFF2-40B4-BE49-F238E27FC236}">
                  <a16:creationId xmlns:a16="http://schemas.microsoft.com/office/drawing/2014/main" id="{0CDC7A09-8A70-5A36-D18A-38247B1141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728"/>
              <a:ext cx="1972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3366" name="Text Box 6">
              <a:extLst>
                <a:ext uri="{FF2B5EF4-FFF2-40B4-BE49-F238E27FC236}">
                  <a16:creationId xmlns:a16="http://schemas.microsoft.com/office/drawing/2014/main" id="{4795FE18-F9D6-EA57-DB40-95A65D840B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12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21A04FC6-85A6-3241-25C7-77A8B6B02B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45411" name="Text Box 3">
            <a:extLst>
              <a:ext uri="{FF2B5EF4-FFF2-40B4-BE49-F238E27FC236}">
                <a16:creationId xmlns:a16="http://schemas.microsoft.com/office/drawing/2014/main" id="{FF42A8CE-04C4-F411-7241-03FAC9A54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прямоугольный треугольник, гипотенузой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а вершина </a:t>
            </a:r>
            <a:r>
              <a:rPr lang="en-US" altLang="ru-RU" sz="3200" i="1">
                <a:cs typeface="Times New Roman" panose="02020603050405020304" pitchFamily="18" charset="0"/>
              </a:rPr>
              <a:t>C</a:t>
            </a:r>
            <a:r>
              <a:rPr lang="ru-RU" altLang="ru-RU" sz="3200">
                <a:cs typeface="Times New Roman" panose="02020603050405020304" pitchFamily="18" charset="0"/>
              </a:rPr>
              <a:t> находится в одном из узлов сетки. </a:t>
            </a:r>
            <a:endParaRPr lang="ru-RU" altLang="ru-RU" sz="3200"/>
          </a:p>
        </p:txBody>
      </p:sp>
      <p:pic>
        <p:nvPicPr>
          <p:cNvPr id="145412" name="Picture 4">
            <a:extLst>
              <a:ext uri="{FF2B5EF4-FFF2-40B4-BE49-F238E27FC236}">
                <a16:creationId xmlns:a16="http://schemas.microsoft.com/office/drawing/2014/main" id="{F30B05DA-C851-1EA5-0EF8-931FF9BE7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194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5413" name="Group 5">
            <a:extLst>
              <a:ext uri="{FF2B5EF4-FFF2-40B4-BE49-F238E27FC236}">
                <a16:creationId xmlns:a16="http://schemas.microsoft.com/office/drawing/2014/main" id="{635D23DE-F554-9E5D-DC06-631557D28DCA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819400"/>
            <a:ext cx="5943600" cy="3081338"/>
            <a:chOff x="144" y="1776"/>
            <a:chExt cx="3744" cy="1941"/>
          </a:xfrm>
        </p:grpSpPr>
        <p:sp>
          <p:nvSpPr>
            <p:cNvPr id="145414" name="Text Box 6">
              <a:extLst>
                <a:ext uri="{FF2B5EF4-FFF2-40B4-BE49-F238E27FC236}">
                  <a16:creationId xmlns:a16="http://schemas.microsoft.com/office/drawing/2014/main" id="{4458586F-5E3F-6153-3239-69692D0E12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264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 i="1">
                <a:cs typeface="Times New Roman" panose="02020603050405020304" pitchFamily="18" charset="0"/>
              </a:endParaRPr>
            </a:p>
          </p:txBody>
        </p:sp>
        <p:pic>
          <p:nvPicPr>
            <p:cNvPr id="145415" name="Picture 7">
              <a:extLst>
                <a:ext uri="{FF2B5EF4-FFF2-40B4-BE49-F238E27FC236}">
                  <a16:creationId xmlns:a16="http://schemas.microsoft.com/office/drawing/2014/main" id="{B2C763CB-6FAC-2733-7E5A-5057D96664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776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6A1D77CE-9890-B63D-C957-87EF610EA2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78179" name="Text Box 3">
            <a:extLst>
              <a:ext uri="{FF2B5EF4-FFF2-40B4-BE49-F238E27FC236}">
                <a16:creationId xmlns:a16="http://schemas.microsoft.com/office/drawing/2014/main" id="{24DD903C-7A0B-3166-A8AE-80E792AA5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прямоугольный треугольник, гипотенузой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  <a:endParaRPr lang="ru-RU" altLang="ru-RU" sz="3200"/>
          </a:p>
        </p:txBody>
      </p:sp>
      <p:pic>
        <p:nvPicPr>
          <p:cNvPr id="178184" name="Picture 8">
            <a:extLst>
              <a:ext uri="{FF2B5EF4-FFF2-40B4-BE49-F238E27FC236}">
                <a16:creationId xmlns:a16="http://schemas.microsoft.com/office/drawing/2014/main" id="{B5FE969F-F81C-D980-B558-456ADE166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2819400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8186" name="Group 10">
            <a:extLst>
              <a:ext uri="{FF2B5EF4-FFF2-40B4-BE49-F238E27FC236}">
                <a16:creationId xmlns:a16="http://schemas.microsoft.com/office/drawing/2014/main" id="{0C49886A-AA62-3018-CF3B-2F1347646E83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819400"/>
            <a:ext cx="5902325" cy="3079750"/>
            <a:chOff x="144" y="1776"/>
            <a:chExt cx="3718" cy="1940"/>
          </a:xfrm>
        </p:grpSpPr>
        <p:sp>
          <p:nvSpPr>
            <p:cNvPr id="178182" name="Text Box 6">
              <a:extLst>
                <a:ext uri="{FF2B5EF4-FFF2-40B4-BE49-F238E27FC236}">
                  <a16:creationId xmlns:a16="http://schemas.microsoft.com/office/drawing/2014/main" id="{A1E040E5-91DD-AEA4-58C3-DBBDD16494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264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 i="1">
                <a:cs typeface="Times New Roman" panose="02020603050405020304" pitchFamily="18" charset="0"/>
              </a:endParaRPr>
            </a:p>
          </p:txBody>
        </p:sp>
        <p:pic>
          <p:nvPicPr>
            <p:cNvPr id="178185" name="Picture 9">
              <a:extLst>
                <a:ext uri="{FF2B5EF4-FFF2-40B4-BE49-F238E27FC236}">
                  <a16:creationId xmlns:a16="http://schemas.microsoft.com/office/drawing/2014/main" id="{C2B1A8D9-9B90-1A16-3D9B-B7B395FF3B2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7" y="1776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1026">
            <a:extLst>
              <a:ext uri="{FF2B5EF4-FFF2-40B4-BE49-F238E27FC236}">
                <a16:creationId xmlns:a16="http://schemas.microsoft.com/office/drawing/2014/main" id="{A23B9971-97D5-852D-C202-39CE9DC344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47459" name="Text Box 1027">
            <a:extLst>
              <a:ext uri="{FF2B5EF4-FFF2-40B4-BE49-F238E27FC236}">
                <a16:creationId xmlns:a16="http://schemas.microsoft.com/office/drawing/2014/main" id="{DDEA01FF-A799-927D-F5A7-3154F5AD0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</a:t>
            </a:r>
            <a:r>
              <a:rPr lang="ru-RU" altLang="ru-RU" sz="3200"/>
              <a:t>равнобедренный </a:t>
            </a:r>
            <a:r>
              <a:rPr lang="ru-RU" altLang="ru-RU" sz="3200">
                <a:cs typeface="Times New Roman" panose="02020603050405020304" pitchFamily="18" charset="0"/>
              </a:rPr>
              <a:t>прямоугольный треугольник, катетом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AC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/>
              <a:t> Найдите его гипотенузу, если стороны клеток равны 1.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47460" name="Picture 1028">
            <a:extLst>
              <a:ext uri="{FF2B5EF4-FFF2-40B4-BE49-F238E27FC236}">
                <a16:creationId xmlns:a16="http://schemas.microsoft.com/office/drawing/2014/main" id="{5E69B661-1007-0F24-117D-70B19D32E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725" y="2895600"/>
            <a:ext cx="3130550" cy="308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7461" name="Group 1029">
            <a:extLst>
              <a:ext uri="{FF2B5EF4-FFF2-40B4-BE49-F238E27FC236}">
                <a16:creationId xmlns:a16="http://schemas.microsoft.com/office/drawing/2014/main" id="{2EAB0562-04B6-7D29-6C3A-DED80B0BC61B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895600"/>
            <a:ext cx="7772400" cy="3089275"/>
            <a:chOff x="336" y="1824"/>
            <a:chExt cx="4896" cy="1946"/>
          </a:xfrm>
        </p:grpSpPr>
        <p:sp>
          <p:nvSpPr>
            <p:cNvPr id="147462" name="Text Box 1030">
              <a:extLst>
                <a:ext uri="{FF2B5EF4-FFF2-40B4-BE49-F238E27FC236}">
                  <a16:creationId xmlns:a16="http://schemas.microsoft.com/office/drawing/2014/main" id="{BFE367BF-9D1F-0E4C-A586-9DE37F87DB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312"/>
              <a:ext cx="48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/>
                <a:t> 4.</a:t>
              </a:r>
            </a:p>
          </p:txBody>
        </p:sp>
        <p:pic>
          <p:nvPicPr>
            <p:cNvPr id="147463" name="Picture 1031">
              <a:extLst>
                <a:ext uri="{FF2B5EF4-FFF2-40B4-BE49-F238E27FC236}">
                  <a16:creationId xmlns:a16="http://schemas.microsoft.com/office/drawing/2014/main" id="{D85F972D-B47D-016A-AA7E-F74C2E7101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4" y="1824"/>
              <a:ext cx="1972" cy="1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1100</Words>
  <Application>Microsoft Office PowerPoint</Application>
  <PresentationFormat>Экран (4:3)</PresentationFormat>
  <Paragraphs>161</Paragraphs>
  <Slides>31</Slides>
  <Notes>31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4" baseType="lpstr">
      <vt:lpstr>Times New Roman</vt:lpstr>
      <vt:lpstr>Оформление по умолчанию</vt:lpstr>
      <vt:lpstr>Точечный рисунок</vt:lpstr>
      <vt:lpstr>8. Треугольники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  <vt:lpstr>Упражнение 27</vt:lpstr>
      <vt:lpstr>Упражнение 28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49</cp:revision>
  <dcterms:created xsi:type="dcterms:W3CDTF">2008-04-30T05:51:18Z</dcterms:created>
  <dcterms:modified xsi:type="dcterms:W3CDTF">2022-07-09T07:59:42Z</dcterms:modified>
</cp:coreProperties>
</file>