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63" r:id="rId3"/>
    <p:sldId id="444" r:id="rId4"/>
    <p:sldId id="454" r:id="rId5"/>
    <p:sldId id="290" r:id="rId6"/>
    <p:sldId id="445" r:id="rId7"/>
    <p:sldId id="446" r:id="rId8"/>
    <p:sldId id="447" r:id="rId9"/>
    <p:sldId id="443" r:id="rId10"/>
    <p:sldId id="264" r:id="rId11"/>
    <p:sldId id="265" r:id="rId12"/>
    <p:sldId id="448" r:id="rId13"/>
    <p:sldId id="449" r:id="rId14"/>
    <p:sldId id="450" r:id="rId15"/>
    <p:sldId id="266" r:id="rId16"/>
    <p:sldId id="451" r:id="rId17"/>
    <p:sldId id="452" r:id="rId18"/>
    <p:sldId id="453" r:id="rId19"/>
    <p:sldId id="267" r:id="rId20"/>
    <p:sldId id="455" r:id="rId21"/>
    <p:sldId id="273" r:id="rId22"/>
    <p:sldId id="274" r:id="rId23"/>
    <p:sldId id="456" r:id="rId24"/>
    <p:sldId id="457" r:id="rId25"/>
    <p:sldId id="276" r:id="rId26"/>
    <p:sldId id="277" r:id="rId27"/>
    <p:sldId id="278" r:id="rId28"/>
    <p:sldId id="458" r:id="rId29"/>
    <p:sldId id="459" r:id="rId30"/>
    <p:sldId id="279" r:id="rId31"/>
    <p:sldId id="293" r:id="rId32"/>
    <p:sldId id="294" r:id="rId33"/>
    <p:sldId id="295" r:id="rId34"/>
    <p:sldId id="291" r:id="rId35"/>
    <p:sldId id="281" r:id="rId36"/>
    <p:sldId id="282" r:id="rId37"/>
    <p:sldId id="283" r:id="rId38"/>
    <p:sldId id="284" r:id="rId39"/>
    <p:sldId id="285" r:id="rId40"/>
    <p:sldId id="439" r:id="rId41"/>
    <p:sldId id="440" r:id="rId42"/>
    <p:sldId id="286" r:id="rId43"/>
    <p:sldId id="287" r:id="rId44"/>
    <p:sldId id="288" r:id="rId45"/>
    <p:sldId id="289" r:id="rId46"/>
    <p:sldId id="441" r:id="rId47"/>
    <p:sldId id="460" r:id="rId48"/>
    <p:sldId id="297" r:id="rId49"/>
  </p:sldIdLst>
  <p:sldSz cx="9144000" cy="6858000" type="screen4x3"/>
  <p:notesSz cx="6858000" cy="9144000"/>
  <p:defaultTextStyle>
    <a:defPPr>
      <a:defRPr lang="ru-R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1" autoAdjust="0"/>
    <p:restoredTop sz="94649" autoAdjust="0"/>
  </p:normalViewPr>
  <p:slideViewPr>
    <p:cSldViewPr>
      <p:cViewPr varScale="1">
        <p:scale>
          <a:sx n="99" d="100"/>
          <a:sy n="99" d="100"/>
        </p:scale>
        <p:origin x="2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43A35B8-2E91-4A9C-9000-5FD9BF680D9E}"/>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ru-RU"/>
          </a:p>
        </p:txBody>
      </p:sp>
      <p:sp>
        <p:nvSpPr>
          <p:cNvPr id="6147" name="Rectangle 3">
            <a:extLst>
              <a:ext uri="{FF2B5EF4-FFF2-40B4-BE49-F238E27FC236}">
                <a16:creationId xmlns:a16="http://schemas.microsoft.com/office/drawing/2014/main" id="{38C85B43-1BAA-49F3-A65B-A3C10F2B2124}"/>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ru-RU"/>
          </a:p>
        </p:txBody>
      </p:sp>
      <p:sp>
        <p:nvSpPr>
          <p:cNvPr id="2052" name="Rectangle 4">
            <a:extLst>
              <a:ext uri="{FF2B5EF4-FFF2-40B4-BE49-F238E27FC236}">
                <a16:creationId xmlns:a16="http://schemas.microsoft.com/office/drawing/2014/main" id="{773425F2-9C39-4C31-BC35-B9ADED14E11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7C7CBB8F-80ED-4B60-807B-B94220CD3F2D}"/>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150" name="Rectangle 6">
            <a:extLst>
              <a:ext uri="{FF2B5EF4-FFF2-40B4-BE49-F238E27FC236}">
                <a16:creationId xmlns:a16="http://schemas.microsoft.com/office/drawing/2014/main" id="{5B79BA6D-F3E5-4D5B-859C-4BE9A78C74B8}"/>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p>
        </p:txBody>
      </p:sp>
      <p:sp>
        <p:nvSpPr>
          <p:cNvPr id="6151" name="Rectangle 7">
            <a:extLst>
              <a:ext uri="{FF2B5EF4-FFF2-40B4-BE49-F238E27FC236}">
                <a16:creationId xmlns:a16="http://schemas.microsoft.com/office/drawing/2014/main" id="{65A1B32A-D6AC-4804-9D08-FE744D9163AD}"/>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5E8408-4CF2-484C-93F7-FFB7AA82C1C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2A6C7A35-D4CA-4BF0-9EA2-C6F3256BB00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4AE1440-408F-4164-86D6-C3D90FF68D26}" type="slidenum">
              <a:rPr lang="ru-RU" altLang="ru-RU"/>
              <a:pPr>
                <a:spcBef>
                  <a:spcPct val="0"/>
                </a:spcBef>
              </a:pPr>
              <a:t>1</a:t>
            </a:fld>
            <a:endParaRPr lang="ru-RU" altLang="ru-RU"/>
          </a:p>
        </p:txBody>
      </p:sp>
      <p:sp>
        <p:nvSpPr>
          <p:cNvPr id="4099" name="Rectangle 2">
            <a:extLst>
              <a:ext uri="{FF2B5EF4-FFF2-40B4-BE49-F238E27FC236}">
                <a16:creationId xmlns:a16="http://schemas.microsoft.com/office/drawing/2014/main" id="{51BEB111-1F5A-461E-92AF-9ECEDC512496}"/>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84729D83-2278-4C6A-B643-22BE1883B63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0DBA9D9-97C1-48B8-ACF3-469C104AFED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7503546-EEA2-499F-9465-4B88F863AF3E}" type="slidenum">
              <a:rPr lang="ru-RU" altLang="ru-RU"/>
              <a:pPr>
                <a:spcBef>
                  <a:spcPct val="0"/>
                </a:spcBef>
              </a:pPr>
              <a:t>10</a:t>
            </a:fld>
            <a:endParaRPr lang="ru-RU" altLang="ru-RU"/>
          </a:p>
        </p:txBody>
      </p:sp>
      <p:sp>
        <p:nvSpPr>
          <p:cNvPr id="14339" name="Rectangle 2">
            <a:extLst>
              <a:ext uri="{FF2B5EF4-FFF2-40B4-BE49-F238E27FC236}">
                <a16:creationId xmlns:a16="http://schemas.microsoft.com/office/drawing/2014/main" id="{80DFA29A-A256-4FC0-B5A2-85E1DB1E7307}"/>
              </a:ext>
            </a:extLst>
          </p:cNvPr>
          <p:cNvSpPr>
            <a:spLocks noGrp="1" noRot="1" noChangeAspect="1" noChangeArrowheads="1" noTextEdit="1"/>
          </p:cNvSpPr>
          <p:nvPr>
            <p:ph type="sldImg"/>
          </p:nvPr>
        </p:nvSpPr>
        <p:spPr>
          <a:solidFill>
            <a:srgbClr val="FFFFFF"/>
          </a:solidFill>
          <a:ln/>
        </p:spPr>
      </p:sp>
      <p:sp>
        <p:nvSpPr>
          <p:cNvPr id="14340" name="Rectangle 3">
            <a:extLst>
              <a:ext uri="{FF2B5EF4-FFF2-40B4-BE49-F238E27FC236}">
                <a16:creationId xmlns:a16="http://schemas.microsoft.com/office/drawing/2014/main" id="{50B9E49B-2194-43EA-91A9-AC89066C6C2C}"/>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94F2CF3-37A5-4A63-9D8C-D6F8932F6A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806731F-1F69-44A9-A1B7-CDDFEA0C2925}" type="slidenum">
              <a:rPr lang="ru-RU" altLang="ru-RU"/>
              <a:pPr>
                <a:spcBef>
                  <a:spcPct val="0"/>
                </a:spcBef>
              </a:pPr>
              <a:t>11</a:t>
            </a:fld>
            <a:endParaRPr lang="ru-RU" altLang="ru-RU"/>
          </a:p>
        </p:txBody>
      </p:sp>
      <p:sp>
        <p:nvSpPr>
          <p:cNvPr id="16387" name="Rectangle 2">
            <a:extLst>
              <a:ext uri="{FF2B5EF4-FFF2-40B4-BE49-F238E27FC236}">
                <a16:creationId xmlns:a16="http://schemas.microsoft.com/office/drawing/2014/main" id="{F5FF751E-C6C1-42ED-B947-F65F6F99B7AE}"/>
              </a:ext>
            </a:extLst>
          </p:cNvPr>
          <p:cNvSpPr>
            <a:spLocks noGrp="1" noRot="1" noChangeAspect="1" noChangeArrowheads="1" noTextEdit="1"/>
          </p:cNvSpPr>
          <p:nvPr>
            <p:ph type="sldImg"/>
          </p:nvPr>
        </p:nvSpPr>
        <p:spPr>
          <a:solidFill>
            <a:srgbClr val="FFFFFF"/>
          </a:solidFill>
          <a:ln/>
        </p:spPr>
      </p:sp>
      <p:sp>
        <p:nvSpPr>
          <p:cNvPr id="16388" name="Rectangle 3">
            <a:extLst>
              <a:ext uri="{FF2B5EF4-FFF2-40B4-BE49-F238E27FC236}">
                <a16:creationId xmlns:a16="http://schemas.microsoft.com/office/drawing/2014/main" id="{F4C5336C-91E2-4E49-A529-49F9A49EE75A}"/>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94F2CF3-37A5-4A63-9D8C-D6F8932F6A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806731F-1F69-44A9-A1B7-CDDFEA0C2925}" type="slidenum">
              <a:rPr lang="ru-RU" altLang="ru-RU"/>
              <a:pPr>
                <a:spcBef>
                  <a:spcPct val="0"/>
                </a:spcBef>
              </a:pPr>
              <a:t>12</a:t>
            </a:fld>
            <a:endParaRPr lang="ru-RU" altLang="ru-RU"/>
          </a:p>
        </p:txBody>
      </p:sp>
      <p:sp>
        <p:nvSpPr>
          <p:cNvPr id="16387" name="Rectangle 2">
            <a:extLst>
              <a:ext uri="{FF2B5EF4-FFF2-40B4-BE49-F238E27FC236}">
                <a16:creationId xmlns:a16="http://schemas.microsoft.com/office/drawing/2014/main" id="{F5FF751E-C6C1-42ED-B947-F65F6F99B7AE}"/>
              </a:ext>
            </a:extLst>
          </p:cNvPr>
          <p:cNvSpPr>
            <a:spLocks noGrp="1" noRot="1" noChangeAspect="1" noChangeArrowheads="1" noTextEdit="1"/>
          </p:cNvSpPr>
          <p:nvPr>
            <p:ph type="sldImg"/>
          </p:nvPr>
        </p:nvSpPr>
        <p:spPr>
          <a:solidFill>
            <a:srgbClr val="FFFFFF"/>
          </a:solidFill>
          <a:ln/>
        </p:spPr>
      </p:sp>
      <p:sp>
        <p:nvSpPr>
          <p:cNvPr id="16388" name="Rectangle 3">
            <a:extLst>
              <a:ext uri="{FF2B5EF4-FFF2-40B4-BE49-F238E27FC236}">
                <a16:creationId xmlns:a16="http://schemas.microsoft.com/office/drawing/2014/main" id="{F4C5336C-91E2-4E49-A529-49F9A49EE75A}"/>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2504970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94F2CF3-37A5-4A63-9D8C-D6F8932F6A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806731F-1F69-44A9-A1B7-CDDFEA0C2925}" type="slidenum">
              <a:rPr lang="ru-RU" altLang="ru-RU"/>
              <a:pPr>
                <a:spcBef>
                  <a:spcPct val="0"/>
                </a:spcBef>
              </a:pPr>
              <a:t>13</a:t>
            </a:fld>
            <a:endParaRPr lang="ru-RU" altLang="ru-RU"/>
          </a:p>
        </p:txBody>
      </p:sp>
      <p:sp>
        <p:nvSpPr>
          <p:cNvPr id="16387" name="Rectangle 2">
            <a:extLst>
              <a:ext uri="{FF2B5EF4-FFF2-40B4-BE49-F238E27FC236}">
                <a16:creationId xmlns:a16="http://schemas.microsoft.com/office/drawing/2014/main" id="{F5FF751E-C6C1-42ED-B947-F65F6F99B7AE}"/>
              </a:ext>
            </a:extLst>
          </p:cNvPr>
          <p:cNvSpPr>
            <a:spLocks noGrp="1" noRot="1" noChangeAspect="1" noChangeArrowheads="1" noTextEdit="1"/>
          </p:cNvSpPr>
          <p:nvPr>
            <p:ph type="sldImg"/>
          </p:nvPr>
        </p:nvSpPr>
        <p:spPr>
          <a:solidFill>
            <a:srgbClr val="FFFFFF"/>
          </a:solidFill>
          <a:ln/>
        </p:spPr>
      </p:sp>
      <p:sp>
        <p:nvSpPr>
          <p:cNvPr id="16388" name="Rectangle 3">
            <a:extLst>
              <a:ext uri="{FF2B5EF4-FFF2-40B4-BE49-F238E27FC236}">
                <a16:creationId xmlns:a16="http://schemas.microsoft.com/office/drawing/2014/main" id="{F4C5336C-91E2-4E49-A529-49F9A49EE75A}"/>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40328202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94F2CF3-37A5-4A63-9D8C-D6F8932F6A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806731F-1F69-44A9-A1B7-CDDFEA0C2925}" type="slidenum">
              <a:rPr lang="ru-RU" altLang="ru-RU"/>
              <a:pPr>
                <a:spcBef>
                  <a:spcPct val="0"/>
                </a:spcBef>
              </a:pPr>
              <a:t>14</a:t>
            </a:fld>
            <a:endParaRPr lang="ru-RU" altLang="ru-RU"/>
          </a:p>
        </p:txBody>
      </p:sp>
      <p:sp>
        <p:nvSpPr>
          <p:cNvPr id="16387" name="Rectangle 2">
            <a:extLst>
              <a:ext uri="{FF2B5EF4-FFF2-40B4-BE49-F238E27FC236}">
                <a16:creationId xmlns:a16="http://schemas.microsoft.com/office/drawing/2014/main" id="{F5FF751E-C6C1-42ED-B947-F65F6F99B7AE}"/>
              </a:ext>
            </a:extLst>
          </p:cNvPr>
          <p:cNvSpPr>
            <a:spLocks noGrp="1" noRot="1" noChangeAspect="1" noChangeArrowheads="1" noTextEdit="1"/>
          </p:cNvSpPr>
          <p:nvPr>
            <p:ph type="sldImg"/>
          </p:nvPr>
        </p:nvSpPr>
        <p:spPr>
          <a:solidFill>
            <a:srgbClr val="FFFFFF"/>
          </a:solidFill>
          <a:ln/>
        </p:spPr>
      </p:sp>
      <p:sp>
        <p:nvSpPr>
          <p:cNvPr id="16388" name="Rectangle 3">
            <a:extLst>
              <a:ext uri="{FF2B5EF4-FFF2-40B4-BE49-F238E27FC236}">
                <a16:creationId xmlns:a16="http://schemas.microsoft.com/office/drawing/2014/main" id="{F4C5336C-91E2-4E49-A529-49F9A49EE75A}"/>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2294906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AC8EF40E-A7A4-4EE4-8ED2-72CA958CF60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265543-4484-436E-B097-4276D8B5715E}" type="slidenum">
              <a:rPr lang="ru-RU" altLang="ru-RU"/>
              <a:pPr>
                <a:spcBef>
                  <a:spcPct val="0"/>
                </a:spcBef>
              </a:pPr>
              <a:t>15</a:t>
            </a:fld>
            <a:endParaRPr lang="ru-RU" altLang="ru-RU"/>
          </a:p>
        </p:txBody>
      </p:sp>
      <p:sp>
        <p:nvSpPr>
          <p:cNvPr id="18435" name="Rectangle 2">
            <a:extLst>
              <a:ext uri="{FF2B5EF4-FFF2-40B4-BE49-F238E27FC236}">
                <a16:creationId xmlns:a16="http://schemas.microsoft.com/office/drawing/2014/main" id="{922CA3AE-F442-4BA9-AD1E-BA7CAF52F393}"/>
              </a:ext>
            </a:extLst>
          </p:cNvPr>
          <p:cNvSpPr>
            <a:spLocks noGrp="1" noRot="1" noChangeAspect="1" noChangeArrowheads="1" noTextEdit="1"/>
          </p:cNvSpPr>
          <p:nvPr>
            <p:ph type="sldImg"/>
          </p:nvPr>
        </p:nvSpPr>
        <p:spPr>
          <a:solidFill>
            <a:srgbClr val="FFFFFF"/>
          </a:solidFill>
          <a:ln/>
        </p:spPr>
      </p:sp>
      <p:sp>
        <p:nvSpPr>
          <p:cNvPr id="18436" name="Rectangle 3">
            <a:extLst>
              <a:ext uri="{FF2B5EF4-FFF2-40B4-BE49-F238E27FC236}">
                <a16:creationId xmlns:a16="http://schemas.microsoft.com/office/drawing/2014/main" id="{100A234D-A4FB-4612-9AD6-8F87BA9262FD}"/>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AC8EF40E-A7A4-4EE4-8ED2-72CA958CF60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265543-4484-436E-B097-4276D8B5715E}" type="slidenum">
              <a:rPr lang="ru-RU" altLang="ru-RU"/>
              <a:pPr>
                <a:spcBef>
                  <a:spcPct val="0"/>
                </a:spcBef>
              </a:pPr>
              <a:t>16</a:t>
            </a:fld>
            <a:endParaRPr lang="ru-RU" altLang="ru-RU"/>
          </a:p>
        </p:txBody>
      </p:sp>
      <p:sp>
        <p:nvSpPr>
          <p:cNvPr id="18435" name="Rectangle 2">
            <a:extLst>
              <a:ext uri="{FF2B5EF4-FFF2-40B4-BE49-F238E27FC236}">
                <a16:creationId xmlns:a16="http://schemas.microsoft.com/office/drawing/2014/main" id="{922CA3AE-F442-4BA9-AD1E-BA7CAF52F393}"/>
              </a:ext>
            </a:extLst>
          </p:cNvPr>
          <p:cNvSpPr>
            <a:spLocks noGrp="1" noRot="1" noChangeAspect="1" noChangeArrowheads="1" noTextEdit="1"/>
          </p:cNvSpPr>
          <p:nvPr>
            <p:ph type="sldImg"/>
          </p:nvPr>
        </p:nvSpPr>
        <p:spPr>
          <a:solidFill>
            <a:srgbClr val="FFFFFF"/>
          </a:solidFill>
          <a:ln/>
        </p:spPr>
      </p:sp>
      <p:sp>
        <p:nvSpPr>
          <p:cNvPr id="18436" name="Rectangle 3">
            <a:extLst>
              <a:ext uri="{FF2B5EF4-FFF2-40B4-BE49-F238E27FC236}">
                <a16:creationId xmlns:a16="http://schemas.microsoft.com/office/drawing/2014/main" id="{100A234D-A4FB-4612-9AD6-8F87BA9262FD}"/>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2106877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AC8EF40E-A7A4-4EE4-8ED2-72CA958CF60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265543-4484-436E-B097-4276D8B5715E}" type="slidenum">
              <a:rPr lang="ru-RU" altLang="ru-RU"/>
              <a:pPr>
                <a:spcBef>
                  <a:spcPct val="0"/>
                </a:spcBef>
              </a:pPr>
              <a:t>17</a:t>
            </a:fld>
            <a:endParaRPr lang="ru-RU" altLang="ru-RU"/>
          </a:p>
        </p:txBody>
      </p:sp>
      <p:sp>
        <p:nvSpPr>
          <p:cNvPr id="18435" name="Rectangle 2">
            <a:extLst>
              <a:ext uri="{FF2B5EF4-FFF2-40B4-BE49-F238E27FC236}">
                <a16:creationId xmlns:a16="http://schemas.microsoft.com/office/drawing/2014/main" id="{922CA3AE-F442-4BA9-AD1E-BA7CAF52F393}"/>
              </a:ext>
            </a:extLst>
          </p:cNvPr>
          <p:cNvSpPr>
            <a:spLocks noGrp="1" noRot="1" noChangeAspect="1" noChangeArrowheads="1" noTextEdit="1"/>
          </p:cNvSpPr>
          <p:nvPr>
            <p:ph type="sldImg"/>
          </p:nvPr>
        </p:nvSpPr>
        <p:spPr>
          <a:solidFill>
            <a:srgbClr val="FFFFFF"/>
          </a:solidFill>
          <a:ln/>
        </p:spPr>
      </p:sp>
      <p:sp>
        <p:nvSpPr>
          <p:cNvPr id="18436" name="Rectangle 3">
            <a:extLst>
              <a:ext uri="{FF2B5EF4-FFF2-40B4-BE49-F238E27FC236}">
                <a16:creationId xmlns:a16="http://schemas.microsoft.com/office/drawing/2014/main" id="{100A234D-A4FB-4612-9AD6-8F87BA9262FD}"/>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4185255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AC8EF40E-A7A4-4EE4-8ED2-72CA958CF60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265543-4484-436E-B097-4276D8B5715E}" type="slidenum">
              <a:rPr lang="ru-RU" altLang="ru-RU"/>
              <a:pPr>
                <a:spcBef>
                  <a:spcPct val="0"/>
                </a:spcBef>
              </a:pPr>
              <a:t>18</a:t>
            </a:fld>
            <a:endParaRPr lang="ru-RU" altLang="ru-RU"/>
          </a:p>
        </p:txBody>
      </p:sp>
      <p:sp>
        <p:nvSpPr>
          <p:cNvPr id="18435" name="Rectangle 2">
            <a:extLst>
              <a:ext uri="{FF2B5EF4-FFF2-40B4-BE49-F238E27FC236}">
                <a16:creationId xmlns:a16="http://schemas.microsoft.com/office/drawing/2014/main" id="{922CA3AE-F442-4BA9-AD1E-BA7CAF52F393}"/>
              </a:ext>
            </a:extLst>
          </p:cNvPr>
          <p:cNvSpPr>
            <a:spLocks noGrp="1" noRot="1" noChangeAspect="1" noChangeArrowheads="1" noTextEdit="1"/>
          </p:cNvSpPr>
          <p:nvPr>
            <p:ph type="sldImg"/>
          </p:nvPr>
        </p:nvSpPr>
        <p:spPr>
          <a:solidFill>
            <a:srgbClr val="FFFFFF"/>
          </a:solidFill>
          <a:ln/>
        </p:spPr>
      </p:sp>
      <p:sp>
        <p:nvSpPr>
          <p:cNvPr id="18436" name="Rectangle 3">
            <a:extLst>
              <a:ext uri="{FF2B5EF4-FFF2-40B4-BE49-F238E27FC236}">
                <a16:creationId xmlns:a16="http://schemas.microsoft.com/office/drawing/2014/main" id="{100A234D-A4FB-4612-9AD6-8F87BA9262FD}"/>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3125890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E26F8AA9-4B3F-4AE8-8E4C-6404ABFCE12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B1543ED-EEFE-4994-B71D-20FE932B9178}" type="slidenum">
              <a:rPr lang="ru-RU" altLang="ru-RU"/>
              <a:pPr>
                <a:spcBef>
                  <a:spcPct val="0"/>
                </a:spcBef>
              </a:pPr>
              <a:t>19</a:t>
            </a:fld>
            <a:endParaRPr lang="ru-RU" altLang="ru-RU"/>
          </a:p>
        </p:txBody>
      </p:sp>
      <p:sp>
        <p:nvSpPr>
          <p:cNvPr id="20483" name="Rectangle 2">
            <a:extLst>
              <a:ext uri="{FF2B5EF4-FFF2-40B4-BE49-F238E27FC236}">
                <a16:creationId xmlns:a16="http://schemas.microsoft.com/office/drawing/2014/main" id="{11EF84FE-9512-43BD-A82C-C7C6F5E71AE3}"/>
              </a:ext>
            </a:extLst>
          </p:cNvPr>
          <p:cNvSpPr>
            <a:spLocks noGrp="1" noRot="1" noChangeAspect="1" noChangeArrowheads="1" noTextEdit="1"/>
          </p:cNvSpPr>
          <p:nvPr>
            <p:ph type="sldImg"/>
          </p:nvPr>
        </p:nvSpPr>
        <p:spPr>
          <a:solidFill>
            <a:srgbClr val="FFFFFF"/>
          </a:solidFill>
          <a:ln/>
        </p:spPr>
      </p:sp>
      <p:sp>
        <p:nvSpPr>
          <p:cNvPr id="20484" name="Rectangle 3">
            <a:extLst>
              <a:ext uri="{FF2B5EF4-FFF2-40B4-BE49-F238E27FC236}">
                <a16:creationId xmlns:a16="http://schemas.microsoft.com/office/drawing/2014/main" id="{53CC9D36-69F2-4BB8-B905-46D3E9283286}"/>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9A441D9-A4CD-4C32-9834-230AD0BEEBF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39E66CD-8C13-45A1-8E4A-17D6BE1B8419}" type="slidenum">
              <a:rPr lang="ru-RU" altLang="ru-RU"/>
              <a:pPr>
                <a:spcBef>
                  <a:spcPct val="0"/>
                </a:spcBef>
              </a:pPr>
              <a:t>2</a:t>
            </a:fld>
            <a:endParaRPr lang="ru-RU" altLang="ru-RU"/>
          </a:p>
        </p:txBody>
      </p:sp>
      <p:sp>
        <p:nvSpPr>
          <p:cNvPr id="6147" name="Rectangle 1026">
            <a:extLst>
              <a:ext uri="{FF2B5EF4-FFF2-40B4-BE49-F238E27FC236}">
                <a16:creationId xmlns:a16="http://schemas.microsoft.com/office/drawing/2014/main" id="{1F38D62C-99B5-45A8-849E-7BFC888101B2}"/>
              </a:ext>
            </a:extLst>
          </p:cNvPr>
          <p:cNvSpPr>
            <a:spLocks noGrp="1" noRot="1" noChangeAspect="1" noChangeArrowheads="1" noTextEdit="1"/>
          </p:cNvSpPr>
          <p:nvPr>
            <p:ph type="sldImg"/>
          </p:nvPr>
        </p:nvSpPr>
        <p:spPr>
          <a:ln/>
        </p:spPr>
      </p:sp>
      <p:sp>
        <p:nvSpPr>
          <p:cNvPr id="6148" name="Rectangle 1027">
            <a:extLst>
              <a:ext uri="{FF2B5EF4-FFF2-40B4-BE49-F238E27FC236}">
                <a16:creationId xmlns:a16="http://schemas.microsoft.com/office/drawing/2014/main" id="{B8532DB8-59BA-42A3-883E-42E58CB2987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E26F8AA9-4B3F-4AE8-8E4C-6404ABFCE12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B1543ED-EEFE-4994-B71D-20FE932B9178}" type="slidenum">
              <a:rPr lang="ru-RU" altLang="ru-RU"/>
              <a:pPr>
                <a:spcBef>
                  <a:spcPct val="0"/>
                </a:spcBef>
              </a:pPr>
              <a:t>20</a:t>
            </a:fld>
            <a:endParaRPr lang="ru-RU" altLang="ru-RU"/>
          </a:p>
        </p:txBody>
      </p:sp>
      <p:sp>
        <p:nvSpPr>
          <p:cNvPr id="20483" name="Rectangle 2">
            <a:extLst>
              <a:ext uri="{FF2B5EF4-FFF2-40B4-BE49-F238E27FC236}">
                <a16:creationId xmlns:a16="http://schemas.microsoft.com/office/drawing/2014/main" id="{11EF84FE-9512-43BD-A82C-C7C6F5E71AE3}"/>
              </a:ext>
            </a:extLst>
          </p:cNvPr>
          <p:cNvSpPr>
            <a:spLocks noGrp="1" noRot="1" noChangeAspect="1" noChangeArrowheads="1" noTextEdit="1"/>
          </p:cNvSpPr>
          <p:nvPr>
            <p:ph type="sldImg"/>
          </p:nvPr>
        </p:nvSpPr>
        <p:spPr>
          <a:solidFill>
            <a:srgbClr val="FFFFFF"/>
          </a:solidFill>
          <a:ln/>
        </p:spPr>
      </p:sp>
      <p:sp>
        <p:nvSpPr>
          <p:cNvPr id="20484" name="Rectangle 3">
            <a:extLst>
              <a:ext uri="{FF2B5EF4-FFF2-40B4-BE49-F238E27FC236}">
                <a16:creationId xmlns:a16="http://schemas.microsoft.com/office/drawing/2014/main" id="{53CC9D36-69F2-4BB8-B905-46D3E9283286}"/>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6482755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3837354-C9B4-4211-8F2D-375395763F6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754046-72BA-418B-9931-B6341883E039}" type="slidenum">
              <a:rPr lang="ru-RU" altLang="ru-RU"/>
              <a:pPr>
                <a:spcBef>
                  <a:spcPct val="0"/>
                </a:spcBef>
              </a:pPr>
              <a:t>21</a:t>
            </a:fld>
            <a:endParaRPr lang="ru-RU" altLang="ru-RU"/>
          </a:p>
        </p:txBody>
      </p:sp>
      <p:sp>
        <p:nvSpPr>
          <p:cNvPr id="32771" name="Rectangle 2">
            <a:extLst>
              <a:ext uri="{FF2B5EF4-FFF2-40B4-BE49-F238E27FC236}">
                <a16:creationId xmlns:a16="http://schemas.microsoft.com/office/drawing/2014/main" id="{D5996899-3A1E-4A35-923D-1DF3D77BF8C7}"/>
              </a:ext>
            </a:extLst>
          </p:cNvPr>
          <p:cNvSpPr>
            <a:spLocks noGrp="1" noRot="1" noChangeAspect="1" noChangeArrowheads="1" noTextEdit="1"/>
          </p:cNvSpPr>
          <p:nvPr>
            <p:ph type="sldImg"/>
          </p:nvPr>
        </p:nvSpPr>
        <p:spPr>
          <a:solidFill>
            <a:srgbClr val="FFFFFF"/>
          </a:solidFill>
          <a:ln/>
        </p:spPr>
      </p:sp>
      <p:sp>
        <p:nvSpPr>
          <p:cNvPr id="32772" name="Rectangle 3">
            <a:extLst>
              <a:ext uri="{FF2B5EF4-FFF2-40B4-BE49-F238E27FC236}">
                <a16:creationId xmlns:a16="http://schemas.microsoft.com/office/drawing/2014/main" id="{C3B919A8-7381-4662-877C-C7708E2F3B28}"/>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2294DC26-06AF-4A1B-B130-1C569C57118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C9BE623-0279-47F5-B50E-E486AF466C28}" type="slidenum">
              <a:rPr lang="ru-RU" altLang="ru-RU"/>
              <a:pPr>
                <a:spcBef>
                  <a:spcPct val="0"/>
                </a:spcBef>
              </a:pPr>
              <a:t>22</a:t>
            </a:fld>
            <a:endParaRPr lang="ru-RU" altLang="ru-RU"/>
          </a:p>
        </p:txBody>
      </p:sp>
      <p:sp>
        <p:nvSpPr>
          <p:cNvPr id="34819" name="Rectangle 2">
            <a:extLst>
              <a:ext uri="{FF2B5EF4-FFF2-40B4-BE49-F238E27FC236}">
                <a16:creationId xmlns:a16="http://schemas.microsoft.com/office/drawing/2014/main" id="{12347E83-4A70-4E15-B5CC-C102E03E93C0}"/>
              </a:ext>
            </a:extLst>
          </p:cNvPr>
          <p:cNvSpPr>
            <a:spLocks noGrp="1" noRot="1" noChangeAspect="1" noChangeArrowheads="1" noTextEdit="1"/>
          </p:cNvSpPr>
          <p:nvPr>
            <p:ph type="sldImg"/>
          </p:nvPr>
        </p:nvSpPr>
        <p:spPr>
          <a:solidFill>
            <a:srgbClr val="FFFFFF"/>
          </a:solidFill>
          <a:ln/>
        </p:spPr>
      </p:sp>
      <p:sp>
        <p:nvSpPr>
          <p:cNvPr id="34820" name="Rectangle 3">
            <a:extLst>
              <a:ext uri="{FF2B5EF4-FFF2-40B4-BE49-F238E27FC236}">
                <a16:creationId xmlns:a16="http://schemas.microsoft.com/office/drawing/2014/main" id="{357141C9-1C2D-4A69-BDAF-3A1BAC49135C}"/>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6928830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3837354-C9B4-4211-8F2D-375395763F6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754046-72BA-418B-9931-B6341883E039}" type="slidenum">
              <a:rPr lang="ru-RU" altLang="ru-RU"/>
              <a:pPr>
                <a:spcBef>
                  <a:spcPct val="0"/>
                </a:spcBef>
              </a:pPr>
              <a:t>23</a:t>
            </a:fld>
            <a:endParaRPr lang="ru-RU" altLang="ru-RU"/>
          </a:p>
        </p:txBody>
      </p:sp>
      <p:sp>
        <p:nvSpPr>
          <p:cNvPr id="32771" name="Rectangle 2">
            <a:extLst>
              <a:ext uri="{FF2B5EF4-FFF2-40B4-BE49-F238E27FC236}">
                <a16:creationId xmlns:a16="http://schemas.microsoft.com/office/drawing/2014/main" id="{D5996899-3A1E-4A35-923D-1DF3D77BF8C7}"/>
              </a:ext>
            </a:extLst>
          </p:cNvPr>
          <p:cNvSpPr>
            <a:spLocks noGrp="1" noRot="1" noChangeAspect="1" noChangeArrowheads="1" noTextEdit="1"/>
          </p:cNvSpPr>
          <p:nvPr>
            <p:ph type="sldImg"/>
          </p:nvPr>
        </p:nvSpPr>
        <p:spPr>
          <a:solidFill>
            <a:srgbClr val="FFFFFF"/>
          </a:solidFill>
          <a:ln/>
        </p:spPr>
      </p:sp>
      <p:sp>
        <p:nvSpPr>
          <p:cNvPr id="32772" name="Rectangle 3">
            <a:extLst>
              <a:ext uri="{FF2B5EF4-FFF2-40B4-BE49-F238E27FC236}">
                <a16:creationId xmlns:a16="http://schemas.microsoft.com/office/drawing/2014/main" id="{C3B919A8-7381-4662-877C-C7708E2F3B28}"/>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049462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3837354-C9B4-4211-8F2D-375395763F6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754046-72BA-418B-9931-B6341883E039}" type="slidenum">
              <a:rPr lang="ru-RU" altLang="ru-RU"/>
              <a:pPr>
                <a:spcBef>
                  <a:spcPct val="0"/>
                </a:spcBef>
              </a:pPr>
              <a:t>24</a:t>
            </a:fld>
            <a:endParaRPr lang="ru-RU" altLang="ru-RU"/>
          </a:p>
        </p:txBody>
      </p:sp>
      <p:sp>
        <p:nvSpPr>
          <p:cNvPr id="32771" name="Rectangle 2">
            <a:extLst>
              <a:ext uri="{FF2B5EF4-FFF2-40B4-BE49-F238E27FC236}">
                <a16:creationId xmlns:a16="http://schemas.microsoft.com/office/drawing/2014/main" id="{D5996899-3A1E-4A35-923D-1DF3D77BF8C7}"/>
              </a:ext>
            </a:extLst>
          </p:cNvPr>
          <p:cNvSpPr>
            <a:spLocks noGrp="1" noRot="1" noChangeAspect="1" noChangeArrowheads="1" noTextEdit="1"/>
          </p:cNvSpPr>
          <p:nvPr>
            <p:ph type="sldImg"/>
          </p:nvPr>
        </p:nvSpPr>
        <p:spPr>
          <a:solidFill>
            <a:srgbClr val="FFFFFF"/>
          </a:solidFill>
          <a:ln/>
        </p:spPr>
      </p:sp>
      <p:sp>
        <p:nvSpPr>
          <p:cNvPr id="32772" name="Rectangle 3">
            <a:extLst>
              <a:ext uri="{FF2B5EF4-FFF2-40B4-BE49-F238E27FC236}">
                <a16:creationId xmlns:a16="http://schemas.microsoft.com/office/drawing/2014/main" id="{C3B919A8-7381-4662-877C-C7708E2F3B28}"/>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235839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0205B92A-E4D0-4372-A25B-5DADA8CD85F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4E1B16-2B0A-4F5D-94E1-DB8EBF9A83E6}" type="slidenum">
              <a:rPr lang="ru-RU" altLang="ru-RU"/>
              <a:pPr>
                <a:spcBef>
                  <a:spcPct val="0"/>
                </a:spcBef>
              </a:pPr>
              <a:t>25</a:t>
            </a:fld>
            <a:endParaRPr lang="ru-RU" altLang="ru-RU"/>
          </a:p>
        </p:txBody>
      </p:sp>
      <p:sp>
        <p:nvSpPr>
          <p:cNvPr id="38915" name="Rectangle 2">
            <a:extLst>
              <a:ext uri="{FF2B5EF4-FFF2-40B4-BE49-F238E27FC236}">
                <a16:creationId xmlns:a16="http://schemas.microsoft.com/office/drawing/2014/main" id="{A71901D4-CC3E-49D7-8B3C-F165AA4BE3CB}"/>
              </a:ext>
            </a:extLst>
          </p:cNvPr>
          <p:cNvSpPr>
            <a:spLocks noGrp="1" noRot="1" noChangeAspect="1" noChangeArrowheads="1" noTextEdit="1"/>
          </p:cNvSpPr>
          <p:nvPr>
            <p:ph type="sldImg"/>
          </p:nvPr>
        </p:nvSpPr>
        <p:spPr>
          <a:solidFill>
            <a:srgbClr val="FFFFFF"/>
          </a:solidFill>
          <a:ln/>
        </p:spPr>
      </p:sp>
      <p:sp>
        <p:nvSpPr>
          <p:cNvPr id="38916" name="Rectangle 3">
            <a:extLst>
              <a:ext uri="{FF2B5EF4-FFF2-40B4-BE49-F238E27FC236}">
                <a16:creationId xmlns:a16="http://schemas.microsoft.com/office/drawing/2014/main" id="{AC3316AF-7CA5-47D4-992E-3A3EE1FD2FF8}"/>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875B4248-3660-45C1-8352-6393D4A42A6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13B012C-2ED0-4FF6-A3EF-CB37C4BF1EB3}" type="slidenum">
              <a:rPr lang="ru-RU" altLang="ru-RU"/>
              <a:pPr>
                <a:spcBef>
                  <a:spcPct val="0"/>
                </a:spcBef>
              </a:pPr>
              <a:t>26</a:t>
            </a:fld>
            <a:endParaRPr lang="ru-RU" altLang="ru-RU"/>
          </a:p>
        </p:txBody>
      </p:sp>
      <p:sp>
        <p:nvSpPr>
          <p:cNvPr id="40963" name="Rectangle 2">
            <a:extLst>
              <a:ext uri="{FF2B5EF4-FFF2-40B4-BE49-F238E27FC236}">
                <a16:creationId xmlns:a16="http://schemas.microsoft.com/office/drawing/2014/main" id="{57D9F4A5-05AB-4231-94C5-8DDCD214042C}"/>
              </a:ext>
            </a:extLst>
          </p:cNvPr>
          <p:cNvSpPr>
            <a:spLocks noGrp="1" noRot="1" noChangeAspect="1" noChangeArrowheads="1" noTextEdit="1"/>
          </p:cNvSpPr>
          <p:nvPr>
            <p:ph type="sldImg"/>
          </p:nvPr>
        </p:nvSpPr>
        <p:spPr>
          <a:solidFill>
            <a:srgbClr val="FFFFFF"/>
          </a:solidFill>
          <a:ln/>
        </p:spPr>
      </p:sp>
      <p:sp>
        <p:nvSpPr>
          <p:cNvPr id="40964" name="Rectangle 3">
            <a:extLst>
              <a:ext uri="{FF2B5EF4-FFF2-40B4-BE49-F238E27FC236}">
                <a16:creationId xmlns:a16="http://schemas.microsoft.com/office/drawing/2014/main" id="{6923D716-D363-4A06-A026-3AAD80C1A366}"/>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9BB7738D-A810-4EB8-B323-E61886D87A1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749DC74-6BA3-4A81-8B7D-7663E47E4FF5}" type="slidenum">
              <a:rPr lang="ru-RU" altLang="ru-RU"/>
              <a:pPr>
                <a:spcBef>
                  <a:spcPct val="0"/>
                </a:spcBef>
              </a:pPr>
              <a:t>27</a:t>
            </a:fld>
            <a:endParaRPr lang="ru-RU" altLang="ru-RU"/>
          </a:p>
        </p:txBody>
      </p:sp>
      <p:sp>
        <p:nvSpPr>
          <p:cNvPr id="43011" name="Rectangle 2">
            <a:extLst>
              <a:ext uri="{FF2B5EF4-FFF2-40B4-BE49-F238E27FC236}">
                <a16:creationId xmlns:a16="http://schemas.microsoft.com/office/drawing/2014/main" id="{F3718895-8509-42F1-AB16-DBC32A3BEB8F}"/>
              </a:ext>
            </a:extLst>
          </p:cNvPr>
          <p:cNvSpPr>
            <a:spLocks noGrp="1" noRot="1" noChangeAspect="1" noChangeArrowheads="1" noTextEdit="1"/>
          </p:cNvSpPr>
          <p:nvPr>
            <p:ph type="sldImg"/>
          </p:nvPr>
        </p:nvSpPr>
        <p:spPr>
          <a:solidFill>
            <a:srgbClr val="FFFFFF"/>
          </a:solidFill>
          <a:ln/>
        </p:spPr>
      </p:sp>
      <p:sp>
        <p:nvSpPr>
          <p:cNvPr id="43012" name="Rectangle 3">
            <a:extLst>
              <a:ext uri="{FF2B5EF4-FFF2-40B4-BE49-F238E27FC236}">
                <a16:creationId xmlns:a16="http://schemas.microsoft.com/office/drawing/2014/main" id="{6975FC81-9118-4422-9C3E-854886BC8AE0}"/>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9BB7738D-A810-4EB8-B323-E61886D87A1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749DC74-6BA3-4A81-8B7D-7663E47E4FF5}" type="slidenum">
              <a:rPr lang="ru-RU" altLang="ru-RU"/>
              <a:pPr>
                <a:spcBef>
                  <a:spcPct val="0"/>
                </a:spcBef>
              </a:pPr>
              <a:t>28</a:t>
            </a:fld>
            <a:endParaRPr lang="ru-RU" altLang="ru-RU"/>
          </a:p>
        </p:txBody>
      </p:sp>
      <p:sp>
        <p:nvSpPr>
          <p:cNvPr id="43011" name="Rectangle 2">
            <a:extLst>
              <a:ext uri="{FF2B5EF4-FFF2-40B4-BE49-F238E27FC236}">
                <a16:creationId xmlns:a16="http://schemas.microsoft.com/office/drawing/2014/main" id="{F3718895-8509-42F1-AB16-DBC32A3BEB8F}"/>
              </a:ext>
            </a:extLst>
          </p:cNvPr>
          <p:cNvSpPr>
            <a:spLocks noGrp="1" noRot="1" noChangeAspect="1" noChangeArrowheads="1" noTextEdit="1"/>
          </p:cNvSpPr>
          <p:nvPr>
            <p:ph type="sldImg"/>
          </p:nvPr>
        </p:nvSpPr>
        <p:spPr>
          <a:solidFill>
            <a:srgbClr val="FFFFFF"/>
          </a:solidFill>
          <a:ln/>
        </p:spPr>
      </p:sp>
      <p:sp>
        <p:nvSpPr>
          <p:cNvPr id="43012" name="Rectangle 3">
            <a:extLst>
              <a:ext uri="{FF2B5EF4-FFF2-40B4-BE49-F238E27FC236}">
                <a16:creationId xmlns:a16="http://schemas.microsoft.com/office/drawing/2014/main" id="{6975FC81-9118-4422-9C3E-854886BC8AE0}"/>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1957822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9BB7738D-A810-4EB8-B323-E61886D87A1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749DC74-6BA3-4A81-8B7D-7663E47E4FF5}" type="slidenum">
              <a:rPr lang="ru-RU" altLang="ru-RU"/>
              <a:pPr>
                <a:spcBef>
                  <a:spcPct val="0"/>
                </a:spcBef>
              </a:pPr>
              <a:t>29</a:t>
            </a:fld>
            <a:endParaRPr lang="ru-RU" altLang="ru-RU"/>
          </a:p>
        </p:txBody>
      </p:sp>
      <p:sp>
        <p:nvSpPr>
          <p:cNvPr id="43011" name="Rectangle 2">
            <a:extLst>
              <a:ext uri="{FF2B5EF4-FFF2-40B4-BE49-F238E27FC236}">
                <a16:creationId xmlns:a16="http://schemas.microsoft.com/office/drawing/2014/main" id="{F3718895-8509-42F1-AB16-DBC32A3BEB8F}"/>
              </a:ext>
            </a:extLst>
          </p:cNvPr>
          <p:cNvSpPr>
            <a:spLocks noGrp="1" noRot="1" noChangeAspect="1" noChangeArrowheads="1" noTextEdit="1"/>
          </p:cNvSpPr>
          <p:nvPr>
            <p:ph type="sldImg"/>
          </p:nvPr>
        </p:nvSpPr>
        <p:spPr>
          <a:solidFill>
            <a:srgbClr val="FFFFFF"/>
          </a:solidFill>
          <a:ln/>
        </p:spPr>
      </p:sp>
      <p:sp>
        <p:nvSpPr>
          <p:cNvPr id="43012" name="Rectangle 3">
            <a:extLst>
              <a:ext uri="{FF2B5EF4-FFF2-40B4-BE49-F238E27FC236}">
                <a16:creationId xmlns:a16="http://schemas.microsoft.com/office/drawing/2014/main" id="{6975FC81-9118-4422-9C3E-854886BC8AE0}"/>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40523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9A441D9-A4CD-4C32-9834-230AD0BEEBF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39E66CD-8C13-45A1-8E4A-17D6BE1B8419}" type="slidenum">
              <a:rPr lang="ru-RU" altLang="ru-RU"/>
              <a:pPr>
                <a:spcBef>
                  <a:spcPct val="0"/>
                </a:spcBef>
              </a:pPr>
              <a:t>3</a:t>
            </a:fld>
            <a:endParaRPr lang="ru-RU" altLang="ru-RU"/>
          </a:p>
        </p:txBody>
      </p:sp>
      <p:sp>
        <p:nvSpPr>
          <p:cNvPr id="6147" name="Rectangle 1026">
            <a:extLst>
              <a:ext uri="{FF2B5EF4-FFF2-40B4-BE49-F238E27FC236}">
                <a16:creationId xmlns:a16="http://schemas.microsoft.com/office/drawing/2014/main" id="{1F38D62C-99B5-45A8-849E-7BFC888101B2}"/>
              </a:ext>
            </a:extLst>
          </p:cNvPr>
          <p:cNvSpPr>
            <a:spLocks noGrp="1" noRot="1" noChangeAspect="1" noChangeArrowheads="1" noTextEdit="1"/>
          </p:cNvSpPr>
          <p:nvPr>
            <p:ph type="sldImg"/>
          </p:nvPr>
        </p:nvSpPr>
        <p:spPr>
          <a:ln/>
        </p:spPr>
      </p:sp>
      <p:sp>
        <p:nvSpPr>
          <p:cNvPr id="6148" name="Rectangle 1027">
            <a:extLst>
              <a:ext uri="{FF2B5EF4-FFF2-40B4-BE49-F238E27FC236}">
                <a16:creationId xmlns:a16="http://schemas.microsoft.com/office/drawing/2014/main" id="{B8532DB8-59BA-42A3-883E-42E58CB2987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41128166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CB3D792D-8BFD-4699-AA8C-1BAB569E3B1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AC61B6D-A314-4EE3-941C-ACE8B54372E7}" type="slidenum">
              <a:rPr lang="ru-RU" altLang="ru-RU"/>
              <a:pPr>
                <a:spcBef>
                  <a:spcPct val="0"/>
                </a:spcBef>
              </a:pPr>
              <a:t>30</a:t>
            </a:fld>
            <a:endParaRPr lang="ru-RU" altLang="ru-RU"/>
          </a:p>
        </p:txBody>
      </p:sp>
      <p:sp>
        <p:nvSpPr>
          <p:cNvPr id="45059" name="Rectangle 2">
            <a:extLst>
              <a:ext uri="{FF2B5EF4-FFF2-40B4-BE49-F238E27FC236}">
                <a16:creationId xmlns:a16="http://schemas.microsoft.com/office/drawing/2014/main" id="{2777D868-168D-47DF-9202-E03BBB7FED41}"/>
              </a:ext>
            </a:extLst>
          </p:cNvPr>
          <p:cNvSpPr>
            <a:spLocks noGrp="1" noRot="1" noChangeAspect="1" noChangeArrowheads="1" noTextEdit="1"/>
          </p:cNvSpPr>
          <p:nvPr>
            <p:ph type="sldImg"/>
          </p:nvPr>
        </p:nvSpPr>
        <p:spPr>
          <a:solidFill>
            <a:srgbClr val="FFFFFF"/>
          </a:solidFill>
          <a:ln/>
        </p:spPr>
      </p:sp>
      <p:sp>
        <p:nvSpPr>
          <p:cNvPr id="45060" name="Rectangle 3">
            <a:extLst>
              <a:ext uri="{FF2B5EF4-FFF2-40B4-BE49-F238E27FC236}">
                <a16:creationId xmlns:a16="http://schemas.microsoft.com/office/drawing/2014/main" id="{F41BECF8-182A-4EF2-868B-9A017BC92853}"/>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463AB8D2-E658-48BF-B797-30D501256CA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EFD7B96-FE7F-4082-86A8-9761997EF79D}" type="slidenum">
              <a:rPr lang="ru-RU" altLang="ru-RU"/>
              <a:pPr>
                <a:spcBef>
                  <a:spcPct val="0"/>
                </a:spcBef>
              </a:pPr>
              <a:t>31</a:t>
            </a:fld>
            <a:endParaRPr lang="ru-RU" altLang="ru-RU"/>
          </a:p>
        </p:txBody>
      </p:sp>
      <p:sp>
        <p:nvSpPr>
          <p:cNvPr id="47107" name="Rectangle 2">
            <a:extLst>
              <a:ext uri="{FF2B5EF4-FFF2-40B4-BE49-F238E27FC236}">
                <a16:creationId xmlns:a16="http://schemas.microsoft.com/office/drawing/2014/main" id="{F46054B2-69EF-42DC-95C5-EF43703A4F83}"/>
              </a:ext>
            </a:extLst>
          </p:cNvPr>
          <p:cNvSpPr>
            <a:spLocks noGrp="1" noRot="1" noChangeAspect="1" noChangeArrowheads="1" noTextEdit="1"/>
          </p:cNvSpPr>
          <p:nvPr>
            <p:ph type="sldImg"/>
          </p:nvPr>
        </p:nvSpPr>
        <p:spPr>
          <a:solidFill>
            <a:srgbClr val="FFFFFF"/>
          </a:solidFill>
          <a:ln/>
        </p:spPr>
      </p:sp>
      <p:sp>
        <p:nvSpPr>
          <p:cNvPr id="47108" name="Rectangle 3">
            <a:extLst>
              <a:ext uri="{FF2B5EF4-FFF2-40B4-BE49-F238E27FC236}">
                <a16:creationId xmlns:a16="http://schemas.microsoft.com/office/drawing/2014/main" id="{24526A53-411D-435D-BDCC-48EA10A9696F}"/>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4458F71-AD9C-4785-9FDC-D41AEB923C0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AFCEF31-4E8B-4460-BFB4-028772BBA24A}" type="slidenum">
              <a:rPr lang="ru-RU" altLang="ru-RU"/>
              <a:pPr>
                <a:spcBef>
                  <a:spcPct val="0"/>
                </a:spcBef>
              </a:pPr>
              <a:t>32</a:t>
            </a:fld>
            <a:endParaRPr lang="ru-RU" altLang="ru-RU"/>
          </a:p>
        </p:txBody>
      </p:sp>
      <p:sp>
        <p:nvSpPr>
          <p:cNvPr id="49155" name="Rectangle 2">
            <a:extLst>
              <a:ext uri="{FF2B5EF4-FFF2-40B4-BE49-F238E27FC236}">
                <a16:creationId xmlns:a16="http://schemas.microsoft.com/office/drawing/2014/main" id="{E775A6A8-2144-4091-AE9D-680E64DCDF89}"/>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1C5E7E48-EB6B-49D8-B200-8D1D10521147}"/>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5BBA4058-ED67-42C4-9520-01A7FCFBB2C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E98AAD1-2A83-45BD-886A-4D073B4D7F48}" type="slidenum">
              <a:rPr lang="ru-RU" altLang="ru-RU"/>
              <a:pPr>
                <a:spcBef>
                  <a:spcPct val="0"/>
                </a:spcBef>
              </a:pPr>
              <a:t>33</a:t>
            </a:fld>
            <a:endParaRPr lang="ru-RU" altLang="ru-RU"/>
          </a:p>
        </p:txBody>
      </p:sp>
      <p:sp>
        <p:nvSpPr>
          <p:cNvPr id="51203" name="Rectangle 2">
            <a:extLst>
              <a:ext uri="{FF2B5EF4-FFF2-40B4-BE49-F238E27FC236}">
                <a16:creationId xmlns:a16="http://schemas.microsoft.com/office/drawing/2014/main" id="{0F3C2F39-7BFF-4FEB-8263-F67E866B2794}"/>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C5DB153A-4B6C-422A-B723-D5F1661DBF5A}"/>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04A0741-EFBF-46EF-A50B-703DC236E7E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B2D77AE-CA40-4AF2-85E8-0DCCA1C97AB6}" type="slidenum">
              <a:rPr lang="ru-RU" altLang="ru-RU"/>
              <a:pPr>
                <a:spcBef>
                  <a:spcPct val="0"/>
                </a:spcBef>
              </a:pPr>
              <a:t>34</a:t>
            </a:fld>
            <a:endParaRPr lang="ru-RU" altLang="ru-RU"/>
          </a:p>
        </p:txBody>
      </p:sp>
      <p:sp>
        <p:nvSpPr>
          <p:cNvPr id="53251" name="Rectangle 2">
            <a:extLst>
              <a:ext uri="{FF2B5EF4-FFF2-40B4-BE49-F238E27FC236}">
                <a16:creationId xmlns:a16="http://schemas.microsoft.com/office/drawing/2014/main" id="{3AD2113D-1C0A-4969-A4A4-E7EBCB010D83}"/>
              </a:ext>
            </a:extLst>
          </p:cNvPr>
          <p:cNvSpPr>
            <a:spLocks noGrp="1" noRot="1" noChangeAspect="1" noChangeArrowheads="1" noTextEdit="1"/>
          </p:cNvSpPr>
          <p:nvPr>
            <p:ph type="sldImg"/>
          </p:nvPr>
        </p:nvSpPr>
        <p:spPr>
          <a:solidFill>
            <a:srgbClr val="FFFFFF"/>
          </a:solidFill>
          <a:ln/>
        </p:spPr>
      </p:sp>
      <p:sp>
        <p:nvSpPr>
          <p:cNvPr id="53252" name="Rectangle 3">
            <a:extLst>
              <a:ext uri="{FF2B5EF4-FFF2-40B4-BE49-F238E27FC236}">
                <a16:creationId xmlns:a16="http://schemas.microsoft.com/office/drawing/2014/main" id="{00520F29-49C8-48C5-B1A0-7E54FFDC52F8}"/>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5164A38B-2F0B-4D65-84CF-6D9C4AA1405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C0BAA1-B293-4138-B8DF-50C31B311D8B}" type="slidenum">
              <a:rPr lang="ru-RU" altLang="ru-RU"/>
              <a:pPr>
                <a:spcBef>
                  <a:spcPct val="0"/>
                </a:spcBef>
              </a:pPr>
              <a:t>35</a:t>
            </a:fld>
            <a:endParaRPr lang="ru-RU" altLang="ru-RU"/>
          </a:p>
        </p:txBody>
      </p:sp>
      <p:sp>
        <p:nvSpPr>
          <p:cNvPr id="57347" name="Rectangle 2">
            <a:extLst>
              <a:ext uri="{FF2B5EF4-FFF2-40B4-BE49-F238E27FC236}">
                <a16:creationId xmlns:a16="http://schemas.microsoft.com/office/drawing/2014/main" id="{4CD9130A-8B3F-4390-87A3-EC39004CD38C}"/>
              </a:ext>
            </a:extLst>
          </p:cNvPr>
          <p:cNvSpPr>
            <a:spLocks noGrp="1" noRot="1" noChangeAspect="1" noChangeArrowheads="1" noTextEdit="1"/>
          </p:cNvSpPr>
          <p:nvPr>
            <p:ph type="sldImg"/>
          </p:nvPr>
        </p:nvSpPr>
        <p:spPr>
          <a:solidFill>
            <a:srgbClr val="FFFFFF"/>
          </a:solidFill>
          <a:ln/>
        </p:spPr>
      </p:sp>
      <p:sp>
        <p:nvSpPr>
          <p:cNvPr id="57348" name="Rectangle 3">
            <a:extLst>
              <a:ext uri="{FF2B5EF4-FFF2-40B4-BE49-F238E27FC236}">
                <a16:creationId xmlns:a16="http://schemas.microsoft.com/office/drawing/2014/main" id="{9D774061-6954-4033-9B9C-0D11ED246BA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a:p>
            <a:pPr eaLnBrk="1" hangingPunct="1"/>
            <a:endParaRPr lang="ru-RU" altLang="ru-R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D7A82910-93C8-468C-A32C-67217E47686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9F901F0-E39D-45CE-B1FA-5EB649945F08}" type="slidenum">
              <a:rPr lang="ru-RU" altLang="ru-RU"/>
              <a:pPr>
                <a:spcBef>
                  <a:spcPct val="0"/>
                </a:spcBef>
              </a:pPr>
              <a:t>36</a:t>
            </a:fld>
            <a:endParaRPr lang="ru-RU" altLang="ru-RU"/>
          </a:p>
        </p:txBody>
      </p:sp>
      <p:sp>
        <p:nvSpPr>
          <p:cNvPr id="59395" name="Rectangle 2">
            <a:extLst>
              <a:ext uri="{FF2B5EF4-FFF2-40B4-BE49-F238E27FC236}">
                <a16:creationId xmlns:a16="http://schemas.microsoft.com/office/drawing/2014/main" id="{6FF9BC2D-D572-4139-AE60-19782EDA13B5}"/>
              </a:ext>
            </a:extLst>
          </p:cNvPr>
          <p:cNvSpPr>
            <a:spLocks noGrp="1" noRot="1" noChangeAspect="1" noChangeArrowheads="1" noTextEdit="1"/>
          </p:cNvSpPr>
          <p:nvPr>
            <p:ph type="sldImg"/>
          </p:nvPr>
        </p:nvSpPr>
        <p:spPr>
          <a:solidFill>
            <a:srgbClr val="FFFFFF"/>
          </a:solidFill>
          <a:ln/>
        </p:spPr>
      </p:sp>
      <p:sp>
        <p:nvSpPr>
          <p:cNvPr id="59396" name="Rectangle 3">
            <a:extLst>
              <a:ext uri="{FF2B5EF4-FFF2-40B4-BE49-F238E27FC236}">
                <a16:creationId xmlns:a16="http://schemas.microsoft.com/office/drawing/2014/main" id="{9C0FDC48-D6CE-4826-9556-16AFC318C3EB}"/>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21A5F0BA-0C47-4A7D-B63D-6547272B2CC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F6828D-E0DC-4BF5-8C1C-E42BCC1120AD}" type="slidenum">
              <a:rPr lang="ru-RU" altLang="ru-RU"/>
              <a:pPr>
                <a:spcBef>
                  <a:spcPct val="0"/>
                </a:spcBef>
              </a:pPr>
              <a:t>37</a:t>
            </a:fld>
            <a:endParaRPr lang="ru-RU" altLang="ru-RU"/>
          </a:p>
        </p:txBody>
      </p:sp>
      <p:sp>
        <p:nvSpPr>
          <p:cNvPr id="61443" name="Rectangle 2">
            <a:extLst>
              <a:ext uri="{FF2B5EF4-FFF2-40B4-BE49-F238E27FC236}">
                <a16:creationId xmlns:a16="http://schemas.microsoft.com/office/drawing/2014/main" id="{3E84AAA2-31AE-4C20-95ED-8452E0E3D883}"/>
              </a:ext>
            </a:extLst>
          </p:cNvPr>
          <p:cNvSpPr>
            <a:spLocks noGrp="1" noRot="1" noChangeAspect="1" noChangeArrowheads="1" noTextEdit="1"/>
          </p:cNvSpPr>
          <p:nvPr>
            <p:ph type="sldImg"/>
          </p:nvPr>
        </p:nvSpPr>
        <p:spPr>
          <a:solidFill>
            <a:srgbClr val="FFFFFF"/>
          </a:solidFill>
          <a:ln/>
        </p:spPr>
      </p:sp>
      <p:sp>
        <p:nvSpPr>
          <p:cNvPr id="61444" name="Rectangle 3">
            <a:extLst>
              <a:ext uri="{FF2B5EF4-FFF2-40B4-BE49-F238E27FC236}">
                <a16:creationId xmlns:a16="http://schemas.microsoft.com/office/drawing/2014/main" id="{0C69296C-CCD0-4614-B225-F7A798CE0FC5}"/>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E8EAD71D-4578-4E92-BB0F-11C2FF17AFB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AB05FB6-242C-4CDE-9F49-BEF26E1C8832}" type="slidenum">
              <a:rPr lang="ru-RU" altLang="ru-RU"/>
              <a:pPr>
                <a:spcBef>
                  <a:spcPct val="0"/>
                </a:spcBef>
              </a:pPr>
              <a:t>38</a:t>
            </a:fld>
            <a:endParaRPr lang="ru-RU" altLang="ru-RU"/>
          </a:p>
        </p:txBody>
      </p:sp>
      <p:sp>
        <p:nvSpPr>
          <p:cNvPr id="63491" name="Rectangle 2">
            <a:extLst>
              <a:ext uri="{FF2B5EF4-FFF2-40B4-BE49-F238E27FC236}">
                <a16:creationId xmlns:a16="http://schemas.microsoft.com/office/drawing/2014/main" id="{E40D0320-ED43-4B8A-BE3C-B0E1B98AAC2B}"/>
              </a:ext>
            </a:extLst>
          </p:cNvPr>
          <p:cNvSpPr>
            <a:spLocks noGrp="1" noRot="1" noChangeAspect="1" noChangeArrowheads="1" noTextEdit="1"/>
          </p:cNvSpPr>
          <p:nvPr>
            <p:ph type="sldImg"/>
          </p:nvPr>
        </p:nvSpPr>
        <p:spPr>
          <a:solidFill>
            <a:srgbClr val="FFFFFF"/>
          </a:solidFill>
          <a:ln/>
        </p:spPr>
      </p:sp>
      <p:sp>
        <p:nvSpPr>
          <p:cNvPr id="63492" name="Rectangle 3">
            <a:extLst>
              <a:ext uri="{FF2B5EF4-FFF2-40B4-BE49-F238E27FC236}">
                <a16:creationId xmlns:a16="http://schemas.microsoft.com/office/drawing/2014/main" id="{8CAF37BC-8BDA-4175-85E4-314F53AC5157}"/>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25E29788-74B6-4C83-8E49-9D6154CCE94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F90302D-6389-4DEB-8454-072FBDE5601F}" type="slidenum">
              <a:rPr lang="ru-RU" altLang="ru-RU"/>
              <a:pPr>
                <a:spcBef>
                  <a:spcPct val="0"/>
                </a:spcBef>
              </a:pPr>
              <a:t>39</a:t>
            </a:fld>
            <a:endParaRPr lang="ru-RU" altLang="ru-RU"/>
          </a:p>
        </p:txBody>
      </p:sp>
      <p:sp>
        <p:nvSpPr>
          <p:cNvPr id="65539" name="Rectangle 2">
            <a:extLst>
              <a:ext uri="{FF2B5EF4-FFF2-40B4-BE49-F238E27FC236}">
                <a16:creationId xmlns:a16="http://schemas.microsoft.com/office/drawing/2014/main" id="{749A6719-D4D8-4794-B4BD-624F7DE0C9CC}"/>
              </a:ext>
            </a:extLst>
          </p:cNvPr>
          <p:cNvSpPr>
            <a:spLocks noGrp="1" noRot="1" noChangeAspect="1" noChangeArrowheads="1" noTextEdit="1"/>
          </p:cNvSpPr>
          <p:nvPr>
            <p:ph type="sldImg"/>
          </p:nvPr>
        </p:nvSpPr>
        <p:spPr>
          <a:solidFill>
            <a:srgbClr val="FFFFFF"/>
          </a:solidFill>
          <a:ln/>
        </p:spPr>
      </p:sp>
      <p:sp>
        <p:nvSpPr>
          <p:cNvPr id="65540" name="Rectangle 3">
            <a:extLst>
              <a:ext uri="{FF2B5EF4-FFF2-40B4-BE49-F238E27FC236}">
                <a16:creationId xmlns:a16="http://schemas.microsoft.com/office/drawing/2014/main" id="{C01133C1-AFB0-4C61-ACAF-F7A428FEA4B4}"/>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E6105192-7DD5-464A-AAE5-E2755DBCA77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7D52C93-DF1F-4F3B-856E-E74402DD6193}" type="slidenum">
              <a:rPr lang="ru-RU" altLang="ru-RU"/>
              <a:pPr>
                <a:spcBef>
                  <a:spcPct val="0"/>
                </a:spcBef>
              </a:pPr>
              <a:t>4</a:t>
            </a:fld>
            <a:endParaRPr lang="ru-RU" altLang="ru-RU"/>
          </a:p>
        </p:txBody>
      </p:sp>
      <p:sp>
        <p:nvSpPr>
          <p:cNvPr id="12291" name="Rectangle 2">
            <a:extLst>
              <a:ext uri="{FF2B5EF4-FFF2-40B4-BE49-F238E27FC236}">
                <a16:creationId xmlns:a16="http://schemas.microsoft.com/office/drawing/2014/main" id="{6F18719C-A593-4F97-9EC3-F5B730F58ECB}"/>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27B3B896-23E7-43BC-B6FD-C1B184AAE8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21388564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3743CB5-1FC2-4484-941C-594BFE72B797}" type="slidenum">
              <a:rPr lang="ru-RU" sz="1200" smtClean="0"/>
              <a:pPr eaLnBrk="1" hangingPunct="1"/>
              <a:t>40</a:t>
            </a:fld>
            <a:endParaRPr lang="ru-RU" sz="1200"/>
          </a:p>
        </p:txBody>
      </p:sp>
      <p:sp>
        <p:nvSpPr>
          <p:cNvPr id="71683" name="Rectangle 2"/>
          <p:cNvSpPr>
            <a:spLocks noGrp="1" noRot="1" noChangeAspect="1" noChangeArrowheads="1" noTextEdit="1"/>
          </p:cNvSpPr>
          <p:nvPr>
            <p:ph type="sldImg"/>
          </p:nvPr>
        </p:nvSpPr>
        <p:spPr>
          <a:solidFill>
            <a:srgbClr val="FFFFFF"/>
          </a:solidFill>
          <a:ln/>
        </p:spPr>
      </p:sp>
      <p:sp>
        <p:nvSpPr>
          <p:cNvPr id="7168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ru-RU"/>
              <a:t>В режиме слайдов ответы появляются после кликанья мышкой</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3743CB5-1FC2-4484-941C-594BFE72B797}" type="slidenum">
              <a:rPr lang="ru-RU" sz="1200" smtClean="0"/>
              <a:pPr eaLnBrk="1" hangingPunct="1"/>
              <a:t>41</a:t>
            </a:fld>
            <a:endParaRPr lang="ru-RU" sz="1200"/>
          </a:p>
        </p:txBody>
      </p:sp>
      <p:sp>
        <p:nvSpPr>
          <p:cNvPr id="71683" name="Rectangle 2"/>
          <p:cNvSpPr>
            <a:spLocks noGrp="1" noRot="1" noChangeAspect="1" noChangeArrowheads="1" noTextEdit="1"/>
          </p:cNvSpPr>
          <p:nvPr>
            <p:ph type="sldImg"/>
          </p:nvPr>
        </p:nvSpPr>
        <p:spPr>
          <a:solidFill>
            <a:srgbClr val="FFFFFF"/>
          </a:solidFill>
          <a:ln/>
        </p:spPr>
      </p:sp>
      <p:sp>
        <p:nvSpPr>
          <p:cNvPr id="7168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ru-RU"/>
              <a:t>В режиме слайдов ответы появляются после кликанья мышкой</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16776FE0-DDA8-44C5-B6A5-2B53F000C44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0B71953-EE10-4250-866A-F3C16D53547E}" type="slidenum">
              <a:rPr lang="ru-RU" altLang="ru-RU"/>
              <a:pPr>
                <a:spcBef>
                  <a:spcPct val="0"/>
                </a:spcBef>
              </a:pPr>
              <a:t>42</a:t>
            </a:fld>
            <a:endParaRPr lang="ru-RU" altLang="ru-RU"/>
          </a:p>
        </p:txBody>
      </p:sp>
      <p:sp>
        <p:nvSpPr>
          <p:cNvPr id="67587" name="Rectangle 2">
            <a:extLst>
              <a:ext uri="{FF2B5EF4-FFF2-40B4-BE49-F238E27FC236}">
                <a16:creationId xmlns:a16="http://schemas.microsoft.com/office/drawing/2014/main" id="{5D80F5CF-8C1C-4816-AF84-EC6B90E01D13}"/>
              </a:ext>
            </a:extLst>
          </p:cNvPr>
          <p:cNvSpPr>
            <a:spLocks noGrp="1" noRot="1" noChangeAspect="1" noChangeArrowheads="1" noTextEdit="1"/>
          </p:cNvSpPr>
          <p:nvPr>
            <p:ph type="sldImg"/>
          </p:nvPr>
        </p:nvSpPr>
        <p:spPr>
          <a:solidFill>
            <a:srgbClr val="FFFFFF"/>
          </a:solidFill>
          <a:ln/>
        </p:spPr>
      </p:sp>
      <p:sp>
        <p:nvSpPr>
          <p:cNvPr id="67588" name="Rectangle 3">
            <a:extLst>
              <a:ext uri="{FF2B5EF4-FFF2-40B4-BE49-F238E27FC236}">
                <a16:creationId xmlns:a16="http://schemas.microsoft.com/office/drawing/2014/main" id="{CA83C64B-D9D2-4223-8E24-ADF2DCAF62DB}"/>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264E4843-9463-4BF6-8462-CF7733826FC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38B1782-B48B-453C-A98B-D6A57BB7598F}" type="slidenum">
              <a:rPr lang="ru-RU" altLang="ru-RU"/>
              <a:pPr>
                <a:spcBef>
                  <a:spcPct val="0"/>
                </a:spcBef>
              </a:pPr>
              <a:t>43</a:t>
            </a:fld>
            <a:endParaRPr lang="ru-RU" altLang="ru-RU"/>
          </a:p>
        </p:txBody>
      </p:sp>
      <p:sp>
        <p:nvSpPr>
          <p:cNvPr id="69635" name="Rectangle 2">
            <a:extLst>
              <a:ext uri="{FF2B5EF4-FFF2-40B4-BE49-F238E27FC236}">
                <a16:creationId xmlns:a16="http://schemas.microsoft.com/office/drawing/2014/main" id="{CC1BDE2C-B05E-4683-9FB6-89B426B88611}"/>
              </a:ext>
            </a:extLst>
          </p:cNvPr>
          <p:cNvSpPr>
            <a:spLocks noGrp="1" noRot="1" noChangeAspect="1" noChangeArrowheads="1" noTextEdit="1"/>
          </p:cNvSpPr>
          <p:nvPr>
            <p:ph type="sldImg"/>
          </p:nvPr>
        </p:nvSpPr>
        <p:spPr>
          <a:solidFill>
            <a:srgbClr val="FFFFFF"/>
          </a:solidFill>
          <a:ln/>
        </p:spPr>
      </p:sp>
      <p:sp>
        <p:nvSpPr>
          <p:cNvPr id="69636" name="Rectangle 3">
            <a:extLst>
              <a:ext uri="{FF2B5EF4-FFF2-40B4-BE49-F238E27FC236}">
                <a16:creationId xmlns:a16="http://schemas.microsoft.com/office/drawing/2014/main" id="{E134C3B8-7140-40A3-8862-F648199ECD3D}"/>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EB62C7B6-C3E9-4917-A9A7-8F5F1309EB7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CA6064-40A2-4F88-9939-CF312AD05CA3}" type="slidenum">
              <a:rPr lang="ru-RU" altLang="ru-RU"/>
              <a:pPr>
                <a:spcBef>
                  <a:spcPct val="0"/>
                </a:spcBef>
              </a:pPr>
              <a:t>44</a:t>
            </a:fld>
            <a:endParaRPr lang="ru-RU" altLang="ru-RU"/>
          </a:p>
        </p:txBody>
      </p:sp>
      <p:sp>
        <p:nvSpPr>
          <p:cNvPr id="71683" name="Rectangle 2">
            <a:extLst>
              <a:ext uri="{FF2B5EF4-FFF2-40B4-BE49-F238E27FC236}">
                <a16:creationId xmlns:a16="http://schemas.microsoft.com/office/drawing/2014/main" id="{7A14147F-A011-4392-9607-84CE852D2226}"/>
              </a:ext>
            </a:extLst>
          </p:cNvPr>
          <p:cNvSpPr>
            <a:spLocks noGrp="1" noRot="1" noChangeAspect="1" noChangeArrowheads="1" noTextEdit="1"/>
          </p:cNvSpPr>
          <p:nvPr>
            <p:ph type="sldImg"/>
          </p:nvPr>
        </p:nvSpPr>
        <p:spPr>
          <a:solidFill>
            <a:srgbClr val="FFFFFF"/>
          </a:solidFill>
          <a:ln/>
        </p:spPr>
      </p:sp>
      <p:sp>
        <p:nvSpPr>
          <p:cNvPr id="71684" name="Rectangle 3">
            <a:extLst>
              <a:ext uri="{FF2B5EF4-FFF2-40B4-BE49-F238E27FC236}">
                <a16:creationId xmlns:a16="http://schemas.microsoft.com/office/drawing/2014/main" id="{8B78C61E-DB13-4AED-86C0-99ABF639C3A9}"/>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214C9E3F-AAFB-43A6-B55F-A4B1C80E785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197E1BD-4665-4555-A6D5-4F805B7BCBB0}" type="slidenum">
              <a:rPr lang="ru-RU" altLang="ru-RU"/>
              <a:pPr>
                <a:spcBef>
                  <a:spcPct val="0"/>
                </a:spcBef>
              </a:pPr>
              <a:t>45</a:t>
            </a:fld>
            <a:endParaRPr lang="ru-RU" altLang="ru-RU"/>
          </a:p>
        </p:txBody>
      </p:sp>
      <p:sp>
        <p:nvSpPr>
          <p:cNvPr id="73731" name="Rectangle 2">
            <a:extLst>
              <a:ext uri="{FF2B5EF4-FFF2-40B4-BE49-F238E27FC236}">
                <a16:creationId xmlns:a16="http://schemas.microsoft.com/office/drawing/2014/main" id="{E3B60ED6-4231-4B7A-8D16-5ADA34A68F46}"/>
              </a:ext>
            </a:extLst>
          </p:cNvPr>
          <p:cNvSpPr>
            <a:spLocks noGrp="1" noRot="1" noChangeAspect="1" noChangeArrowheads="1" noTextEdit="1"/>
          </p:cNvSpPr>
          <p:nvPr>
            <p:ph type="sldImg"/>
          </p:nvPr>
        </p:nvSpPr>
        <p:spPr>
          <a:solidFill>
            <a:srgbClr val="FFFFFF"/>
          </a:solidFill>
          <a:ln/>
        </p:spPr>
      </p:sp>
      <p:sp>
        <p:nvSpPr>
          <p:cNvPr id="73732" name="Rectangle 3">
            <a:extLst>
              <a:ext uri="{FF2B5EF4-FFF2-40B4-BE49-F238E27FC236}">
                <a16:creationId xmlns:a16="http://schemas.microsoft.com/office/drawing/2014/main" id="{A0F349A3-A42B-4CB5-BCCA-308F95E7B30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214C9E3F-AAFB-43A6-B55F-A4B1C80E785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197E1BD-4665-4555-A6D5-4F805B7BCBB0}" type="slidenum">
              <a:rPr lang="ru-RU" altLang="ru-RU"/>
              <a:pPr>
                <a:spcBef>
                  <a:spcPct val="0"/>
                </a:spcBef>
              </a:pPr>
              <a:t>46</a:t>
            </a:fld>
            <a:endParaRPr lang="ru-RU" altLang="ru-RU"/>
          </a:p>
        </p:txBody>
      </p:sp>
      <p:sp>
        <p:nvSpPr>
          <p:cNvPr id="73731" name="Rectangle 2">
            <a:extLst>
              <a:ext uri="{FF2B5EF4-FFF2-40B4-BE49-F238E27FC236}">
                <a16:creationId xmlns:a16="http://schemas.microsoft.com/office/drawing/2014/main" id="{E3B60ED6-4231-4B7A-8D16-5ADA34A68F46}"/>
              </a:ext>
            </a:extLst>
          </p:cNvPr>
          <p:cNvSpPr>
            <a:spLocks noGrp="1" noRot="1" noChangeAspect="1" noChangeArrowheads="1" noTextEdit="1"/>
          </p:cNvSpPr>
          <p:nvPr>
            <p:ph type="sldImg"/>
          </p:nvPr>
        </p:nvSpPr>
        <p:spPr>
          <a:solidFill>
            <a:srgbClr val="FFFFFF"/>
          </a:solidFill>
          <a:ln/>
        </p:spPr>
      </p:sp>
      <p:sp>
        <p:nvSpPr>
          <p:cNvPr id="73732" name="Rectangle 3">
            <a:extLst>
              <a:ext uri="{FF2B5EF4-FFF2-40B4-BE49-F238E27FC236}">
                <a16:creationId xmlns:a16="http://schemas.microsoft.com/office/drawing/2014/main" id="{A0F349A3-A42B-4CB5-BCCA-308F95E7B30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6521861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B9C19319-6775-465A-B38B-DB002171416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200C79E-3E63-4C3B-9429-E29596B7395B}" type="slidenum">
              <a:rPr lang="ru-RU" altLang="ru-RU"/>
              <a:pPr>
                <a:spcBef>
                  <a:spcPct val="0"/>
                </a:spcBef>
              </a:pPr>
              <a:t>47</a:t>
            </a:fld>
            <a:endParaRPr lang="ru-RU" altLang="ru-RU"/>
          </a:p>
        </p:txBody>
      </p:sp>
      <p:sp>
        <p:nvSpPr>
          <p:cNvPr id="75779" name="Rectangle 2">
            <a:extLst>
              <a:ext uri="{FF2B5EF4-FFF2-40B4-BE49-F238E27FC236}">
                <a16:creationId xmlns:a16="http://schemas.microsoft.com/office/drawing/2014/main" id="{51759793-3014-40DE-8A68-B7BA12CB80FF}"/>
              </a:ext>
            </a:extLst>
          </p:cNvPr>
          <p:cNvSpPr>
            <a:spLocks noGrp="1" noRot="1" noChangeAspect="1" noChangeArrowheads="1" noTextEdit="1"/>
          </p:cNvSpPr>
          <p:nvPr>
            <p:ph type="sldImg"/>
          </p:nvPr>
        </p:nvSpPr>
        <p:spPr>
          <a:solidFill>
            <a:srgbClr val="FFFFFF"/>
          </a:solidFill>
          <a:ln/>
        </p:spPr>
      </p:sp>
      <p:sp>
        <p:nvSpPr>
          <p:cNvPr id="75780" name="Rectangle 3">
            <a:extLst>
              <a:ext uri="{FF2B5EF4-FFF2-40B4-BE49-F238E27FC236}">
                <a16:creationId xmlns:a16="http://schemas.microsoft.com/office/drawing/2014/main" id="{A17FDCF1-33CD-4CED-B3F2-D27B0AFFBFAE}"/>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4206791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1CF90CB6-FC18-4257-B4AA-7852E1308B1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6665D7-C71E-42A9-9AE1-D39925944916}" type="slidenum">
              <a:rPr lang="ru-RU" altLang="ru-RU"/>
              <a:pPr>
                <a:spcBef>
                  <a:spcPct val="0"/>
                </a:spcBef>
              </a:pPr>
              <a:t>48</a:t>
            </a:fld>
            <a:endParaRPr lang="ru-RU" altLang="ru-RU"/>
          </a:p>
        </p:txBody>
      </p:sp>
      <p:sp>
        <p:nvSpPr>
          <p:cNvPr id="77827" name="Rectangle 2">
            <a:extLst>
              <a:ext uri="{FF2B5EF4-FFF2-40B4-BE49-F238E27FC236}">
                <a16:creationId xmlns:a16="http://schemas.microsoft.com/office/drawing/2014/main" id="{2DEE7894-3D58-4445-86F3-B8D247A1E596}"/>
              </a:ext>
            </a:extLst>
          </p:cNvPr>
          <p:cNvSpPr>
            <a:spLocks noGrp="1" noRot="1" noChangeAspect="1" noChangeArrowheads="1" noTextEdit="1"/>
          </p:cNvSpPr>
          <p:nvPr>
            <p:ph type="sldImg"/>
          </p:nvPr>
        </p:nvSpPr>
        <p:spPr>
          <a:solidFill>
            <a:srgbClr val="FFFFFF"/>
          </a:solidFill>
          <a:ln/>
        </p:spPr>
      </p:sp>
      <p:sp>
        <p:nvSpPr>
          <p:cNvPr id="77828" name="Rectangle 3">
            <a:extLst>
              <a:ext uri="{FF2B5EF4-FFF2-40B4-BE49-F238E27FC236}">
                <a16:creationId xmlns:a16="http://schemas.microsoft.com/office/drawing/2014/main" id="{DDBBEE9E-835D-4BC4-B864-2B47F60B3D30}"/>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C99444C9-42F9-4D4F-BAA1-DF8792A6D0A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162C826-0F7A-403B-B6C6-5FAAD0BDC472}" type="slidenum">
              <a:rPr lang="ru-RU" altLang="ru-RU"/>
              <a:pPr>
                <a:spcBef>
                  <a:spcPct val="0"/>
                </a:spcBef>
              </a:pPr>
              <a:t>5</a:t>
            </a:fld>
            <a:endParaRPr lang="ru-RU" altLang="ru-RU"/>
          </a:p>
        </p:txBody>
      </p:sp>
      <p:sp>
        <p:nvSpPr>
          <p:cNvPr id="10243" name="Rectangle 2">
            <a:extLst>
              <a:ext uri="{FF2B5EF4-FFF2-40B4-BE49-F238E27FC236}">
                <a16:creationId xmlns:a16="http://schemas.microsoft.com/office/drawing/2014/main" id="{B9213B9F-D2B2-4A75-9FB7-E8E943AF12D3}"/>
              </a:ext>
            </a:extLst>
          </p:cNvPr>
          <p:cNvSpPr>
            <a:spLocks noGrp="1" noRot="1" noChangeAspect="1" noChangeArrowheads="1" noTextEdit="1"/>
          </p:cNvSpPr>
          <p:nvPr>
            <p:ph type="sldImg"/>
          </p:nvPr>
        </p:nvSpPr>
        <p:spPr>
          <a:solidFill>
            <a:srgbClr val="FFFFFF"/>
          </a:solidFill>
          <a:ln/>
        </p:spPr>
      </p:sp>
      <p:sp>
        <p:nvSpPr>
          <p:cNvPr id="10244" name="Rectangle 3">
            <a:extLst>
              <a:ext uri="{FF2B5EF4-FFF2-40B4-BE49-F238E27FC236}">
                <a16:creationId xmlns:a16="http://schemas.microsoft.com/office/drawing/2014/main" id="{88A3EC0E-DB6F-4FC9-8265-574E9565EA11}"/>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948313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B0695B6-F473-472B-A18F-51EF4548B15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3737288-4F55-4D26-8043-66366CC7C90F}" type="slidenum">
              <a:rPr lang="ru-RU" altLang="ru-RU"/>
              <a:pPr>
                <a:spcBef>
                  <a:spcPct val="0"/>
                </a:spcBef>
              </a:pPr>
              <a:t>6</a:t>
            </a:fld>
            <a:endParaRPr lang="ru-RU" altLang="ru-RU"/>
          </a:p>
        </p:txBody>
      </p:sp>
      <p:sp>
        <p:nvSpPr>
          <p:cNvPr id="8195" name="Rectangle 2">
            <a:extLst>
              <a:ext uri="{FF2B5EF4-FFF2-40B4-BE49-F238E27FC236}">
                <a16:creationId xmlns:a16="http://schemas.microsoft.com/office/drawing/2014/main" id="{00C344CE-95EA-4719-9373-A7CE557AF3AF}"/>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0DD6C744-9616-416B-8A50-3B4CA852E93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638139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B0695B6-F473-472B-A18F-51EF4548B15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3737288-4F55-4D26-8043-66366CC7C90F}" type="slidenum">
              <a:rPr lang="ru-RU" altLang="ru-RU"/>
              <a:pPr>
                <a:spcBef>
                  <a:spcPct val="0"/>
                </a:spcBef>
              </a:pPr>
              <a:t>7</a:t>
            </a:fld>
            <a:endParaRPr lang="ru-RU" altLang="ru-RU"/>
          </a:p>
        </p:txBody>
      </p:sp>
      <p:sp>
        <p:nvSpPr>
          <p:cNvPr id="8195" name="Rectangle 2">
            <a:extLst>
              <a:ext uri="{FF2B5EF4-FFF2-40B4-BE49-F238E27FC236}">
                <a16:creationId xmlns:a16="http://schemas.microsoft.com/office/drawing/2014/main" id="{00C344CE-95EA-4719-9373-A7CE557AF3AF}"/>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0DD6C744-9616-416B-8A50-3B4CA852E93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090525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E6105192-7DD5-464A-AAE5-E2755DBCA77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7D52C93-DF1F-4F3B-856E-E74402DD6193}" type="slidenum">
              <a:rPr lang="ru-RU" altLang="ru-RU"/>
              <a:pPr>
                <a:spcBef>
                  <a:spcPct val="0"/>
                </a:spcBef>
              </a:pPr>
              <a:t>8</a:t>
            </a:fld>
            <a:endParaRPr lang="ru-RU" altLang="ru-RU"/>
          </a:p>
        </p:txBody>
      </p:sp>
      <p:sp>
        <p:nvSpPr>
          <p:cNvPr id="12291" name="Rectangle 2">
            <a:extLst>
              <a:ext uri="{FF2B5EF4-FFF2-40B4-BE49-F238E27FC236}">
                <a16:creationId xmlns:a16="http://schemas.microsoft.com/office/drawing/2014/main" id="{6F18719C-A593-4F97-9EC3-F5B730F58ECB}"/>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27B3B896-23E7-43BC-B6FD-C1B184AAE8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803500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E6105192-7DD5-464A-AAE5-E2755DBCA77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7D52C93-DF1F-4F3B-856E-E74402DD6193}" type="slidenum">
              <a:rPr lang="ru-RU" altLang="ru-RU"/>
              <a:pPr>
                <a:spcBef>
                  <a:spcPct val="0"/>
                </a:spcBef>
              </a:pPr>
              <a:t>9</a:t>
            </a:fld>
            <a:endParaRPr lang="ru-RU" altLang="ru-RU"/>
          </a:p>
        </p:txBody>
      </p:sp>
      <p:sp>
        <p:nvSpPr>
          <p:cNvPr id="12291" name="Rectangle 2">
            <a:extLst>
              <a:ext uri="{FF2B5EF4-FFF2-40B4-BE49-F238E27FC236}">
                <a16:creationId xmlns:a16="http://schemas.microsoft.com/office/drawing/2014/main" id="{6F18719C-A593-4F97-9EC3-F5B730F58ECB}"/>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27B3B896-23E7-43BC-B6FD-C1B184AAE8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238167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a:extLst>
              <a:ext uri="{FF2B5EF4-FFF2-40B4-BE49-F238E27FC236}">
                <a16:creationId xmlns:a16="http://schemas.microsoft.com/office/drawing/2014/main" id="{9414AB2F-94B6-46BD-9AAC-16ECFF8923AB}"/>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FA15540D-BCB8-4F19-A7F8-958436CF8666}"/>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1556C990-CEFA-4DF0-9860-688FF14999C2}"/>
              </a:ext>
            </a:extLst>
          </p:cNvPr>
          <p:cNvSpPr>
            <a:spLocks noGrp="1" noChangeArrowheads="1"/>
          </p:cNvSpPr>
          <p:nvPr>
            <p:ph type="sldNum" sz="quarter" idx="12"/>
          </p:nvPr>
        </p:nvSpPr>
        <p:spPr>
          <a:ln/>
        </p:spPr>
        <p:txBody>
          <a:bodyPr/>
          <a:lstStyle>
            <a:lvl1pPr>
              <a:defRPr/>
            </a:lvl1pPr>
          </a:lstStyle>
          <a:p>
            <a:pPr>
              <a:defRPr/>
            </a:pPr>
            <a:fld id="{3B21D02B-467B-4602-A49A-33D081D0B523}" type="slidenum">
              <a:rPr lang="ru-RU" altLang="ru-RU"/>
              <a:pPr>
                <a:defRPr/>
              </a:pPr>
              <a:t>‹#›</a:t>
            </a:fld>
            <a:endParaRPr lang="ru-RU" altLang="ru-RU"/>
          </a:p>
        </p:txBody>
      </p:sp>
    </p:spTree>
    <p:extLst>
      <p:ext uri="{BB962C8B-B14F-4D97-AF65-F5344CB8AC3E}">
        <p14:creationId xmlns:p14="http://schemas.microsoft.com/office/powerpoint/2010/main" val="468997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4F5ACCB2-B760-4029-B8F5-37B18AFB583B}"/>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31965E28-DAEF-4539-A33F-7742198A1B77}"/>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A09830AA-520E-4DD0-B5BD-9BFD3B0C6EB0}"/>
              </a:ext>
            </a:extLst>
          </p:cNvPr>
          <p:cNvSpPr>
            <a:spLocks noGrp="1" noChangeArrowheads="1"/>
          </p:cNvSpPr>
          <p:nvPr>
            <p:ph type="sldNum" sz="quarter" idx="12"/>
          </p:nvPr>
        </p:nvSpPr>
        <p:spPr>
          <a:ln/>
        </p:spPr>
        <p:txBody>
          <a:bodyPr/>
          <a:lstStyle>
            <a:lvl1pPr>
              <a:defRPr/>
            </a:lvl1pPr>
          </a:lstStyle>
          <a:p>
            <a:pPr>
              <a:defRPr/>
            </a:pPr>
            <a:fld id="{E7316193-9614-4763-8124-41B27555EEC8}" type="slidenum">
              <a:rPr lang="ru-RU" altLang="ru-RU"/>
              <a:pPr>
                <a:defRPr/>
              </a:pPr>
              <a:t>‹#›</a:t>
            </a:fld>
            <a:endParaRPr lang="ru-RU" altLang="ru-RU"/>
          </a:p>
        </p:txBody>
      </p:sp>
    </p:spTree>
    <p:extLst>
      <p:ext uri="{BB962C8B-B14F-4D97-AF65-F5344CB8AC3E}">
        <p14:creationId xmlns:p14="http://schemas.microsoft.com/office/powerpoint/2010/main" val="1903017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95B6F1CE-6817-4043-9F32-AFD8ABA70DC9}"/>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45D0C08D-45A1-4720-8292-0ED1E5FCE589}"/>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0279550D-EECA-444C-8DED-15791AA6BDAB}"/>
              </a:ext>
            </a:extLst>
          </p:cNvPr>
          <p:cNvSpPr>
            <a:spLocks noGrp="1" noChangeArrowheads="1"/>
          </p:cNvSpPr>
          <p:nvPr>
            <p:ph type="sldNum" sz="quarter" idx="12"/>
          </p:nvPr>
        </p:nvSpPr>
        <p:spPr>
          <a:ln/>
        </p:spPr>
        <p:txBody>
          <a:bodyPr/>
          <a:lstStyle>
            <a:lvl1pPr>
              <a:defRPr/>
            </a:lvl1pPr>
          </a:lstStyle>
          <a:p>
            <a:pPr>
              <a:defRPr/>
            </a:pPr>
            <a:fld id="{E5BB3F41-BA6B-4E79-83C4-D31B63250AE8}" type="slidenum">
              <a:rPr lang="ru-RU" altLang="ru-RU"/>
              <a:pPr>
                <a:defRPr/>
              </a:pPr>
              <a:t>‹#›</a:t>
            </a:fld>
            <a:endParaRPr lang="ru-RU" altLang="ru-RU"/>
          </a:p>
        </p:txBody>
      </p:sp>
    </p:spTree>
    <p:extLst>
      <p:ext uri="{BB962C8B-B14F-4D97-AF65-F5344CB8AC3E}">
        <p14:creationId xmlns:p14="http://schemas.microsoft.com/office/powerpoint/2010/main" val="127960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5964A180-0E82-4B73-BBA4-9F4436E8F491}"/>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B1087D3E-578F-4F61-AFB3-A3F84B47DA5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57E34E4C-883F-4138-A059-57DE15673DBD}"/>
              </a:ext>
            </a:extLst>
          </p:cNvPr>
          <p:cNvSpPr>
            <a:spLocks noGrp="1" noChangeArrowheads="1"/>
          </p:cNvSpPr>
          <p:nvPr>
            <p:ph type="sldNum" sz="quarter" idx="12"/>
          </p:nvPr>
        </p:nvSpPr>
        <p:spPr>
          <a:ln/>
        </p:spPr>
        <p:txBody>
          <a:bodyPr/>
          <a:lstStyle>
            <a:lvl1pPr>
              <a:defRPr/>
            </a:lvl1pPr>
          </a:lstStyle>
          <a:p>
            <a:pPr>
              <a:defRPr/>
            </a:pPr>
            <a:fld id="{3B8279D5-2922-4125-A385-096E1D438C89}" type="slidenum">
              <a:rPr lang="ru-RU" altLang="ru-RU"/>
              <a:pPr>
                <a:defRPr/>
              </a:pPr>
              <a:t>‹#›</a:t>
            </a:fld>
            <a:endParaRPr lang="ru-RU" altLang="ru-RU"/>
          </a:p>
        </p:txBody>
      </p:sp>
    </p:spTree>
    <p:extLst>
      <p:ext uri="{BB962C8B-B14F-4D97-AF65-F5344CB8AC3E}">
        <p14:creationId xmlns:p14="http://schemas.microsoft.com/office/powerpoint/2010/main" val="166796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a:extLst>
              <a:ext uri="{FF2B5EF4-FFF2-40B4-BE49-F238E27FC236}">
                <a16:creationId xmlns:a16="http://schemas.microsoft.com/office/drawing/2014/main" id="{553D33DA-F2D2-4648-94C8-BCCF2231EBD3}"/>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C5B7AA02-9D73-4E27-A1BE-847D4EDEE1B9}"/>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9D2D115C-CEEF-486F-B4C8-F5EB5A303236}"/>
              </a:ext>
            </a:extLst>
          </p:cNvPr>
          <p:cNvSpPr>
            <a:spLocks noGrp="1" noChangeArrowheads="1"/>
          </p:cNvSpPr>
          <p:nvPr>
            <p:ph type="sldNum" sz="quarter" idx="12"/>
          </p:nvPr>
        </p:nvSpPr>
        <p:spPr>
          <a:ln/>
        </p:spPr>
        <p:txBody>
          <a:bodyPr/>
          <a:lstStyle>
            <a:lvl1pPr>
              <a:defRPr/>
            </a:lvl1pPr>
          </a:lstStyle>
          <a:p>
            <a:pPr>
              <a:defRPr/>
            </a:pPr>
            <a:fld id="{23162578-26FB-434C-9D09-FE636FB6892A}" type="slidenum">
              <a:rPr lang="ru-RU" altLang="ru-RU"/>
              <a:pPr>
                <a:defRPr/>
              </a:pPr>
              <a:t>‹#›</a:t>
            </a:fld>
            <a:endParaRPr lang="ru-RU" altLang="ru-RU"/>
          </a:p>
        </p:txBody>
      </p:sp>
    </p:spTree>
    <p:extLst>
      <p:ext uri="{BB962C8B-B14F-4D97-AF65-F5344CB8AC3E}">
        <p14:creationId xmlns:p14="http://schemas.microsoft.com/office/powerpoint/2010/main" val="349625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a:extLst>
              <a:ext uri="{FF2B5EF4-FFF2-40B4-BE49-F238E27FC236}">
                <a16:creationId xmlns:a16="http://schemas.microsoft.com/office/drawing/2014/main" id="{EB72D791-4C3D-4226-85BA-816A4B1AC1A8}"/>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A5901BB4-04E7-4F6E-A6EE-5E7398480387}"/>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BA022D92-A8CF-43B6-B3BB-EE8D2C2AE1A3}"/>
              </a:ext>
            </a:extLst>
          </p:cNvPr>
          <p:cNvSpPr>
            <a:spLocks noGrp="1" noChangeArrowheads="1"/>
          </p:cNvSpPr>
          <p:nvPr>
            <p:ph type="sldNum" sz="quarter" idx="12"/>
          </p:nvPr>
        </p:nvSpPr>
        <p:spPr>
          <a:ln/>
        </p:spPr>
        <p:txBody>
          <a:bodyPr/>
          <a:lstStyle>
            <a:lvl1pPr>
              <a:defRPr/>
            </a:lvl1pPr>
          </a:lstStyle>
          <a:p>
            <a:pPr>
              <a:defRPr/>
            </a:pPr>
            <a:fld id="{5DE6D8BA-FAF5-4FDA-8453-A7CB56DFDD0C}" type="slidenum">
              <a:rPr lang="ru-RU" altLang="ru-RU"/>
              <a:pPr>
                <a:defRPr/>
              </a:pPr>
              <a:t>‹#›</a:t>
            </a:fld>
            <a:endParaRPr lang="ru-RU" altLang="ru-RU"/>
          </a:p>
        </p:txBody>
      </p:sp>
    </p:spTree>
    <p:extLst>
      <p:ext uri="{BB962C8B-B14F-4D97-AF65-F5344CB8AC3E}">
        <p14:creationId xmlns:p14="http://schemas.microsoft.com/office/powerpoint/2010/main" val="1982412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a:extLst>
              <a:ext uri="{FF2B5EF4-FFF2-40B4-BE49-F238E27FC236}">
                <a16:creationId xmlns:a16="http://schemas.microsoft.com/office/drawing/2014/main" id="{B5099B07-A3B2-45AD-8471-A0C0D554696D}"/>
              </a:ext>
            </a:extLst>
          </p:cNvPr>
          <p:cNvSpPr>
            <a:spLocks noGrp="1" noChangeArrowheads="1"/>
          </p:cNvSpPr>
          <p:nvPr>
            <p:ph type="dt" sz="half" idx="10"/>
          </p:nvPr>
        </p:nvSpPr>
        <p:spPr>
          <a:ln/>
        </p:spPr>
        <p:txBody>
          <a:bodyPr/>
          <a:lstStyle>
            <a:lvl1pPr>
              <a:defRPr/>
            </a:lvl1pPr>
          </a:lstStyle>
          <a:p>
            <a:pPr>
              <a:defRPr/>
            </a:pPr>
            <a:endParaRPr lang="ru-RU"/>
          </a:p>
        </p:txBody>
      </p:sp>
      <p:sp>
        <p:nvSpPr>
          <p:cNvPr id="8" name="Rectangle 5">
            <a:extLst>
              <a:ext uri="{FF2B5EF4-FFF2-40B4-BE49-F238E27FC236}">
                <a16:creationId xmlns:a16="http://schemas.microsoft.com/office/drawing/2014/main" id="{E6CF7286-D5D0-44E9-921F-A4A0A25790F7}"/>
              </a:ext>
            </a:extLst>
          </p:cNvPr>
          <p:cNvSpPr>
            <a:spLocks noGrp="1" noChangeArrowheads="1"/>
          </p:cNvSpPr>
          <p:nvPr>
            <p:ph type="ftr" sz="quarter" idx="11"/>
          </p:nvPr>
        </p:nvSpPr>
        <p:spPr>
          <a:ln/>
        </p:spPr>
        <p:txBody>
          <a:bodyPr/>
          <a:lstStyle>
            <a:lvl1pPr>
              <a:defRPr/>
            </a:lvl1pPr>
          </a:lstStyle>
          <a:p>
            <a:pPr>
              <a:defRPr/>
            </a:pPr>
            <a:endParaRPr lang="ru-RU"/>
          </a:p>
        </p:txBody>
      </p:sp>
      <p:sp>
        <p:nvSpPr>
          <p:cNvPr id="9" name="Rectangle 6">
            <a:extLst>
              <a:ext uri="{FF2B5EF4-FFF2-40B4-BE49-F238E27FC236}">
                <a16:creationId xmlns:a16="http://schemas.microsoft.com/office/drawing/2014/main" id="{53051BF8-06D4-4A36-AFCA-DAB88F42659C}"/>
              </a:ext>
            </a:extLst>
          </p:cNvPr>
          <p:cNvSpPr>
            <a:spLocks noGrp="1" noChangeArrowheads="1"/>
          </p:cNvSpPr>
          <p:nvPr>
            <p:ph type="sldNum" sz="quarter" idx="12"/>
          </p:nvPr>
        </p:nvSpPr>
        <p:spPr>
          <a:ln/>
        </p:spPr>
        <p:txBody>
          <a:bodyPr/>
          <a:lstStyle>
            <a:lvl1pPr>
              <a:defRPr/>
            </a:lvl1pPr>
          </a:lstStyle>
          <a:p>
            <a:pPr>
              <a:defRPr/>
            </a:pPr>
            <a:fld id="{FA55D1FE-4996-4466-8BC3-47BC3809DC24}" type="slidenum">
              <a:rPr lang="ru-RU" altLang="ru-RU"/>
              <a:pPr>
                <a:defRPr/>
              </a:pPr>
              <a:t>‹#›</a:t>
            </a:fld>
            <a:endParaRPr lang="ru-RU" altLang="ru-RU"/>
          </a:p>
        </p:txBody>
      </p:sp>
    </p:spTree>
    <p:extLst>
      <p:ext uri="{BB962C8B-B14F-4D97-AF65-F5344CB8AC3E}">
        <p14:creationId xmlns:p14="http://schemas.microsoft.com/office/powerpoint/2010/main" val="853113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a:extLst>
              <a:ext uri="{FF2B5EF4-FFF2-40B4-BE49-F238E27FC236}">
                <a16:creationId xmlns:a16="http://schemas.microsoft.com/office/drawing/2014/main" id="{0384CF4B-F98E-41A2-B556-646510FC71C4}"/>
              </a:ext>
            </a:extLst>
          </p:cNvPr>
          <p:cNvSpPr>
            <a:spLocks noGrp="1" noChangeArrowheads="1"/>
          </p:cNvSpPr>
          <p:nvPr>
            <p:ph type="dt" sz="half" idx="10"/>
          </p:nvPr>
        </p:nvSpPr>
        <p:spPr>
          <a:ln/>
        </p:spPr>
        <p:txBody>
          <a:bodyPr/>
          <a:lstStyle>
            <a:lvl1pPr>
              <a:defRPr/>
            </a:lvl1pPr>
          </a:lstStyle>
          <a:p>
            <a:pPr>
              <a:defRPr/>
            </a:pPr>
            <a:endParaRPr lang="ru-RU"/>
          </a:p>
        </p:txBody>
      </p:sp>
      <p:sp>
        <p:nvSpPr>
          <p:cNvPr id="4" name="Rectangle 5">
            <a:extLst>
              <a:ext uri="{FF2B5EF4-FFF2-40B4-BE49-F238E27FC236}">
                <a16:creationId xmlns:a16="http://schemas.microsoft.com/office/drawing/2014/main" id="{F28FD4CC-070E-4D22-A535-A5796F152E2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5" name="Rectangle 6">
            <a:extLst>
              <a:ext uri="{FF2B5EF4-FFF2-40B4-BE49-F238E27FC236}">
                <a16:creationId xmlns:a16="http://schemas.microsoft.com/office/drawing/2014/main" id="{A5545952-FA41-4704-BE9B-85D6D859DA2F}"/>
              </a:ext>
            </a:extLst>
          </p:cNvPr>
          <p:cNvSpPr>
            <a:spLocks noGrp="1" noChangeArrowheads="1"/>
          </p:cNvSpPr>
          <p:nvPr>
            <p:ph type="sldNum" sz="quarter" idx="12"/>
          </p:nvPr>
        </p:nvSpPr>
        <p:spPr>
          <a:ln/>
        </p:spPr>
        <p:txBody>
          <a:bodyPr/>
          <a:lstStyle>
            <a:lvl1pPr>
              <a:defRPr/>
            </a:lvl1pPr>
          </a:lstStyle>
          <a:p>
            <a:pPr>
              <a:defRPr/>
            </a:pPr>
            <a:fld id="{134B5555-047A-4182-83D2-16A513EECA3C}" type="slidenum">
              <a:rPr lang="ru-RU" altLang="ru-RU"/>
              <a:pPr>
                <a:defRPr/>
              </a:pPr>
              <a:t>‹#›</a:t>
            </a:fld>
            <a:endParaRPr lang="ru-RU" altLang="ru-RU"/>
          </a:p>
        </p:txBody>
      </p:sp>
    </p:spTree>
    <p:extLst>
      <p:ext uri="{BB962C8B-B14F-4D97-AF65-F5344CB8AC3E}">
        <p14:creationId xmlns:p14="http://schemas.microsoft.com/office/powerpoint/2010/main" val="3431498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BB7AD03-E61A-4D40-A02D-E6AEE4F11622}"/>
              </a:ext>
            </a:extLst>
          </p:cNvPr>
          <p:cNvSpPr>
            <a:spLocks noGrp="1" noChangeArrowheads="1"/>
          </p:cNvSpPr>
          <p:nvPr>
            <p:ph type="dt" sz="half" idx="10"/>
          </p:nvPr>
        </p:nvSpPr>
        <p:spPr>
          <a:ln/>
        </p:spPr>
        <p:txBody>
          <a:bodyPr/>
          <a:lstStyle>
            <a:lvl1pPr>
              <a:defRPr/>
            </a:lvl1pPr>
          </a:lstStyle>
          <a:p>
            <a:pPr>
              <a:defRPr/>
            </a:pPr>
            <a:endParaRPr lang="ru-RU"/>
          </a:p>
        </p:txBody>
      </p:sp>
      <p:sp>
        <p:nvSpPr>
          <p:cNvPr id="3" name="Rectangle 5">
            <a:extLst>
              <a:ext uri="{FF2B5EF4-FFF2-40B4-BE49-F238E27FC236}">
                <a16:creationId xmlns:a16="http://schemas.microsoft.com/office/drawing/2014/main" id="{4B932C9B-FECC-4769-8499-E758CCC14374}"/>
              </a:ext>
            </a:extLst>
          </p:cNvPr>
          <p:cNvSpPr>
            <a:spLocks noGrp="1" noChangeArrowheads="1"/>
          </p:cNvSpPr>
          <p:nvPr>
            <p:ph type="ftr" sz="quarter" idx="11"/>
          </p:nvPr>
        </p:nvSpPr>
        <p:spPr>
          <a:ln/>
        </p:spPr>
        <p:txBody>
          <a:bodyPr/>
          <a:lstStyle>
            <a:lvl1pPr>
              <a:defRPr/>
            </a:lvl1pPr>
          </a:lstStyle>
          <a:p>
            <a:pPr>
              <a:defRPr/>
            </a:pPr>
            <a:endParaRPr lang="ru-RU"/>
          </a:p>
        </p:txBody>
      </p:sp>
      <p:sp>
        <p:nvSpPr>
          <p:cNvPr id="4" name="Rectangle 6">
            <a:extLst>
              <a:ext uri="{FF2B5EF4-FFF2-40B4-BE49-F238E27FC236}">
                <a16:creationId xmlns:a16="http://schemas.microsoft.com/office/drawing/2014/main" id="{9273FC2D-F77E-4194-BEFB-8C174783DDC8}"/>
              </a:ext>
            </a:extLst>
          </p:cNvPr>
          <p:cNvSpPr>
            <a:spLocks noGrp="1" noChangeArrowheads="1"/>
          </p:cNvSpPr>
          <p:nvPr>
            <p:ph type="sldNum" sz="quarter" idx="12"/>
          </p:nvPr>
        </p:nvSpPr>
        <p:spPr>
          <a:ln/>
        </p:spPr>
        <p:txBody>
          <a:bodyPr/>
          <a:lstStyle>
            <a:lvl1pPr>
              <a:defRPr/>
            </a:lvl1pPr>
          </a:lstStyle>
          <a:p>
            <a:pPr>
              <a:defRPr/>
            </a:pPr>
            <a:fld id="{7221E4E2-FB90-42F9-8CF8-4D6AD18CE37B}" type="slidenum">
              <a:rPr lang="ru-RU" altLang="ru-RU"/>
              <a:pPr>
                <a:defRPr/>
              </a:pPr>
              <a:t>‹#›</a:t>
            </a:fld>
            <a:endParaRPr lang="ru-RU" altLang="ru-RU"/>
          </a:p>
        </p:txBody>
      </p:sp>
    </p:spTree>
    <p:extLst>
      <p:ext uri="{BB962C8B-B14F-4D97-AF65-F5344CB8AC3E}">
        <p14:creationId xmlns:p14="http://schemas.microsoft.com/office/powerpoint/2010/main" val="121336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C8ADEA6F-6E87-46A7-AB3B-2138B212B45A}"/>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815E8859-3F0A-4D99-A533-269030CA2B66}"/>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BD0D1B7C-0C2E-4E2D-ACAD-5071B43AB2DC}"/>
              </a:ext>
            </a:extLst>
          </p:cNvPr>
          <p:cNvSpPr>
            <a:spLocks noGrp="1" noChangeArrowheads="1"/>
          </p:cNvSpPr>
          <p:nvPr>
            <p:ph type="sldNum" sz="quarter" idx="12"/>
          </p:nvPr>
        </p:nvSpPr>
        <p:spPr>
          <a:ln/>
        </p:spPr>
        <p:txBody>
          <a:bodyPr/>
          <a:lstStyle>
            <a:lvl1pPr>
              <a:defRPr/>
            </a:lvl1pPr>
          </a:lstStyle>
          <a:p>
            <a:pPr>
              <a:defRPr/>
            </a:pPr>
            <a:fld id="{900F93D7-B8D1-432F-9F3C-DAF752AD6E6E}" type="slidenum">
              <a:rPr lang="ru-RU" altLang="ru-RU"/>
              <a:pPr>
                <a:defRPr/>
              </a:pPr>
              <a:t>‹#›</a:t>
            </a:fld>
            <a:endParaRPr lang="ru-RU" altLang="ru-RU"/>
          </a:p>
        </p:txBody>
      </p:sp>
    </p:spTree>
    <p:extLst>
      <p:ext uri="{BB962C8B-B14F-4D97-AF65-F5344CB8AC3E}">
        <p14:creationId xmlns:p14="http://schemas.microsoft.com/office/powerpoint/2010/main" val="221269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0530D722-D176-4F19-9004-3B72F14B3E4C}"/>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30BB3A6D-FE32-40CE-B9C6-F9DB1614B205}"/>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15A7B84E-2DA8-4C16-B878-BC826534CB80}"/>
              </a:ext>
            </a:extLst>
          </p:cNvPr>
          <p:cNvSpPr>
            <a:spLocks noGrp="1" noChangeArrowheads="1"/>
          </p:cNvSpPr>
          <p:nvPr>
            <p:ph type="sldNum" sz="quarter" idx="12"/>
          </p:nvPr>
        </p:nvSpPr>
        <p:spPr>
          <a:ln/>
        </p:spPr>
        <p:txBody>
          <a:bodyPr/>
          <a:lstStyle>
            <a:lvl1pPr>
              <a:defRPr/>
            </a:lvl1pPr>
          </a:lstStyle>
          <a:p>
            <a:pPr>
              <a:defRPr/>
            </a:pPr>
            <a:fld id="{08C96DE9-40B6-4416-BA75-15157B6C43F6}" type="slidenum">
              <a:rPr lang="ru-RU" altLang="ru-RU"/>
              <a:pPr>
                <a:defRPr/>
              </a:pPr>
              <a:t>‹#›</a:t>
            </a:fld>
            <a:endParaRPr lang="ru-RU" altLang="ru-RU"/>
          </a:p>
        </p:txBody>
      </p:sp>
    </p:spTree>
    <p:extLst>
      <p:ext uri="{BB962C8B-B14F-4D97-AF65-F5344CB8AC3E}">
        <p14:creationId xmlns:p14="http://schemas.microsoft.com/office/powerpoint/2010/main" val="333002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3C34A98-7735-4044-A2C0-A29FCB7973FD}"/>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552E92BC-9099-42BC-A81F-92AF042DF0A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F7438260-C399-4E7E-B35B-B10C7FDA46A7}"/>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ru-RU"/>
          </a:p>
        </p:txBody>
      </p:sp>
      <p:sp>
        <p:nvSpPr>
          <p:cNvPr id="1029" name="Rectangle 5">
            <a:extLst>
              <a:ext uri="{FF2B5EF4-FFF2-40B4-BE49-F238E27FC236}">
                <a16:creationId xmlns:a16="http://schemas.microsoft.com/office/drawing/2014/main" id="{948D9CC7-E675-47A5-BE05-48F0FDB41E5A}"/>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ru-RU"/>
          </a:p>
        </p:txBody>
      </p:sp>
      <p:sp>
        <p:nvSpPr>
          <p:cNvPr id="1030" name="Rectangle 6">
            <a:extLst>
              <a:ext uri="{FF2B5EF4-FFF2-40B4-BE49-F238E27FC236}">
                <a16:creationId xmlns:a16="http://schemas.microsoft.com/office/drawing/2014/main" id="{4C05FD64-2833-4EF9-9091-4F6987925F5F}"/>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E2086F-05F7-4507-BE55-8D5DFB1A9C70}"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8.xml"/><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3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5.xml"/><Relationship Id="rId1" Type="http://schemas.openxmlformats.org/officeDocument/2006/relationships/slideLayout" Target="../slideLayouts/slideLayout6.xml"/><Relationship Id="rId4" Type="http://schemas.openxmlformats.org/officeDocument/2006/relationships/image" Target="../media/image25.png"/></Relationships>
</file>

<file path=ppt/slides/_rels/slide4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6.xml"/><Relationship Id="rId1" Type="http://schemas.openxmlformats.org/officeDocument/2006/relationships/slideLayout" Target="../slideLayouts/slideLayout6.xml"/><Relationship Id="rId4" Type="http://schemas.openxmlformats.org/officeDocument/2006/relationships/image" Target="../media/image25.png"/></Relationships>
</file>

<file path=ppt/slides/_rels/slide4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F554B4D-2CF2-46DC-938A-CD0B37CD8400}"/>
              </a:ext>
            </a:extLst>
          </p:cNvPr>
          <p:cNvSpPr>
            <a:spLocks noGrp="1" noChangeArrowheads="1"/>
          </p:cNvSpPr>
          <p:nvPr>
            <p:ph type="title"/>
          </p:nvPr>
        </p:nvSpPr>
        <p:spPr>
          <a:xfrm>
            <a:off x="685800" y="101419"/>
            <a:ext cx="7772400" cy="457200"/>
          </a:xfrm>
        </p:spPr>
        <p:txBody>
          <a:bodyPr/>
          <a:lstStyle/>
          <a:p>
            <a:pPr eaLnBrk="1" hangingPunct="1"/>
            <a:r>
              <a:rPr lang="ru-RU" altLang="ru-RU" sz="3200" dirty="0">
                <a:solidFill>
                  <a:srgbClr val="FF3300"/>
                </a:solidFill>
              </a:rPr>
              <a:t>Основные геометрические фигуры</a:t>
            </a:r>
          </a:p>
        </p:txBody>
      </p:sp>
      <p:sp>
        <p:nvSpPr>
          <p:cNvPr id="2053" name="Text Box 5">
            <a:extLst>
              <a:ext uri="{FF2B5EF4-FFF2-40B4-BE49-F238E27FC236}">
                <a16:creationId xmlns:a16="http://schemas.microsoft.com/office/drawing/2014/main" id="{3DE5BA2E-E2CA-4323-915B-63722F134605}"/>
              </a:ext>
            </a:extLst>
          </p:cNvPr>
          <p:cNvSpPr txBox="1">
            <a:spLocks noChangeArrowheads="1"/>
          </p:cNvSpPr>
          <p:nvPr/>
        </p:nvSpPr>
        <p:spPr bwMode="auto">
          <a:xfrm>
            <a:off x="0" y="1269900"/>
            <a:ext cx="91440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altLang="ru-RU" sz="2400" dirty="0">
                <a:cs typeface="Times New Roman" panose="02020603050405020304" pitchFamily="18" charset="0"/>
              </a:rPr>
              <a:t>Древнегреческий ученый Евклид, впервые давший научное изложение </a:t>
            </a:r>
            <a:r>
              <a:rPr lang="en-US" altLang="ru-RU" sz="2400" dirty="0">
                <a:cs typeface="Times New Roman" panose="02020603050405020304" pitchFamily="18" charset="0"/>
              </a:rPr>
              <a:t>   </a:t>
            </a:r>
            <a:r>
              <a:rPr lang="ru-RU" altLang="ru-RU" sz="2400" dirty="0">
                <a:cs typeface="Times New Roman" panose="02020603050405020304" pitchFamily="18" charset="0"/>
              </a:rPr>
              <a:t>геометрии, в своей книге "Начала" определял точку как то, что не имеет частей.</a:t>
            </a:r>
            <a:endParaRPr lang="ru-RU" altLang="ru-RU" sz="2400" dirty="0"/>
          </a:p>
        </p:txBody>
      </p:sp>
      <p:sp>
        <p:nvSpPr>
          <p:cNvPr id="2055" name="Text Box 7">
            <a:extLst>
              <a:ext uri="{FF2B5EF4-FFF2-40B4-BE49-F238E27FC236}">
                <a16:creationId xmlns:a16="http://schemas.microsoft.com/office/drawing/2014/main" id="{B15C7645-8294-472E-A9BF-19AFD13A82E9}"/>
              </a:ext>
            </a:extLst>
          </p:cNvPr>
          <p:cNvSpPr txBox="1">
            <a:spLocks noChangeArrowheads="1"/>
          </p:cNvSpPr>
          <p:nvPr/>
        </p:nvSpPr>
        <p:spPr bwMode="auto">
          <a:xfrm>
            <a:off x="0" y="2371948"/>
            <a:ext cx="9144000"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altLang="ru-RU" sz="2400" dirty="0">
                <a:cs typeface="Times New Roman" panose="02020603050405020304" pitchFamily="18" charset="0"/>
              </a:rPr>
              <a:t>Точки можно </a:t>
            </a:r>
            <a:r>
              <a:rPr lang="ru-RU" altLang="ru-RU" sz="2400" dirty="0"/>
              <a:t>изображать карандашом или ручкой на листе бумаги, мелом или фломастером на доске и т. п. Однако всё это будет только изображением точек. Сами точки являются идеальными объектами. Это же касается и других геометрических фигур.</a:t>
            </a:r>
            <a:endParaRPr lang="ru-RU" altLang="ru-RU" sz="2400" i="1" dirty="0"/>
          </a:p>
        </p:txBody>
      </p:sp>
      <p:sp>
        <p:nvSpPr>
          <p:cNvPr id="2070" name="Text Box 22">
            <a:extLst>
              <a:ext uri="{FF2B5EF4-FFF2-40B4-BE49-F238E27FC236}">
                <a16:creationId xmlns:a16="http://schemas.microsoft.com/office/drawing/2014/main" id="{4B1270E4-973E-41ED-91F7-6CC5F7E9883F}"/>
              </a:ext>
            </a:extLst>
          </p:cNvPr>
          <p:cNvSpPr txBox="1">
            <a:spLocks noChangeArrowheads="1"/>
          </p:cNvSpPr>
          <p:nvPr/>
        </p:nvSpPr>
        <p:spPr bwMode="auto">
          <a:xfrm>
            <a:off x="0" y="5864029"/>
            <a:ext cx="9144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altLang="ru-RU" sz="2400" dirty="0">
                <a:cs typeface="Times New Roman" panose="02020603050405020304" pitchFamily="18" charset="0"/>
              </a:rPr>
              <a:t>Точки обозначаются</a:t>
            </a:r>
            <a:r>
              <a:rPr lang="ru-RU" altLang="ru-RU" sz="2400" dirty="0"/>
              <a:t> </a:t>
            </a:r>
            <a:r>
              <a:rPr lang="ru-RU" altLang="ru-RU" sz="2400" dirty="0">
                <a:cs typeface="Times New Roman" panose="02020603050405020304" pitchFamily="18" charset="0"/>
              </a:rPr>
              <a:t>прописными латинскими буквами </a:t>
            </a:r>
            <a:r>
              <a:rPr lang="en-US" altLang="ru-RU" sz="2400" i="1" dirty="0">
                <a:cs typeface="Times New Roman" panose="02020603050405020304" pitchFamily="18" charset="0"/>
              </a:rPr>
              <a:t>A</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B</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C</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A</a:t>
            </a:r>
            <a:r>
              <a:rPr lang="ru-RU" altLang="ru-RU" sz="2400" baseline="-30000" dirty="0">
                <a:cs typeface="Times New Roman" panose="02020603050405020304" pitchFamily="18" charset="0"/>
              </a:rPr>
              <a:t>1</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B</a:t>
            </a:r>
            <a:r>
              <a:rPr lang="ru-RU" altLang="ru-RU" sz="2400" baseline="-30000" dirty="0">
                <a:cs typeface="Times New Roman" panose="02020603050405020304" pitchFamily="18" charset="0"/>
              </a:rPr>
              <a:t>2</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C</a:t>
            </a:r>
            <a:r>
              <a:rPr lang="ru-RU" altLang="ru-RU" sz="2400" baseline="-30000" dirty="0">
                <a:cs typeface="Times New Roman" panose="02020603050405020304" pitchFamily="18" charset="0"/>
              </a:rPr>
              <a:t>3</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A</a:t>
            </a:r>
            <a:r>
              <a:rPr lang="ru-RU" altLang="ru-RU" sz="2400" i="1" dirty="0">
                <a:cs typeface="Times New Roman" panose="02020603050405020304" pitchFamily="18" charset="0"/>
              </a:rPr>
              <a:t>'</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B</a:t>
            </a:r>
            <a:r>
              <a:rPr lang="ru-RU" altLang="ru-RU" sz="2400" i="1" dirty="0">
                <a:cs typeface="Times New Roman" panose="02020603050405020304" pitchFamily="18" charset="0"/>
              </a:rPr>
              <a:t>''</a:t>
            </a:r>
            <a:r>
              <a:rPr lang="ru-RU" altLang="ru-RU" sz="2400" dirty="0">
                <a:cs typeface="Times New Roman" panose="02020603050405020304" pitchFamily="18" charset="0"/>
              </a:rPr>
              <a:t>,</a:t>
            </a:r>
            <a:r>
              <a:rPr lang="ru-RU" altLang="ru-RU" sz="2400" i="1" dirty="0">
                <a:cs typeface="Times New Roman" panose="02020603050405020304" pitchFamily="18" charset="0"/>
              </a:rPr>
              <a:t> </a:t>
            </a:r>
            <a:r>
              <a:rPr lang="en-US" altLang="ru-RU" sz="2400" i="1" dirty="0">
                <a:cs typeface="Times New Roman" panose="02020603050405020304" pitchFamily="18" charset="0"/>
              </a:rPr>
              <a:t>C</a:t>
            </a:r>
            <a:r>
              <a:rPr lang="ru-RU" altLang="ru-RU" sz="2400" i="1" dirty="0">
                <a:cs typeface="Times New Roman" panose="02020603050405020304" pitchFamily="18" charset="0"/>
              </a:rPr>
              <a:t>'''</a:t>
            </a:r>
            <a:r>
              <a:rPr lang="ru-RU" altLang="ru-RU" sz="2400" dirty="0">
                <a:cs typeface="Times New Roman" panose="02020603050405020304" pitchFamily="18" charset="0"/>
              </a:rPr>
              <a:t>,</a:t>
            </a:r>
            <a:r>
              <a:rPr lang="ru-RU" altLang="ru-RU" sz="2400" i="1" dirty="0">
                <a:cs typeface="Times New Roman" panose="02020603050405020304" pitchFamily="18" charset="0"/>
              </a:rPr>
              <a:t>...</a:t>
            </a:r>
            <a:endParaRPr lang="ru-RU" altLang="ru-RU" sz="2400" i="1" dirty="0"/>
          </a:p>
        </p:txBody>
      </p:sp>
      <p:pic>
        <p:nvPicPr>
          <p:cNvPr id="3079" name="Picture 26">
            <a:extLst>
              <a:ext uri="{FF2B5EF4-FFF2-40B4-BE49-F238E27FC236}">
                <a16:creationId xmlns:a16="http://schemas.microsoft.com/office/drawing/2014/main" id="{C56C7C21-1175-4309-A724-20E64C585C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4177433"/>
            <a:ext cx="2493962" cy="166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2220045A-93E7-4B65-BD25-D71352FB8B74}"/>
              </a:ext>
            </a:extLst>
          </p:cNvPr>
          <p:cNvSpPr txBox="1"/>
          <p:nvPr/>
        </p:nvSpPr>
        <p:spPr>
          <a:xfrm>
            <a:off x="0" y="627638"/>
            <a:ext cx="9144000" cy="830997"/>
          </a:xfrm>
          <a:prstGeom prst="rect">
            <a:avLst/>
          </a:prstGeom>
          <a:noFill/>
        </p:spPr>
        <p:txBody>
          <a:bodyPr wrap="square" rtlCol="0">
            <a:spAutoFit/>
          </a:bodyPr>
          <a:lstStyle/>
          <a:p>
            <a:pPr algn="just"/>
            <a:r>
              <a:rPr lang="ru-RU" dirty="0"/>
              <a:t>	Основными геометрическими фигурами являются точка, прямая и плоскость.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wipe(left)">
                                      <p:cBhvr>
                                        <p:cTn id="7" dur="500"/>
                                        <p:tgtEl>
                                          <p:spTgt spid="20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5"/>
                                        </p:tgtEl>
                                        <p:attrNameLst>
                                          <p:attrName>style.visibility</p:attrName>
                                        </p:attrNameLst>
                                      </p:cBhvr>
                                      <p:to>
                                        <p:strVal val="visible"/>
                                      </p:to>
                                    </p:set>
                                    <p:animEffect transition="in" filter="wipe(left)">
                                      <p:cBhvr>
                                        <p:cTn id="12" dur="500"/>
                                        <p:tgtEl>
                                          <p:spTgt spid="20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70"/>
                                        </p:tgtEl>
                                        <p:attrNameLst>
                                          <p:attrName>style.visibility</p:attrName>
                                        </p:attrNameLst>
                                      </p:cBhvr>
                                      <p:to>
                                        <p:strVal val="visible"/>
                                      </p:to>
                                    </p:set>
                                    <p:animEffect transition="in" filter="wipe(left)">
                                      <p:cBhvr>
                                        <p:cTn id="17" dur="500"/>
                                        <p:tgtEl>
                                          <p:spTgt spid="2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utoUpdateAnimBg="0"/>
      <p:bldP spid="2055" grpId="0" autoUpdateAnimBg="0"/>
      <p:bldP spid="207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1F81C41-7027-4CE3-B435-BEC282AFC43B}"/>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a:t>
            </a:r>
          </a:p>
        </p:txBody>
      </p:sp>
      <p:sp>
        <p:nvSpPr>
          <p:cNvPr id="13315" name="Text Box 3">
            <a:extLst>
              <a:ext uri="{FF2B5EF4-FFF2-40B4-BE49-F238E27FC236}">
                <a16:creationId xmlns:a16="http://schemas.microsoft.com/office/drawing/2014/main" id="{2976FD38-E4E3-4A4A-96B0-C68ED17C974C}"/>
              </a:ext>
            </a:extLst>
          </p:cNvPr>
          <p:cNvSpPr txBox="1">
            <a:spLocks noChangeArrowheads="1"/>
          </p:cNvSpPr>
          <p:nvPr/>
        </p:nvSpPr>
        <p:spPr bwMode="auto">
          <a:xfrm>
            <a:off x="228600" y="609600"/>
            <a:ext cx="86868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cs typeface="Times New Roman" panose="02020603050405020304" pitchFamily="18" charset="0"/>
              </a:rPr>
              <a:t>	Какие геометрические фигуры являются основными?  </a:t>
            </a:r>
            <a:endParaRPr lang="ru-RU" altLang="ru-RU"/>
          </a:p>
        </p:txBody>
      </p:sp>
      <p:sp>
        <p:nvSpPr>
          <p:cNvPr id="24580" name="Text Box 4">
            <a:extLst>
              <a:ext uri="{FF2B5EF4-FFF2-40B4-BE49-F238E27FC236}">
                <a16:creationId xmlns:a16="http://schemas.microsoft.com/office/drawing/2014/main" id="{DD2834C9-5DF1-4B06-851F-509627C0FA68}"/>
              </a:ext>
            </a:extLst>
          </p:cNvPr>
          <p:cNvSpPr txBox="1">
            <a:spLocks noChangeArrowheads="1"/>
          </p:cNvSpPr>
          <p:nvPr/>
        </p:nvSpPr>
        <p:spPr bwMode="auto">
          <a:xfrm>
            <a:off x="152400" y="2590800"/>
            <a:ext cx="8991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solidFill>
                  <a:srgbClr val="FF3300"/>
                </a:solidFill>
              </a:rPr>
              <a:t>	Ответ: </a:t>
            </a:r>
            <a:r>
              <a:rPr lang="ru-RU" altLang="ru-RU">
                <a:cs typeface="Times New Roman" panose="02020603050405020304" pitchFamily="18" charset="0"/>
              </a:rPr>
              <a:t>Точка, прямая, плоскость.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wipe(left)">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6669E3E-B477-48BE-85E8-2A0DBEE38853}"/>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2</a:t>
            </a:r>
          </a:p>
        </p:txBody>
      </p:sp>
      <p:sp>
        <p:nvSpPr>
          <p:cNvPr id="15363" name="Text Box 3">
            <a:extLst>
              <a:ext uri="{FF2B5EF4-FFF2-40B4-BE49-F238E27FC236}">
                <a16:creationId xmlns:a16="http://schemas.microsoft.com/office/drawing/2014/main" id="{5150861A-D6BB-41DF-917D-389571F41F17}"/>
              </a:ext>
            </a:extLst>
          </p:cNvPr>
          <p:cNvSpPr txBox="1">
            <a:spLocks noChangeArrowheads="1"/>
          </p:cNvSpPr>
          <p:nvPr/>
        </p:nvSpPr>
        <p:spPr bwMode="auto">
          <a:xfrm>
            <a:off x="228600" y="609600"/>
            <a:ext cx="8686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Идеализацией каких объектов является точка?</a:t>
            </a:r>
            <a:r>
              <a:rPr lang="ru-RU" altLang="ru-RU" dirty="0">
                <a:cs typeface="Times New Roman" panose="02020603050405020304" pitchFamily="18" charset="0"/>
              </a:rPr>
              <a:t> </a:t>
            </a:r>
            <a:endParaRPr lang="ru-RU" altLang="ru-RU" dirty="0"/>
          </a:p>
        </p:txBody>
      </p:sp>
      <p:sp>
        <p:nvSpPr>
          <p:cNvPr id="26628" name="Text Box 4">
            <a:extLst>
              <a:ext uri="{FF2B5EF4-FFF2-40B4-BE49-F238E27FC236}">
                <a16:creationId xmlns:a16="http://schemas.microsoft.com/office/drawing/2014/main" id="{5D460D9F-1CCF-4485-8FFA-8D8E3EED04E2}"/>
              </a:ext>
            </a:extLst>
          </p:cNvPr>
          <p:cNvSpPr txBox="1">
            <a:spLocks noChangeArrowheads="1"/>
          </p:cNvSpPr>
          <p:nvPr/>
        </p:nvSpPr>
        <p:spPr bwMode="auto">
          <a:xfrm>
            <a:off x="152400" y="2590800"/>
            <a:ext cx="8991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cs typeface="Times New Roman" panose="02020603050405020304" pitchFamily="18" charset="0"/>
              </a:rPr>
              <a:t>Точка является идеализацией очень маленьких объектов, т.</a:t>
            </a:r>
            <a:r>
              <a:rPr lang="en-US" altLang="ru-RU" dirty="0">
                <a:cs typeface="Times New Roman" panose="02020603050405020304" pitchFamily="18" charset="0"/>
              </a:rPr>
              <a:t> </a:t>
            </a:r>
            <a:r>
              <a:rPr lang="ru-RU" altLang="ru-RU" dirty="0">
                <a:cs typeface="Times New Roman" panose="02020603050405020304" pitchFamily="18" charset="0"/>
              </a:rPr>
              <a:t>е. таких, размерами которых можно пренебречь.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ipe(left)">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6669E3E-B477-48BE-85E8-2A0DBEE38853}"/>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3</a:t>
            </a:r>
          </a:p>
        </p:txBody>
      </p:sp>
      <p:sp>
        <p:nvSpPr>
          <p:cNvPr id="15363" name="Text Box 3">
            <a:extLst>
              <a:ext uri="{FF2B5EF4-FFF2-40B4-BE49-F238E27FC236}">
                <a16:creationId xmlns:a16="http://schemas.microsoft.com/office/drawing/2014/main" id="{5150861A-D6BB-41DF-917D-389571F41F17}"/>
              </a:ext>
            </a:extLst>
          </p:cNvPr>
          <p:cNvSpPr txBox="1">
            <a:spLocks noChangeArrowheads="1"/>
          </p:cNvSpPr>
          <p:nvPr/>
        </p:nvSpPr>
        <p:spPr bwMode="auto">
          <a:xfrm>
            <a:off x="228600" y="609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Как определял точку Евклид?</a:t>
            </a:r>
            <a:r>
              <a:rPr lang="ru-RU" altLang="ru-RU" dirty="0">
                <a:cs typeface="Times New Roman" panose="02020603050405020304" pitchFamily="18" charset="0"/>
              </a:rPr>
              <a:t> </a:t>
            </a:r>
            <a:endParaRPr lang="ru-RU" altLang="ru-RU" dirty="0"/>
          </a:p>
        </p:txBody>
      </p:sp>
      <p:sp>
        <p:nvSpPr>
          <p:cNvPr id="26628" name="Text Box 4">
            <a:extLst>
              <a:ext uri="{FF2B5EF4-FFF2-40B4-BE49-F238E27FC236}">
                <a16:creationId xmlns:a16="http://schemas.microsoft.com/office/drawing/2014/main" id="{5D460D9F-1CCF-4485-8FFA-8D8E3EED04E2}"/>
              </a:ext>
            </a:extLst>
          </p:cNvPr>
          <p:cNvSpPr txBox="1">
            <a:spLocks noChangeArrowheads="1"/>
          </p:cNvSpPr>
          <p:nvPr/>
        </p:nvSpPr>
        <p:spPr bwMode="auto">
          <a:xfrm>
            <a:off x="152400" y="2590800"/>
            <a:ext cx="8991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cs typeface="Times New Roman" panose="02020603050405020304" pitchFamily="18" charset="0"/>
              </a:rPr>
              <a:t>Евклид определял точку как то, что не имеет частей. </a:t>
            </a:r>
          </a:p>
        </p:txBody>
      </p:sp>
    </p:spTree>
    <p:extLst>
      <p:ext uri="{BB962C8B-B14F-4D97-AF65-F5344CB8AC3E}">
        <p14:creationId xmlns:p14="http://schemas.microsoft.com/office/powerpoint/2010/main" val="466028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ipe(left)">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6669E3E-B477-48BE-85E8-2A0DBEE38853}"/>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4</a:t>
            </a:r>
          </a:p>
        </p:txBody>
      </p:sp>
      <p:sp>
        <p:nvSpPr>
          <p:cNvPr id="15363" name="Text Box 3">
            <a:extLst>
              <a:ext uri="{FF2B5EF4-FFF2-40B4-BE49-F238E27FC236}">
                <a16:creationId xmlns:a16="http://schemas.microsoft.com/office/drawing/2014/main" id="{5150861A-D6BB-41DF-917D-389571F41F17}"/>
              </a:ext>
            </a:extLst>
          </p:cNvPr>
          <p:cNvSpPr txBox="1">
            <a:spLocks noChangeArrowheads="1"/>
          </p:cNvSpPr>
          <p:nvPr/>
        </p:nvSpPr>
        <p:spPr bwMode="auto">
          <a:xfrm>
            <a:off x="228600" y="609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 Как изображаются точки?</a:t>
            </a:r>
            <a:r>
              <a:rPr lang="ru-RU" altLang="ru-RU" dirty="0">
                <a:cs typeface="Times New Roman" panose="02020603050405020304" pitchFamily="18" charset="0"/>
              </a:rPr>
              <a:t> </a:t>
            </a:r>
            <a:endParaRPr lang="ru-RU" altLang="ru-RU" dirty="0"/>
          </a:p>
        </p:txBody>
      </p:sp>
      <p:sp>
        <p:nvSpPr>
          <p:cNvPr id="26628" name="Text Box 4">
            <a:extLst>
              <a:ext uri="{FF2B5EF4-FFF2-40B4-BE49-F238E27FC236}">
                <a16:creationId xmlns:a16="http://schemas.microsoft.com/office/drawing/2014/main" id="{5D460D9F-1CCF-4485-8FFA-8D8E3EED04E2}"/>
              </a:ext>
            </a:extLst>
          </p:cNvPr>
          <p:cNvSpPr txBox="1">
            <a:spLocks noChangeArrowheads="1"/>
          </p:cNvSpPr>
          <p:nvPr/>
        </p:nvSpPr>
        <p:spPr bwMode="auto">
          <a:xfrm>
            <a:off x="152400" y="259080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cs typeface="Times New Roman" panose="02020603050405020304" pitchFamily="18" charset="0"/>
              </a:rPr>
              <a:t>Точки </a:t>
            </a:r>
            <a:r>
              <a:rPr lang="ru-RU" altLang="ru-RU" dirty="0"/>
              <a:t>изображаются остро отточенным карандашом или ручкой на листе бумаги, мелом на доске и т. п.</a:t>
            </a:r>
            <a:r>
              <a:rPr lang="ru-RU" altLang="ru-RU" dirty="0">
                <a:cs typeface="Times New Roman" panose="02020603050405020304" pitchFamily="18" charset="0"/>
              </a:rPr>
              <a:t> </a:t>
            </a:r>
          </a:p>
        </p:txBody>
      </p:sp>
    </p:spTree>
    <p:extLst>
      <p:ext uri="{BB962C8B-B14F-4D97-AF65-F5344CB8AC3E}">
        <p14:creationId xmlns:p14="http://schemas.microsoft.com/office/powerpoint/2010/main" val="33024633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ipe(left)">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6669E3E-B477-48BE-85E8-2A0DBEE38853}"/>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5</a:t>
            </a:r>
          </a:p>
        </p:txBody>
      </p:sp>
      <p:sp>
        <p:nvSpPr>
          <p:cNvPr id="15363" name="Text Box 3">
            <a:extLst>
              <a:ext uri="{FF2B5EF4-FFF2-40B4-BE49-F238E27FC236}">
                <a16:creationId xmlns:a16="http://schemas.microsoft.com/office/drawing/2014/main" id="{5150861A-D6BB-41DF-917D-389571F41F17}"/>
              </a:ext>
            </a:extLst>
          </p:cNvPr>
          <p:cNvSpPr txBox="1">
            <a:spLocks noChangeArrowheads="1"/>
          </p:cNvSpPr>
          <p:nvPr/>
        </p:nvSpPr>
        <p:spPr bwMode="auto">
          <a:xfrm>
            <a:off x="228600" y="609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 Как обозначаются точки?</a:t>
            </a:r>
            <a:r>
              <a:rPr lang="ru-RU" altLang="ru-RU" dirty="0">
                <a:cs typeface="Times New Roman" panose="02020603050405020304" pitchFamily="18" charset="0"/>
              </a:rPr>
              <a:t> </a:t>
            </a:r>
            <a:endParaRPr lang="ru-RU" altLang="ru-RU" dirty="0"/>
          </a:p>
        </p:txBody>
      </p:sp>
      <p:sp>
        <p:nvSpPr>
          <p:cNvPr id="26628" name="Text Box 4">
            <a:extLst>
              <a:ext uri="{FF2B5EF4-FFF2-40B4-BE49-F238E27FC236}">
                <a16:creationId xmlns:a16="http://schemas.microsoft.com/office/drawing/2014/main" id="{5D460D9F-1CCF-4485-8FFA-8D8E3EED04E2}"/>
              </a:ext>
            </a:extLst>
          </p:cNvPr>
          <p:cNvSpPr txBox="1">
            <a:spLocks noChangeArrowheads="1"/>
          </p:cNvSpPr>
          <p:nvPr/>
        </p:nvSpPr>
        <p:spPr bwMode="auto">
          <a:xfrm>
            <a:off x="152400" y="259080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cs typeface="Times New Roman" panose="02020603050405020304" pitchFamily="18" charset="0"/>
              </a:rPr>
              <a:t>Точки обозначаются</a:t>
            </a:r>
            <a:r>
              <a:rPr lang="ru-RU" altLang="ru-RU" dirty="0"/>
              <a:t> </a:t>
            </a:r>
            <a:r>
              <a:rPr lang="ru-RU" altLang="ru-RU" dirty="0">
                <a:cs typeface="Times New Roman" panose="02020603050405020304" pitchFamily="18" charset="0"/>
              </a:rPr>
              <a:t>прописными латинскими буквами </a:t>
            </a:r>
            <a:r>
              <a:rPr lang="en-US" altLang="ru-RU" i="1" dirty="0">
                <a:cs typeface="Times New Roman" panose="02020603050405020304" pitchFamily="18" charset="0"/>
              </a:rPr>
              <a:t>A</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B</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C</a:t>
            </a:r>
            <a:r>
              <a:rPr lang="ru-RU" altLang="ru-RU" dirty="0">
                <a:cs typeface="Times New Roman" panose="02020603050405020304" pitchFamily="18" charset="0"/>
              </a:rPr>
              <a:t>,</a:t>
            </a:r>
            <a:r>
              <a:rPr lang="ru-RU" altLang="ru-RU" i="1" dirty="0">
                <a:cs typeface="Times New Roman" panose="02020603050405020304" pitchFamily="18" charset="0"/>
              </a:rPr>
              <a:t> ...</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A</a:t>
            </a:r>
            <a:r>
              <a:rPr lang="ru-RU" altLang="ru-RU" baseline="-30000" dirty="0">
                <a:cs typeface="Times New Roman" panose="02020603050405020304" pitchFamily="18" charset="0"/>
              </a:rPr>
              <a:t>1</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B</a:t>
            </a:r>
            <a:r>
              <a:rPr lang="ru-RU" altLang="ru-RU" baseline="-30000" dirty="0">
                <a:cs typeface="Times New Roman" panose="02020603050405020304" pitchFamily="18" charset="0"/>
              </a:rPr>
              <a:t>2</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C</a:t>
            </a:r>
            <a:r>
              <a:rPr lang="ru-RU" altLang="ru-RU" baseline="-30000" dirty="0">
                <a:cs typeface="Times New Roman" panose="02020603050405020304" pitchFamily="18" charset="0"/>
              </a:rPr>
              <a:t>3</a:t>
            </a:r>
            <a:r>
              <a:rPr lang="ru-RU" altLang="ru-RU" dirty="0">
                <a:cs typeface="Times New Roman" panose="02020603050405020304" pitchFamily="18" charset="0"/>
              </a:rPr>
              <a:t>,</a:t>
            </a:r>
            <a:r>
              <a:rPr lang="ru-RU" altLang="ru-RU" i="1" dirty="0">
                <a:cs typeface="Times New Roman" panose="02020603050405020304" pitchFamily="18" charset="0"/>
              </a:rPr>
              <a:t> ...</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A</a:t>
            </a:r>
            <a:r>
              <a:rPr lang="ru-RU" altLang="ru-RU" i="1" dirty="0">
                <a:cs typeface="Times New Roman" panose="02020603050405020304" pitchFamily="18" charset="0"/>
              </a:rPr>
              <a:t>'</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B</a:t>
            </a:r>
            <a:r>
              <a:rPr lang="ru-RU" altLang="ru-RU" i="1" dirty="0">
                <a:cs typeface="Times New Roman" panose="02020603050405020304" pitchFamily="18" charset="0"/>
              </a:rPr>
              <a:t>''</a:t>
            </a:r>
            <a:r>
              <a:rPr lang="ru-RU" altLang="ru-RU" dirty="0">
                <a:cs typeface="Times New Roman" panose="02020603050405020304" pitchFamily="18" charset="0"/>
              </a:rPr>
              <a:t>,</a:t>
            </a:r>
            <a:r>
              <a:rPr lang="ru-RU" altLang="ru-RU" i="1" dirty="0">
                <a:cs typeface="Times New Roman" panose="02020603050405020304" pitchFamily="18" charset="0"/>
              </a:rPr>
              <a:t> </a:t>
            </a:r>
            <a:r>
              <a:rPr lang="en-US" altLang="ru-RU" i="1" dirty="0">
                <a:cs typeface="Times New Roman" panose="02020603050405020304" pitchFamily="18" charset="0"/>
              </a:rPr>
              <a:t>C</a:t>
            </a:r>
            <a:r>
              <a:rPr lang="ru-RU" altLang="ru-RU" i="1" dirty="0">
                <a:cs typeface="Times New Roman" panose="02020603050405020304" pitchFamily="18" charset="0"/>
              </a:rPr>
              <a:t>'''</a:t>
            </a:r>
            <a:r>
              <a:rPr lang="ru-RU" altLang="ru-RU" dirty="0">
                <a:cs typeface="Times New Roman" panose="02020603050405020304" pitchFamily="18" charset="0"/>
              </a:rPr>
              <a:t>,</a:t>
            </a:r>
            <a:r>
              <a:rPr lang="ru-RU" altLang="ru-RU" i="1" dirty="0">
                <a:cs typeface="Times New Roman" panose="02020603050405020304" pitchFamily="18" charset="0"/>
              </a:rPr>
              <a:t>...</a:t>
            </a:r>
            <a:r>
              <a:rPr lang="ru-RU" altLang="ru-RU" dirty="0">
                <a:cs typeface="Times New Roman" panose="02020603050405020304" pitchFamily="18" charset="0"/>
              </a:rPr>
              <a:t> </a:t>
            </a:r>
          </a:p>
        </p:txBody>
      </p:sp>
    </p:spTree>
    <p:extLst>
      <p:ext uri="{BB962C8B-B14F-4D97-AF65-F5344CB8AC3E}">
        <p14:creationId xmlns:p14="http://schemas.microsoft.com/office/powerpoint/2010/main" val="3421224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ipe(left)">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F535C88-BC3A-47C0-9504-768DB0BDD9AC}"/>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6</a:t>
            </a:r>
          </a:p>
        </p:txBody>
      </p:sp>
      <p:sp>
        <p:nvSpPr>
          <p:cNvPr id="17411" name="Text Box 3">
            <a:extLst>
              <a:ext uri="{FF2B5EF4-FFF2-40B4-BE49-F238E27FC236}">
                <a16:creationId xmlns:a16="http://schemas.microsoft.com/office/drawing/2014/main" id="{0F751EB2-408C-4BA3-8ADE-87740912DBF5}"/>
              </a:ext>
            </a:extLst>
          </p:cNvPr>
          <p:cNvSpPr txBox="1">
            <a:spLocks noChangeArrowheads="1"/>
          </p:cNvSpPr>
          <p:nvPr/>
        </p:nvSpPr>
        <p:spPr bwMode="auto">
          <a:xfrm>
            <a:off x="228600" y="609600"/>
            <a:ext cx="8686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 Идеализацией каких объектов является прямая?</a:t>
            </a:r>
            <a:r>
              <a:rPr lang="ru-RU" altLang="ru-RU" dirty="0">
                <a:cs typeface="Times New Roman" panose="02020603050405020304" pitchFamily="18" charset="0"/>
              </a:rPr>
              <a:t>  </a:t>
            </a:r>
            <a:endParaRPr lang="ru-RU" altLang="ru-RU" dirty="0"/>
          </a:p>
        </p:txBody>
      </p:sp>
      <p:sp>
        <p:nvSpPr>
          <p:cNvPr id="28676" name="Text Box 4">
            <a:extLst>
              <a:ext uri="{FF2B5EF4-FFF2-40B4-BE49-F238E27FC236}">
                <a16:creationId xmlns:a16="http://schemas.microsoft.com/office/drawing/2014/main" id="{E984297A-3CDD-4E20-9025-7E89EAF25D4D}"/>
              </a:ext>
            </a:extLst>
          </p:cNvPr>
          <p:cNvSpPr txBox="1">
            <a:spLocks noChangeArrowheads="1"/>
          </p:cNvSpPr>
          <p:nvPr/>
        </p:nvSpPr>
        <p:spPr bwMode="auto">
          <a:xfrm>
            <a:off x="152400" y="259080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cs typeface="Times New Roman" panose="02020603050405020304" pitchFamily="18" charset="0"/>
              </a:rPr>
              <a:t>Прямая</a:t>
            </a:r>
            <a:r>
              <a:rPr lang="ru-RU" altLang="ru-RU" dirty="0">
                <a:solidFill>
                  <a:srgbClr val="FF3300"/>
                </a:solidFill>
                <a:cs typeface="Times New Roman" panose="02020603050405020304" pitchFamily="18" charset="0"/>
              </a:rPr>
              <a:t> </a:t>
            </a:r>
            <a:r>
              <a:rPr lang="ru-RU" altLang="ru-RU" dirty="0">
                <a:cs typeface="Times New Roman" panose="02020603050405020304" pitchFamily="18" charset="0"/>
              </a:rPr>
              <a:t>является идеализацией</a:t>
            </a:r>
            <a:r>
              <a:rPr lang="ru-RU" altLang="ru-RU" dirty="0"/>
              <a:t> </a:t>
            </a:r>
            <a:r>
              <a:rPr lang="ru-RU" altLang="ru-RU" dirty="0">
                <a:cs typeface="Times New Roman" panose="02020603050405020304" pitchFamily="18" charset="0"/>
              </a:rPr>
              <a:t>тонкой натянутой нити, края стола прямоугольной формы. По прямой распространяется</a:t>
            </a:r>
            <a:r>
              <a:rPr lang="ru-RU" altLang="ru-RU" dirty="0"/>
              <a:t> </a:t>
            </a:r>
            <a:r>
              <a:rPr lang="ru-RU" altLang="ru-RU" dirty="0">
                <a:cs typeface="Times New Roman" panose="02020603050405020304" pitchFamily="18" charset="0"/>
              </a:rPr>
              <a:t>луч света.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wipe(left)">
                                      <p:cBhvr>
                                        <p:cTn id="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F535C88-BC3A-47C0-9504-768DB0BDD9AC}"/>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7</a:t>
            </a:r>
          </a:p>
        </p:txBody>
      </p:sp>
      <p:sp>
        <p:nvSpPr>
          <p:cNvPr id="17411" name="Text Box 3">
            <a:extLst>
              <a:ext uri="{FF2B5EF4-FFF2-40B4-BE49-F238E27FC236}">
                <a16:creationId xmlns:a16="http://schemas.microsoft.com/office/drawing/2014/main" id="{0F751EB2-408C-4BA3-8ADE-87740912DBF5}"/>
              </a:ext>
            </a:extLst>
          </p:cNvPr>
          <p:cNvSpPr txBox="1">
            <a:spLocks noChangeArrowheads="1"/>
          </p:cNvSpPr>
          <p:nvPr/>
        </p:nvSpPr>
        <p:spPr bwMode="auto">
          <a:xfrm>
            <a:off x="228600" y="609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 Как определял прямую Евклид?</a:t>
            </a:r>
            <a:r>
              <a:rPr lang="ru-RU" altLang="ru-RU" dirty="0">
                <a:cs typeface="Times New Roman" panose="02020603050405020304" pitchFamily="18" charset="0"/>
              </a:rPr>
              <a:t> </a:t>
            </a:r>
            <a:endParaRPr lang="ru-RU" altLang="ru-RU" dirty="0"/>
          </a:p>
        </p:txBody>
      </p:sp>
      <p:sp>
        <p:nvSpPr>
          <p:cNvPr id="28676" name="Text Box 4">
            <a:extLst>
              <a:ext uri="{FF2B5EF4-FFF2-40B4-BE49-F238E27FC236}">
                <a16:creationId xmlns:a16="http://schemas.microsoft.com/office/drawing/2014/main" id="{E984297A-3CDD-4E20-9025-7E89EAF25D4D}"/>
              </a:ext>
            </a:extLst>
          </p:cNvPr>
          <p:cNvSpPr txBox="1">
            <a:spLocks noChangeArrowheads="1"/>
          </p:cNvSpPr>
          <p:nvPr/>
        </p:nvSpPr>
        <p:spPr bwMode="auto">
          <a:xfrm>
            <a:off x="152400" y="2590800"/>
            <a:ext cx="8991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dirty="0"/>
              <a:t>Евклид определял прямую как длину без ширины.</a:t>
            </a:r>
            <a:r>
              <a:rPr lang="ru-RU" altLang="ru-RU" dirty="0">
                <a:cs typeface="Times New Roman" panose="02020603050405020304" pitchFamily="18" charset="0"/>
              </a:rPr>
              <a:t> </a:t>
            </a:r>
          </a:p>
        </p:txBody>
      </p:sp>
    </p:spTree>
    <p:extLst>
      <p:ext uri="{BB962C8B-B14F-4D97-AF65-F5344CB8AC3E}">
        <p14:creationId xmlns:p14="http://schemas.microsoft.com/office/powerpoint/2010/main" val="1263646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wipe(left)">
                                      <p:cBhvr>
                                        <p:cTn id="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F535C88-BC3A-47C0-9504-768DB0BDD9AC}"/>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8</a:t>
            </a:r>
          </a:p>
        </p:txBody>
      </p:sp>
      <p:sp>
        <p:nvSpPr>
          <p:cNvPr id="17411" name="Text Box 3">
            <a:extLst>
              <a:ext uri="{FF2B5EF4-FFF2-40B4-BE49-F238E27FC236}">
                <a16:creationId xmlns:a16="http://schemas.microsoft.com/office/drawing/2014/main" id="{0F751EB2-408C-4BA3-8ADE-87740912DBF5}"/>
              </a:ext>
            </a:extLst>
          </p:cNvPr>
          <p:cNvSpPr txBox="1">
            <a:spLocks noChangeArrowheads="1"/>
          </p:cNvSpPr>
          <p:nvPr/>
        </p:nvSpPr>
        <p:spPr bwMode="auto">
          <a:xfrm>
            <a:off x="228600" y="609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 Как изображаются прямые?</a:t>
            </a:r>
            <a:r>
              <a:rPr lang="ru-RU" altLang="ru-RU" dirty="0">
                <a:cs typeface="Times New Roman" panose="02020603050405020304" pitchFamily="18" charset="0"/>
              </a:rPr>
              <a:t> </a:t>
            </a:r>
            <a:endParaRPr lang="ru-RU" altLang="ru-RU" dirty="0"/>
          </a:p>
        </p:txBody>
      </p:sp>
      <p:sp>
        <p:nvSpPr>
          <p:cNvPr id="28676" name="Text Box 4">
            <a:extLst>
              <a:ext uri="{FF2B5EF4-FFF2-40B4-BE49-F238E27FC236}">
                <a16:creationId xmlns:a16="http://schemas.microsoft.com/office/drawing/2014/main" id="{E984297A-3CDD-4E20-9025-7E89EAF25D4D}"/>
              </a:ext>
            </a:extLst>
          </p:cNvPr>
          <p:cNvSpPr txBox="1">
            <a:spLocks noChangeArrowheads="1"/>
          </p:cNvSpPr>
          <p:nvPr/>
        </p:nvSpPr>
        <p:spPr bwMode="auto">
          <a:xfrm>
            <a:off x="152400" y="2590800"/>
            <a:ext cx="8991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cs typeface="Times New Roman" panose="02020603050405020304" pitchFamily="18" charset="0"/>
              </a:rPr>
              <a:t>Прямые </a:t>
            </a:r>
            <a:r>
              <a:rPr lang="ru-RU" altLang="ru-RU" dirty="0"/>
              <a:t>проводятся на листе бумаги или доске с помощью линейки. </a:t>
            </a:r>
            <a:endParaRPr lang="ru-RU" altLang="ru-RU" dirty="0">
              <a:cs typeface="Times New Roman" panose="02020603050405020304" pitchFamily="18" charset="0"/>
            </a:endParaRPr>
          </a:p>
        </p:txBody>
      </p:sp>
    </p:spTree>
    <p:extLst>
      <p:ext uri="{BB962C8B-B14F-4D97-AF65-F5344CB8AC3E}">
        <p14:creationId xmlns:p14="http://schemas.microsoft.com/office/powerpoint/2010/main" val="1306220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wipe(left)">
                                      <p:cBhvr>
                                        <p:cTn id="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F535C88-BC3A-47C0-9504-768DB0BDD9AC}"/>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9</a:t>
            </a:r>
          </a:p>
        </p:txBody>
      </p:sp>
      <p:sp>
        <p:nvSpPr>
          <p:cNvPr id="17411" name="Text Box 3">
            <a:extLst>
              <a:ext uri="{FF2B5EF4-FFF2-40B4-BE49-F238E27FC236}">
                <a16:creationId xmlns:a16="http://schemas.microsoft.com/office/drawing/2014/main" id="{0F751EB2-408C-4BA3-8ADE-87740912DBF5}"/>
              </a:ext>
            </a:extLst>
          </p:cNvPr>
          <p:cNvSpPr txBox="1">
            <a:spLocks noChangeArrowheads="1"/>
          </p:cNvSpPr>
          <p:nvPr/>
        </p:nvSpPr>
        <p:spPr bwMode="auto">
          <a:xfrm>
            <a:off x="228600" y="609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 Как обозначаются прямые?</a:t>
            </a:r>
            <a:r>
              <a:rPr lang="ru-RU" altLang="ru-RU" dirty="0">
                <a:cs typeface="Times New Roman" panose="02020603050405020304" pitchFamily="18" charset="0"/>
              </a:rPr>
              <a:t> </a:t>
            </a:r>
            <a:endParaRPr lang="ru-RU" altLang="ru-RU" dirty="0"/>
          </a:p>
        </p:txBody>
      </p:sp>
      <p:sp>
        <p:nvSpPr>
          <p:cNvPr id="28676" name="Text Box 4">
            <a:extLst>
              <a:ext uri="{FF2B5EF4-FFF2-40B4-BE49-F238E27FC236}">
                <a16:creationId xmlns:a16="http://schemas.microsoft.com/office/drawing/2014/main" id="{E984297A-3CDD-4E20-9025-7E89EAF25D4D}"/>
              </a:ext>
            </a:extLst>
          </p:cNvPr>
          <p:cNvSpPr txBox="1">
            <a:spLocks noChangeArrowheads="1"/>
          </p:cNvSpPr>
          <p:nvPr/>
        </p:nvSpPr>
        <p:spPr bwMode="auto">
          <a:xfrm>
            <a:off x="152400" y="2590800"/>
            <a:ext cx="89916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t>Прямые обозначаются </a:t>
            </a:r>
            <a:r>
              <a:rPr lang="ru-RU" altLang="ru-RU" dirty="0">
                <a:cs typeface="Times New Roman" panose="02020603050405020304" pitchFamily="18" charset="0"/>
              </a:rPr>
              <a:t>строчными латинскими буквами </a:t>
            </a:r>
            <a:r>
              <a:rPr lang="ru-RU" altLang="ru-RU" i="1" dirty="0">
                <a:cs typeface="Times New Roman" panose="02020603050405020304" pitchFamily="18" charset="0"/>
              </a:rPr>
              <a:t>a</a:t>
            </a:r>
            <a:r>
              <a:rPr lang="ru-RU" altLang="ru-RU" dirty="0">
                <a:cs typeface="Times New Roman" panose="02020603050405020304" pitchFamily="18" charset="0"/>
              </a:rPr>
              <a:t>,</a:t>
            </a:r>
            <a:r>
              <a:rPr lang="ru-RU" altLang="ru-RU" i="1" dirty="0">
                <a:cs typeface="Times New Roman" panose="02020603050405020304" pitchFamily="18" charset="0"/>
              </a:rPr>
              <a:t>  b</a:t>
            </a:r>
            <a:r>
              <a:rPr lang="ru-RU" altLang="ru-RU" dirty="0">
                <a:cs typeface="Times New Roman" panose="02020603050405020304" pitchFamily="18" charset="0"/>
              </a:rPr>
              <a:t>,</a:t>
            </a:r>
            <a:r>
              <a:rPr lang="ru-RU" altLang="ru-RU" i="1" dirty="0">
                <a:cs typeface="Times New Roman" panose="02020603050405020304" pitchFamily="18" charset="0"/>
              </a:rPr>
              <a:t>  c</a:t>
            </a:r>
            <a:r>
              <a:rPr lang="ru-RU" altLang="ru-RU" dirty="0">
                <a:cs typeface="Times New Roman" panose="02020603050405020304" pitchFamily="18" charset="0"/>
              </a:rPr>
              <a:t>,</a:t>
            </a:r>
            <a:r>
              <a:rPr lang="ru-RU" altLang="ru-RU" i="1" dirty="0">
                <a:cs typeface="Times New Roman" panose="02020603050405020304" pitchFamily="18" charset="0"/>
              </a:rPr>
              <a:t> ...</a:t>
            </a:r>
            <a:r>
              <a:rPr lang="ru-RU" altLang="ru-RU" dirty="0">
                <a:cs typeface="Times New Roman" panose="02020603050405020304" pitchFamily="18" charset="0"/>
              </a:rPr>
              <a:t>,</a:t>
            </a:r>
            <a:r>
              <a:rPr lang="ru-RU" altLang="ru-RU" i="1" dirty="0">
                <a:cs typeface="Times New Roman" panose="02020603050405020304" pitchFamily="18" charset="0"/>
              </a:rPr>
              <a:t>  a</a:t>
            </a:r>
            <a:r>
              <a:rPr lang="ru-RU" altLang="ru-RU" baseline="-30000" dirty="0">
                <a:cs typeface="Times New Roman" panose="02020603050405020304" pitchFamily="18" charset="0"/>
              </a:rPr>
              <a:t>1</a:t>
            </a:r>
            <a:r>
              <a:rPr lang="ru-RU" altLang="ru-RU" dirty="0">
                <a:cs typeface="Times New Roman" panose="02020603050405020304" pitchFamily="18" charset="0"/>
              </a:rPr>
              <a:t>,</a:t>
            </a:r>
            <a:r>
              <a:rPr lang="ru-RU" altLang="ru-RU" i="1" dirty="0">
                <a:cs typeface="Times New Roman" panose="02020603050405020304" pitchFamily="18" charset="0"/>
              </a:rPr>
              <a:t> b</a:t>
            </a:r>
            <a:r>
              <a:rPr lang="ru-RU" altLang="ru-RU" baseline="-30000" dirty="0">
                <a:cs typeface="Times New Roman" panose="02020603050405020304" pitchFamily="18" charset="0"/>
              </a:rPr>
              <a:t>2</a:t>
            </a:r>
            <a:r>
              <a:rPr lang="ru-RU" altLang="ru-RU" dirty="0">
                <a:cs typeface="Times New Roman" panose="02020603050405020304" pitchFamily="18" charset="0"/>
              </a:rPr>
              <a:t>,</a:t>
            </a:r>
            <a:r>
              <a:rPr lang="ru-RU" altLang="ru-RU" i="1" dirty="0">
                <a:cs typeface="Times New Roman" panose="02020603050405020304" pitchFamily="18" charset="0"/>
              </a:rPr>
              <a:t> c</a:t>
            </a:r>
            <a:r>
              <a:rPr lang="ru-RU" altLang="ru-RU" baseline="-30000" dirty="0">
                <a:cs typeface="Times New Roman" panose="02020603050405020304" pitchFamily="18" charset="0"/>
              </a:rPr>
              <a:t>3</a:t>
            </a:r>
            <a:r>
              <a:rPr lang="ru-RU" altLang="ru-RU" dirty="0">
                <a:cs typeface="Times New Roman" panose="02020603050405020304" pitchFamily="18" charset="0"/>
              </a:rPr>
              <a:t>,</a:t>
            </a:r>
            <a:r>
              <a:rPr lang="ru-RU" altLang="ru-RU" i="1" dirty="0">
                <a:cs typeface="Times New Roman" panose="02020603050405020304" pitchFamily="18" charset="0"/>
              </a:rPr>
              <a:t> ...</a:t>
            </a:r>
            <a:r>
              <a:rPr lang="ru-RU" altLang="ru-RU" dirty="0">
                <a:cs typeface="Times New Roman" panose="02020603050405020304" pitchFamily="18" charset="0"/>
              </a:rPr>
              <a:t>, </a:t>
            </a:r>
            <a:r>
              <a:rPr lang="ru-RU" altLang="ru-RU" i="1" dirty="0">
                <a:cs typeface="Times New Roman" panose="02020603050405020304" pitchFamily="18" charset="0"/>
              </a:rPr>
              <a:t>a'</a:t>
            </a:r>
            <a:r>
              <a:rPr lang="ru-RU" altLang="ru-RU" dirty="0">
                <a:cs typeface="Times New Roman" panose="02020603050405020304" pitchFamily="18" charset="0"/>
              </a:rPr>
              <a:t>, </a:t>
            </a:r>
            <a:r>
              <a:rPr lang="ru-RU" altLang="ru-RU" i="1" dirty="0">
                <a:cs typeface="Times New Roman" panose="02020603050405020304" pitchFamily="18" charset="0"/>
              </a:rPr>
              <a:t>b''</a:t>
            </a:r>
            <a:r>
              <a:rPr lang="ru-RU" altLang="ru-RU" dirty="0">
                <a:cs typeface="Times New Roman" panose="02020603050405020304" pitchFamily="18" charset="0"/>
              </a:rPr>
              <a:t>,</a:t>
            </a:r>
            <a:r>
              <a:rPr lang="ru-RU" altLang="ru-RU" i="1" dirty="0">
                <a:cs typeface="Times New Roman" panose="02020603050405020304" pitchFamily="18" charset="0"/>
              </a:rPr>
              <a:t> c'''</a:t>
            </a:r>
            <a:r>
              <a:rPr lang="ru-RU" altLang="ru-RU" dirty="0">
                <a:cs typeface="Times New Roman" panose="02020603050405020304" pitchFamily="18" charset="0"/>
              </a:rPr>
              <a:t>,</a:t>
            </a:r>
            <a:r>
              <a:rPr lang="ru-RU" altLang="ru-RU" i="1" dirty="0">
                <a:cs typeface="Times New Roman" panose="02020603050405020304" pitchFamily="18" charset="0"/>
              </a:rPr>
              <a:t> ... </a:t>
            </a:r>
            <a:r>
              <a:rPr lang="ru-RU" altLang="ru-RU" dirty="0">
                <a:cs typeface="Times New Roman" panose="02020603050405020304" pitchFamily="18" charset="0"/>
              </a:rPr>
              <a:t>, или двумя прописными латинскими буквами </a:t>
            </a:r>
            <a:r>
              <a:rPr lang="ru-RU" altLang="ru-RU" i="1" dirty="0">
                <a:cs typeface="Times New Roman" panose="02020603050405020304" pitchFamily="18" charset="0"/>
              </a:rPr>
              <a:t>AB</a:t>
            </a:r>
            <a:r>
              <a:rPr lang="ru-RU" altLang="ru-RU" dirty="0">
                <a:cs typeface="Times New Roman" panose="02020603050405020304" pitchFamily="18" charset="0"/>
              </a:rPr>
              <a:t>,</a:t>
            </a:r>
            <a:r>
              <a:rPr lang="ru-RU" altLang="ru-RU" i="1" dirty="0">
                <a:cs typeface="Times New Roman" panose="02020603050405020304" pitchFamily="18" charset="0"/>
              </a:rPr>
              <a:t> CD</a:t>
            </a:r>
            <a:r>
              <a:rPr lang="ru-RU" altLang="ru-RU" dirty="0">
                <a:cs typeface="Times New Roman" panose="02020603050405020304" pitchFamily="18" charset="0"/>
              </a:rPr>
              <a:t>,</a:t>
            </a:r>
            <a:r>
              <a:rPr lang="ru-RU" altLang="ru-RU" i="1" dirty="0">
                <a:cs typeface="Times New Roman" panose="02020603050405020304" pitchFamily="18" charset="0"/>
              </a:rPr>
              <a:t> ...</a:t>
            </a:r>
            <a:r>
              <a:rPr lang="ru-RU" altLang="ru-RU" dirty="0">
                <a:cs typeface="Times New Roman" panose="02020603050405020304" pitchFamily="18" charset="0"/>
              </a:rPr>
              <a:t>,</a:t>
            </a:r>
            <a:r>
              <a:rPr lang="ru-RU" altLang="ru-RU" i="1" dirty="0">
                <a:cs typeface="Times New Roman" panose="02020603050405020304" pitchFamily="18" charset="0"/>
              </a:rPr>
              <a:t> A</a:t>
            </a:r>
            <a:r>
              <a:rPr lang="ru-RU" altLang="ru-RU" baseline="-30000" dirty="0">
                <a:cs typeface="Times New Roman" panose="02020603050405020304" pitchFamily="18" charset="0"/>
              </a:rPr>
              <a:t>1</a:t>
            </a:r>
            <a:r>
              <a:rPr lang="ru-RU" altLang="ru-RU" i="1" dirty="0">
                <a:cs typeface="Times New Roman" panose="02020603050405020304" pitchFamily="18" charset="0"/>
              </a:rPr>
              <a:t>B</a:t>
            </a:r>
            <a:r>
              <a:rPr lang="ru-RU" altLang="ru-RU" baseline="-30000" dirty="0">
                <a:cs typeface="Times New Roman" panose="02020603050405020304" pitchFamily="18" charset="0"/>
              </a:rPr>
              <a:t>1</a:t>
            </a:r>
            <a:r>
              <a:rPr lang="ru-RU" altLang="ru-RU" dirty="0">
                <a:cs typeface="Times New Roman" panose="02020603050405020304" pitchFamily="18" charset="0"/>
              </a:rPr>
              <a:t>,</a:t>
            </a:r>
            <a:r>
              <a:rPr lang="ru-RU" altLang="ru-RU" i="1" dirty="0">
                <a:cs typeface="Times New Roman" panose="02020603050405020304" pitchFamily="18" charset="0"/>
              </a:rPr>
              <a:t> C</a:t>
            </a:r>
            <a:r>
              <a:rPr lang="ru-RU" altLang="ru-RU" baseline="-30000" dirty="0">
                <a:cs typeface="Times New Roman" panose="02020603050405020304" pitchFamily="18" charset="0"/>
              </a:rPr>
              <a:t>2</a:t>
            </a:r>
            <a:r>
              <a:rPr lang="ru-RU" altLang="ru-RU" i="1" dirty="0">
                <a:cs typeface="Times New Roman" panose="02020603050405020304" pitchFamily="18" charset="0"/>
              </a:rPr>
              <a:t>D</a:t>
            </a:r>
            <a:r>
              <a:rPr lang="ru-RU" altLang="ru-RU" baseline="-30000" dirty="0">
                <a:cs typeface="Times New Roman" panose="02020603050405020304" pitchFamily="18" charset="0"/>
              </a:rPr>
              <a:t>2</a:t>
            </a:r>
            <a:r>
              <a:rPr lang="ru-RU" altLang="ru-RU" dirty="0">
                <a:cs typeface="Times New Roman" panose="02020603050405020304" pitchFamily="18" charset="0"/>
              </a:rPr>
              <a:t>,</a:t>
            </a:r>
            <a:r>
              <a:rPr lang="ru-RU" altLang="ru-RU" i="1" dirty="0">
                <a:cs typeface="Times New Roman" panose="02020603050405020304" pitchFamily="18" charset="0"/>
              </a:rPr>
              <a:t> ...</a:t>
            </a:r>
            <a:r>
              <a:rPr lang="ru-RU" altLang="ru-RU" dirty="0">
                <a:cs typeface="Times New Roman" panose="02020603050405020304" pitchFamily="18" charset="0"/>
              </a:rPr>
              <a:t>,</a:t>
            </a:r>
            <a:r>
              <a:rPr lang="ru-RU" altLang="ru-RU" i="1" dirty="0">
                <a:cs typeface="Times New Roman" panose="02020603050405020304" pitchFamily="18" charset="0"/>
              </a:rPr>
              <a:t> A'B'</a:t>
            </a:r>
            <a:r>
              <a:rPr lang="ru-RU" altLang="ru-RU" dirty="0">
                <a:cs typeface="Times New Roman" panose="02020603050405020304" pitchFamily="18" charset="0"/>
              </a:rPr>
              <a:t>,</a:t>
            </a:r>
            <a:r>
              <a:rPr lang="ru-RU" altLang="ru-RU" i="1" dirty="0">
                <a:cs typeface="Times New Roman" panose="02020603050405020304" pitchFamily="18" charset="0"/>
              </a:rPr>
              <a:t> C''D''</a:t>
            </a:r>
            <a:r>
              <a:rPr lang="ru-RU" altLang="ru-RU" dirty="0">
                <a:cs typeface="Times New Roman" panose="02020603050405020304" pitchFamily="18" charset="0"/>
              </a:rPr>
              <a:t>,</a:t>
            </a:r>
            <a:r>
              <a:rPr lang="ru-RU" altLang="ru-RU" i="1" dirty="0">
                <a:cs typeface="Times New Roman" panose="02020603050405020304" pitchFamily="18" charset="0"/>
              </a:rPr>
              <a:t> ...</a:t>
            </a:r>
            <a:r>
              <a:rPr lang="ru-RU" altLang="ru-RU" dirty="0"/>
              <a:t> </a:t>
            </a:r>
            <a:endParaRPr lang="ru-RU" altLang="ru-RU" dirty="0">
              <a:cs typeface="Times New Roman" panose="02020603050405020304" pitchFamily="18" charset="0"/>
            </a:endParaRPr>
          </a:p>
        </p:txBody>
      </p:sp>
    </p:spTree>
    <p:extLst>
      <p:ext uri="{BB962C8B-B14F-4D97-AF65-F5344CB8AC3E}">
        <p14:creationId xmlns:p14="http://schemas.microsoft.com/office/powerpoint/2010/main" val="364925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wipe(left)">
                                      <p:cBhvr>
                                        <p:cTn id="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E385075-B36D-4AA1-AED1-E2CC0C9E1338}"/>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10</a:t>
            </a:r>
          </a:p>
        </p:txBody>
      </p:sp>
      <p:sp>
        <p:nvSpPr>
          <p:cNvPr id="19459" name="Text Box 3">
            <a:extLst>
              <a:ext uri="{FF2B5EF4-FFF2-40B4-BE49-F238E27FC236}">
                <a16:creationId xmlns:a16="http://schemas.microsoft.com/office/drawing/2014/main" id="{97558E5D-5A59-4BE3-89E6-E11C57A724D5}"/>
              </a:ext>
            </a:extLst>
          </p:cNvPr>
          <p:cNvSpPr txBox="1">
            <a:spLocks noChangeArrowheads="1"/>
          </p:cNvSpPr>
          <p:nvPr/>
        </p:nvSpPr>
        <p:spPr bwMode="auto">
          <a:xfrm>
            <a:off x="228600" y="609600"/>
            <a:ext cx="8686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cs typeface="Times New Roman" panose="02020603050405020304" pitchFamily="18" charset="0"/>
              </a:rPr>
              <a:t>	Какие </a:t>
            </a:r>
            <a:r>
              <a:rPr lang="ru-RU" altLang="ru-RU"/>
              <a:t>объекты идеализирует плоскость</a:t>
            </a:r>
            <a:r>
              <a:rPr lang="ru-RU" altLang="ru-RU">
                <a:cs typeface="Times New Roman" panose="02020603050405020304" pitchFamily="18" charset="0"/>
              </a:rPr>
              <a:t>?  </a:t>
            </a:r>
            <a:endParaRPr lang="ru-RU" altLang="ru-RU"/>
          </a:p>
        </p:txBody>
      </p:sp>
      <p:sp>
        <p:nvSpPr>
          <p:cNvPr id="30724" name="Text Box 4">
            <a:extLst>
              <a:ext uri="{FF2B5EF4-FFF2-40B4-BE49-F238E27FC236}">
                <a16:creationId xmlns:a16="http://schemas.microsoft.com/office/drawing/2014/main" id="{CFE85E36-3613-4C55-80D0-91EB0D89638B}"/>
              </a:ext>
            </a:extLst>
          </p:cNvPr>
          <p:cNvSpPr txBox="1">
            <a:spLocks noChangeArrowheads="1"/>
          </p:cNvSpPr>
          <p:nvPr/>
        </p:nvSpPr>
        <p:spPr bwMode="auto">
          <a:xfrm>
            <a:off x="152400" y="2590800"/>
            <a:ext cx="8991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solidFill>
                  <a:srgbClr val="FF3300"/>
                </a:solidFill>
              </a:rPr>
              <a:t>	Ответ: </a:t>
            </a:r>
            <a:r>
              <a:rPr lang="ru-RU" altLang="ru-RU">
                <a:cs typeface="Times New Roman" panose="02020603050405020304" pitchFamily="18" charset="0"/>
              </a:rPr>
              <a:t>Плоскость является идеализацией ровной поверхности воды, поверхности стола, доски, зеркала и т.п.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wipe(left)">
                                      <p:cBhvr>
                                        <p:cTn id="7" dur="500"/>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a:extLst>
              <a:ext uri="{FF2B5EF4-FFF2-40B4-BE49-F238E27FC236}">
                <a16:creationId xmlns:a16="http://schemas.microsoft.com/office/drawing/2014/main" id="{BAF0497E-082F-4405-9AF0-CA9C6694505A}"/>
              </a:ext>
            </a:extLst>
          </p:cNvPr>
          <p:cNvSpPr txBox="1">
            <a:spLocks noChangeArrowheads="1"/>
          </p:cNvSpPr>
          <p:nvPr/>
        </p:nvSpPr>
        <p:spPr bwMode="auto">
          <a:xfrm>
            <a:off x="0" y="138906"/>
            <a:ext cx="9144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solidFill>
                  <a:srgbClr val="FF3300"/>
                </a:solidFill>
                <a:cs typeface="Times New Roman" panose="02020603050405020304" pitchFamily="18" charset="0"/>
              </a:rPr>
              <a:t>	Прямая </a:t>
            </a:r>
            <a:r>
              <a:rPr lang="ru-RU" altLang="ru-RU" sz="2800" dirty="0">
                <a:cs typeface="Times New Roman" panose="02020603050405020304" pitchFamily="18" charset="0"/>
              </a:rPr>
              <a:t>является идеализацией</a:t>
            </a:r>
            <a:r>
              <a:rPr lang="ru-RU" altLang="ru-RU" sz="2800" dirty="0"/>
              <a:t> </a:t>
            </a:r>
            <a:r>
              <a:rPr lang="ru-RU" altLang="ru-RU" sz="2800" dirty="0">
                <a:cs typeface="Times New Roman" panose="02020603050405020304" pitchFamily="18" charset="0"/>
              </a:rPr>
              <a:t>тонкой натянутой нити, края стола прямоугольной формы. По прямой распространяется</a:t>
            </a:r>
            <a:r>
              <a:rPr lang="ru-RU" altLang="ru-RU" sz="2800" dirty="0"/>
              <a:t> </a:t>
            </a:r>
            <a:r>
              <a:rPr lang="ru-RU" altLang="ru-RU" sz="2800" dirty="0">
                <a:cs typeface="Times New Roman" panose="02020603050405020304" pitchFamily="18" charset="0"/>
              </a:rPr>
              <a:t>луч света.</a:t>
            </a:r>
          </a:p>
        </p:txBody>
      </p:sp>
      <p:grpSp>
        <p:nvGrpSpPr>
          <p:cNvPr id="2" name="Группа 1">
            <a:extLst>
              <a:ext uri="{FF2B5EF4-FFF2-40B4-BE49-F238E27FC236}">
                <a16:creationId xmlns:a16="http://schemas.microsoft.com/office/drawing/2014/main" id="{84CB3F8F-9832-46EB-841B-74A555D22C40}"/>
              </a:ext>
            </a:extLst>
          </p:cNvPr>
          <p:cNvGrpSpPr/>
          <p:nvPr/>
        </p:nvGrpSpPr>
        <p:grpSpPr>
          <a:xfrm>
            <a:off x="0" y="2190228"/>
            <a:ext cx="9144000" cy="4058104"/>
            <a:chOff x="0" y="2190228"/>
            <a:chExt cx="9144000" cy="4058104"/>
          </a:xfrm>
        </p:grpSpPr>
        <p:sp>
          <p:nvSpPr>
            <p:cNvPr id="16388" name="Text Box 4">
              <a:extLst>
                <a:ext uri="{FF2B5EF4-FFF2-40B4-BE49-F238E27FC236}">
                  <a16:creationId xmlns:a16="http://schemas.microsoft.com/office/drawing/2014/main" id="{F4D09239-42FE-40A7-B14F-BA12F4E96211}"/>
                </a:ext>
              </a:extLst>
            </p:cNvPr>
            <p:cNvSpPr txBox="1">
              <a:spLocks noChangeArrowheads="1"/>
            </p:cNvSpPr>
            <p:nvPr/>
          </p:nvSpPr>
          <p:spPr bwMode="auto">
            <a:xfrm>
              <a:off x="0" y="2190228"/>
              <a:ext cx="9144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Прямые </a:t>
              </a:r>
              <a:r>
                <a:rPr lang="ru-RU" altLang="ru-RU" sz="2800" dirty="0"/>
                <a:t>изображаются на листе бумаги или доске с помощью линейки. Хотя изображения прямых ограничены, сами прямые следует представлять себе неограниченными.</a:t>
              </a:r>
              <a:endParaRPr lang="ru-RU" altLang="ru-RU" sz="2800" i="1" dirty="0"/>
            </a:p>
          </p:txBody>
        </p:sp>
        <p:pic>
          <p:nvPicPr>
            <p:cNvPr id="8" name="Picture 6">
              <a:extLst>
                <a:ext uri="{FF2B5EF4-FFF2-40B4-BE49-F238E27FC236}">
                  <a16:creationId xmlns:a16="http://schemas.microsoft.com/office/drawing/2014/main" id="{CFDC680F-39B4-4DB2-A5BE-B48A3D6AE9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4232108"/>
              <a:ext cx="2926898"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9" name="Text Box 4">
            <a:extLst>
              <a:ext uri="{FF2B5EF4-FFF2-40B4-BE49-F238E27FC236}">
                <a16:creationId xmlns:a16="http://schemas.microsoft.com/office/drawing/2014/main" id="{4F095277-AF1B-4BF8-9992-30265BDA5444}"/>
              </a:ext>
            </a:extLst>
          </p:cNvPr>
          <p:cNvSpPr txBox="1">
            <a:spLocks noChangeArrowheads="1"/>
          </p:cNvSpPr>
          <p:nvPr/>
        </p:nvSpPr>
        <p:spPr bwMode="auto">
          <a:xfrm>
            <a:off x="0" y="161778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sz="2800" dirty="0"/>
              <a:t>Евклид определял прямую как длину без ширины.</a:t>
            </a:r>
            <a:endParaRPr lang="ru-RU" altLang="ru-RU" sz="2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E385075-B36D-4AA1-AED1-E2CC0C9E1338}"/>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11</a:t>
            </a:r>
          </a:p>
        </p:txBody>
      </p:sp>
      <p:sp>
        <p:nvSpPr>
          <p:cNvPr id="19459" name="Text Box 3">
            <a:extLst>
              <a:ext uri="{FF2B5EF4-FFF2-40B4-BE49-F238E27FC236}">
                <a16:creationId xmlns:a16="http://schemas.microsoft.com/office/drawing/2014/main" id="{97558E5D-5A59-4BE3-89E6-E11C57A724D5}"/>
              </a:ext>
            </a:extLst>
          </p:cNvPr>
          <p:cNvSpPr txBox="1">
            <a:spLocks noChangeArrowheads="1"/>
          </p:cNvSpPr>
          <p:nvPr/>
        </p:nvSpPr>
        <p:spPr bwMode="auto">
          <a:xfrm>
            <a:off x="228600" y="609600"/>
            <a:ext cx="8686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 Как могут располагаться относительно друг друга точка и прямая?</a:t>
            </a:r>
            <a:endParaRPr lang="ru-RU" altLang="ru-RU" dirty="0"/>
          </a:p>
        </p:txBody>
      </p:sp>
      <p:sp>
        <p:nvSpPr>
          <p:cNvPr id="30724" name="Text Box 4">
            <a:extLst>
              <a:ext uri="{FF2B5EF4-FFF2-40B4-BE49-F238E27FC236}">
                <a16:creationId xmlns:a16="http://schemas.microsoft.com/office/drawing/2014/main" id="{CFE85E36-3613-4C55-80D0-91EB0D89638B}"/>
              </a:ext>
            </a:extLst>
          </p:cNvPr>
          <p:cNvSpPr txBox="1">
            <a:spLocks noChangeArrowheads="1"/>
          </p:cNvSpPr>
          <p:nvPr/>
        </p:nvSpPr>
        <p:spPr bwMode="auto">
          <a:xfrm>
            <a:off x="152400" y="2590800"/>
            <a:ext cx="89916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cs typeface="Times New Roman" panose="02020603050405020304" pitchFamily="18" charset="0"/>
              </a:rPr>
              <a:t>Точка может принадлежать данной прямой, в этом случае говорят также, что прямая проходит через точку, </a:t>
            </a:r>
            <a:r>
              <a:rPr lang="ru-RU" altLang="ru-RU" dirty="0"/>
              <a:t>а</a:t>
            </a:r>
            <a:r>
              <a:rPr lang="ru-RU" altLang="ru-RU" dirty="0">
                <a:cs typeface="Times New Roman" panose="02020603050405020304" pitchFamily="18" charset="0"/>
              </a:rPr>
              <a:t> может и не принадлежать ей, в этом случае говорят, что прямая не проходит через точку</a:t>
            </a:r>
            <a:r>
              <a:rPr lang="ru-RU" altLang="ru-RU" dirty="0"/>
              <a:t>.</a:t>
            </a:r>
            <a:endParaRPr lang="ru-RU" altLang="ru-RU" dirty="0">
              <a:cs typeface="Times New Roman" panose="02020603050405020304" pitchFamily="18" charset="0"/>
            </a:endParaRPr>
          </a:p>
        </p:txBody>
      </p:sp>
    </p:spTree>
    <p:extLst>
      <p:ext uri="{BB962C8B-B14F-4D97-AF65-F5344CB8AC3E}">
        <p14:creationId xmlns:p14="http://schemas.microsoft.com/office/powerpoint/2010/main" val="42122515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wipe(left)">
                                      <p:cBhvr>
                                        <p:cTn id="7" dur="500"/>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a:extLst>
              <a:ext uri="{FF2B5EF4-FFF2-40B4-BE49-F238E27FC236}">
                <a16:creationId xmlns:a16="http://schemas.microsoft.com/office/drawing/2014/main" id="{A4C3F78D-302B-4DAA-9ADD-34A6BE563BD4}"/>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12</a:t>
            </a:r>
          </a:p>
        </p:txBody>
      </p:sp>
      <p:sp>
        <p:nvSpPr>
          <p:cNvPr id="31747" name="Text Box 1027">
            <a:extLst>
              <a:ext uri="{FF2B5EF4-FFF2-40B4-BE49-F238E27FC236}">
                <a16:creationId xmlns:a16="http://schemas.microsoft.com/office/drawing/2014/main" id="{3632A0E6-5C81-435D-AA4C-8D7616F71695}"/>
              </a:ext>
            </a:extLst>
          </p:cNvPr>
          <p:cNvSpPr txBox="1">
            <a:spLocks noChangeArrowheads="1"/>
          </p:cNvSpPr>
          <p:nvPr/>
        </p:nvSpPr>
        <p:spPr bwMode="auto">
          <a:xfrm>
            <a:off x="228600" y="990600"/>
            <a:ext cx="86868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Какие свойства основных геометрических фигур называются аксиомами? </a:t>
            </a:r>
          </a:p>
        </p:txBody>
      </p:sp>
      <p:sp>
        <p:nvSpPr>
          <p:cNvPr id="43012" name="Text Box 1028">
            <a:extLst>
              <a:ext uri="{FF2B5EF4-FFF2-40B4-BE49-F238E27FC236}">
                <a16:creationId xmlns:a16="http://schemas.microsoft.com/office/drawing/2014/main" id="{9623BA1D-707C-4DD5-9DEE-4987D53709D8}"/>
              </a:ext>
            </a:extLst>
          </p:cNvPr>
          <p:cNvSpPr txBox="1">
            <a:spLocks noChangeArrowheads="1"/>
          </p:cNvSpPr>
          <p:nvPr/>
        </p:nvSpPr>
        <p:spPr bwMode="auto">
          <a:xfrm>
            <a:off x="152400" y="2590800"/>
            <a:ext cx="8991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t>Аксиомами называются свойства геометрических фигур, принимаемые без доказательства.</a:t>
            </a:r>
            <a:endParaRPr lang="ru-RU" altLang="ru-RU"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wipe(left)">
                                      <p:cBhvr>
                                        <p:cTn id="7"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4177F07-6091-4049-A654-8941E8ED34E8}"/>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13</a:t>
            </a:r>
          </a:p>
        </p:txBody>
      </p:sp>
      <p:sp>
        <p:nvSpPr>
          <p:cNvPr id="33795" name="Text Box 3">
            <a:extLst>
              <a:ext uri="{FF2B5EF4-FFF2-40B4-BE49-F238E27FC236}">
                <a16:creationId xmlns:a16="http://schemas.microsoft.com/office/drawing/2014/main" id="{45F821DE-29A1-4022-9862-150E8E0572B0}"/>
              </a:ext>
            </a:extLst>
          </p:cNvPr>
          <p:cNvSpPr txBox="1">
            <a:spLocks noChangeArrowheads="1"/>
          </p:cNvSpPr>
          <p:nvPr/>
        </p:nvSpPr>
        <p:spPr bwMode="auto">
          <a:xfrm>
            <a:off x="228600" y="990600"/>
            <a:ext cx="8686800" cy="113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cs typeface="Times New Roman" panose="02020603050405020304" pitchFamily="18" charset="0"/>
              </a:rPr>
              <a:t>	</a:t>
            </a:r>
            <a:r>
              <a:rPr lang="ru-RU" altLang="ru-RU">
                <a:cs typeface="Times New Roman" panose="02020603050405020304" pitchFamily="18" charset="0"/>
              </a:rPr>
              <a:t>Как переводится слово «аксиома» с греческого языка?</a:t>
            </a:r>
          </a:p>
        </p:txBody>
      </p:sp>
      <p:sp>
        <p:nvSpPr>
          <p:cNvPr id="45060" name="Text Box 4">
            <a:extLst>
              <a:ext uri="{FF2B5EF4-FFF2-40B4-BE49-F238E27FC236}">
                <a16:creationId xmlns:a16="http://schemas.microsoft.com/office/drawing/2014/main" id="{A6667C20-D150-4895-9EC1-7FD026B4BE91}"/>
              </a:ext>
            </a:extLst>
          </p:cNvPr>
          <p:cNvSpPr txBox="1">
            <a:spLocks noChangeArrowheads="1"/>
          </p:cNvSpPr>
          <p:nvPr/>
        </p:nvSpPr>
        <p:spPr bwMode="auto">
          <a:xfrm>
            <a:off x="152400" y="2590800"/>
            <a:ext cx="89916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solidFill>
                  <a:srgbClr val="FF3300"/>
                </a:solidFill>
              </a:rPr>
              <a:t>	Ответ: </a:t>
            </a:r>
            <a:r>
              <a:rPr lang="ru-RU" altLang="ru-RU"/>
              <a:t>Д</a:t>
            </a:r>
            <a:r>
              <a:rPr lang="ru-RU" altLang="ru-RU">
                <a:cs typeface="Times New Roman" panose="02020603050405020304" pitchFamily="18" charset="0"/>
              </a:rPr>
              <a:t>остойное признания, не вызывающее сомнения</a:t>
            </a:r>
            <a:r>
              <a:rPr lang="en-US" altLang="ru-RU">
                <a:cs typeface="Times New Roman" panose="02020603050405020304" pitchFamily="18" charset="0"/>
              </a:rPr>
              <a:t>.</a:t>
            </a:r>
            <a:r>
              <a:rPr lang="ru-RU" altLang="ru-RU" i="1"/>
              <a:t> </a:t>
            </a:r>
          </a:p>
        </p:txBody>
      </p:sp>
    </p:spTree>
    <p:extLst>
      <p:ext uri="{BB962C8B-B14F-4D97-AF65-F5344CB8AC3E}">
        <p14:creationId xmlns:p14="http://schemas.microsoft.com/office/powerpoint/2010/main" val="1521769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wipe(left)">
                                      <p:cBhvr>
                                        <p:cTn id="7"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a:extLst>
              <a:ext uri="{FF2B5EF4-FFF2-40B4-BE49-F238E27FC236}">
                <a16:creationId xmlns:a16="http://schemas.microsoft.com/office/drawing/2014/main" id="{A4C3F78D-302B-4DAA-9ADD-34A6BE563BD4}"/>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14</a:t>
            </a:r>
          </a:p>
        </p:txBody>
      </p:sp>
      <p:sp>
        <p:nvSpPr>
          <p:cNvPr id="31747" name="Text Box 1027">
            <a:extLst>
              <a:ext uri="{FF2B5EF4-FFF2-40B4-BE49-F238E27FC236}">
                <a16:creationId xmlns:a16="http://schemas.microsoft.com/office/drawing/2014/main" id="{3632A0E6-5C81-435D-AA4C-8D7616F71695}"/>
              </a:ext>
            </a:extLst>
          </p:cNvPr>
          <p:cNvSpPr txBox="1">
            <a:spLocks noChangeArrowheads="1"/>
          </p:cNvSpPr>
          <p:nvPr/>
        </p:nvSpPr>
        <p:spPr bwMode="auto">
          <a:xfrm>
            <a:off x="228600" y="990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dirty="0">
                <a:cs typeface="Times New Roman" panose="02020603050405020304" pitchFamily="18" charset="0"/>
              </a:rPr>
              <a:t>Что такое теорема? </a:t>
            </a:r>
          </a:p>
        </p:txBody>
      </p:sp>
      <p:sp>
        <p:nvSpPr>
          <p:cNvPr id="43012" name="Text Box 1028">
            <a:extLst>
              <a:ext uri="{FF2B5EF4-FFF2-40B4-BE49-F238E27FC236}">
                <a16:creationId xmlns:a16="http://schemas.microsoft.com/office/drawing/2014/main" id="{9623BA1D-707C-4DD5-9DEE-4987D53709D8}"/>
              </a:ext>
            </a:extLst>
          </p:cNvPr>
          <p:cNvSpPr txBox="1">
            <a:spLocks noChangeArrowheads="1"/>
          </p:cNvSpPr>
          <p:nvPr/>
        </p:nvSpPr>
        <p:spPr bwMode="auto">
          <a:xfrm>
            <a:off x="152400" y="2590800"/>
            <a:ext cx="89916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dirty="0">
                <a:ea typeface="Times New Roman" panose="02020603050405020304" pitchFamily="18" charset="0"/>
              </a:rPr>
              <a:t>Теорема называются свойства геометрических фигур, истинность которых устанавливается с помощью логических рассуждений, используя аксиомы.</a:t>
            </a:r>
            <a:endParaRPr lang="ru-RU" altLang="ru-RU" i="1" dirty="0"/>
          </a:p>
        </p:txBody>
      </p:sp>
    </p:spTree>
    <p:extLst>
      <p:ext uri="{BB962C8B-B14F-4D97-AF65-F5344CB8AC3E}">
        <p14:creationId xmlns:p14="http://schemas.microsoft.com/office/powerpoint/2010/main" val="2649296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wipe(left)">
                                      <p:cBhvr>
                                        <p:cTn id="7"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a:extLst>
              <a:ext uri="{FF2B5EF4-FFF2-40B4-BE49-F238E27FC236}">
                <a16:creationId xmlns:a16="http://schemas.microsoft.com/office/drawing/2014/main" id="{A4C3F78D-302B-4DAA-9ADD-34A6BE563BD4}"/>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15</a:t>
            </a:r>
          </a:p>
        </p:txBody>
      </p:sp>
      <p:sp>
        <p:nvSpPr>
          <p:cNvPr id="31747" name="Text Box 1027">
            <a:extLst>
              <a:ext uri="{FF2B5EF4-FFF2-40B4-BE49-F238E27FC236}">
                <a16:creationId xmlns:a16="http://schemas.microsoft.com/office/drawing/2014/main" id="{3632A0E6-5C81-435D-AA4C-8D7616F71695}"/>
              </a:ext>
            </a:extLst>
          </p:cNvPr>
          <p:cNvSpPr txBox="1">
            <a:spLocks noChangeArrowheads="1"/>
          </p:cNvSpPr>
          <p:nvPr/>
        </p:nvSpPr>
        <p:spPr bwMode="auto">
          <a:xfrm>
            <a:off x="228600" y="990600"/>
            <a:ext cx="868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dirty="0">
                <a:cs typeface="Times New Roman" panose="02020603050405020304" pitchFamily="18" charset="0"/>
              </a:rPr>
              <a:t>Что такое доказательство? </a:t>
            </a:r>
          </a:p>
        </p:txBody>
      </p:sp>
      <p:sp>
        <p:nvSpPr>
          <p:cNvPr id="43012" name="Text Box 1028">
            <a:extLst>
              <a:ext uri="{FF2B5EF4-FFF2-40B4-BE49-F238E27FC236}">
                <a16:creationId xmlns:a16="http://schemas.microsoft.com/office/drawing/2014/main" id="{9623BA1D-707C-4DD5-9DEE-4987D53709D8}"/>
              </a:ext>
            </a:extLst>
          </p:cNvPr>
          <p:cNvSpPr txBox="1">
            <a:spLocks noChangeArrowheads="1"/>
          </p:cNvSpPr>
          <p:nvPr/>
        </p:nvSpPr>
        <p:spPr bwMode="auto">
          <a:xfrm>
            <a:off x="152400" y="2590800"/>
            <a:ext cx="8991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t>Л</a:t>
            </a:r>
            <a:r>
              <a:rPr lang="ru-RU" dirty="0">
                <a:ea typeface="Times New Roman" panose="02020603050405020304" pitchFamily="18" charset="0"/>
              </a:rPr>
              <a:t>огические рассуждения, с помощью которых устанавливается истинность теоремы.</a:t>
            </a:r>
            <a:endParaRPr lang="ru-RU" altLang="ru-RU" i="1" dirty="0"/>
          </a:p>
        </p:txBody>
      </p:sp>
    </p:spTree>
    <p:extLst>
      <p:ext uri="{BB962C8B-B14F-4D97-AF65-F5344CB8AC3E}">
        <p14:creationId xmlns:p14="http://schemas.microsoft.com/office/powerpoint/2010/main" val="18374732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wipe(left)">
                                      <p:cBhvr>
                                        <p:cTn id="7"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6AB569BC-4AD3-4E62-949D-8F310FC3E3D7}"/>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16</a:t>
            </a:r>
          </a:p>
        </p:txBody>
      </p:sp>
      <p:sp>
        <p:nvSpPr>
          <p:cNvPr id="37891" name="Text Box 3">
            <a:extLst>
              <a:ext uri="{FF2B5EF4-FFF2-40B4-BE49-F238E27FC236}">
                <a16:creationId xmlns:a16="http://schemas.microsoft.com/office/drawing/2014/main" id="{4C024EA2-BD21-4EFE-96A4-4DB8E7D8B0D6}"/>
              </a:ext>
            </a:extLst>
          </p:cNvPr>
          <p:cNvSpPr txBox="1">
            <a:spLocks noChangeArrowheads="1"/>
          </p:cNvSpPr>
          <p:nvPr/>
        </p:nvSpPr>
        <p:spPr bwMode="auto">
          <a:xfrm>
            <a:off x="228600" y="990600"/>
            <a:ext cx="86868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t>	Какое свойство принимается в качестве аксиомы взаимного расположения точек и прямой?</a:t>
            </a:r>
          </a:p>
        </p:txBody>
      </p:sp>
      <p:sp>
        <p:nvSpPr>
          <p:cNvPr id="49156" name="Text Box 4">
            <a:extLst>
              <a:ext uri="{FF2B5EF4-FFF2-40B4-BE49-F238E27FC236}">
                <a16:creationId xmlns:a16="http://schemas.microsoft.com/office/drawing/2014/main" id="{73A3D49B-F50F-4FB8-B6AE-D92969C52E88}"/>
              </a:ext>
            </a:extLst>
          </p:cNvPr>
          <p:cNvSpPr txBox="1">
            <a:spLocks noChangeArrowheads="1"/>
          </p:cNvSpPr>
          <p:nvPr/>
        </p:nvSpPr>
        <p:spPr bwMode="auto">
          <a:xfrm>
            <a:off x="152400" y="3048000"/>
            <a:ext cx="89916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solidFill>
                  <a:srgbClr val="FF3300"/>
                </a:solidFill>
              </a:rPr>
              <a:t>	Ответ:</a:t>
            </a:r>
            <a:r>
              <a:rPr lang="ru-RU" altLang="ru-RU">
                <a:solidFill>
                  <a:schemeClr val="accent1"/>
                </a:solidFill>
              </a:rPr>
              <a:t> </a:t>
            </a:r>
            <a:r>
              <a:rPr lang="ru-RU" altLang="ru-RU"/>
              <a:t>Через любые две точки проходит единственная прямая.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wipe(left)">
                                      <p:cBhvr>
                                        <p:cTn id="7"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1DC821B1-6C9B-48FD-9917-8DC07574C98C}"/>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17</a:t>
            </a:r>
          </a:p>
        </p:txBody>
      </p:sp>
      <p:sp>
        <p:nvSpPr>
          <p:cNvPr id="39939" name="Text Box 3">
            <a:extLst>
              <a:ext uri="{FF2B5EF4-FFF2-40B4-BE49-F238E27FC236}">
                <a16:creationId xmlns:a16="http://schemas.microsoft.com/office/drawing/2014/main" id="{706D2BA0-6F41-4C93-97E9-0DD097010A11}"/>
              </a:ext>
            </a:extLst>
          </p:cNvPr>
          <p:cNvSpPr txBox="1">
            <a:spLocks noChangeArrowheads="1"/>
          </p:cNvSpPr>
          <p:nvPr/>
        </p:nvSpPr>
        <p:spPr bwMode="auto">
          <a:xfrm>
            <a:off x="228600" y="990600"/>
            <a:ext cx="86868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cs typeface="Times New Roman" panose="02020603050405020304" pitchFamily="18" charset="0"/>
              </a:rPr>
              <a:t>	Какие две прямые называются пересекающимися?</a:t>
            </a:r>
          </a:p>
        </p:txBody>
      </p:sp>
      <p:sp>
        <p:nvSpPr>
          <p:cNvPr id="51204" name="Text Box 4">
            <a:extLst>
              <a:ext uri="{FF2B5EF4-FFF2-40B4-BE49-F238E27FC236}">
                <a16:creationId xmlns:a16="http://schemas.microsoft.com/office/drawing/2014/main" id="{D6544252-F8D9-4D87-BCD1-319B57DAF882}"/>
              </a:ext>
            </a:extLst>
          </p:cNvPr>
          <p:cNvSpPr txBox="1">
            <a:spLocks noChangeArrowheads="1"/>
          </p:cNvSpPr>
          <p:nvPr/>
        </p:nvSpPr>
        <p:spPr bwMode="auto">
          <a:xfrm>
            <a:off x="152400" y="2590800"/>
            <a:ext cx="8991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solidFill>
                  <a:srgbClr val="FF3300"/>
                </a:solidFill>
              </a:rPr>
              <a:t>	Ответ: </a:t>
            </a:r>
            <a:r>
              <a:rPr lang="ru-RU" altLang="ru-RU"/>
              <a:t>Две прямые называются пересекающимися, если они имеют одну общую точку.</a:t>
            </a:r>
            <a:endParaRPr lang="ru-RU" altLang="ru-RU"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wipe(left)">
                                      <p:cBhvr>
                                        <p:cTn id="7" dur="500"/>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A509213-C4EF-44B7-94EF-85A40CC95010}"/>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18</a:t>
            </a:r>
          </a:p>
        </p:txBody>
      </p:sp>
      <p:sp>
        <p:nvSpPr>
          <p:cNvPr id="41987" name="Text Box 3">
            <a:extLst>
              <a:ext uri="{FF2B5EF4-FFF2-40B4-BE49-F238E27FC236}">
                <a16:creationId xmlns:a16="http://schemas.microsoft.com/office/drawing/2014/main" id="{13F45B82-29CF-4DFF-9DD7-CEDC77BD3638}"/>
              </a:ext>
            </a:extLst>
          </p:cNvPr>
          <p:cNvSpPr txBox="1">
            <a:spLocks noChangeArrowheads="1"/>
          </p:cNvSpPr>
          <p:nvPr/>
        </p:nvSpPr>
        <p:spPr bwMode="auto">
          <a:xfrm>
            <a:off x="228600" y="990600"/>
            <a:ext cx="86868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cs typeface="Times New Roman" panose="02020603050405020304" pitchFamily="18" charset="0"/>
              </a:rPr>
              <a:t>	Какие две прямые называются параллельными?</a:t>
            </a:r>
          </a:p>
        </p:txBody>
      </p:sp>
      <p:sp>
        <p:nvSpPr>
          <p:cNvPr id="53252" name="Text Box 4">
            <a:extLst>
              <a:ext uri="{FF2B5EF4-FFF2-40B4-BE49-F238E27FC236}">
                <a16:creationId xmlns:a16="http://schemas.microsoft.com/office/drawing/2014/main" id="{03BB0BF8-2E05-4D14-8264-60335B194B7A}"/>
              </a:ext>
            </a:extLst>
          </p:cNvPr>
          <p:cNvSpPr txBox="1">
            <a:spLocks noChangeArrowheads="1"/>
          </p:cNvSpPr>
          <p:nvPr/>
        </p:nvSpPr>
        <p:spPr bwMode="auto">
          <a:xfrm>
            <a:off x="152400" y="2590800"/>
            <a:ext cx="8991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a:solidFill>
                  <a:srgbClr val="FF3300"/>
                </a:solidFill>
              </a:rPr>
              <a:t>	Ответ: </a:t>
            </a:r>
            <a:r>
              <a:rPr lang="ru-RU" altLang="ru-RU"/>
              <a:t>Две прямые называются параллельными, если они не имеют ни одной общей точки.</a:t>
            </a:r>
            <a:endParaRPr lang="ru-RU" altLang="ru-RU"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wipe(left)">
                                      <p:cBhvr>
                                        <p:cTn id="7"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A509213-C4EF-44B7-94EF-85A40CC95010}"/>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19</a:t>
            </a:r>
          </a:p>
        </p:txBody>
      </p:sp>
      <p:sp>
        <p:nvSpPr>
          <p:cNvPr id="41987" name="Text Box 3">
            <a:extLst>
              <a:ext uri="{FF2B5EF4-FFF2-40B4-BE49-F238E27FC236}">
                <a16:creationId xmlns:a16="http://schemas.microsoft.com/office/drawing/2014/main" id="{13F45B82-29CF-4DFF-9DD7-CEDC77BD3638}"/>
              </a:ext>
            </a:extLst>
          </p:cNvPr>
          <p:cNvSpPr txBox="1">
            <a:spLocks noChangeArrowheads="1"/>
          </p:cNvSpPr>
          <p:nvPr/>
        </p:nvSpPr>
        <p:spPr bwMode="auto">
          <a:xfrm>
            <a:off x="228600" y="990600"/>
            <a:ext cx="8686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Сколько общих точек могут иметь две прямые?</a:t>
            </a:r>
          </a:p>
        </p:txBody>
      </p:sp>
      <p:sp>
        <p:nvSpPr>
          <p:cNvPr id="53252" name="Text Box 4">
            <a:extLst>
              <a:ext uri="{FF2B5EF4-FFF2-40B4-BE49-F238E27FC236}">
                <a16:creationId xmlns:a16="http://schemas.microsoft.com/office/drawing/2014/main" id="{03BB0BF8-2E05-4D14-8264-60335B194B7A}"/>
              </a:ext>
            </a:extLst>
          </p:cNvPr>
          <p:cNvSpPr txBox="1">
            <a:spLocks noChangeArrowheads="1"/>
          </p:cNvSpPr>
          <p:nvPr/>
        </p:nvSpPr>
        <p:spPr bwMode="auto">
          <a:xfrm>
            <a:off x="152400" y="2590800"/>
            <a:ext cx="8991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t>Одну или ни одной.</a:t>
            </a:r>
            <a:endParaRPr lang="ru-RU" altLang="ru-RU" i="1" dirty="0"/>
          </a:p>
        </p:txBody>
      </p:sp>
    </p:spTree>
    <p:extLst>
      <p:ext uri="{BB962C8B-B14F-4D97-AF65-F5344CB8AC3E}">
        <p14:creationId xmlns:p14="http://schemas.microsoft.com/office/powerpoint/2010/main" val="37753720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wipe(left)">
                                      <p:cBhvr>
                                        <p:cTn id="7"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A509213-C4EF-44B7-94EF-85A40CC95010}"/>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Вопрос 20</a:t>
            </a:r>
          </a:p>
        </p:txBody>
      </p:sp>
      <p:sp>
        <p:nvSpPr>
          <p:cNvPr id="41987" name="Text Box 3">
            <a:extLst>
              <a:ext uri="{FF2B5EF4-FFF2-40B4-BE49-F238E27FC236}">
                <a16:creationId xmlns:a16="http://schemas.microsoft.com/office/drawing/2014/main" id="{13F45B82-29CF-4DFF-9DD7-CEDC77BD3638}"/>
              </a:ext>
            </a:extLst>
          </p:cNvPr>
          <p:cNvSpPr txBox="1">
            <a:spLocks noChangeArrowheads="1"/>
          </p:cNvSpPr>
          <p:nvPr/>
        </p:nvSpPr>
        <p:spPr bwMode="auto">
          <a:xfrm>
            <a:off x="228600" y="990600"/>
            <a:ext cx="8686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cs typeface="Times New Roman" panose="02020603050405020304" pitchFamily="18" charset="0"/>
              </a:rPr>
              <a:t>	Почему две прямые не могут иметь две общие точки?</a:t>
            </a:r>
          </a:p>
        </p:txBody>
      </p:sp>
      <p:sp>
        <p:nvSpPr>
          <p:cNvPr id="53252" name="Text Box 4">
            <a:extLst>
              <a:ext uri="{FF2B5EF4-FFF2-40B4-BE49-F238E27FC236}">
                <a16:creationId xmlns:a16="http://schemas.microsoft.com/office/drawing/2014/main" id="{03BB0BF8-2E05-4D14-8264-60335B194B7A}"/>
              </a:ext>
            </a:extLst>
          </p:cNvPr>
          <p:cNvSpPr txBox="1">
            <a:spLocks noChangeArrowheads="1"/>
          </p:cNvSpPr>
          <p:nvPr/>
        </p:nvSpPr>
        <p:spPr bwMode="auto">
          <a:xfrm>
            <a:off x="152400" y="2590800"/>
            <a:ext cx="8991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dirty="0">
                <a:solidFill>
                  <a:srgbClr val="FF3300"/>
                </a:solidFill>
              </a:rPr>
              <a:t>	Ответ: </a:t>
            </a:r>
            <a:r>
              <a:rPr lang="ru-RU" altLang="ru-RU" dirty="0"/>
              <a:t>В силу аксиомы о том, что через две точки проходит единственная прямая.</a:t>
            </a:r>
            <a:endParaRPr lang="ru-RU" altLang="ru-RU" i="1" dirty="0"/>
          </a:p>
        </p:txBody>
      </p:sp>
    </p:spTree>
    <p:extLst>
      <p:ext uri="{BB962C8B-B14F-4D97-AF65-F5344CB8AC3E}">
        <p14:creationId xmlns:p14="http://schemas.microsoft.com/office/powerpoint/2010/main" val="4201986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wipe(left)">
                                      <p:cBhvr>
                                        <p:cTn id="7"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Text Box 5">
            <a:extLst>
              <a:ext uri="{FF2B5EF4-FFF2-40B4-BE49-F238E27FC236}">
                <a16:creationId xmlns:a16="http://schemas.microsoft.com/office/drawing/2014/main" id="{1F22DBAA-780B-46E8-9D0C-F0D9F80354DB}"/>
              </a:ext>
            </a:extLst>
          </p:cNvPr>
          <p:cNvSpPr txBox="1">
            <a:spLocks noChangeArrowheads="1"/>
          </p:cNvSpPr>
          <p:nvPr/>
        </p:nvSpPr>
        <p:spPr bwMode="auto">
          <a:xfrm>
            <a:off x="0" y="115886"/>
            <a:ext cx="9144000" cy="18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t>	Прямые обозначаются </a:t>
            </a:r>
            <a:r>
              <a:rPr lang="ru-RU" altLang="ru-RU" sz="2800" dirty="0">
                <a:cs typeface="Times New Roman" panose="02020603050405020304" pitchFamily="18" charset="0"/>
              </a:rPr>
              <a:t>строчными латинскими буквами </a:t>
            </a:r>
            <a:r>
              <a:rPr lang="ru-RU" altLang="ru-RU" sz="2800" i="1" dirty="0">
                <a:cs typeface="Times New Roman" panose="02020603050405020304" pitchFamily="18" charset="0"/>
              </a:rPr>
              <a:t>a</a:t>
            </a:r>
            <a:r>
              <a:rPr lang="ru-RU" altLang="ru-RU" sz="2800" dirty="0">
                <a:cs typeface="Times New Roman" panose="02020603050405020304" pitchFamily="18" charset="0"/>
              </a:rPr>
              <a:t>,</a:t>
            </a:r>
            <a:r>
              <a:rPr lang="ru-RU" altLang="ru-RU" sz="2800" i="1" dirty="0">
                <a:cs typeface="Times New Roman" panose="02020603050405020304" pitchFamily="18" charset="0"/>
              </a:rPr>
              <a:t>  b</a:t>
            </a:r>
            <a:r>
              <a:rPr lang="ru-RU" altLang="ru-RU" sz="2800" dirty="0">
                <a:cs typeface="Times New Roman" panose="02020603050405020304" pitchFamily="18" charset="0"/>
              </a:rPr>
              <a:t>,</a:t>
            </a:r>
            <a:r>
              <a:rPr lang="ru-RU" altLang="ru-RU" sz="2800" i="1" dirty="0">
                <a:cs typeface="Times New Roman" panose="02020603050405020304" pitchFamily="18" charset="0"/>
              </a:rPr>
              <a:t>  c</a:t>
            </a:r>
            <a:r>
              <a:rPr lang="ru-RU" altLang="ru-RU" sz="2800" dirty="0">
                <a:cs typeface="Times New Roman" panose="02020603050405020304" pitchFamily="18" charset="0"/>
              </a:rPr>
              <a:t>,</a:t>
            </a:r>
            <a:r>
              <a:rPr lang="ru-RU" altLang="ru-RU" sz="2800" i="1" dirty="0">
                <a:cs typeface="Times New Roman" panose="02020603050405020304" pitchFamily="18" charset="0"/>
              </a:rPr>
              <a:t> ...</a:t>
            </a:r>
            <a:r>
              <a:rPr lang="ru-RU" altLang="ru-RU" sz="2800" dirty="0">
                <a:cs typeface="Times New Roman" panose="02020603050405020304" pitchFamily="18" charset="0"/>
              </a:rPr>
              <a:t>,</a:t>
            </a:r>
            <a:r>
              <a:rPr lang="ru-RU" altLang="ru-RU" sz="2800" i="1" dirty="0">
                <a:cs typeface="Times New Roman" panose="02020603050405020304" pitchFamily="18" charset="0"/>
              </a:rPr>
              <a:t>  a</a:t>
            </a:r>
            <a:r>
              <a:rPr lang="ru-RU" altLang="ru-RU" sz="2800" baseline="-30000" dirty="0">
                <a:cs typeface="Times New Roman" panose="02020603050405020304" pitchFamily="18" charset="0"/>
              </a:rPr>
              <a:t>1</a:t>
            </a:r>
            <a:r>
              <a:rPr lang="ru-RU" altLang="ru-RU" sz="2800" dirty="0">
                <a:cs typeface="Times New Roman" panose="02020603050405020304" pitchFamily="18" charset="0"/>
              </a:rPr>
              <a:t>,</a:t>
            </a:r>
            <a:r>
              <a:rPr lang="ru-RU" altLang="ru-RU" sz="2800" i="1" dirty="0">
                <a:cs typeface="Times New Roman" panose="02020603050405020304" pitchFamily="18" charset="0"/>
              </a:rPr>
              <a:t> b</a:t>
            </a:r>
            <a:r>
              <a:rPr lang="ru-RU" altLang="ru-RU" sz="2800" baseline="-30000" dirty="0">
                <a:cs typeface="Times New Roman" panose="02020603050405020304" pitchFamily="18" charset="0"/>
              </a:rPr>
              <a:t>2</a:t>
            </a:r>
            <a:r>
              <a:rPr lang="ru-RU" altLang="ru-RU" sz="2800" dirty="0">
                <a:cs typeface="Times New Roman" panose="02020603050405020304" pitchFamily="18" charset="0"/>
              </a:rPr>
              <a:t>,</a:t>
            </a:r>
            <a:r>
              <a:rPr lang="ru-RU" altLang="ru-RU" sz="2800" i="1" dirty="0">
                <a:cs typeface="Times New Roman" panose="02020603050405020304" pitchFamily="18" charset="0"/>
              </a:rPr>
              <a:t> c</a:t>
            </a:r>
            <a:r>
              <a:rPr lang="ru-RU" altLang="ru-RU" sz="2800" baseline="-30000" dirty="0">
                <a:cs typeface="Times New Roman" panose="02020603050405020304" pitchFamily="18" charset="0"/>
              </a:rPr>
              <a:t>3</a:t>
            </a:r>
            <a:r>
              <a:rPr lang="ru-RU" altLang="ru-RU" sz="2800" dirty="0">
                <a:cs typeface="Times New Roman" panose="02020603050405020304" pitchFamily="18" charset="0"/>
              </a:rPr>
              <a:t>,</a:t>
            </a:r>
            <a:r>
              <a:rPr lang="ru-RU" altLang="ru-RU" sz="2800" i="1" dirty="0">
                <a:cs typeface="Times New Roman" panose="02020603050405020304" pitchFamily="18" charset="0"/>
              </a:rPr>
              <a:t> ...</a:t>
            </a:r>
            <a:r>
              <a:rPr lang="ru-RU" altLang="ru-RU" sz="2800" dirty="0">
                <a:cs typeface="Times New Roman" panose="02020603050405020304" pitchFamily="18" charset="0"/>
              </a:rPr>
              <a:t>, </a:t>
            </a:r>
            <a:r>
              <a:rPr lang="ru-RU" altLang="ru-RU" sz="2800" i="1" dirty="0">
                <a:cs typeface="Times New Roman" panose="02020603050405020304" pitchFamily="18" charset="0"/>
              </a:rPr>
              <a:t>a'</a:t>
            </a:r>
            <a:r>
              <a:rPr lang="ru-RU" altLang="ru-RU" sz="2800" dirty="0">
                <a:cs typeface="Times New Roman" panose="02020603050405020304" pitchFamily="18" charset="0"/>
              </a:rPr>
              <a:t>, </a:t>
            </a:r>
            <a:r>
              <a:rPr lang="ru-RU" altLang="ru-RU" sz="2800" i="1" dirty="0">
                <a:cs typeface="Times New Roman" panose="02020603050405020304" pitchFamily="18" charset="0"/>
              </a:rPr>
              <a:t>b''</a:t>
            </a:r>
            <a:r>
              <a:rPr lang="ru-RU" altLang="ru-RU" sz="2800" dirty="0">
                <a:cs typeface="Times New Roman" panose="02020603050405020304" pitchFamily="18" charset="0"/>
              </a:rPr>
              <a:t>,</a:t>
            </a:r>
            <a:r>
              <a:rPr lang="ru-RU" altLang="ru-RU" sz="2800" i="1" dirty="0">
                <a:cs typeface="Times New Roman" panose="02020603050405020304" pitchFamily="18" charset="0"/>
              </a:rPr>
              <a:t> c'''</a:t>
            </a:r>
            <a:r>
              <a:rPr lang="ru-RU" altLang="ru-RU" sz="2800" dirty="0">
                <a:cs typeface="Times New Roman" panose="02020603050405020304" pitchFamily="18" charset="0"/>
              </a:rPr>
              <a:t>,</a:t>
            </a:r>
            <a:r>
              <a:rPr lang="ru-RU" altLang="ru-RU" sz="2800" i="1" dirty="0">
                <a:cs typeface="Times New Roman" panose="02020603050405020304" pitchFamily="18" charset="0"/>
              </a:rPr>
              <a:t> ... </a:t>
            </a:r>
            <a:r>
              <a:rPr lang="ru-RU" altLang="ru-RU" sz="2800" dirty="0">
                <a:cs typeface="Times New Roman" panose="02020603050405020304" pitchFamily="18" charset="0"/>
              </a:rPr>
              <a:t>, или двумя прописными латинскими буквами </a:t>
            </a:r>
            <a:r>
              <a:rPr lang="ru-RU" altLang="ru-RU" sz="2800" i="1" dirty="0">
                <a:cs typeface="Times New Roman" panose="02020603050405020304" pitchFamily="18" charset="0"/>
              </a:rPr>
              <a:t>AB</a:t>
            </a:r>
            <a:r>
              <a:rPr lang="ru-RU" altLang="ru-RU" sz="2800" dirty="0">
                <a:cs typeface="Times New Roman" panose="02020603050405020304" pitchFamily="18" charset="0"/>
              </a:rPr>
              <a:t>,</a:t>
            </a:r>
            <a:r>
              <a:rPr lang="ru-RU" altLang="ru-RU" sz="2800" i="1" dirty="0">
                <a:cs typeface="Times New Roman" panose="02020603050405020304" pitchFamily="18" charset="0"/>
              </a:rPr>
              <a:t> CD</a:t>
            </a:r>
            <a:r>
              <a:rPr lang="ru-RU" altLang="ru-RU" sz="2800" dirty="0">
                <a:cs typeface="Times New Roman" panose="02020603050405020304" pitchFamily="18" charset="0"/>
              </a:rPr>
              <a:t>,</a:t>
            </a:r>
            <a:r>
              <a:rPr lang="ru-RU" altLang="ru-RU" sz="2800" i="1" dirty="0">
                <a:cs typeface="Times New Roman" panose="02020603050405020304" pitchFamily="18" charset="0"/>
              </a:rPr>
              <a:t> ...</a:t>
            </a:r>
            <a:r>
              <a:rPr lang="ru-RU" altLang="ru-RU" sz="2800" dirty="0">
                <a:cs typeface="Times New Roman" panose="02020603050405020304" pitchFamily="18" charset="0"/>
              </a:rPr>
              <a:t>,</a:t>
            </a:r>
            <a:r>
              <a:rPr lang="ru-RU" altLang="ru-RU" sz="2800" i="1" dirty="0">
                <a:cs typeface="Times New Roman" panose="02020603050405020304" pitchFamily="18" charset="0"/>
              </a:rPr>
              <a:t> A</a:t>
            </a:r>
            <a:r>
              <a:rPr lang="ru-RU" altLang="ru-RU" sz="2800" baseline="-30000" dirty="0">
                <a:cs typeface="Times New Roman" panose="02020603050405020304" pitchFamily="18" charset="0"/>
              </a:rPr>
              <a:t>1</a:t>
            </a:r>
            <a:r>
              <a:rPr lang="ru-RU" altLang="ru-RU" sz="2800" i="1" dirty="0">
                <a:cs typeface="Times New Roman" panose="02020603050405020304" pitchFamily="18" charset="0"/>
              </a:rPr>
              <a:t>B</a:t>
            </a:r>
            <a:r>
              <a:rPr lang="ru-RU" altLang="ru-RU" sz="2800" baseline="-30000" dirty="0">
                <a:cs typeface="Times New Roman" panose="02020603050405020304" pitchFamily="18" charset="0"/>
              </a:rPr>
              <a:t>1</a:t>
            </a:r>
            <a:r>
              <a:rPr lang="ru-RU" altLang="ru-RU" sz="2800" dirty="0">
                <a:cs typeface="Times New Roman" panose="02020603050405020304" pitchFamily="18" charset="0"/>
              </a:rPr>
              <a:t>,</a:t>
            </a:r>
            <a:r>
              <a:rPr lang="ru-RU" altLang="ru-RU" sz="2800" i="1" dirty="0">
                <a:cs typeface="Times New Roman" panose="02020603050405020304" pitchFamily="18" charset="0"/>
              </a:rPr>
              <a:t> C</a:t>
            </a:r>
            <a:r>
              <a:rPr lang="ru-RU" altLang="ru-RU" sz="2800" baseline="-30000" dirty="0">
                <a:cs typeface="Times New Roman" panose="02020603050405020304" pitchFamily="18" charset="0"/>
              </a:rPr>
              <a:t>2</a:t>
            </a:r>
            <a:r>
              <a:rPr lang="ru-RU" altLang="ru-RU" sz="2800" i="1" dirty="0">
                <a:cs typeface="Times New Roman" panose="02020603050405020304" pitchFamily="18" charset="0"/>
              </a:rPr>
              <a:t>D</a:t>
            </a:r>
            <a:r>
              <a:rPr lang="ru-RU" altLang="ru-RU" sz="2800" baseline="-30000" dirty="0">
                <a:cs typeface="Times New Roman" panose="02020603050405020304" pitchFamily="18" charset="0"/>
              </a:rPr>
              <a:t>2</a:t>
            </a:r>
            <a:r>
              <a:rPr lang="ru-RU" altLang="ru-RU" sz="2800" dirty="0">
                <a:cs typeface="Times New Roman" panose="02020603050405020304" pitchFamily="18" charset="0"/>
              </a:rPr>
              <a:t>,</a:t>
            </a:r>
            <a:r>
              <a:rPr lang="ru-RU" altLang="ru-RU" sz="2800" i="1" dirty="0">
                <a:cs typeface="Times New Roman" panose="02020603050405020304" pitchFamily="18" charset="0"/>
              </a:rPr>
              <a:t> ...</a:t>
            </a:r>
            <a:r>
              <a:rPr lang="ru-RU" altLang="ru-RU" sz="2800" dirty="0">
                <a:cs typeface="Times New Roman" panose="02020603050405020304" pitchFamily="18" charset="0"/>
              </a:rPr>
              <a:t>,</a:t>
            </a:r>
            <a:r>
              <a:rPr lang="ru-RU" altLang="ru-RU" sz="2800" i="1" dirty="0">
                <a:cs typeface="Times New Roman" panose="02020603050405020304" pitchFamily="18" charset="0"/>
              </a:rPr>
              <a:t> A'B'</a:t>
            </a:r>
            <a:r>
              <a:rPr lang="ru-RU" altLang="ru-RU" sz="2800" dirty="0">
                <a:cs typeface="Times New Roman" panose="02020603050405020304" pitchFamily="18" charset="0"/>
              </a:rPr>
              <a:t>,</a:t>
            </a:r>
            <a:r>
              <a:rPr lang="ru-RU" altLang="ru-RU" sz="2800" i="1" dirty="0">
                <a:cs typeface="Times New Roman" panose="02020603050405020304" pitchFamily="18" charset="0"/>
              </a:rPr>
              <a:t> C''D''</a:t>
            </a:r>
            <a:r>
              <a:rPr lang="ru-RU" altLang="ru-RU" sz="2800" dirty="0">
                <a:cs typeface="Times New Roman" panose="02020603050405020304" pitchFamily="18" charset="0"/>
              </a:rPr>
              <a:t>,</a:t>
            </a:r>
            <a:r>
              <a:rPr lang="ru-RU" altLang="ru-RU" sz="2800" i="1" dirty="0">
                <a:cs typeface="Times New Roman" panose="02020603050405020304" pitchFamily="18" charset="0"/>
              </a:rPr>
              <a:t> ... </a:t>
            </a:r>
            <a:endParaRPr lang="ru-RU" altLang="ru-RU" sz="2800" dirty="0"/>
          </a:p>
        </p:txBody>
      </p:sp>
      <p:sp>
        <p:nvSpPr>
          <p:cNvPr id="16391" name="Text Box 7">
            <a:extLst>
              <a:ext uri="{FF2B5EF4-FFF2-40B4-BE49-F238E27FC236}">
                <a16:creationId xmlns:a16="http://schemas.microsoft.com/office/drawing/2014/main" id="{971A08A9-9EF0-4FDF-9592-0E5C76732426}"/>
              </a:ext>
            </a:extLst>
          </p:cNvPr>
          <p:cNvSpPr txBox="1">
            <a:spLocks noChangeArrowheads="1"/>
          </p:cNvSpPr>
          <p:nvPr/>
        </p:nvSpPr>
        <p:spPr bwMode="auto">
          <a:xfrm>
            <a:off x="0" y="1931987"/>
            <a:ext cx="91440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solidFill>
                  <a:srgbClr val="FF3300"/>
                </a:solidFill>
                <a:cs typeface="Times New Roman" panose="02020603050405020304" pitchFamily="18" charset="0"/>
              </a:rPr>
              <a:t>	П</a:t>
            </a:r>
            <a:r>
              <a:rPr lang="ru-RU" altLang="ru-RU" sz="2800" dirty="0">
                <a:solidFill>
                  <a:srgbClr val="FF3300"/>
                </a:solidFill>
              </a:rPr>
              <a:t>лоскость</a:t>
            </a:r>
            <a:r>
              <a:rPr lang="ru-RU" altLang="ru-RU" sz="2800" dirty="0">
                <a:solidFill>
                  <a:srgbClr val="FF3300"/>
                </a:solidFill>
                <a:cs typeface="Times New Roman" panose="02020603050405020304" pitchFamily="18" charset="0"/>
              </a:rPr>
              <a:t> </a:t>
            </a:r>
            <a:r>
              <a:rPr lang="ru-RU" altLang="ru-RU" sz="2800" dirty="0">
                <a:cs typeface="Times New Roman" panose="02020603050405020304" pitchFamily="18" charset="0"/>
              </a:rPr>
              <a:t>является идеализацией</a:t>
            </a:r>
            <a:r>
              <a:rPr lang="ru-RU" altLang="ru-RU" sz="2800" dirty="0"/>
              <a:t> ровной поверхности воды, поверхности стола, доски, зеркала и т. п.</a:t>
            </a:r>
          </a:p>
        </p:txBody>
      </p:sp>
      <p:grpSp>
        <p:nvGrpSpPr>
          <p:cNvPr id="2" name="Группа 1">
            <a:extLst>
              <a:ext uri="{FF2B5EF4-FFF2-40B4-BE49-F238E27FC236}">
                <a16:creationId xmlns:a16="http://schemas.microsoft.com/office/drawing/2014/main" id="{7BDA4938-8999-40ED-903D-59863CEF72D8}"/>
              </a:ext>
            </a:extLst>
          </p:cNvPr>
          <p:cNvGrpSpPr/>
          <p:nvPr/>
        </p:nvGrpSpPr>
        <p:grpSpPr>
          <a:xfrm>
            <a:off x="-7987" y="3212976"/>
            <a:ext cx="8975725" cy="3204046"/>
            <a:chOff x="-7987" y="3212976"/>
            <a:chExt cx="8975725" cy="3204046"/>
          </a:xfrm>
        </p:grpSpPr>
        <p:sp>
          <p:nvSpPr>
            <p:cNvPr id="8" name="Text Box 22">
              <a:extLst>
                <a:ext uri="{FF2B5EF4-FFF2-40B4-BE49-F238E27FC236}">
                  <a16:creationId xmlns:a16="http://schemas.microsoft.com/office/drawing/2014/main" id="{81485177-1841-4AA0-81E0-9F235DB6B8E8}"/>
                </a:ext>
              </a:extLst>
            </p:cNvPr>
            <p:cNvSpPr txBox="1">
              <a:spLocks noChangeArrowheads="1"/>
            </p:cNvSpPr>
            <p:nvPr/>
          </p:nvSpPr>
          <p:spPr bwMode="auto">
            <a:xfrm>
              <a:off x="-7987" y="3212976"/>
              <a:ext cx="897572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Точка может принадлежать данной прямой, в этом случае говорят также, что прямая проходит через точку, </a:t>
              </a:r>
              <a:r>
                <a:rPr lang="ru-RU" altLang="ru-RU" sz="2800" dirty="0"/>
                <a:t>а</a:t>
              </a:r>
              <a:r>
                <a:rPr lang="ru-RU" altLang="ru-RU" sz="2800" dirty="0">
                  <a:cs typeface="Times New Roman" panose="02020603050405020304" pitchFamily="18" charset="0"/>
                </a:rPr>
                <a:t> может и не принадлежать ей, в этом случае говорят, что прямая не проходит через точку</a:t>
              </a:r>
              <a:r>
                <a:rPr lang="ru-RU" altLang="ru-RU" sz="2800" dirty="0"/>
                <a:t>.</a:t>
              </a:r>
              <a:r>
                <a:rPr lang="ru-RU" altLang="ru-RU" sz="2400" dirty="0">
                  <a:cs typeface="Times New Roman" panose="02020603050405020304" pitchFamily="18" charset="0"/>
                </a:rPr>
                <a:t> </a:t>
              </a:r>
            </a:p>
          </p:txBody>
        </p:sp>
        <p:pic>
          <p:nvPicPr>
            <p:cNvPr id="9" name="Picture 27">
              <a:extLst>
                <a:ext uri="{FF2B5EF4-FFF2-40B4-BE49-F238E27FC236}">
                  <a16:creationId xmlns:a16="http://schemas.microsoft.com/office/drawing/2014/main" id="{E49E761B-48E8-4C7D-A8A1-0CF71EFBBB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2576" y="5132735"/>
              <a:ext cx="2030412"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8">
              <a:extLst>
                <a:ext uri="{FF2B5EF4-FFF2-40B4-BE49-F238E27FC236}">
                  <a16:creationId xmlns:a16="http://schemas.microsoft.com/office/drawing/2014/main" id="{45B0DA33-5DAD-483D-AD84-97916B1A4A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00501" y="5277197"/>
              <a:ext cx="2030412"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101319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91"/>
                                        </p:tgtEl>
                                        <p:attrNameLst>
                                          <p:attrName>style.visibility</p:attrName>
                                        </p:attrNameLst>
                                      </p:cBhvr>
                                      <p:to>
                                        <p:strVal val="visible"/>
                                      </p:to>
                                    </p:set>
                                    <p:animEffect transition="in" filter="wipe(left)">
                                      <p:cBhvr>
                                        <p:cTn id="7" dur="500"/>
                                        <p:tgtEl>
                                          <p:spTgt spid="1639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897B50E-1443-482A-A49B-CB286C39A971}"/>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Упражнение 1</a:t>
            </a:r>
          </a:p>
        </p:txBody>
      </p:sp>
      <p:sp>
        <p:nvSpPr>
          <p:cNvPr id="44035" name="Text Box 3">
            <a:extLst>
              <a:ext uri="{FF2B5EF4-FFF2-40B4-BE49-F238E27FC236}">
                <a16:creationId xmlns:a16="http://schemas.microsoft.com/office/drawing/2014/main" id="{DD528117-9665-4D00-87BF-754FB8755561}"/>
              </a:ext>
            </a:extLst>
          </p:cNvPr>
          <p:cNvSpPr txBox="1">
            <a:spLocks noChangeArrowheads="1"/>
          </p:cNvSpPr>
          <p:nvPr/>
        </p:nvSpPr>
        <p:spPr bwMode="auto">
          <a:xfrm>
            <a:off x="228600" y="990600"/>
            <a:ext cx="86868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t>	</a:t>
            </a:r>
            <a:r>
              <a:rPr lang="ru-RU" altLang="ru-RU" dirty="0"/>
              <a:t>Точки </a:t>
            </a:r>
            <a:r>
              <a:rPr lang="en-US" altLang="ru-RU" i="1" dirty="0"/>
              <a:t>A</a:t>
            </a:r>
            <a:r>
              <a:rPr lang="ru-RU" altLang="ru-RU" dirty="0"/>
              <a:t>,</a:t>
            </a:r>
            <a:r>
              <a:rPr lang="ru-RU" altLang="ru-RU" i="1" dirty="0"/>
              <a:t> </a:t>
            </a:r>
            <a:r>
              <a:rPr lang="en-US" altLang="ru-RU" i="1" dirty="0"/>
              <a:t>B</a:t>
            </a:r>
            <a:r>
              <a:rPr lang="ru-RU" altLang="ru-RU" dirty="0"/>
              <a:t>,</a:t>
            </a:r>
            <a:r>
              <a:rPr lang="ru-RU" altLang="ru-RU" i="1" dirty="0"/>
              <a:t> </a:t>
            </a:r>
            <a:r>
              <a:rPr lang="en-US" altLang="ru-RU" i="1" dirty="0"/>
              <a:t>C</a:t>
            </a:r>
            <a:r>
              <a:rPr lang="ru-RU" altLang="ru-RU" dirty="0"/>
              <a:t> принадлежат одной прямой и точки </a:t>
            </a:r>
            <a:r>
              <a:rPr lang="en-US" altLang="ru-RU" i="1" dirty="0"/>
              <a:t>B</a:t>
            </a:r>
            <a:r>
              <a:rPr lang="ru-RU" altLang="ru-RU" dirty="0"/>
              <a:t>,</a:t>
            </a:r>
            <a:r>
              <a:rPr lang="ru-RU" altLang="ru-RU" i="1" dirty="0"/>
              <a:t> </a:t>
            </a:r>
            <a:r>
              <a:rPr lang="en-US" altLang="ru-RU" i="1" dirty="0"/>
              <a:t>C</a:t>
            </a:r>
            <a:r>
              <a:rPr lang="ru-RU" altLang="ru-RU" dirty="0"/>
              <a:t>,</a:t>
            </a:r>
            <a:r>
              <a:rPr lang="ru-RU" altLang="ru-RU" i="1" dirty="0"/>
              <a:t> </a:t>
            </a:r>
            <a:r>
              <a:rPr lang="en-US" altLang="ru-RU" i="1" dirty="0"/>
              <a:t>D</a:t>
            </a:r>
            <a:r>
              <a:rPr lang="ru-RU" altLang="ru-RU" dirty="0"/>
              <a:t> принадлежат одной прямой. Что можно сказать о всех точках </a:t>
            </a:r>
            <a:r>
              <a:rPr lang="en-US" altLang="ru-RU" i="1" dirty="0"/>
              <a:t>A</a:t>
            </a:r>
            <a:r>
              <a:rPr lang="ru-RU" altLang="ru-RU" dirty="0"/>
              <a:t>,</a:t>
            </a:r>
            <a:r>
              <a:rPr lang="ru-RU" altLang="ru-RU" i="1" dirty="0"/>
              <a:t> </a:t>
            </a:r>
            <a:r>
              <a:rPr lang="en-US" altLang="ru-RU" i="1" dirty="0"/>
              <a:t>B</a:t>
            </a:r>
            <a:r>
              <a:rPr lang="ru-RU" altLang="ru-RU" dirty="0"/>
              <a:t>,</a:t>
            </a:r>
            <a:r>
              <a:rPr lang="ru-RU" altLang="ru-RU" i="1" dirty="0"/>
              <a:t> </a:t>
            </a:r>
            <a:r>
              <a:rPr lang="en-US" altLang="ru-RU" i="1" dirty="0"/>
              <a:t>C</a:t>
            </a:r>
            <a:r>
              <a:rPr lang="ru-RU" altLang="ru-RU" dirty="0"/>
              <a:t>,</a:t>
            </a:r>
            <a:r>
              <a:rPr lang="ru-RU" altLang="ru-RU" i="1" dirty="0"/>
              <a:t> </a:t>
            </a:r>
            <a:r>
              <a:rPr lang="en-US" altLang="ru-RU" i="1" dirty="0"/>
              <a:t>D</a:t>
            </a:r>
            <a:r>
              <a:rPr lang="ru-RU" altLang="ru-RU" dirty="0"/>
              <a:t>? </a:t>
            </a:r>
            <a:endParaRPr lang="ru-RU" altLang="ru-RU" dirty="0">
              <a:cs typeface="Times New Roman" panose="02020603050405020304" pitchFamily="18" charset="0"/>
            </a:endParaRPr>
          </a:p>
        </p:txBody>
      </p:sp>
      <p:sp>
        <p:nvSpPr>
          <p:cNvPr id="55300" name="Text Box 4">
            <a:extLst>
              <a:ext uri="{FF2B5EF4-FFF2-40B4-BE49-F238E27FC236}">
                <a16:creationId xmlns:a16="http://schemas.microsoft.com/office/drawing/2014/main" id="{62F6A8BC-0EFE-4D7F-AAA0-62F849E70F97}"/>
              </a:ext>
            </a:extLst>
          </p:cNvPr>
          <p:cNvSpPr txBox="1">
            <a:spLocks noChangeArrowheads="1"/>
          </p:cNvSpPr>
          <p:nvPr/>
        </p:nvSpPr>
        <p:spPr bwMode="auto">
          <a:xfrm>
            <a:off x="196850" y="3789363"/>
            <a:ext cx="89916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solidFill>
                  <a:srgbClr val="FF3300"/>
                </a:solidFill>
              </a:rPr>
              <a:t>	</a:t>
            </a:r>
            <a:r>
              <a:rPr lang="ru-RU" altLang="ru-RU" dirty="0">
                <a:solidFill>
                  <a:srgbClr val="FF3300"/>
                </a:solidFill>
              </a:rPr>
              <a:t>Ответ: </a:t>
            </a:r>
            <a:r>
              <a:rPr lang="ru-RU" altLang="ru-RU" dirty="0">
                <a:cs typeface="Times New Roman" panose="02020603050405020304" pitchFamily="18" charset="0"/>
              </a:rPr>
              <a:t>Принадлежат одной прямой, так как через две точки проходит одна прямая.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wipe(left)">
                                      <p:cBhvr>
                                        <p:cTn id="7" dur="500"/>
                                        <p:tgtEl>
                                          <p:spTgt spid="55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4B898391-7DE9-41A0-88F9-96AEB40F0082}"/>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2</a:t>
            </a:r>
          </a:p>
        </p:txBody>
      </p:sp>
      <p:sp>
        <p:nvSpPr>
          <p:cNvPr id="46083" name="Text Box 3">
            <a:extLst>
              <a:ext uri="{FF2B5EF4-FFF2-40B4-BE49-F238E27FC236}">
                <a16:creationId xmlns:a16="http://schemas.microsoft.com/office/drawing/2014/main" id="{65193F01-BC6E-462E-B9A6-223523472EBF}"/>
              </a:ext>
            </a:extLst>
          </p:cNvPr>
          <p:cNvSpPr txBox="1">
            <a:spLocks noChangeArrowheads="1"/>
          </p:cNvSpPr>
          <p:nvPr/>
        </p:nvSpPr>
        <p:spPr bwMode="auto">
          <a:xfrm>
            <a:off x="34925" y="990600"/>
            <a:ext cx="9109075"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3600" dirty="0"/>
              <a:t>	Прямые </a:t>
            </a:r>
            <a:r>
              <a:rPr lang="en-US" altLang="ru-RU" sz="3600" i="1" dirty="0"/>
              <a:t>a</a:t>
            </a:r>
            <a:r>
              <a:rPr lang="ru-RU" altLang="ru-RU" sz="3600" dirty="0"/>
              <a:t>,</a:t>
            </a:r>
            <a:r>
              <a:rPr lang="ru-RU" altLang="ru-RU" sz="3600" i="1" dirty="0"/>
              <a:t> </a:t>
            </a:r>
            <a:r>
              <a:rPr lang="en-US" altLang="ru-RU" sz="3600" i="1" dirty="0"/>
              <a:t>b</a:t>
            </a:r>
            <a:r>
              <a:rPr lang="ru-RU" altLang="ru-RU" sz="3600" dirty="0"/>
              <a:t>,</a:t>
            </a:r>
            <a:r>
              <a:rPr lang="ru-RU" altLang="ru-RU" sz="3600" i="1" dirty="0"/>
              <a:t> </a:t>
            </a:r>
            <a:r>
              <a:rPr lang="en-US" altLang="ru-RU" sz="3600" i="1" dirty="0"/>
              <a:t>c</a:t>
            </a:r>
            <a:r>
              <a:rPr lang="ru-RU" altLang="ru-RU" sz="3600" dirty="0"/>
              <a:t> пересекаются в одной точке и прямые </a:t>
            </a:r>
            <a:r>
              <a:rPr lang="en-US" altLang="ru-RU" sz="3600" i="1" dirty="0"/>
              <a:t>b</a:t>
            </a:r>
            <a:r>
              <a:rPr lang="ru-RU" altLang="ru-RU" sz="3600" dirty="0"/>
              <a:t>,</a:t>
            </a:r>
            <a:r>
              <a:rPr lang="ru-RU" altLang="ru-RU" sz="3600" i="1" dirty="0"/>
              <a:t> </a:t>
            </a:r>
            <a:r>
              <a:rPr lang="en-US" altLang="ru-RU" sz="3600" i="1" dirty="0"/>
              <a:t>c</a:t>
            </a:r>
            <a:r>
              <a:rPr lang="ru-RU" altLang="ru-RU" sz="3600" dirty="0"/>
              <a:t>,</a:t>
            </a:r>
            <a:r>
              <a:rPr lang="ru-RU" altLang="ru-RU" sz="3600" i="1" dirty="0"/>
              <a:t> </a:t>
            </a:r>
            <a:r>
              <a:rPr lang="en-US" altLang="ru-RU" sz="3600" i="1" dirty="0"/>
              <a:t>d</a:t>
            </a:r>
            <a:r>
              <a:rPr lang="ru-RU" altLang="ru-RU" sz="3600" dirty="0"/>
              <a:t> пересекаются в одной точке. Что можно сказать о всех прямых </a:t>
            </a:r>
            <a:r>
              <a:rPr lang="en-US" altLang="ru-RU" sz="3600" i="1" dirty="0"/>
              <a:t>a</a:t>
            </a:r>
            <a:r>
              <a:rPr lang="ru-RU" altLang="ru-RU" sz="3600" dirty="0"/>
              <a:t>,</a:t>
            </a:r>
            <a:r>
              <a:rPr lang="ru-RU" altLang="ru-RU" sz="3600" i="1" dirty="0"/>
              <a:t> </a:t>
            </a:r>
            <a:r>
              <a:rPr lang="en-US" altLang="ru-RU" sz="3600" i="1" dirty="0"/>
              <a:t>b</a:t>
            </a:r>
            <a:r>
              <a:rPr lang="ru-RU" altLang="ru-RU" sz="3600" dirty="0"/>
              <a:t>,</a:t>
            </a:r>
            <a:r>
              <a:rPr lang="ru-RU" altLang="ru-RU" sz="3600" i="1" dirty="0"/>
              <a:t> </a:t>
            </a:r>
            <a:r>
              <a:rPr lang="en-US" altLang="ru-RU" sz="3600" i="1" dirty="0"/>
              <a:t>c</a:t>
            </a:r>
            <a:r>
              <a:rPr lang="ru-RU" altLang="ru-RU" sz="3600" dirty="0"/>
              <a:t>,</a:t>
            </a:r>
            <a:r>
              <a:rPr lang="ru-RU" altLang="ru-RU" sz="3600" i="1" dirty="0"/>
              <a:t> </a:t>
            </a:r>
            <a:r>
              <a:rPr lang="en-US" altLang="ru-RU" sz="3600" i="1" dirty="0"/>
              <a:t>d</a:t>
            </a:r>
            <a:r>
              <a:rPr lang="ru-RU" altLang="ru-RU" sz="3600" dirty="0"/>
              <a:t>? </a:t>
            </a:r>
          </a:p>
        </p:txBody>
      </p:sp>
      <p:sp>
        <p:nvSpPr>
          <p:cNvPr id="55300" name="Text Box 4">
            <a:extLst>
              <a:ext uri="{FF2B5EF4-FFF2-40B4-BE49-F238E27FC236}">
                <a16:creationId xmlns:a16="http://schemas.microsoft.com/office/drawing/2014/main" id="{B87A7DFC-F810-4E44-B34C-B69916ADA5B7}"/>
              </a:ext>
            </a:extLst>
          </p:cNvPr>
          <p:cNvSpPr txBox="1">
            <a:spLocks noChangeArrowheads="1"/>
          </p:cNvSpPr>
          <p:nvPr/>
        </p:nvSpPr>
        <p:spPr bwMode="auto">
          <a:xfrm>
            <a:off x="196850" y="3789363"/>
            <a:ext cx="8991600" cy="175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solidFill>
                  <a:srgbClr val="FF3300"/>
                </a:solidFill>
              </a:rPr>
              <a:t>	Ответ: </a:t>
            </a:r>
            <a:r>
              <a:rPr lang="ru-RU" altLang="ru-RU" sz="3600">
                <a:cs typeface="Times New Roman" panose="02020603050405020304" pitchFamily="18" charset="0"/>
              </a:rPr>
              <a:t>Пересекаются в одной точке, так как две прямые не могут иметь более одной общей точки.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wipe(left)">
                                      <p:cBhvr>
                                        <p:cTn id="7" dur="500"/>
                                        <p:tgtEl>
                                          <p:spTgt spid="55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7E47D8B-6913-413D-BEF2-777E3DA4E885}"/>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3</a:t>
            </a:r>
          </a:p>
        </p:txBody>
      </p:sp>
      <p:sp>
        <p:nvSpPr>
          <p:cNvPr id="48131" name="Text Box 3">
            <a:extLst>
              <a:ext uri="{FF2B5EF4-FFF2-40B4-BE49-F238E27FC236}">
                <a16:creationId xmlns:a16="http://schemas.microsoft.com/office/drawing/2014/main" id="{4CD2E89A-21D7-4C1B-B8E1-1B204561FB46}"/>
              </a:ext>
            </a:extLst>
          </p:cNvPr>
          <p:cNvSpPr txBox="1">
            <a:spLocks noChangeArrowheads="1"/>
          </p:cNvSpPr>
          <p:nvPr/>
        </p:nvSpPr>
        <p:spPr bwMode="auto">
          <a:xfrm>
            <a:off x="34925" y="620713"/>
            <a:ext cx="9109075"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3600"/>
              <a:t>	</a:t>
            </a:r>
            <a:r>
              <a:rPr lang="ru-RU" altLang="ru-RU"/>
              <a:t>На клетчатой бумаге изобразите прямую </a:t>
            </a:r>
            <a:r>
              <a:rPr lang="en-US" altLang="ru-RU" i="1"/>
              <a:t>AB </a:t>
            </a:r>
            <a:r>
              <a:rPr lang="ru-RU" altLang="ru-RU"/>
              <a:t>и точку </a:t>
            </a:r>
            <a:r>
              <a:rPr lang="en-US" altLang="ru-RU" i="1"/>
              <a:t>C</a:t>
            </a:r>
            <a:r>
              <a:rPr lang="ru-RU" altLang="ru-RU"/>
              <a:t>, как показано на рисунке. Через точку </a:t>
            </a:r>
            <a:r>
              <a:rPr lang="en-US" altLang="ru-RU" i="1"/>
              <a:t>C </a:t>
            </a:r>
            <a:r>
              <a:rPr lang="ru-RU" altLang="ru-RU"/>
              <a:t>проведите прямую, параллельную прямой </a:t>
            </a:r>
            <a:r>
              <a:rPr lang="en-US" altLang="ru-RU" i="1"/>
              <a:t>AB</a:t>
            </a:r>
            <a:r>
              <a:rPr lang="ru-RU" altLang="ru-RU"/>
              <a:t>.</a:t>
            </a:r>
          </a:p>
        </p:txBody>
      </p:sp>
      <p:pic>
        <p:nvPicPr>
          <p:cNvPr id="48132" name="Picture 2">
            <a:extLst>
              <a:ext uri="{FF2B5EF4-FFF2-40B4-BE49-F238E27FC236}">
                <a16:creationId xmlns:a16="http://schemas.microsoft.com/office/drawing/2014/main" id="{6E3D1032-8B5F-48F9-B9BD-0BEAFECB8E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2928938"/>
            <a:ext cx="759142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Группа 1">
            <a:extLst>
              <a:ext uri="{FF2B5EF4-FFF2-40B4-BE49-F238E27FC236}">
                <a16:creationId xmlns:a16="http://schemas.microsoft.com/office/drawing/2014/main" id="{11E92108-8F9C-4F5A-A991-3B7E07059AF8}"/>
              </a:ext>
            </a:extLst>
          </p:cNvPr>
          <p:cNvGrpSpPr>
            <a:grpSpLocks/>
          </p:cNvGrpSpPr>
          <p:nvPr/>
        </p:nvGrpSpPr>
        <p:grpSpPr bwMode="auto">
          <a:xfrm>
            <a:off x="212725" y="2928938"/>
            <a:ext cx="8991600" cy="3579812"/>
            <a:chOff x="213437" y="2929012"/>
            <a:chExt cx="8991600" cy="3579318"/>
          </a:xfrm>
        </p:grpSpPr>
        <p:sp>
          <p:nvSpPr>
            <p:cNvPr id="48134" name="Text Box 4">
              <a:extLst>
                <a:ext uri="{FF2B5EF4-FFF2-40B4-BE49-F238E27FC236}">
                  <a16:creationId xmlns:a16="http://schemas.microsoft.com/office/drawing/2014/main" id="{A4C6EEA3-2FDA-450E-A439-6B72D02B7891}"/>
                </a:ext>
              </a:extLst>
            </p:cNvPr>
            <p:cNvSpPr txBox="1">
              <a:spLocks noChangeArrowheads="1"/>
            </p:cNvSpPr>
            <p:nvPr/>
          </p:nvSpPr>
          <p:spPr bwMode="auto">
            <a:xfrm>
              <a:off x="213437" y="5861999"/>
              <a:ext cx="8991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a:t>
              </a:r>
              <a:endParaRPr lang="ru-RU" altLang="ru-RU" sz="3600">
                <a:cs typeface="Times New Roman" panose="02020603050405020304" pitchFamily="18" charset="0"/>
              </a:endParaRPr>
            </a:p>
          </p:txBody>
        </p:sp>
        <p:pic>
          <p:nvPicPr>
            <p:cNvPr id="48135" name="Picture 3">
              <a:extLst>
                <a:ext uri="{FF2B5EF4-FFF2-40B4-BE49-F238E27FC236}">
                  <a16:creationId xmlns:a16="http://schemas.microsoft.com/office/drawing/2014/main" id="{0B2891BF-2CC8-4779-8969-575E9D8A10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2929012"/>
              <a:ext cx="7591425"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C3234F1F-E746-458C-B6D0-939E684A1333}"/>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Упражнение 4</a:t>
            </a:r>
          </a:p>
        </p:txBody>
      </p:sp>
      <p:sp>
        <p:nvSpPr>
          <p:cNvPr id="50179" name="Text Box 3">
            <a:extLst>
              <a:ext uri="{FF2B5EF4-FFF2-40B4-BE49-F238E27FC236}">
                <a16:creationId xmlns:a16="http://schemas.microsoft.com/office/drawing/2014/main" id="{80A55EB5-E76F-438A-AA4C-9C0830910172}"/>
              </a:ext>
            </a:extLst>
          </p:cNvPr>
          <p:cNvSpPr txBox="1">
            <a:spLocks noChangeArrowheads="1"/>
          </p:cNvSpPr>
          <p:nvPr/>
        </p:nvSpPr>
        <p:spPr bwMode="auto">
          <a:xfrm>
            <a:off x="34925" y="620713"/>
            <a:ext cx="910907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3600" dirty="0"/>
              <a:t>	Укажите прямые, изображенные на рисунке: а) параллельные прямой </a:t>
            </a:r>
            <a:r>
              <a:rPr lang="en-US" altLang="ru-RU" sz="3600" i="1" dirty="0"/>
              <a:t>a</a:t>
            </a:r>
            <a:r>
              <a:rPr lang="en-US" altLang="ru-RU" sz="3600" dirty="0"/>
              <a:t>;</a:t>
            </a:r>
            <a:r>
              <a:rPr lang="ru-RU" altLang="ru-RU" sz="3600" dirty="0"/>
              <a:t> б) пересекающие прямую </a:t>
            </a:r>
            <a:r>
              <a:rPr lang="en-US" altLang="ru-RU" sz="3600" i="1" dirty="0"/>
              <a:t>a</a:t>
            </a:r>
            <a:r>
              <a:rPr lang="ru-RU" altLang="ru-RU" sz="3600" dirty="0"/>
              <a:t>.</a:t>
            </a:r>
          </a:p>
        </p:txBody>
      </p:sp>
      <p:sp>
        <p:nvSpPr>
          <p:cNvPr id="55300" name="Text Box 4">
            <a:extLst>
              <a:ext uri="{FF2B5EF4-FFF2-40B4-BE49-F238E27FC236}">
                <a16:creationId xmlns:a16="http://schemas.microsoft.com/office/drawing/2014/main" id="{3B70415A-F2B4-4F10-AC7E-CED435CB41C4}"/>
              </a:ext>
            </a:extLst>
          </p:cNvPr>
          <p:cNvSpPr txBox="1">
            <a:spLocks noChangeArrowheads="1"/>
          </p:cNvSpPr>
          <p:nvPr/>
        </p:nvSpPr>
        <p:spPr bwMode="auto">
          <a:xfrm>
            <a:off x="76200" y="5360724"/>
            <a:ext cx="8991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dirty="0">
                <a:solidFill>
                  <a:srgbClr val="FF3300"/>
                </a:solidFill>
              </a:rPr>
              <a:t>Ответ: </a:t>
            </a:r>
            <a:r>
              <a:rPr lang="ru-RU" altLang="ru-RU" sz="3600" dirty="0"/>
              <a:t>а) </a:t>
            </a:r>
            <a:r>
              <a:rPr lang="en-US" altLang="ru-RU" sz="3600" i="1" dirty="0"/>
              <a:t>f</a:t>
            </a:r>
            <a:r>
              <a:rPr lang="en-US" altLang="ru-RU" sz="3600" dirty="0"/>
              <a:t>; </a:t>
            </a:r>
            <a:endParaRPr lang="ru-RU" altLang="ru-RU" sz="3600" i="1" dirty="0">
              <a:cs typeface="Times New Roman" panose="02020603050405020304" pitchFamily="18" charset="0"/>
            </a:endParaRPr>
          </a:p>
        </p:txBody>
      </p:sp>
      <p:pic>
        <p:nvPicPr>
          <p:cNvPr id="50181" name="Picture 2">
            <a:extLst>
              <a:ext uri="{FF2B5EF4-FFF2-40B4-BE49-F238E27FC236}">
                <a16:creationId xmlns:a16="http://schemas.microsoft.com/office/drawing/2014/main" id="{299D7A31-8C77-4CD3-B2AE-72C086A7D5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0237" y="2309089"/>
            <a:ext cx="283845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4">
            <a:extLst>
              <a:ext uri="{FF2B5EF4-FFF2-40B4-BE49-F238E27FC236}">
                <a16:creationId xmlns:a16="http://schemas.microsoft.com/office/drawing/2014/main" id="{9A3CE0F9-D14B-4F69-A9F3-03CF726202A1}"/>
              </a:ext>
            </a:extLst>
          </p:cNvPr>
          <p:cNvSpPr txBox="1">
            <a:spLocks noChangeArrowheads="1"/>
          </p:cNvSpPr>
          <p:nvPr/>
        </p:nvSpPr>
        <p:spPr bwMode="auto">
          <a:xfrm>
            <a:off x="76200" y="6008424"/>
            <a:ext cx="8991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dirty="0"/>
              <a:t>	    б)</a:t>
            </a:r>
            <a:r>
              <a:rPr lang="en-US" altLang="ru-RU" sz="3600" i="1" dirty="0"/>
              <a:t> b</a:t>
            </a:r>
            <a:r>
              <a:rPr lang="en-US" altLang="ru-RU" sz="3600" dirty="0"/>
              <a:t>, </a:t>
            </a:r>
            <a:r>
              <a:rPr lang="en-US" altLang="ru-RU" sz="3600" i="1" dirty="0"/>
              <a:t>c</a:t>
            </a:r>
            <a:r>
              <a:rPr lang="en-US" altLang="ru-RU" sz="3600" dirty="0"/>
              <a:t>, </a:t>
            </a:r>
            <a:r>
              <a:rPr lang="en-US" altLang="ru-RU" sz="3600" i="1" dirty="0"/>
              <a:t>d</a:t>
            </a:r>
            <a:r>
              <a:rPr lang="en-US" altLang="ru-RU" sz="3600" dirty="0"/>
              <a:t>, </a:t>
            </a:r>
            <a:r>
              <a:rPr lang="en-US" altLang="ru-RU" sz="3600" i="1" dirty="0"/>
              <a:t>e</a:t>
            </a:r>
            <a:r>
              <a:rPr lang="en-US" altLang="ru-RU" sz="3600" dirty="0"/>
              <a:t>, </a:t>
            </a:r>
            <a:r>
              <a:rPr lang="en-US" altLang="ru-RU" sz="3600" i="1" dirty="0"/>
              <a:t>g</a:t>
            </a:r>
            <a:r>
              <a:rPr lang="en-US" altLang="ru-RU" sz="3600" dirty="0"/>
              <a:t>, </a:t>
            </a:r>
            <a:r>
              <a:rPr lang="en-US" altLang="ru-RU" sz="3600" i="1" dirty="0"/>
              <a:t>h</a:t>
            </a:r>
            <a:r>
              <a:rPr lang="en-US" altLang="ru-RU" sz="3600" dirty="0"/>
              <a:t>, </a:t>
            </a:r>
            <a:r>
              <a:rPr lang="en-US" altLang="ru-RU" sz="3600" i="1" dirty="0"/>
              <a:t>p</a:t>
            </a:r>
            <a:r>
              <a:rPr lang="en-US" altLang="ru-RU" sz="3600" dirty="0"/>
              <a:t>, </a:t>
            </a:r>
            <a:r>
              <a:rPr lang="en-US" altLang="ru-RU" sz="3600" i="1" dirty="0"/>
              <a:t>q</a:t>
            </a:r>
            <a:r>
              <a:rPr lang="en-US" altLang="ru-RU" sz="3600" dirty="0"/>
              <a:t>, </a:t>
            </a:r>
            <a:r>
              <a:rPr lang="en-US" altLang="ru-RU" sz="3600" i="1" dirty="0"/>
              <a:t>r</a:t>
            </a:r>
            <a:r>
              <a:rPr lang="en-US" altLang="ru-RU" sz="3600" dirty="0"/>
              <a:t>.</a:t>
            </a:r>
            <a:endParaRPr lang="ru-RU" altLang="ru-RU" sz="3600" i="1" dirty="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wipe(left)">
                                      <p:cBhvr>
                                        <p:cTn id="7" dur="500"/>
                                        <p:tgtEl>
                                          <p:spTgt spid="553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CF6324E-2343-4C0F-AAAA-76A55AC59219}"/>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Упражнение </a:t>
            </a:r>
            <a:r>
              <a:rPr lang="en-US" altLang="ru-RU" sz="3600" dirty="0">
                <a:solidFill>
                  <a:srgbClr val="FF3300"/>
                </a:solidFill>
              </a:rPr>
              <a:t>5</a:t>
            </a:r>
            <a:endParaRPr lang="ru-RU" altLang="ru-RU" sz="3600" dirty="0">
              <a:solidFill>
                <a:srgbClr val="FF3300"/>
              </a:solidFill>
            </a:endParaRPr>
          </a:p>
        </p:txBody>
      </p:sp>
      <p:sp>
        <p:nvSpPr>
          <p:cNvPr id="52227" name="Text Box 3">
            <a:extLst>
              <a:ext uri="{FF2B5EF4-FFF2-40B4-BE49-F238E27FC236}">
                <a16:creationId xmlns:a16="http://schemas.microsoft.com/office/drawing/2014/main" id="{F7357377-2CE0-4E04-8960-92927FE91EB9}"/>
              </a:ext>
            </a:extLst>
          </p:cNvPr>
          <p:cNvSpPr txBox="1">
            <a:spLocks noChangeArrowheads="1"/>
          </p:cNvSpPr>
          <p:nvPr/>
        </p:nvSpPr>
        <p:spPr bwMode="auto">
          <a:xfrm>
            <a:off x="228600" y="990600"/>
            <a:ext cx="86868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cs typeface="Times New Roman" panose="02020603050405020304" pitchFamily="18" charset="0"/>
              </a:rPr>
              <a:t>	Сколько прямых можно провести через: а) одну точку;</a:t>
            </a:r>
            <a:r>
              <a:rPr lang="ru-RU" altLang="ru-RU" sz="3600" dirty="0"/>
              <a:t> </a:t>
            </a:r>
            <a:r>
              <a:rPr lang="ru-RU" altLang="ru-RU" sz="3600" dirty="0">
                <a:cs typeface="Times New Roman" panose="02020603050405020304" pitchFamily="18" charset="0"/>
              </a:rPr>
              <a:t>б) две точки; в) три точки?</a:t>
            </a:r>
          </a:p>
        </p:txBody>
      </p:sp>
      <p:sp>
        <p:nvSpPr>
          <p:cNvPr id="55300" name="Text Box 4">
            <a:extLst>
              <a:ext uri="{FF2B5EF4-FFF2-40B4-BE49-F238E27FC236}">
                <a16:creationId xmlns:a16="http://schemas.microsoft.com/office/drawing/2014/main" id="{AA2E7069-B33B-49F5-80E8-DB289DC01022}"/>
              </a:ext>
            </a:extLst>
          </p:cNvPr>
          <p:cNvSpPr txBox="1">
            <a:spLocks noChangeArrowheads="1"/>
          </p:cNvSpPr>
          <p:nvPr/>
        </p:nvSpPr>
        <p:spPr bwMode="auto">
          <a:xfrm>
            <a:off x="152400" y="3080027"/>
            <a:ext cx="899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solidFill>
                  <a:srgbClr val="FF3300"/>
                </a:solidFill>
              </a:rPr>
              <a:t>Ответ: </a:t>
            </a:r>
            <a:r>
              <a:rPr lang="ru-RU" altLang="ru-RU" sz="3600" dirty="0">
                <a:cs typeface="Times New Roman" panose="02020603050405020304" pitchFamily="18" charset="0"/>
              </a:rPr>
              <a:t>а) Бесконечно много; </a:t>
            </a:r>
          </a:p>
        </p:txBody>
      </p:sp>
      <p:sp>
        <p:nvSpPr>
          <p:cNvPr id="5" name="Text Box 4">
            <a:extLst>
              <a:ext uri="{FF2B5EF4-FFF2-40B4-BE49-F238E27FC236}">
                <a16:creationId xmlns:a16="http://schemas.microsoft.com/office/drawing/2014/main" id="{D7110CB1-CDEB-43FD-B587-784B0ACF7FF2}"/>
              </a:ext>
            </a:extLst>
          </p:cNvPr>
          <p:cNvSpPr txBox="1">
            <a:spLocks noChangeArrowheads="1"/>
          </p:cNvSpPr>
          <p:nvPr/>
        </p:nvSpPr>
        <p:spPr bwMode="auto">
          <a:xfrm>
            <a:off x="152400" y="3735803"/>
            <a:ext cx="899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cs typeface="Times New Roman" panose="02020603050405020304" pitchFamily="18" charset="0"/>
              </a:rPr>
              <a:t>	    б) одну;</a:t>
            </a:r>
          </a:p>
        </p:txBody>
      </p:sp>
      <p:sp>
        <p:nvSpPr>
          <p:cNvPr id="6" name="Text Box 4">
            <a:extLst>
              <a:ext uri="{FF2B5EF4-FFF2-40B4-BE49-F238E27FC236}">
                <a16:creationId xmlns:a16="http://schemas.microsoft.com/office/drawing/2014/main" id="{A1E9135C-FD7B-4A99-A6B2-72153F714C32}"/>
              </a:ext>
            </a:extLst>
          </p:cNvPr>
          <p:cNvSpPr txBox="1">
            <a:spLocks noChangeArrowheads="1"/>
          </p:cNvSpPr>
          <p:nvPr/>
        </p:nvSpPr>
        <p:spPr bwMode="auto">
          <a:xfrm>
            <a:off x="152400" y="4391579"/>
            <a:ext cx="899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cs typeface="Times New Roman" panose="02020603050405020304" pitchFamily="18" charset="0"/>
              </a:rPr>
              <a:t>	    в) либо одну, либо ни одной.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wipe(left)">
                                      <p:cBhvr>
                                        <p:cTn id="7" dur="500"/>
                                        <p:tgtEl>
                                          <p:spTgt spid="553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utoUpdateAnimBg="0"/>
      <p:bldP spid="5" grpId="0" autoUpdateAnimBg="0"/>
      <p:bldP spid="6"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7DE295EF-1A3A-4EC7-8550-892014D61307}"/>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Упражнение 6</a:t>
            </a:r>
          </a:p>
        </p:txBody>
      </p:sp>
      <p:sp>
        <p:nvSpPr>
          <p:cNvPr id="56323" name="Text Box 3">
            <a:extLst>
              <a:ext uri="{FF2B5EF4-FFF2-40B4-BE49-F238E27FC236}">
                <a16:creationId xmlns:a16="http://schemas.microsoft.com/office/drawing/2014/main" id="{D22032BF-7DFB-4868-8739-F049ADA3785C}"/>
              </a:ext>
            </a:extLst>
          </p:cNvPr>
          <p:cNvSpPr txBox="1">
            <a:spLocks noChangeArrowheads="1"/>
          </p:cNvSpPr>
          <p:nvPr/>
        </p:nvSpPr>
        <p:spPr bwMode="auto">
          <a:xfrm>
            <a:off x="0" y="685800"/>
            <a:ext cx="9144000" cy="113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t>	</a:t>
            </a:r>
            <a:r>
              <a:rPr lang="ru-RU" altLang="ru-RU"/>
              <a:t>Сколько прямых изображено на рисунке? Сколько у них точек попарных пересечений?</a:t>
            </a:r>
          </a:p>
        </p:txBody>
      </p:sp>
      <p:sp>
        <p:nvSpPr>
          <p:cNvPr id="59397" name="Text Box 5">
            <a:extLst>
              <a:ext uri="{FF2B5EF4-FFF2-40B4-BE49-F238E27FC236}">
                <a16:creationId xmlns:a16="http://schemas.microsoft.com/office/drawing/2014/main" id="{05E23221-F7AC-475D-A70A-5B7D76DDE173}"/>
              </a:ext>
            </a:extLst>
          </p:cNvPr>
          <p:cNvSpPr txBox="1">
            <a:spLocks noChangeArrowheads="1"/>
          </p:cNvSpPr>
          <p:nvPr/>
        </p:nvSpPr>
        <p:spPr bwMode="auto">
          <a:xfrm>
            <a:off x="685800" y="5380038"/>
            <a:ext cx="7696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 </a:t>
            </a:r>
            <a:r>
              <a:rPr lang="ru-RU" altLang="ru-RU" sz="3600"/>
              <a:t>а) 5 прямых, 10 точек.</a:t>
            </a:r>
          </a:p>
        </p:txBody>
      </p:sp>
      <p:pic>
        <p:nvPicPr>
          <p:cNvPr id="56325" name="Picture 2">
            <a:extLst>
              <a:ext uri="{FF2B5EF4-FFF2-40B4-BE49-F238E27FC236}">
                <a16:creationId xmlns:a16="http://schemas.microsoft.com/office/drawing/2014/main" id="{A8F82A9B-8110-4C78-ABF5-34347323CC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2563" y="2052638"/>
            <a:ext cx="6238875"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5">
            <a:extLst>
              <a:ext uri="{FF2B5EF4-FFF2-40B4-BE49-F238E27FC236}">
                <a16:creationId xmlns:a16="http://schemas.microsoft.com/office/drawing/2014/main" id="{1F2FD5AA-2460-4F90-A961-C82D73A7AC6D}"/>
              </a:ext>
            </a:extLst>
          </p:cNvPr>
          <p:cNvSpPr txBox="1">
            <a:spLocks noChangeArrowheads="1"/>
          </p:cNvSpPr>
          <p:nvPr/>
        </p:nvSpPr>
        <p:spPr bwMode="auto">
          <a:xfrm>
            <a:off x="2051050" y="6083300"/>
            <a:ext cx="52546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t>б) 7 прямых, 21 точка.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animEffect transition="in" filter="wipe(left)">
                                      <p:cBhvr>
                                        <p:cTn id="7" dur="500"/>
                                        <p:tgtEl>
                                          <p:spTgt spid="593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autoUpdateAnimBg="0"/>
      <p:bldP spid="10"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2075CBC-C945-435D-A53C-645F3A1620AD}"/>
              </a:ext>
            </a:extLst>
          </p:cNvPr>
          <p:cNvSpPr>
            <a:spLocks noGrp="1" noChangeArrowheads="1"/>
          </p:cNvSpPr>
          <p:nvPr>
            <p:ph type="title"/>
          </p:nvPr>
        </p:nvSpPr>
        <p:spPr>
          <a:xfrm>
            <a:off x="755650" y="260350"/>
            <a:ext cx="7772400" cy="515938"/>
          </a:xfrm>
        </p:spPr>
        <p:txBody>
          <a:bodyPr/>
          <a:lstStyle/>
          <a:p>
            <a:pPr eaLnBrk="1" hangingPunct="1"/>
            <a:r>
              <a:rPr lang="ru-RU" altLang="ru-RU" sz="3600" dirty="0">
                <a:solidFill>
                  <a:srgbClr val="FF3300"/>
                </a:solidFill>
              </a:rPr>
              <a:t>Упражнение 7</a:t>
            </a:r>
          </a:p>
        </p:txBody>
      </p:sp>
      <p:pic>
        <p:nvPicPr>
          <p:cNvPr id="58371" name="Picture 5">
            <a:extLst>
              <a:ext uri="{FF2B5EF4-FFF2-40B4-BE49-F238E27FC236}">
                <a16:creationId xmlns:a16="http://schemas.microsoft.com/office/drawing/2014/main" id="{977A65FC-35BA-4163-B3CF-1665E0B48ABC}"/>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443038" y="3008313"/>
            <a:ext cx="2295525" cy="2058987"/>
          </a:xfrm>
          <a:noFill/>
        </p:spPr>
      </p:pic>
      <p:sp>
        <p:nvSpPr>
          <p:cNvPr id="58372" name="Text Box 3">
            <a:extLst>
              <a:ext uri="{FF2B5EF4-FFF2-40B4-BE49-F238E27FC236}">
                <a16:creationId xmlns:a16="http://schemas.microsoft.com/office/drawing/2014/main" id="{8C67A175-12E1-4C93-BB4F-11EA3B016FF1}"/>
              </a:ext>
            </a:extLst>
          </p:cNvPr>
          <p:cNvSpPr txBox="1">
            <a:spLocks noChangeArrowheads="1"/>
          </p:cNvSpPr>
          <p:nvPr/>
        </p:nvSpPr>
        <p:spPr bwMode="auto">
          <a:xfrm>
            <a:off x="250825" y="765175"/>
            <a:ext cx="8686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cs typeface="Times New Roman" panose="02020603050405020304" pitchFamily="18" charset="0"/>
              </a:rPr>
              <a:t>	Сколько прямых можно провести через </a:t>
            </a:r>
            <a:r>
              <a:rPr lang="ru-RU" altLang="ru-RU" sz="3600"/>
              <a:t>различные пары из </a:t>
            </a:r>
            <a:r>
              <a:rPr lang="ru-RU" altLang="ru-RU" sz="3600">
                <a:cs typeface="Times New Roman" panose="02020603050405020304" pitchFamily="18" charset="0"/>
              </a:rPr>
              <a:t>трё</a:t>
            </a:r>
            <a:r>
              <a:rPr lang="ru-RU" altLang="ru-RU" sz="3600"/>
              <a:t>х</a:t>
            </a:r>
            <a:r>
              <a:rPr lang="ru-RU" altLang="ru-RU" sz="3600">
                <a:cs typeface="Times New Roman" panose="02020603050405020304" pitchFamily="18" charset="0"/>
              </a:rPr>
              <a:t> точ</a:t>
            </a:r>
            <a:r>
              <a:rPr lang="ru-RU" altLang="ru-RU" sz="3600"/>
              <a:t>ек, не принадлежащих одной прямой</a:t>
            </a:r>
            <a:r>
              <a:rPr lang="ru-RU" altLang="ru-RU" sz="3600">
                <a:cs typeface="Times New Roman" panose="02020603050405020304" pitchFamily="18" charset="0"/>
              </a:rPr>
              <a:t>? </a:t>
            </a:r>
          </a:p>
        </p:txBody>
      </p:sp>
      <p:grpSp>
        <p:nvGrpSpPr>
          <p:cNvPr id="61449" name="Group 9">
            <a:extLst>
              <a:ext uri="{FF2B5EF4-FFF2-40B4-BE49-F238E27FC236}">
                <a16:creationId xmlns:a16="http://schemas.microsoft.com/office/drawing/2014/main" id="{EEFC48F9-1377-493F-B3A7-0783C76A2197}"/>
              </a:ext>
            </a:extLst>
          </p:cNvPr>
          <p:cNvGrpSpPr>
            <a:grpSpLocks/>
          </p:cNvGrpSpPr>
          <p:nvPr/>
        </p:nvGrpSpPr>
        <p:grpSpPr bwMode="auto">
          <a:xfrm>
            <a:off x="2916238" y="2857500"/>
            <a:ext cx="4992687" cy="3589338"/>
            <a:chOff x="1837" y="1800"/>
            <a:chExt cx="3145" cy="2261"/>
          </a:xfrm>
        </p:grpSpPr>
        <p:sp>
          <p:nvSpPr>
            <p:cNvPr id="58374" name="Text Box 4">
              <a:extLst>
                <a:ext uri="{FF2B5EF4-FFF2-40B4-BE49-F238E27FC236}">
                  <a16:creationId xmlns:a16="http://schemas.microsoft.com/office/drawing/2014/main" id="{C08B0252-8EA9-4F32-BF1B-58D7B423C6AF}"/>
                </a:ext>
              </a:extLst>
            </p:cNvPr>
            <p:cNvSpPr txBox="1">
              <a:spLocks noChangeArrowheads="1"/>
            </p:cNvSpPr>
            <p:nvPr/>
          </p:nvSpPr>
          <p:spPr bwMode="auto">
            <a:xfrm>
              <a:off x="1837" y="3657"/>
              <a:ext cx="233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Три.</a:t>
              </a:r>
              <a:r>
                <a:rPr lang="ru-RU" altLang="ru-RU" sz="3600">
                  <a:solidFill>
                    <a:schemeClr val="accent1"/>
                  </a:solidFill>
                  <a:cs typeface="Times New Roman" panose="02020603050405020304" pitchFamily="18" charset="0"/>
                </a:rPr>
                <a:t> </a:t>
              </a:r>
            </a:p>
          </p:txBody>
        </p:sp>
        <p:pic>
          <p:nvPicPr>
            <p:cNvPr id="58375" name="Picture 7">
              <a:extLst>
                <a:ext uri="{FF2B5EF4-FFF2-40B4-BE49-F238E27FC236}">
                  <a16:creationId xmlns:a16="http://schemas.microsoft.com/office/drawing/2014/main" id="{8FB6661B-9E02-4BC7-BA94-A55B6308F7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4" y="1800"/>
              <a:ext cx="1708" cy="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1449"/>
                                        </p:tgtEl>
                                        <p:attrNameLst>
                                          <p:attrName>style.visibility</p:attrName>
                                        </p:attrNameLst>
                                      </p:cBhvr>
                                      <p:to>
                                        <p:strVal val="visible"/>
                                      </p:to>
                                    </p:set>
                                    <p:animEffect transition="in" filter="wipe(left)">
                                      <p:cBhvr>
                                        <p:cTn id="7" dur="500"/>
                                        <p:tgtEl>
                                          <p:spTgt spid="614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0CA0840-160D-4D2C-8B3E-0380C9372CC6}"/>
              </a:ext>
            </a:extLst>
          </p:cNvPr>
          <p:cNvSpPr>
            <a:spLocks noGrp="1" noChangeArrowheads="1"/>
          </p:cNvSpPr>
          <p:nvPr>
            <p:ph type="title"/>
          </p:nvPr>
        </p:nvSpPr>
        <p:spPr>
          <a:xfrm>
            <a:off x="684213" y="260350"/>
            <a:ext cx="7772400" cy="515938"/>
          </a:xfrm>
        </p:spPr>
        <p:txBody>
          <a:bodyPr/>
          <a:lstStyle/>
          <a:p>
            <a:pPr eaLnBrk="1" hangingPunct="1"/>
            <a:r>
              <a:rPr lang="ru-RU" altLang="ru-RU" sz="3600" dirty="0">
                <a:solidFill>
                  <a:srgbClr val="FF3300"/>
                </a:solidFill>
              </a:rPr>
              <a:t>Упражнение 8</a:t>
            </a:r>
          </a:p>
        </p:txBody>
      </p:sp>
      <p:pic>
        <p:nvPicPr>
          <p:cNvPr id="60419" name="Picture 5">
            <a:extLst>
              <a:ext uri="{FF2B5EF4-FFF2-40B4-BE49-F238E27FC236}">
                <a16:creationId xmlns:a16="http://schemas.microsoft.com/office/drawing/2014/main" id="{4C591313-CC4D-4B97-AFE0-219325694C99}"/>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431925" y="3276600"/>
            <a:ext cx="2317750" cy="2081213"/>
          </a:xfrm>
          <a:noFill/>
        </p:spPr>
      </p:pic>
      <p:sp>
        <p:nvSpPr>
          <p:cNvPr id="60420" name="Text Box 3">
            <a:extLst>
              <a:ext uri="{FF2B5EF4-FFF2-40B4-BE49-F238E27FC236}">
                <a16:creationId xmlns:a16="http://schemas.microsoft.com/office/drawing/2014/main" id="{DFD304FA-74B7-430D-B0BB-03A24F43A917}"/>
              </a:ext>
            </a:extLst>
          </p:cNvPr>
          <p:cNvSpPr txBox="1">
            <a:spLocks noChangeArrowheads="1"/>
          </p:cNvSpPr>
          <p:nvPr/>
        </p:nvSpPr>
        <p:spPr bwMode="auto">
          <a:xfrm>
            <a:off x="250825" y="765175"/>
            <a:ext cx="86868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cs typeface="Times New Roman" panose="02020603050405020304" pitchFamily="18" charset="0"/>
              </a:rPr>
              <a:t>	Сколько прямых можно провести через </a:t>
            </a:r>
            <a:r>
              <a:rPr lang="ru-RU" altLang="ru-RU" sz="3600" dirty="0"/>
              <a:t>различные пары из четырёх</a:t>
            </a:r>
            <a:r>
              <a:rPr lang="ru-RU" altLang="ru-RU" sz="3600" dirty="0">
                <a:cs typeface="Times New Roman" panose="02020603050405020304" pitchFamily="18" charset="0"/>
              </a:rPr>
              <a:t> точ</a:t>
            </a:r>
            <a:r>
              <a:rPr lang="ru-RU" altLang="ru-RU" sz="3600" dirty="0"/>
              <a:t>ек, ни какие три из которых не принадлежат  одной прямой</a:t>
            </a:r>
            <a:r>
              <a:rPr lang="ru-RU" altLang="ru-RU" sz="3600" dirty="0">
                <a:cs typeface="Times New Roman" panose="02020603050405020304" pitchFamily="18" charset="0"/>
              </a:rPr>
              <a:t>? </a:t>
            </a:r>
          </a:p>
        </p:txBody>
      </p:sp>
      <p:grpSp>
        <p:nvGrpSpPr>
          <p:cNvPr id="63497" name="Group 9">
            <a:extLst>
              <a:ext uri="{FF2B5EF4-FFF2-40B4-BE49-F238E27FC236}">
                <a16:creationId xmlns:a16="http://schemas.microsoft.com/office/drawing/2014/main" id="{0641E4D4-989E-4B3C-B912-18C4D13A5B99}"/>
              </a:ext>
            </a:extLst>
          </p:cNvPr>
          <p:cNvGrpSpPr>
            <a:grpSpLocks/>
          </p:cNvGrpSpPr>
          <p:nvPr/>
        </p:nvGrpSpPr>
        <p:grpSpPr bwMode="auto">
          <a:xfrm>
            <a:off x="2627313" y="3141663"/>
            <a:ext cx="5281612" cy="3376612"/>
            <a:chOff x="1655" y="1979"/>
            <a:chExt cx="3327" cy="2127"/>
          </a:xfrm>
        </p:grpSpPr>
        <p:sp>
          <p:nvSpPr>
            <p:cNvPr id="60422" name="Text Box 4">
              <a:extLst>
                <a:ext uri="{FF2B5EF4-FFF2-40B4-BE49-F238E27FC236}">
                  <a16:creationId xmlns:a16="http://schemas.microsoft.com/office/drawing/2014/main" id="{CBC894D8-D7D9-44A1-A436-B22C941AE708}"/>
                </a:ext>
              </a:extLst>
            </p:cNvPr>
            <p:cNvSpPr txBox="1">
              <a:spLocks noChangeArrowheads="1"/>
            </p:cNvSpPr>
            <p:nvPr/>
          </p:nvSpPr>
          <p:spPr bwMode="auto">
            <a:xfrm>
              <a:off x="1655" y="3702"/>
              <a:ext cx="224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6.</a:t>
              </a:r>
              <a:r>
                <a:rPr lang="ru-RU" altLang="ru-RU" sz="3600">
                  <a:solidFill>
                    <a:schemeClr val="accent1"/>
                  </a:solidFill>
                  <a:cs typeface="Times New Roman" panose="02020603050405020304" pitchFamily="18" charset="0"/>
                </a:rPr>
                <a:t> </a:t>
              </a:r>
            </a:p>
          </p:txBody>
        </p:sp>
        <p:pic>
          <p:nvPicPr>
            <p:cNvPr id="60423" name="Picture 7">
              <a:extLst>
                <a:ext uri="{FF2B5EF4-FFF2-40B4-BE49-F238E27FC236}">
                  <a16:creationId xmlns:a16="http://schemas.microsoft.com/office/drawing/2014/main" id="{C54218C4-EE4B-4E58-B118-B714D2752B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4" y="1979"/>
              <a:ext cx="1708" cy="1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3497"/>
                                        </p:tgtEl>
                                        <p:attrNameLst>
                                          <p:attrName>style.visibility</p:attrName>
                                        </p:attrNameLst>
                                      </p:cBhvr>
                                      <p:to>
                                        <p:strVal val="visible"/>
                                      </p:to>
                                    </p:set>
                                    <p:animEffect transition="in" filter="wipe(left)">
                                      <p:cBhvr>
                                        <p:cTn id="7" dur="500"/>
                                        <p:tgtEl>
                                          <p:spTgt spid="63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000AFE0A-7A40-4F0D-AE5B-2C13558D54B5}"/>
              </a:ext>
            </a:extLst>
          </p:cNvPr>
          <p:cNvSpPr>
            <a:spLocks noGrp="1" noChangeArrowheads="1"/>
          </p:cNvSpPr>
          <p:nvPr>
            <p:ph type="title"/>
          </p:nvPr>
        </p:nvSpPr>
        <p:spPr>
          <a:xfrm>
            <a:off x="755650" y="188913"/>
            <a:ext cx="7772400" cy="587375"/>
          </a:xfrm>
        </p:spPr>
        <p:txBody>
          <a:bodyPr/>
          <a:lstStyle/>
          <a:p>
            <a:pPr eaLnBrk="1" hangingPunct="1"/>
            <a:r>
              <a:rPr lang="ru-RU" altLang="ru-RU" sz="3600" dirty="0">
                <a:solidFill>
                  <a:srgbClr val="FF3300"/>
                </a:solidFill>
              </a:rPr>
              <a:t>Упражнение 9</a:t>
            </a:r>
          </a:p>
        </p:txBody>
      </p:sp>
      <p:pic>
        <p:nvPicPr>
          <p:cNvPr id="62467" name="Picture 5">
            <a:extLst>
              <a:ext uri="{FF2B5EF4-FFF2-40B4-BE49-F238E27FC236}">
                <a16:creationId xmlns:a16="http://schemas.microsoft.com/office/drawing/2014/main" id="{1995EDD3-4306-4852-81EC-3A2AAB1F9F60}"/>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482725" y="2997200"/>
            <a:ext cx="2216150" cy="2081213"/>
          </a:xfrm>
          <a:noFill/>
        </p:spPr>
      </p:pic>
      <p:sp>
        <p:nvSpPr>
          <p:cNvPr id="62468" name="Text Box 3">
            <a:extLst>
              <a:ext uri="{FF2B5EF4-FFF2-40B4-BE49-F238E27FC236}">
                <a16:creationId xmlns:a16="http://schemas.microsoft.com/office/drawing/2014/main" id="{6E1B0380-AAC2-46AC-89F1-7B6B7ABA152A}"/>
              </a:ext>
            </a:extLst>
          </p:cNvPr>
          <p:cNvSpPr txBox="1">
            <a:spLocks noChangeArrowheads="1"/>
          </p:cNvSpPr>
          <p:nvPr/>
        </p:nvSpPr>
        <p:spPr bwMode="auto">
          <a:xfrm>
            <a:off x="228600" y="692150"/>
            <a:ext cx="86868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dirty="0">
                <a:cs typeface="Times New Roman" panose="02020603050405020304" pitchFamily="18" charset="0"/>
              </a:rPr>
              <a:t>	Сколько прямых можно провести через </a:t>
            </a:r>
            <a:r>
              <a:rPr lang="ru-RU" altLang="ru-RU" sz="3600" dirty="0"/>
              <a:t>различные пары из пяти</a:t>
            </a:r>
            <a:r>
              <a:rPr lang="ru-RU" altLang="ru-RU" sz="3600" dirty="0">
                <a:cs typeface="Times New Roman" panose="02020603050405020304" pitchFamily="18" charset="0"/>
              </a:rPr>
              <a:t> точ</a:t>
            </a:r>
            <a:r>
              <a:rPr lang="ru-RU" altLang="ru-RU" sz="3600" dirty="0"/>
              <a:t>ек, ни какие три из которых не принадлежат одной прямой</a:t>
            </a:r>
            <a:r>
              <a:rPr lang="ru-RU" altLang="ru-RU" sz="3600" dirty="0">
                <a:cs typeface="Times New Roman" panose="02020603050405020304" pitchFamily="18" charset="0"/>
              </a:rPr>
              <a:t>? </a:t>
            </a:r>
          </a:p>
        </p:txBody>
      </p:sp>
      <p:grpSp>
        <p:nvGrpSpPr>
          <p:cNvPr id="65545" name="Group 9">
            <a:extLst>
              <a:ext uri="{FF2B5EF4-FFF2-40B4-BE49-F238E27FC236}">
                <a16:creationId xmlns:a16="http://schemas.microsoft.com/office/drawing/2014/main" id="{6793ED86-19B5-4C00-A99F-B76713157C33}"/>
              </a:ext>
            </a:extLst>
          </p:cNvPr>
          <p:cNvGrpSpPr>
            <a:grpSpLocks/>
          </p:cNvGrpSpPr>
          <p:nvPr/>
        </p:nvGrpSpPr>
        <p:grpSpPr bwMode="auto">
          <a:xfrm>
            <a:off x="2987675" y="2851150"/>
            <a:ext cx="4808538" cy="3595688"/>
            <a:chOff x="1882" y="1796"/>
            <a:chExt cx="3029" cy="2265"/>
          </a:xfrm>
        </p:grpSpPr>
        <p:sp>
          <p:nvSpPr>
            <p:cNvPr id="62470" name="Text Box 4">
              <a:extLst>
                <a:ext uri="{FF2B5EF4-FFF2-40B4-BE49-F238E27FC236}">
                  <a16:creationId xmlns:a16="http://schemas.microsoft.com/office/drawing/2014/main" id="{EFE051F7-B15A-4AA7-8279-17176E7D9A87}"/>
                </a:ext>
              </a:extLst>
            </p:cNvPr>
            <p:cNvSpPr txBox="1">
              <a:spLocks noChangeArrowheads="1"/>
            </p:cNvSpPr>
            <p:nvPr/>
          </p:nvSpPr>
          <p:spPr bwMode="auto">
            <a:xfrm>
              <a:off x="1882" y="3657"/>
              <a:ext cx="192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10.</a:t>
              </a:r>
              <a:r>
                <a:rPr lang="ru-RU" altLang="ru-RU" sz="3600">
                  <a:solidFill>
                    <a:schemeClr val="accent1"/>
                  </a:solidFill>
                  <a:cs typeface="Times New Roman" panose="02020603050405020304" pitchFamily="18" charset="0"/>
                </a:rPr>
                <a:t> </a:t>
              </a:r>
            </a:p>
          </p:txBody>
        </p:sp>
        <p:pic>
          <p:nvPicPr>
            <p:cNvPr id="62471" name="Picture 7">
              <a:extLst>
                <a:ext uri="{FF2B5EF4-FFF2-40B4-BE49-F238E27FC236}">
                  <a16:creationId xmlns:a16="http://schemas.microsoft.com/office/drawing/2014/main" id="{DAC7C78F-5CB6-422E-B9D3-826176035E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5" y="1796"/>
              <a:ext cx="1566" cy="1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5545"/>
                                        </p:tgtEl>
                                        <p:attrNameLst>
                                          <p:attrName>style.visibility</p:attrName>
                                        </p:attrNameLst>
                                      </p:cBhvr>
                                      <p:to>
                                        <p:strVal val="visible"/>
                                      </p:to>
                                    </p:set>
                                    <p:animEffect transition="in" filter="wipe(left)">
                                      <p:cBhvr>
                                        <p:cTn id="7" dur="500"/>
                                        <p:tgtEl>
                                          <p:spTgt spid="655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A58CFA5C-2395-4221-8294-1AA1A37576DA}"/>
              </a:ext>
            </a:extLst>
          </p:cNvPr>
          <p:cNvSpPr>
            <a:spLocks noGrp="1" noChangeArrowheads="1"/>
          </p:cNvSpPr>
          <p:nvPr>
            <p:ph type="title"/>
          </p:nvPr>
        </p:nvSpPr>
        <p:spPr>
          <a:xfrm>
            <a:off x="611188" y="0"/>
            <a:ext cx="7772400" cy="404813"/>
          </a:xfrm>
        </p:spPr>
        <p:txBody>
          <a:bodyPr/>
          <a:lstStyle/>
          <a:p>
            <a:pPr eaLnBrk="1" hangingPunct="1"/>
            <a:r>
              <a:rPr lang="ru-RU" altLang="ru-RU" sz="3600" dirty="0">
                <a:solidFill>
                  <a:srgbClr val="FF3300"/>
                </a:solidFill>
              </a:rPr>
              <a:t>Упражнение </a:t>
            </a:r>
            <a:r>
              <a:rPr lang="en-US" altLang="ru-RU" sz="3600" dirty="0">
                <a:solidFill>
                  <a:srgbClr val="FF3300"/>
                </a:solidFill>
              </a:rPr>
              <a:t>1</a:t>
            </a:r>
            <a:r>
              <a:rPr lang="ru-RU" altLang="ru-RU" sz="3600" dirty="0">
                <a:solidFill>
                  <a:srgbClr val="FF3300"/>
                </a:solidFill>
              </a:rPr>
              <a:t>0</a:t>
            </a:r>
            <a:r>
              <a:rPr lang="en-US" altLang="ru-RU" sz="3600" dirty="0">
                <a:solidFill>
                  <a:srgbClr val="FF3300"/>
                </a:solidFill>
              </a:rPr>
              <a:t>*</a:t>
            </a:r>
            <a:endParaRPr lang="ru-RU" altLang="ru-RU" sz="3600" dirty="0">
              <a:solidFill>
                <a:srgbClr val="FF3300"/>
              </a:solidFill>
            </a:endParaRPr>
          </a:p>
        </p:txBody>
      </p:sp>
      <p:sp>
        <p:nvSpPr>
          <p:cNvPr id="64515" name="Text Box 3">
            <a:extLst>
              <a:ext uri="{FF2B5EF4-FFF2-40B4-BE49-F238E27FC236}">
                <a16:creationId xmlns:a16="http://schemas.microsoft.com/office/drawing/2014/main" id="{154D20BE-33C9-484E-AF91-B9413424CA85}"/>
              </a:ext>
            </a:extLst>
          </p:cNvPr>
          <p:cNvSpPr txBox="1">
            <a:spLocks noChangeArrowheads="1"/>
          </p:cNvSpPr>
          <p:nvPr/>
        </p:nvSpPr>
        <p:spPr bwMode="auto">
          <a:xfrm>
            <a:off x="0" y="333375"/>
            <a:ext cx="91440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400" dirty="0">
                <a:cs typeface="Times New Roman" panose="02020603050405020304" pitchFamily="18" charset="0"/>
              </a:rPr>
              <a:t>	Сколько прямых можно провести через </a:t>
            </a:r>
            <a:r>
              <a:rPr lang="ru-RU" altLang="ru-RU" sz="2400" dirty="0"/>
              <a:t>различные пары из </a:t>
            </a:r>
            <a:r>
              <a:rPr lang="en-US" altLang="ru-RU" sz="2400" i="1" dirty="0"/>
              <a:t>n</a:t>
            </a:r>
            <a:r>
              <a:rPr lang="ru-RU" altLang="ru-RU" sz="2400" dirty="0">
                <a:cs typeface="Times New Roman" panose="02020603050405020304" pitchFamily="18" charset="0"/>
              </a:rPr>
              <a:t> точ</a:t>
            </a:r>
            <a:r>
              <a:rPr lang="ru-RU" altLang="ru-RU" sz="2400" dirty="0"/>
              <a:t>ек, ни какие три из которых не лежат на одной прямой</a:t>
            </a:r>
            <a:r>
              <a:rPr lang="ru-RU" altLang="ru-RU" sz="2400" dirty="0">
                <a:cs typeface="Times New Roman" panose="02020603050405020304" pitchFamily="18" charset="0"/>
              </a:rPr>
              <a:t>? </a:t>
            </a:r>
          </a:p>
        </p:txBody>
      </p:sp>
      <p:grpSp>
        <p:nvGrpSpPr>
          <p:cNvPr id="2" name="Группа 1">
            <a:extLst>
              <a:ext uri="{FF2B5EF4-FFF2-40B4-BE49-F238E27FC236}">
                <a16:creationId xmlns:a16="http://schemas.microsoft.com/office/drawing/2014/main" id="{32926724-ADF7-4A31-AD9F-0B8D6E990D6E}"/>
              </a:ext>
            </a:extLst>
          </p:cNvPr>
          <p:cNvGrpSpPr/>
          <p:nvPr/>
        </p:nvGrpSpPr>
        <p:grpSpPr>
          <a:xfrm>
            <a:off x="2729" y="1052736"/>
            <a:ext cx="9144000" cy="5805263"/>
            <a:chOff x="2729" y="1052736"/>
            <a:chExt cx="9144000" cy="5805263"/>
          </a:xfrm>
        </p:grpSpPr>
        <p:pic>
          <p:nvPicPr>
            <p:cNvPr id="64518" name="Picture 8">
              <a:extLst>
                <a:ext uri="{FF2B5EF4-FFF2-40B4-BE49-F238E27FC236}">
                  <a16:creationId xmlns:a16="http://schemas.microsoft.com/office/drawing/2014/main" id="{FE80C9F5-2B3D-4C92-A013-E896503D64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9" y="4788474"/>
              <a:ext cx="2303834" cy="206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7" name="Text Box 4">
                  <a:extLst>
                    <a:ext uri="{FF2B5EF4-FFF2-40B4-BE49-F238E27FC236}">
                      <a16:creationId xmlns:a16="http://schemas.microsoft.com/office/drawing/2014/main" id="{ADEC40B8-D02E-44C0-BC15-AD16337566D5}"/>
                    </a:ext>
                  </a:extLst>
                </p:cNvPr>
                <p:cNvSpPr txBox="1">
                  <a:spLocks noChangeArrowheads="1"/>
                </p:cNvSpPr>
                <p:nvPr/>
              </p:nvSpPr>
              <p:spPr bwMode="auto">
                <a:xfrm>
                  <a:off x="2729" y="1052736"/>
                  <a:ext cx="9144000" cy="43100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2000" dirty="0">
                      <a:solidFill>
                        <a:srgbClr val="FF3300"/>
                      </a:solidFill>
                    </a:rPr>
                    <a:t>	</a:t>
                  </a:r>
                  <a:r>
                    <a:rPr lang="ru-RU" sz="2200" dirty="0">
                      <a:solidFill>
                        <a:srgbClr val="FF3300"/>
                      </a:solidFill>
                    </a:rPr>
                    <a:t>Решение 1.</a:t>
                  </a:r>
                  <a:r>
                    <a:rPr lang="ru-RU" sz="2200" dirty="0">
                      <a:solidFill>
                        <a:schemeClr val="accent1"/>
                      </a:solidFill>
                    </a:rPr>
                    <a:t> </a:t>
                  </a:r>
                  <a:r>
                    <a:rPr lang="ru-RU" sz="2200" dirty="0">
                      <a:cs typeface="Times New Roman" pitchFamily="18" charset="0"/>
                    </a:rPr>
                    <a:t>Пусть </a:t>
                  </a:r>
                  <a:r>
                    <a:rPr lang="en-US" sz="2200" i="1" dirty="0">
                      <a:cs typeface="Times New Roman" pitchFamily="18" charset="0"/>
                    </a:rPr>
                    <a:t>A</a:t>
                  </a:r>
                  <a:r>
                    <a:rPr lang="ru-RU" sz="2200" baseline="-30000" dirty="0">
                      <a:cs typeface="Times New Roman" pitchFamily="18" charset="0"/>
                    </a:rPr>
                    <a:t>1</a:t>
                  </a:r>
                  <a:r>
                    <a:rPr lang="ru-RU" sz="2200" dirty="0">
                      <a:cs typeface="Times New Roman" pitchFamily="18" charset="0"/>
                    </a:rPr>
                    <a:t>, …, </a:t>
                  </a:r>
                  <a:r>
                    <a:rPr lang="en-US" sz="2200" i="1" dirty="0">
                      <a:cs typeface="Times New Roman" pitchFamily="18" charset="0"/>
                    </a:rPr>
                    <a:t>A</a:t>
                  </a:r>
                  <a:r>
                    <a:rPr lang="en-US" sz="2200" i="1" baseline="-30000" dirty="0">
                      <a:cs typeface="Times New Roman" pitchFamily="18" charset="0"/>
                    </a:rPr>
                    <a:t>n</a:t>
                  </a:r>
                  <a:r>
                    <a:rPr lang="ru-RU" sz="2200" dirty="0">
                      <a:cs typeface="Times New Roman" pitchFamily="18" charset="0"/>
                    </a:rPr>
                    <a:t> – </a:t>
                  </a:r>
                  <a:r>
                    <a:rPr lang="en-US" sz="2200" i="1" dirty="0">
                      <a:cs typeface="Times New Roman" pitchFamily="18" charset="0"/>
                    </a:rPr>
                    <a:t>n</a:t>
                  </a:r>
                  <a:r>
                    <a:rPr lang="ru-RU" sz="2200" dirty="0">
                      <a:cs typeface="Times New Roman" pitchFamily="18" charset="0"/>
                    </a:rPr>
                    <a:t> точек, никакие три из которых не лежат на одной прямой. </a:t>
                  </a:r>
                  <a:r>
                    <a:rPr lang="ru-RU" sz="2200" dirty="0"/>
                    <a:t>Зафиксируем </a:t>
                  </a:r>
                  <a:r>
                    <a:rPr lang="ru-RU" sz="2200" dirty="0">
                      <a:cs typeface="Times New Roman" pitchFamily="18" charset="0"/>
                    </a:rPr>
                    <a:t>точку </a:t>
                  </a:r>
                  <a:r>
                    <a:rPr lang="en-US" sz="2200" i="1" dirty="0">
                      <a:cs typeface="Times New Roman" pitchFamily="18" charset="0"/>
                    </a:rPr>
                    <a:t>A</a:t>
                  </a:r>
                  <a:r>
                    <a:rPr lang="ru-RU" sz="2200" baseline="-30000" dirty="0">
                      <a:cs typeface="Times New Roman" pitchFamily="18" charset="0"/>
                    </a:rPr>
                    <a:t>1</a:t>
                  </a:r>
                  <a:r>
                    <a:rPr lang="ru-RU" sz="2200" dirty="0">
                      <a:cs typeface="Times New Roman" pitchFamily="18" charset="0"/>
                    </a:rPr>
                    <a:t>. Так как число оставшихся точек равно </a:t>
                  </a:r>
                  <a:r>
                    <a:rPr lang="en-US" sz="2200" i="1" dirty="0">
                      <a:cs typeface="Times New Roman" pitchFamily="18" charset="0"/>
                    </a:rPr>
                    <a:t>n</a:t>
                  </a:r>
                  <a:r>
                    <a:rPr lang="ru-RU" sz="2200" dirty="0">
                      <a:cs typeface="Times New Roman" pitchFamily="18" charset="0"/>
                    </a:rPr>
                    <a:t> – 1 и через каждую из них и точку </a:t>
                  </a:r>
                  <a:r>
                    <a:rPr lang="en-US" sz="2200" i="1" dirty="0">
                      <a:cs typeface="Times New Roman" pitchFamily="18" charset="0"/>
                    </a:rPr>
                    <a:t>A</a:t>
                  </a:r>
                  <a:r>
                    <a:rPr lang="ru-RU" sz="2200" baseline="-30000" dirty="0">
                      <a:cs typeface="Times New Roman" pitchFamily="18" charset="0"/>
                    </a:rPr>
                    <a:t>1</a:t>
                  </a:r>
                  <a:r>
                    <a:rPr lang="ru-RU" sz="2200" dirty="0">
                      <a:cs typeface="Times New Roman" pitchFamily="18" charset="0"/>
                    </a:rPr>
                    <a:t> проходит одна прямая, то </a:t>
                  </a:r>
                  <a:r>
                    <a:rPr lang="ru-RU" sz="2200" dirty="0"/>
                    <a:t>через точку </a:t>
                  </a:r>
                  <a:r>
                    <a:rPr lang="en-US" sz="2200" i="1" dirty="0"/>
                    <a:t>A</a:t>
                  </a:r>
                  <a:r>
                    <a:rPr lang="en-US" sz="2200" baseline="-25000" dirty="0"/>
                    <a:t>1</a:t>
                  </a:r>
                  <a:r>
                    <a:rPr lang="ru-RU" sz="2200" baseline="-25000" dirty="0"/>
                    <a:t> </a:t>
                  </a:r>
                  <a:r>
                    <a:rPr lang="ru-RU" sz="2200" dirty="0"/>
                    <a:t>будет проходить</a:t>
                  </a:r>
                  <a:r>
                    <a:rPr lang="ru-RU" sz="2200" dirty="0">
                      <a:cs typeface="Times New Roman" pitchFamily="18" charset="0"/>
                    </a:rPr>
                    <a:t> </a:t>
                  </a:r>
                  <a:r>
                    <a:rPr lang="en-US" sz="2200" i="1" dirty="0">
                      <a:cs typeface="Times New Roman" pitchFamily="18" charset="0"/>
                    </a:rPr>
                    <a:t>n</a:t>
                  </a:r>
                  <a:r>
                    <a:rPr lang="ru-RU" sz="2200" dirty="0">
                      <a:cs typeface="Times New Roman" pitchFamily="18" charset="0"/>
                    </a:rPr>
                    <a:t> – 1</a:t>
                  </a:r>
                  <a:r>
                    <a:rPr lang="ru-RU" sz="2200" dirty="0"/>
                    <a:t> прямая</a:t>
                  </a:r>
                  <a:r>
                    <a:rPr lang="ru-RU" sz="2200" dirty="0">
                      <a:cs typeface="Times New Roman" pitchFamily="18" charset="0"/>
                    </a:rPr>
                    <a:t>. Заметим, что рассуждения, проведенные для точки </a:t>
                  </a:r>
                  <a:r>
                    <a:rPr lang="en-US" sz="2200" i="1" dirty="0">
                      <a:cs typeface="Times New Roman" pitchFamily="18" charset="0"/>
                    </a:rPr>
                    <a:t>A</a:t>
                  </a:r>
                  <a:r>
                    <a:rPr lang="ru-RU" sz="2200" baseline="-30000" dirty="0">
                      <a:cs typeface="Times New Roman" pitchFamily="18" charset="0"/>
                    </a:rPr>
                    <a:t>1</a:t>
                  </a:r>
                  <a:r>
                    <a:rPr lang="ru-RU" sz="2200" dirty="0">
                      <a:cs typeface="Times New Roman" pitchFamily="18" charset="0"/>
                    </a:rPr>
                    <a:t>, справедливы для любой </a:t>
                  </a:r>
                  <a:r>
                    <a:rPr lang="ru-RU" sz="2200" dirty="0"/>
                    <a:t>другой </a:t>
                  </a:r>
                  <a:r>
                    <a:rPr lang="ru-RU" sz="2200" dirty="0">
                      <a:cs typeface="Times New Roman" pitchFamily="18" charset="0"/>
                    </a:rPr>
                    <a:t>точки. Поскольку всего </a:t>
                  </a:r>
                  <a:r>
                    <a:rPr lang="en-US" sz="2200" i="1" dirty="0"/>
                    <a:t>n</a:t>
                  </a:r>
                  <a:r>
                    <a:rPr lang="ru-RU" sz="2200" dirty="0"/>
                    <a:t> </a:t>
                  </a:r>
                  <a:r>
                    <a:rPr lang="ru-RU" sz="2200" dirty="0">
                      <a:cs typeface="Times New Roman" pitchFamily="18" charset="0"/>
                    </a:rPr>
                    <a:t>точек и через каждую из них проходит </a:t>
                  </a:r>
                  <a:r>
                    <a:rPr lang="en-US" sz="2200" i="1" dirty="0">
                      <a:cs typeface="Times New Roman" pitchFamily="18" charset="0"/>
                    </a:rPr>
                    <a:t>n</a:t>
                  </a:r>
                  <a:r>
                    <a:rPr lang="ru-RU" sz="2200" dirty="0">
                      <a:cs typeface="Times New Roman" pitchFamily="18" charset="0"/>
                    </a:rPr>
                    <a:t> – 1 прямая, то число </a:t>
                  </a:r>
                  <a:r>
                    <a:rPr lang="ru-RU" sz="2200" dirty="0"/>
                    <a:t>прямых, </a:t>
                  </a:r>
                  <a:r>
                    <a:rPr lang="ru-RU" sz="2200" dirty="0">
                      <a:cs typeface="Times New Roman" pitchFamily="18" charset="0"/>
                    </a:rPr>
                    <a:t>посчитанных </a:t>
                  </a:r>
                  <a:r>
                    <a:rPr lang="ru-RU" sz="2200" dirty="0"/>
                    <a:t>для всех точек,</a:t>
                  </a:r>
                  <a:r>
                    <a:rPr lang="ru-RU" sz="2200" dirty="0">
                      <a:cs typeface="Times New Roman" pitchFamily="18" charset="0"/>
                    </a:rPr>
                    <a:t> будет равно </a:t>
                  </a:r>
                  <a:r>
                    <a:rPr lang="en-US" sz="2200" i="1" dirty="0">
                      <a:cs typeface="Times New Roman" pitchFamily="18" charset="0"/>
                    </a:rPr>
                    <a:t>n</a:t>
                  </a:r>
                  <a:r>
                    <a:rPr lang="ru-RU" sz="2200" dirty="0">
                      <a:cs typeface="Times New Roman" pitchFamily="18" charset="0"/>
                    </a:rPr>
                    <a:t>(</a:t>
                  </a:r>
                  <a:r>
                    <a:rPr lang="en-US" sz="2200" i="1" dirty="0">
                      <a:cs typeface="Times New Roman" pitchFamily="18" charset="0"/>
                    </a:rPr>
                    <a:t>n</a:t>
                  </a:r>
                  <a:r>
                    <a:rPr lang="ru-RU" sz="2200" dirty="0">
                      <a:cs typeface="Times New Roman" pitchFamily="18" charset="0"/>
                    </a:rPr>
                    <a:t> – 1). </a:t>
                  </a:r>
                  <a:r>
                    <a:rPr lang="ru-RU" sz="2200" dirty="0"/>
                    <a:t>При этом, поскольку одна прямая проходит через две точки, то </a:t>
                  </a:r>
                  <a:r>
                    <a:rPr lang="ru-RU" sz="2200" dirty="0">
                      <a:cs typeface="Times New Roman" pitchFamily="18" charset="0"/>
                    </a:rPr>
                    <a:t>каждую прямую посчита</a:t>
                  </a:r>
                  <a:r>
                    <a:rPr lang="ru-RU" sz="2200" dirty="0"/>
                    <a:t>ем</a:t>
                  </a:r>
                  <a:r>
                    <a:rPr lang="ru-RU" sz="2200" dirty="0">
                      <a:cs typeface="Times New Roman" pitchFamily="18" charset="0"/>
                    </a:rPr>
                    <a:t> дважды</a:t>
                  </a:r>
                  <a:r>
                    <a:rPr lang="ru-RU" sz="2200" dirty="0"/>
                    <a:t>, один раз как прямую, проходящую через одну точку, а другой – как прямую, проходящую через вторую точку.</a:t>
                  </a:r>
                  <a:r>
                    <a:rPr lang="ru-RU" sz="2200" dirty="0">
                      <a:cs typeface="Times New Roman" pitchFamily="18" charset="0"/>
                    </a:rPr>
                    <a:t> </a:t>
                  </a:r>
                  <a:r>
                    <a:rPr lang="ru-RU" sz="2200" dirty="0"/>
                    <a:t>Следовательно, </a:t>
                  </a:r>
                  <a:r>
                    <a:rPr lang="ru-RU" sz="2200" dirty="0">
                      <a:cs typeface="Times New Roman" pitchFamily="18" charset="0"/>
                    </a:rPr>
                    <a:t>число прямых, проходящих через различные пары из </a:t>
                  </a:r>
                  <a:r>
                    <a:rPr lang="en-US" sz="2200" i="1" dirty="0">
                      <a:cs typeface="Times New Roman" pitchFamily="18" charset="0"/>
                    </a:rPr>
                    <a:t>n</a:t>
                  </a:r>
                  <a:r>
                    <a:rPr lang="ru-RU" sz="2200" dirty="0">
                      <a:cs typeface="Times New Roman" pitchFamily="18" charset="0"/>
                    </a:rPr>
                    <a:t> данных точек, </a:t>
                  </a:r>
                  <a:r>
                    <a:rPr lang="ru-RU" sz="2200" dirty="0"/>
                    <a:t>будет </a:t>
                  </a:r>
                  <a:r>
                    <a:rPr lang="ru-RU" sz="2200" dirty="0">
                      <a:cs typeface="Times New Roman" pitchFamily="18" charset="0"/>
                    </a:rPr>
                    <a:t>равно </a:t>
                  </a:r>
                  <a:r>
                    <a:rPr lang="ru-RU" sz="2200" dirty="0"/>
                    <a:t> </a:t>
                  </a:r>
                  <a14:m>
                    <m:oMath xmlns:m="http://schemas.openxmlformats.org/officeDocument/2006/math">
                      <m:f>
                        <m:fPr>
                          <m:ctrlPr>
                            <a:rPr lang="ru-RU" sz="2200" i="1" smtClean="0">
                              <a:latin typeface="Cambria Math" panose="02040503050406030204" pitchFamily="18" charset="0"/>
                            </a:rPr>
                          </m:ctrlPr>
                        </m:fPr>
                        <m:num>
                          <m:r>
                            <a:rPr lang="en-US" sz="2200" b="0" i="1" smtClean="0">
                              <a:latin typeface="Cambria Math"/>
                            </a:rPr>
                            <m:t>𝑛</m:t>
                          </m:r>
                          <m:r>
                            <a:rPr lang="en-US" sz="2200" b="0" i="1" smtClean="0">
                              <a:latin typeface="Cambria Math"/>
                            </a:rPr>
                            <m:t>(</m:t>
                          </m:r>
                          <m:r>
                            <a:rPr lang="en-US" sz="2200" b="0" i="1" smtClean="0">
                              <a:latin typeface="Cambria Math"/>
                            </a:rPr>
                            <m:t>𝑛</m:t>
                          </m:r>
                          <m:r>
                            <a:rPr lang="en-US" sz="2200" b="0" i="1" smtClean="0">
                              <a:latin typeface="Cambria Math"/>
                            </a:rPr>
                            <m:t>−1)</m:t>
                          </m:r>
                        </m:num>
                        <m:den>
                          <m:r>
                            <a:rPr lang="ru-RU" sz="2200" b="0" i="1" smtClean="0">
                              <a:latin typeface="Cambria Math"/>
                            </a:rPr>
                            <m:t>2</m:t>
                          </m:r>
                        </m:den>
                      </m:f>
                      <m:r>
                        <a:rPr lang="en-US" sz="2200" b="0" i="0" smtClean="0">
                          <a:latin typeface="Cambria Math"/>
                        </a:rPr>
                        <m:t>.</m:t>
                      </m:r>
                    </m:oMath>
                  </a14:m>
                  <a:r>
                    <a:rPr lang="ru-RU" sz="2200" dirty="0"/>
                    <a:t> </a:t>
                  </a:r>
                  <a:r>
                    <a:rPr lang="ru-RU" sz="2000" dirty="0">
                      <a:cs typeface="Times New Roman" pitchFamily="18" charset="0"/>
                    </a:rPr>
                    <a:t> </a:t>
                  </a:r>
                </a:p>
              </p:txBody>
            </p:sp>
          </mc:Choice>
          <mc:Fallback xmlns="">
            <p:sp>
              <p:nvSpPr>
                <p:cNvPr id="7" name="Text Box 4">
                  <a:extLst>
                    <a:ext uri="{FF2B5EF4-FFF2-40B4-BE49-F238E27FC236}">
                      <a16:creationId xmlns:a16="http://schemas.microsoft.com/office/drawing/2014/main" id="{ADEC40B8-D02E-44C0-BC15-AD16337566D5}"/>
                    </a:ext>
                  </a:extLst>
                </p:cNvPr>
                <p:cNvSpPr txBox="1">
                  <a:spLocks noRot="1" noChangeAspect="1" noMove="1" noResize="1" noEditPoints="1" noAdjustHandles="1" noChangeArrowheads="1" noChangeShapeType="1" noTextEdit="1"/>
                </p:cNvSpPr>
                <p:nvPr/>
              </p:nvSpPr>
              <p:spPr bwMode="auto">
                <a:xfrm>
                  <a:off x="2729" y="1052736"/>
                  <a:ext cx="9144000" cy="4310062"/>
                </a:xfrm>
                <a:prstGeom prst="rect">
                  <a:avLst/>
                </a:prstGeom>
                <a:blipFill>
                  <a:blip r:embed="rId4"/>
                  <a:stretch>
                    <a:fillRect l="-867" t="-990" r="-867" b="-1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09D4F86-0E99-4C45-BA05-319C6CCAC226}"/>
              </a:ext>
            </a:extLst>
          </p:cNvPr>
          <p:cNvSpPr>
            <a:spLocks noGrp="1" noChangeArrowheads="1"/>
          </p:cNvSpPr>
          <p:nvPr>
            <p:ph type="title"/>
          </p:nvPr>
        </p:nvSpPr>
        <p:spPr>
          <a:xfrm>
            <a:off x="732119" y="548680"/>
            <a:ext cx="7772400" cy="457200"/>
          </a:xfrm>
        </p:spPr>
        <p:txBody>
          <a:bodyPr/>
          <a:lstStyle/>
          <a:p>
            <a:pPr eaLnBrk="1" hangingPunct="1"/>
            <a:r>
              <a:rPr lang="ru-RU" altLang="ru-RU" sz="3600" dirty="0">
                <a:solidFill>
                  <a:srgbClr val="FF3300"/>
                </a:solidFill>
              </a:rPr>
              <a:t>Схема расположения точки и прямой</a:t>
            </a:r>
          </a:p>
        </p:txBody>
      </p:sp>
      <p:grpSp>
        <p:nvGrpSpPr>
          <p:cNvPr id="11271" name="Группа 18">
            <a:extLst>
              <a:ext uri="{FF2B5EF4-FFF2-40B4-BE49-F238E27FC236}">
                <a16:creationId xmlns:a16="http://schemas.microsoft.com/office/drawing/2014/main" id="{B9E4AF78-C18D-4A79-A3CE-5DC13B9C6930}"/>
              </a:ext>
            </a:extLst>
          </p:cNvPr>
          <p:cNvGrpSpPr>
            <a:grpSpLocks/>
          </p:cNvGrpSpPr>
          <p:nvPr/>
        </p:nvGrpSpPr>
        <p:grpSpPr bwMode="auto">
          <a:xfrm>
            <a:off x="5114925" y="8189913"/>
            <a:ext cx="5049838" cy="547687"/>
            <a:chOff x="2272" y="7438"/>
            <a:chExt cx="7952" cy="864"/>
          </a:xfrm>
        </p:grpSpPr>
        <p:sp>
          <p:nvSpPr>
            <p:cNvPr id="11275" name="Text Box 692">
              <a:extLst>
                <a:ext uri="{FF2B5EF4-FFF2-40B4-BE49-F238E27FC236}">
                  <a16:creationId xmlns:a16="http://schemas.microsoft.com/office/drawing/2014/main" id="{812315FE-6424-4377-ABE3-31AB4F9B42D4}"/>
                </a:ext>
              </a:extLst>
            </p:cNvPr>
            <p:cNvSpPr txBox="1">
              <a:spLocks noChangeArrowheads="1"/>
            </p:cNvSpPr>
            <p:nvPr/>
          </p:nvSpPr>
          <p:spPr bwMode="auto">
            <a:xfrm>
              <a:off x="6480" y="7438"/>
              <a:ext cx="3744" cy="864"/>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ru-RU" altLang="ru-RU" sz="1400" b="1"/>
                <a:t>Не имеют общих точек</a:t>
              </a:r>
            </a:p>
            <a:p>
              <a:pPr algn="ctr" eaLnBrk="1" hangingPunct="1">
                <a:spcBef>
                  <a:spcPct val="0"/>
                </a:spcBef>
                <a:buFontTx/>
                <a:buNone/>
              </a:pPr>
              <a:r>
                <a:rPr lang="ru-RU" altLang="ru-RU" sz="1400">
                  <a:cs typeface="Times New Roman" panose="02020603050405020304" pitchFamily="18" charset="0"/>
                </a:rPr>
                <a:t>(параллельны)</a:t>
              </a:r>
            </a:p>
          </p:txBody>
        </p:sp>
        <p:sp>
          <p:nvSpPr>
            <p:cNvPr id="11276" name="Text Box 693">
              <a:extLst>
                <a:ext uri="{FF2B5EF4-FFF2-40B4-BE49-F238E27FC236}">
                  <a16:creationId xmlns:a16="http://schemas.microsoft.com/office/drawing/2014/main" id="{737F3FF9-71E8-4134-8778-0D778264B95A}"/>
                </a:ext>
              </a:extLst>
            </p:cNvPr>
            <p:cNvSpPr txBox="1">
              <a:spLocks noChangeArrowheads="1"/>
            </p:cNvSpPr>
            <p:nvPr/>
          </p:nvSpPr>
          <p:spPr bwMode="auto">
            <a:xfrm>
              <a:off x="2272" y="7438"/>
              <a:ext cx="3692" cy="864"/>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ru-RU" altLang="ru-RU" sz="1400" b="1"/>
                <a:t>Имеют одну общую точку</a:t>
              </a:r>
            </a:p>
            <a:p>
              <a:pPr algn="ctr" eaLnBrk="1" hangingPunct="1">
                <a:spcBef>
                  <a:spcPct val="0"/>
                </a:spcBef>
                <a:buFontTx/>
                <a:buNone/>
              </a:pPr>
              <a:r>
                <a:rPr lang="ru-RU" altLang="ru-RU" sz="1400" b="1"/>
                <a:t>(пересекаются)</a:t>
              </a:r>
            </a:p>
          </p:txBody>
        </p:sp>
      </p:grpSp>
      <p:cxnSp>
        <p:nvCxnSpPr>
          <p:cNvPr id="11272" name="Прямая соединительная линия 21">
            <a:extLst>
              <a:ext uri="{FF2B5EF4-FFF2-40B4-BE49-F238E27FC236}">
                <a16:creationId xmlns:a16="http://schemas.microsoft.com/office/drawing/2014/main" id="{7D3DE58B-3B8D-4773-A792-B9D97389104D}"/>
              </a:ext>
            </a:extLst>
          </p:cNvPr>
          <p:cNvCxnSpPr>
            <a:cxnSpLocks noChangeShapeType="1"/>
          </p:cNvCxnSpPr>
          <p:nvPr/>
        </p:nvCxnSpPr>
        <p:spPr bwMode="auto">
          <a:xfrm flipH="1">
            <a:off x="6323013" y="7823200"/>
            <a:ext cx="1006475" cy="3667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73" name="Прямая соединительная линия 22">
            <a:extLst>
              <a:ext uri="{FF2B5EF4-FFF2-40B4-BE49-F238E27FC236}">
                <a16:creationId xmlns:a16="http://schemas.microsoft.com/office/drawing/2014/main" id="{E3DCA028-DC75-4701-8BD4-AB907B1846AD}"/>
              </a:ext>
            </a:extLst>
          </p:cNvPr>
          <p:cNvCxnSpPr>
            <a:cxnSpLocks noChangeShapeType="1"/>
          </p:cNvCxnSpPr>
          <p:nvPr/>
        </p:nvCxnSpPr>
        <p:spPr bwMode="auto">
          <a:xfrm>
            <a:off x="7329488" y="7823200"/>
            <a:ext cx="1463675" cy="3667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nvGrpSpPr>
          <p:cNvPr id="2" name="Группа 1">
            <a:extLst>
              <a:ext uri="{FF2B5EF4-FFF2-40B4-BE49-F238E27FC236}">
                <a16:creationId xmlns:a16="http://schemas.microsoft.com/office/drawing/2014/main" id="{9995D678-2A9C-4CE3-8177-49DC61B69C58}"/>
              </a:ext>
            </a:extLst>
          </p:cNvPr>
          <p:cNvGrpSpPr/>
          <p:nvPr/>
        </p:nvGrpSpPr>
        <p:grpSpPr>
          <a:xfrm>
            <a:off x="90837" y="1604448"/>
            <a:ext cx="9036836" cy="1972945"/>
            <a:chOff x="234853" y="2306002"/>
            <a:chExt cx="9036836" cy="1972945"/>
          </a:xfrm>
        </p:grpSpPr>
        <p:grpSp>
          <p:nvGrpSpPr>
            <p:cNvPr id="14" name="Группа 13">
              <a:extLst>
                <a:ext uri="{FF2B5EF4-FFF2-40B4-BE49-F238E27FC236}">
                  <a16:creationId xmlns:a16="http://schemas.microsoft.com/office/drawing/2014/main" id="{175C2DF5-00A7-447F-B862-A4CBCE7DAAB1}"/>
                </a:ext>
              </a:extLst>
            </p:cNvPr>
            <p:cNvGrpSpPr>
              <a:grpSpLocks/>
            </p:cNvGrpSpPr>
            <p:nvPr/>
          </p:nvGrpSpPr>
          <p:grpSpPr bwMode="auto">
            <a:xfrm>
              <a:off x="234853" y="2306002"/>
              <a:ext cx="9036836" cy="1972945"/>
              <a:chOff x="-1118" y="7615"/>
              <a:chExt cx="14954" cy="3107"/>
            </a:xfrm>
          </p:grpSpPr>
          <p:sp>
            <p:nvSpPr>
              <p:cNvPr id="17" name="Text Box 692">
                <a:extLst>
                  <a:ext uri="{FF2B5EF4-FFF2-40B4-BE49-F238E27FC236}">
                    <a16:creationId xmlns:a16="http://schemas.microsoft.com/office/drawing/2014/main" id="{91175B87-1E3A-46C8-AEAE-7D909644495B}"/>
                  </a:ext>
                </a:extLst>
              </p:cNvPr>
              <p:cNvSpPr txBox="1">
                <a:spLocks noChangeArrowheads="1"/>
              </p:cNvSpPr>
              <p:nvPr/>
            </p:nvSpPr>
            <p:spPr bwMode="auto">
              <a:xfrm>
                <a:off x="6297" y="9379"/>
                <a:ext cx="7539" cy="13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ru-RU" dirty="0">
                    <a:effectLst/>
                    <a:latin typeface="Times New Roman" panose="02020603050405020304" pitchFamily="18" charset="0"/>
                  </a:rPr>
                  <a:t>Точка не принадлежит прямой</a:t>
                </a:r>
              </a:p>
              <a:p>
                <a:pPr algn="ctr"/>
                <a:r>
                  <a:rPr lang="ru-RU" dirty="0">
                    <a:effectLst/>
                    <a:latin typeface="Times New Roman" panose="02020603050405020304" pitchFamily="18" charset="0"/>
                  </a:rPr>
                  <a:t>(прямая не проходит через точку)</a:t>
                </a:r>
              </a:p>
            </p:txBody>
          </p:sp>
          <p:sp>
            <p:nvSpPr>
              <p:cNvPr id="18" name="Text Box 693">
                <a:extLst>
                  <a:ext uri="{FF2B5EF4-FFF2-40B4-BE49-F238E27FC236}">
                    <a16:creationId xmlns:a16="http://schemas.microsoft.com/office/drawing/2014/main" id="{7216896D-35D3-4F81-A07C-FF03405331AC}"/>
                  </a:ext>
                </a:extLst>
              </p:cNvPr>
              <p:cNvSpPr txBox="1">
                <a:spLocks noChangeArrowheads="1"/>
              </p:cNvSpPr>
              <p:nvPr/>
            </p:nvSpPr>
            <p:spPr bwMode="auto">
              <a:xfrm>
                <a:off x="-1118" y="9349"/>
                <a:ext cx="7226" cy="13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ru-RU" dirty="0">
                    <a:effectLst/>
                    <a:latin typeface="Times New Roman" panose="02020603050405020304" pitchFamily="18" charset="0"/>
                  </a:rPr>
                  <a:t>Точка принадлежит прямой</a:t>
                </a:r>
              </a:p>
              <a:p>
                <a:pPr algn="ctr"/>
                <a:r>
                  <a:rPr lang="ru-RU" dirty="0">
                    <a:effectLst/>
                    <a:latin typeface="Times New Roman" panose="02020603050405020304" pitchFamily="18" charset="0"/>
                  </a:rPr>
                  <a:t>(прямая проходит через точку)</a:t>
                </a:r>
              </a:p>
            </p:txBody>
          </p:sp>
          <p:sp>
            <p:nvSpPr>
              <p:cNvPr id="19" name="Text Box 693">
                <a:extLst>
                  <a:ext uri="{FF2B5EF4-FFF2-40B4-BE49-F238E27FC236}">
                    <a16:creationId xmlns:a16="http://schemas.microsoft.com/office/drawing/2014/main" id="{886B13EF-BFB2-4709-A5ED-389E7C0D30EA}"/>
                  </a:ext>
                </a:extLst>
              </p:cNvPr>
              <p:cNvSpPr txBox="1">
                <a:spLocks noChangeArrowheads="1"/>
              </p:cNvSpPr>
              <p:nvPr/>
            </p:nvSpPr>
            <p:spPr bwMode="auto">
              <a:xfrm>
                <a:off x="3051" y="7615"/>
                <a:ext cx="6279" cy="86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ru-RU" sz="2800" dirty="0">
                    <a:effectLst/>
                    <a:latin typeface="Times New Roman" panose="02020603050405020304" pitchFamily="18" charset="0"/>
                  </a:rPr>
                  <a:t>Точка и прямая</a:t>
                </a:r>
              </a:p>
            </p:txBody>
          </p:sp>
        </p:grpSp>
        <p:cxnSp>
          <p:nvCxnSpPr>
            <p:cNvPr id="15" name="Прямая соединительная линия 14">
              <a:extLst>
                <a:ext uri="{FF2B5EF4-FFF2-40B4-BE49-F238E27FC236}">
                  <a16:creationId xmlns:a16="http://schemas.microsoft.com/office/drawing/2014/main" id="{6A6D2994-3972-4C66-BD5B-871E45C2C146}"/>
                </a:ext>
              </a:extLst>
            </p:cNvPr>
            <p:cNvCxnSpPr>
              <a:cxnSpLocks noChangeShapeType="1"/>
            </p:cNvCxnSpPr>
            <p:nvPr/>
          </p:nvCxnSpPr>
          <p:spPr bwMode="auto">
            <a:xfrm flipH="1">
              <a:off x="3543208" y="2892742"/>
              <a:ext cx="1005840" cy="3657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Прямая соединительная линия 15">
              <a:extLst>
                <a:ext uri="{FF2B5EF4-FFF2-40B4-BE49-F238E27FC236}">
                  <a16:creationId xmlns:a16="http://schemas.microsoft.com/office/drawing/2014/main" id="{ABCC28C6-FA50-4BFA-AA92-44D3AB6BCF95}"/>
                </a:ext>
              </a:extLst>
            </p:cNvPr>
            <p:cNvCxnSpPr>
              <a:cxnSpLocks noChangeShapeType="1"/>
            </p:cNvCxnSpPr>
            <p:nvPr/>
          </p:nvCxnSpPr>
          <p:spPr bwMode="auto">
            <a:xfrm>
              <a:off x="4524283" y="2883217"/>
              <a:ext cx="1463040" cy="3657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7734939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2775" name="Text Box 4"/>
              <p:cNvSpPr txBox="1">
                <a:spLocks noChangeArrowheads="1"/>
              </p:cNvSpPr>
              <p:nvPr/>
            </p:nvSpPr>
            <p:spPr bwMode="auto">
              <a:xfrm>
                <a:off x="-28575" y="5358"/>
                <a:ext cx="9144000" cy="395505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2000" dirty="0">
                    <a:solidFill>
                      <a:srgbClr val="FF3300"/>
                    </a:solidFill>
                  </a:rPr>
                  <a:t>	</a:t>
                </a:r>
                <a:r>
                  <a:rPr lang="ru-RU" dirty="0">
                    <a:solidFill>
                      <a:srgbClr val="FF3300"/>
                    </a:solidFill>
                  </a:rPr>
                  <a:t>Решение 2. </a:t>
                </a:r>
                <a:r>
                  <a:rPr lang="ru-RU" dirty="0"/>
                  <a:t>Выясним, на сколько увеличивается число прямых при добавлении новой точки к данным. Через две точки проходит одна прямая. Если к данным точкам добавляется третья точка, то к этой прямой добавляется две прямые, проходящие через третью точку и одну из двух данных. Аналогично, если добавить </a:t>
                </a:r>
                <a:r>
                  <a:rPr lang="en-US" i="1" dirty="0"/>
                  <a:t>n</a:t>
                </a:r>
                <a:r>
                  <a:rPr lang="ru-RU" dirty="0"/>
                  <a:t>-ю точку </a:t>
                </a:r>
                <a:r>
                  <a:rPr lang="en-US" i="1" dirty="0"/>
                  <a:t>A</a:t>
                </a:r>
                <a:r>
                  <a:rPr lang="en-US" i="1" baseline="-25000" dirty="0"/>
                  <a:t>n</a:t>
                </a:r>
                <a:r>
                  <a:rPr lang="en-US" i="1" dirty="0"/>
                  <a:t> </a:t>
                </a:r>
                <a:r>
                  <a:rPr lang="ru-RU" dirty="0"/>
                  <a:t>к данным </a:t>
                </a:r>
                <a:r>
                  <a:rPr lang="en-US" i="1" dirty="0"/>
                  <a:t>n</a:t>
                </a:r>
                <a:r>
                  <a:rPr lang="ru-RU" dirty="0"/>
                  <a:t> – 1 точкам </a:t>
                </a:r>
                <a:r>
                  <a:rPr lang="en-US" i="1" dirty="0"/>
                  <a:t>A</a:t>
                </a:r>
                <a:r>
                  <a:rPr lang="ru-RU" baseline="-25000" dirty="0"/>
                  <a:t>1</a:t>
                </a:r>
                <a:r>
                  <a:rPr lang="ru-RU" dirty="0"/>
                  <a:t>, …, </a:t>
                </a:r>
                <a:r>
                  <a:rPr lang="en-US" i="1" dirty="0"/>
                  <a:t>A</a:t>
                </a:r>
                <a:r>
                  <a:rPr lang="en-US" i="1" baseline="-25000" dirty="0"/>
                  <a:t>n</a:t>
                </a:r>
                <a:r>
                  <a:rPr lang="ru-RU" baseline="-25000" dirty="0"/>
                  <a:t>-1</a:t>
                </a:r>
                <a:r>
                  <a:rPr lang="ru-RU" dirty="0"/>
                  <a:t>, то к числу прямых, проходящих через различные пары из точек </a:t>
                </a:r>
                <a:r>
                  <a:rPr lang="en-US" i="1" dirty="0"/>
                  <a:t>A</a:t>
                </a:r>
                <a:r>
                  <a:rPr lang="ru-RU" baseline="-25000" dirty="0"/>
                  <a:t>1</a:t>
                </a:r>
                <a:r>
                  <a:rPr lang="ru-RU" dirty="0"/>
                  <a:t>, …, </a:t>
                </a:r>
                <a:r>
                  <a:rPr lang="en-US" i="1" dirty="0"/>
                  <a:t>A</a:t>
                </a:r>
                <a:r>
                  <a:rPr lang="en-US" i="1" baseline="-25000" dirty="0"/>
                  <a:t>n</a:t>
                </a:r>
                <a:r>
                  <a:rPr lang="ru-RU" baseline="-25000" dirty="0"/>
                  <a:t>-1</a:t>
                </a:r>
                <a:r>
                  <a:rPr lang="ru-RU" dirty="0"/>
                  <a:t>, добавится    </a:t>
                </a:r>
                <a:r>
                  <a:rPr lang="en-US" i="1" dirty="0"/>
                  <a:t>n</a:t>
                </a:r>
                <a:r>
                  <a:rPr lang="en-US" dirty="0"/>
                  <a:t> </a:t>
                </a:r>
                <a:r>
                  <a:rPr lang="ru-RU" dirty="0"/>
                  <a:t>– 1 прямая, проходящих через точку </a:t>
                </a:r>
                <a:r>
                  <a:rPr lang="en-US" i="1" dirty="0"/>
                  <a:t>A</a:t>
                </a:r>
                <a:r>
                  <a:rPr lang="en-US" i="1" baseline="-25000" dirty="0"/>
                  <a:t>n</a:t>
                </a:r>
                <a:r>
                  <a:rPr lang="en-US" i="1" dirty="0"/>
                  <a:t> </a:t>
                </a:r>
                <a:r>
                  <a:rPr lang="ru-RU" dirty="0"/>
                  <a:t>и одну из точек. Таким образом, общее число прямых равно сумме 1 + 2 + … + </a:t>
                </a:r>
                <a:r>
                  <a:rPr lang="en-US" i="1" dirty="0"/>
                  <a:t>n</a:t>
                </a:r>
                <a:r>
                  <a:rPr lang="ru-RU" dirty="0"/>
                  <a:t> – 1. Эта сумма равна </a:t>
                </a:r>
                <a14:m>
                  <m:oMath xmlns:m="http://schemas.openxmlformats.org/officeDocument/2006/math">
                    <m:f>
                      <m:fPr>
                        <m:ctrlPr>
                          <a:rPr lang="ru-RU" i="1">
                            <a:latin typeface="Cambria Math" panose="02040503050406030204" pitchFamily="18" charset="0"/>
                          </a:rPr>
                        </m:ctrlPr>
                      </m:fPr>
                      <m:num>
                        <m:r>
                          <a:rPr lang="ru-RU" i="1">
                            <a:latin typeface="Cambria Math"/>
                          </a:rPr>
                          <m:t>𝑛</m:t>
                        </m:r>
                        <m:r>
                          <a:rPr lang="ru-RU" i="1">
                            <a:latin typeface="Cambria Math"/>
                          </a:rPr>
                          <m:t>(</m:t>
                        </m:r>
                        <m:r>
                          <a:rPr lang="ru-RU" i="1">
                            <a:latin typeface="Cambria Math"/>
                          </a:rPr>
                          <m:t>𝑛</m:t>
                        </m:r>
                        <m:r>
                          <a:rPr lang="ru-RU" i="1">
                            <a:latin typeface="Cambria Math"/>
                          </a:rPr>
                          <m:t>−1)</m:t>
                        </m:r>
                      </m:num>
                      <m:den>
                        <m:r>
                          <a:rPr lang="ru-RU" i="1">
                            <a:latin typeface="Cambria Math"/>
                          </a:rPr>
                          <m:t>2</m:t>
                        </m:r>
                      </m:den>
                    </m:f>
                  </m:oMath>
                </a14:m>
                <a:r>
                  <a:rPr lang="ru-RU" dirty="0"/>
                  <a:t>.</a:t>
                </a:r>
                <a:endParaRPr lang="ru-RU" dirty="0">
                  <a:cs typeface="Times New Roman" pitchFamily="18" charset="0"/>
                </a:endParaRPr>
              </a:p>
            </p:txBody>
          </p:sp>
        </mc:Choice>
        <mc:Fallback xmlns="">
          <p:sp>
            <p:nvSpPr>
              <p:cNvPr id="32775" name="Text Box 4"/>
              <p:cNvSpPr txBox="1">
                <a:spLocks noRot="1" noChangeAspect="1" noMove="1" noResize="1" noEditPoints="1" noAdjustHandles="1" noChangeArrowheads="1" noChangeShapeType="1" noTextEdit="1"/>
              </p:cNvSpPr>
              <p:nvPr/>
            </p:nvSpPr>
            <p:spPr bwMode="auto">
              <a:xfrm>
                <a:off x="-28575" y="5358"/>
                <a:ext cx="9144000" cy="3955057"/>
              </a:xfrm>
              <a:prstGeom prst="rect">
                <a:avLst/>
              </a:prstGeom>
              <a:blipFill>
                <a:blip r:embed="rId3"/>
                <a:stretch>
                  <a:fillRect l="-1000" t="-1233" r="-1067" b="-46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pic>
        <p:nvPicPr>
          <p:cNvPr id="7"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3960415"/>
            <a:ext cx="2981325" cy="267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10473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2775" name="Text Box 4"/>
              <p:cNvSpPr txBox="1">
                <a:spLocks noChangeArrowheads="1"/>
              </p:cNvSpPr>
              <p:nvPr/>
            </p:nvSpPr>
            <p:spPr bwMode="auto">
              <a:xfrm>
                <a:off x="-28575" y="5358"/>
                <a:ext cx="9144000" cy="48320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2000" dirty="0">
                    <a:solidFill>
                      <a:srgbClr val="FF3300"/>
                    </a:solidFill>
                  </a:rPr>
                  <a:t>	</a:t>
                </a:r>
                <a:r>
                  <a:rPr lang="ru-RU" sz="2800" dirty="0"/>
                  <a:t>Полученная формула числа прямых имеет большое значение, в дальнейшем будет появляться при решении различных комбинаторных задач. Поскольку каждая прямая однозначно задается двумя точками, мы, по существу, вычислили, сколько различных пар можно составить из </a:t>
                </a:r>
                <a:r>
                  <a:rPr lang="en-US" sz="2800" i="1" dirty="0"/>
                  <a:t>n </a:t>
                </a:r>
                <a:r>
                  <a:rPr lang="ru-RU" sz="2800" dirty="0"/>
                  <a:t>элементов. При этом не имеет значение, какие это элементы. Число таких пар называется числом сочетаний из </a:t>
                </a:r>
                <a:r>
                  <a:rPr lang="en-US" sz="2800" i="1" dirty="0"/>
                  <a:t>n</a:t>
                </a:r>
                <a:r>
                  <a:rPr lang="ru-RU" sz="2800" dirty="0"/>
                  <a:t> элементов по два и обозначается </a:t>
                </a:r>
                <a14:m>
                  <m:oMath xmlns:m="http://schemas.openxmlformats.org/officeDocument/2006/math">
                    <m:sSubSup>
                      <m:sSubSupPr>
                        <m:ctrlPr>
                          <a:rPr lang="ru-RU" sz="2800" i="1" smtClean="0">
                            <a:latin typeface="Cambria Math" panose="02040503050406030204" pitchFamily="18" charset="0"/>
                          </a:rPr>
                        </m:ctrlPr>
                      </m:sSubSupPr>
                      <m:e>
                        <m:r>
                          <a:rPr lang="en-US" sz="2800" b="0" i="1" smtClean="0">
                            <a:latin typeface="Cambria Math"/>
                          </a:rPr>
                          <m:t>𝐶</m:t>
                        </m:r>
                      </m:e>
                      <m:sub>
                        <m:r>
                          <a:rPr lang="en-US" sz="2800" b="0" i="1" smtClean="0">
                            <a:latin typeface="Cambria Math"/>
                          </a:rPr>
                          <m:t>𝑛</m:t>
                        </m:r>
                      </m:sub>
                      <m:sup>
                        <m:r>
                          <a:rPr lang="en-US" sz="2800" b="0" i="1" baseline="30000" smtClean="0">
                            <a:latin typeface="Cambria Math"/>
                          </a:rPr>
                          <m:t>2</m:t>
                        </m:r>
                      </m:sup>
                    </m:sSubSup>
                  </m:oMath>
                </a14:m>
                <a:r>
                  <a:rPr lang="ru-RU" sz="2800" baseline="30000" dirty="0"/>
                  <a:t>.</a:t>
                </a:r>
                <a:r>
                  <a:rPr lang="ru-RU" sz="2800" dirty="0"/>
                  <a:t> Например, если в классе 20 учеников, то число различных пар, которые можно образовать из учеников этого класса, равно </a:t>
                </a:r>
                <a14:m>
                  <m:oMath xmlns:m="http://schemas.openxmlformats.org/officeDocument/2006/math">
                    <m:sSubSup>
                      <m:sSubSupPr>
                        <m:ctrlPr>
                          <a:rPr lang="ru-RU" sz="2800" i="1">
                            <a:latin typeface="Cambria Math" panose="02040503050406030204" pitchFamily="18" charset="0"/>
                          </a:rPr>
                        </m:ctrlPr>
                      </m:sSubSupPr>
                      <m:e>
                        <m:r>
                          <a:rPr lang="en-US" sz="2800" i="1">
                            <a:latin typeface="Cambria Math"/>
                          </a:rPr>
                          <m:t>𝐶</m:t>
                        </m:r>
                      </m:e>
                      <m:sub>
                        <m:r>
                          <a:rPr lang="en-US" sz="2800" b="0" i="1" smtClean="0">
                            <a:latin typeface="Cambria Math"/>
                          </a:rPr>
                          <m:t>20</m:t>
                        </m:r>
                      </m:sub>
                      <m:sup>
                        <m:r>
                          <a:rPr lang="en-US" sz="2800" i="1" baseline="30000">
                            <a:latin typeface="Cambria Math"/>
                          </a:rPr>
                          <m:t>2</m:t>
                        </m:r>
                      </m:sup>
                    </m:sSubSup>
                  </m:oMath>
                </a14:m>
                <a:r>
                  <a:rPr lang="ru-RU" sz="2800" dirty="0"/>
                  <a:t> = 190. </a:t>
                </a:r>
                <a:endParaRPr lang="ru-RU" sz="2800" dirty="0">
                  <a:cs typeface="Times New Roman" pitchFamily="18" charset="0"/>
                </a:endParaRPr>
              </a:p>
            </p:txBody>
          </p:sp>
        </mc:Choice>
        <mc:Fallback xmlns="">
          <p:sp>
            <p:nvSpPr>
              <p:cNvPr id="32775" name="Text Box 4"/>
              <p:cNvSpPr txBox="1">
                <a:spLocks noRot="1" noChangeAspect="1" noMove="1" noResize="1" noEditPoints="1" noAdjustHandles="1" noChangeArrowheads="1" noChangeShapeType="1" noTextEdit="1"/>
              </p:cNvSpPr>
              <p:nvPr/>
            </p:nvSpPr>
            <p:spPr bwMode="auto">
              <a:xfrm>
                <a:off x="-28575" y="5358"/>
                <a:ext cx="9144000" cy="4832092"/>
              </a:xfrm>
              <a:prstGeom prst="rect">
                <a:avLst/>
              </a:prstGeom>
              <a:blipFill>
                <a:blip r:embed="rId3"/>
                <a:stretch>
                  <a:fillRect l="-1333" t="-1387" r="-1400" b="-252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spTree>
    <p:extLst>
      <p:ext uri="{BB962C8B-B14F-4D97-AF65-F5344CB8AC3E}">
        <p14:creationId xmlns:p14="http://schemas.microsoft.com/office/powerpoint/2010/main" val="3633656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E01B5AF-AA48-48AD-A12E-49B197104CED}"/>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Упражнение 11</a:t>
            </a:r>
          </a:p>
        </p:txBody>
      </p:sp>
      <p:sp>
        <p:nvSpPr>
          <p:cNvPr id="66563" name="Text Box 3">
            <a:extLst>
              <a:ext uri="{FF2B5EF4-FFF2-40B4-BE49-F238E27FC236}">
                <a16:creationId xmlns:a16="http://schemas.microsoft.com/office/drawing/2014/main" id="{E6F82690-2A6C-4B4E-9BF6-8820164112B7}"/>
              </a:ext>
            </a:extLst>
          </p:cNvPr>
          <p:cNvSpPr txBox="1">
            <a:spLocks noChangeArrowheads="1"/>
          </p:cNvSpPr>
          <p:nvPr/>
        </p:nvSpPr>
        <p:spPr bwMode="auto">
          <a:xfrm>
            <a:off x="228600" y="990600"/>
            <a:ext cx="8686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cs typeface="Times New Roman" panose="02020603050405020304" pitchFamily="18" charset="0"/>
              </a:rPr>
              <a:t>	</a:t>
            </a:r>
            <a:r>
              <a:rPr lang="ru-RU" altLang="ru-RU" sz="3600">
                <a:cs typeface="Times New Roman" panose="02020603050405020304" pitchFamily="18" charset="0"/>
              </a:rPr>
              <a:t>Сколько </a:t>
            </a:r>
            <a:r>
              <a:rPr lang="ru-RU" altLang="ru-RU" sz="3600"/>
              <a:t>различных </a:t>
            </a:r>
            <a:r>
              <a:rPr lang="ru-RU" altLang="ru-RU" sz="3600">
                <a:cs typeface="Times New Roman" panose="02020603050405020304" pitchFamily="18" charset="0"/>
              </a:rPr>
              <a:t>точек попарных пересечений могут  иметь три прямые? </a:t>
            </a:r>
          </a:p>
        </p:txBody>
      </p:sp>
      <p:grpSp>
        <p:nvGrpSpPr>
          <p:cNvPr id="69639" name="Group 7">
            <a:extLst>
              <a:ext uri="{FF2B5EF4-FFF2-40B4-BE49-F238E27FC236}">
                <a16:creationId xmlns:a16="http://schemas.microsoft.com/office/drawing/2014/main" id="{8492F70E-EEB5-4E27-A195-F671A53DCB23}"/>
              </a:ext>
            </a:extLst>
          </p:cNvPr>
          <p:cNvGrpSpPr>
            <a:grpSpLocks/>
          </p:cNvGrpSpPr>
          <p:nvPr/>
        </p:nvGrpSpPr>
        <p:grpSpPr bwMode="auto">
          <a:xfrm>
            <a:off x="152400" y="2590800"/>
            <a:ext cx="8991600" cy="2541588"/>
            <a:chOff x="96" y="1632"/>
            <a:chExt cx="5664" cy="1601"/>
          </a:xfrm>
        </p:grpSpPr>
        <p:sp>
          <p:nvSpPr>
            <p:cNvPr id="66565" name="Text Box 4">
              <a:extLst>
                <a:ext uri="{FF2B5EF4-FFF2-40B4-BE49-F238E27FC236}">
                  <a16:creationId xmlns:a16="http://schemas.microsoft.com/office/drawing/2014/main" id="{91094C08-0A11-455C-BAF0-23849B0E2AFF}"/>
                </a:ext>
              </a:extLst>
            </p:cNvPr>
            <p:cNvSpPr txBox="1">
              <a:spLocks noChangeArrowheads="1"/>
            </p:cNvSpPr>
            <p:nvPr/>
          </p:nvSpPr>
          <p:spPr bwMode="auto">
            <a:xfrm>
              <a:off x="96" y="1632"/>
              <a:ext cx="566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Н</a:t>
              </a:r>
              <a:r>
                <a:rPr lang="ru-RU" altLang="ru-RU" sz="3600">
                  <a:cs typeface="Times New Roman" panose="02020603050405020304" pitchFamily="18" charset="0"/>
                </a:rPr>
                <a:t>и одной, одну, две, три. </a:t>
              </a:r>
            </a:p>
          </p:txBody>
        </p:sp>
        <p:pic>
          <p:nvPicPr>
            <p:cNvPr id="66566" name="Picture 6">
              <a:extLst>
                <a:ext uri="{FF2B5EF4-FFF2-40B4-BE49-F238E27FC236}">
                  <a16:creationId xmlns:a16="http://schemas.microsoft.com/office/drawing/2014/main" id="{D556AC17-6EE7-48F9-ABA9-0E03B0AA3C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 y="2496"/>
              <a:ext cx="4666" cy="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9639"/>
                                        </p:tgtEl>
                                        <p:attrNameLst>
                                          <p:attrName>style.visibility</p:attrName>
                                        </p:attrNameLst>
                                      </p:cBhvr>
                                      <p:to>
                                        <p:strVal val="visible"/>
                                      </p:to>
                                    </p:set>
                                    <p:animEffect transition="in" filter="wipe(up)">
                                      <p:cBhvr>
                                        <p:cTn id="7" dur="500"/>
                                        <p:tgtEl>
                                          <p:spTgt spid="696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7551A2F7-B1B3-4F31-B1D6-654D74097EB9}"/>
              </a:ext>
            </a:extLst>
          </p:cNvPr>
          <p:cNvSpPr>
            <a:spLocks noGrp="1" noChangeArrowheads="1"/>
          </p:cNvSpPr>
          <p:nvPr>
            <p:ph type="title"/>
          </p:nvPr>
        </p:nvSpPr>
        <p:spPr>
          <a:xfrm>
            <a:off x="755650" y="260350"/>
            <a:ext cx="7772400" cy="587375"/>
          </a:xfrm>
        </p:spPr>
        <p:txBody>
          <a:bodyPr/>
          <a:lstStyle/>
          <a:p>
            <a:pPr eaLnBrk="1" hangingPunct="1"/>
            <a:r>
              <a:rPr lang="ru-RU" altLang="ru-RU" sz="3600" dirty="0">
                <a:solidFill>
                  <a:srgbClr val="FF3300"/>
                </a:solidFill>
              </a:rPr>
              <a:t>Упражнение 12</a:t>
            </a:r>
          </a:p>
        </p:txBody>
      </p:sp>
      <p:sp>
        <p:nvSpPr>
          <p:cNvPr id="68611" name="Text Box 3">
            <a:extLst>
              <a:ext uri="{FF2B5EF4-FFF2-40B4-BE49-F238E27FC236}">
                <a16:creationId xmlns:a16="http://schemas.microsoft.com/office/drawing/2014/main" id="{DEE017F9-5C5F-4292-8366-61EF101700FB}"/>
              </a:ext>
            </a:extLst>
          </p:cNvPr>
          <p:cNvSpPr txBox="1">
            <a:spLocks noChangeArrowheads="1"/>
          </p:cNvSpPr>
          <p:nvPr/>
        </p:nvSpPr>
        <p:spPr bwMode="auto">
          <a:xfrm>
            <a:off x="250825" y="908050"/>
            <a:ext cx="86868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Какое наибольшее число </a:t>
            </a:r>
            <a:r>
              <a:rPr lang="ru-RU" altLang="ru-RU" sz="3600">
                <a:cs typeface="Times New Roman" panose="02020603050405020304" pitchFamily="18" charset="0"/>
              </a:rPr>
              <a:t>точек попарных пересечений могут  иметь </a:t>
            </a:r>
            <a:r>
              <a:rPr lang="ru-RU" altLang="ru-RU" sz="3600"/>
              <a:t>четыре</a:t>
            </a:r>
            <a:r>
              <a:rPr lang="ru-RU" altLang="ru-RU" sz="3600">
                <a:cs typeface="Times New Roman" panose="02020603050405020304" pitchFamily="18" charset="0"/>
              </a:rPr>
              <a:t> прямые? </a:t>
            </a:r>
          </a:p>
        </p:txBody>
      </p:sp>
      <p:grpSp>
        <p:nvGrpSpPr>
          <p:cNvPr id="71687" name="Group 7">
            <a:extLst>
              <a:ext uri="{FF2B5EF4-FFF2-40B4-BE49-F238E27FC236}">
                <a16:creationId xmlns:a16="http://schemas.microsoft.com/office/drawing/2014/main" id="{C75BC38C-1CD7-4ACE-AFAC-584A71999730}"/>
              </a:ext>
            </a:extLst>
          </p:cNvPr>
          <p:cNvGrpSpPr>
            <a:grpSpLocks/>
          </p:cNvGrpSpPr>
          <p:nvPr/>
        </p:nvGrpSpPr>
        <p:grpSpPr bwMode="auto">
          <a:xfrm>
            <a:off x="152400" y="2755900"/>
            <a:ext cx="8991600" cy="3546475"/>
            <a:chOff x="96" y="1736"/>
            <a:chExt cx="5664" cy="2234"/>
          </a:xfrm>
        </p:grpSpPr>
        <p:sp>
          <p:nvSpPr>
            <p:cNvPr id="68613" name="Text Box 4">
              <a:extLst>
                <a:ext uri="{FF2B5EF4-FFF2-40B4-BE49-F238E27FC236}">
                  <a16:creationId xmlns:a16="http://schemas.microsoft.com/office/drawing/2014/main" id="{126507C4-644E-415F-A221-70CAA55115D8}"/>
                </a:ext>
              </a:extLst>
            </p:cNvPr>
            <p:cNvSpPr txBox="1">
              <a:spLocks noChangeArrowheads="1"/>
            </p:cNvSpPr>
            <p:nvPr/>
          </p:nvSpPr>
          <p:spPr bwMode="auto">
            <a:xfrm>
              <a:off x="96" y="3566"/>
              <a:ext cx="566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6.</a:t>
              </a:r>
              <a:endParaRPr lang="ru-RU" altLang="ru-RU" sz="3600">
                <a:cs typeface="Times New Roman" panose="02020603050405020304" pitchFamily="18" charset="0"/>
              </a:endParaRPr>
            </a:p>
          </p:txBody>
        </p:sp>
        <p:pic>
          <p:nvPicPr>
            <p:cNvPr id="68614" name="Picture 5">
              <a:extLst>
                <a:ext uri="{FF2B5EF4-FFF2-40B4-BE49-F238E27FC236}">
                  <a16:creationId xmlns:a16="http://schemas.microsoft.com/office/drawing/2014/main" id="{691F70F7-DD94-4DFC-BAAD-433FC43E55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 y="1736"/>
              <a:ext cx="2133" cy="1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1687"/>
                                        </p:tgtEl>
                                        <p:attrNameLst>
                                          <p:attrName>style.visibility</p:attrName>
                                        </p:attrNameLst>
                                      </p:cBhvr>
                                      <p:to>
                                        <p:strVal val="visible"/>
                                      </p:to>
                                    </p:set>
                                    <p:animEffect transition="in" filter="wipe(up)">
                                      <p:cBhvr>
                                        <p:cTn id="7" dur="500"/>
                                        <p:tgtEl>
                                          <p:spTgt spid="71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0D4FDB95-A500-4A64-A939-861C31C7395B}"/>
              </a:ext>
            </a:extLst>
          </p:cNvPr>
          <p:cNvSpPr>
            <a:spLocks noGrp="1" noChangeArrowheads="1"/>
          </p:cNvSpPr>
          <p:nvPr>
            <p:ph type="title"/>
          </p:nvPr>
        </p:nvSpPr>
        <p:spPr>
          <a:xfrm>
            <a:off x="755650" y="188913"/>
            <a:ext cx="7772400" cy="442912"/>
          </a:xfrm>
        </p:spPr>
        <p:txBody>
          <a:bodyPr/>
          <a:lstStyle/>
          <a:p>
            <a:pPr eaLnBrk="1" hangingPunct="1"/>
            <a:r>
              <a:rPr lang="ru-RU" altLang="ru-RU" sz="3600" dirty="0">
                <a:solidFill>
                  <a:srgbClr val="FF3300"/>
                </a:solidFill>
              </a:rPr>
              <a:t>Упражнение 13</a:t>
            </a:r>
          </a:p>
        </p:txBody>
      </p:sp>
      <p:sp>
        <p:nvSpPr>
          <p:cNvPr id="70659" name="Text Box 3">
            <a:extLst>
              <a:ext uri="{FF2B5EF4-FFF2-40B4-BE49-F238E27FC236}">
                <a16:creationId xmlns:a16="http://schemas.microsoft.com/office/drawing/2014/main" id="{BE6DDC53-01EE-4CF9-AF20-BB086FC663FD}"/>
              </a:ext>
            </a:extLst>
          </p:cNvPr>
          <p:cNvSpPr txBox="1">
            <a:spLocks noChangeArrowheads="1"/>
          </p:cNvSpPr>
          <p:nvPr/>
        </p:nvSpPr>
        <p:spPr bwMode="auto">
          <a:xfrm>
            <a:off x="250825" y="765175"/>
            <a:ext cx="86868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Какое наибольшее число </a:t>
            </a:r>
            <a:r>
              <a:rPr lang="ru-RU" altLang="ru-RU" sz="3600">
                <a:cs typeface="Times New Roman" panose="02020603050405020304" pitchFamily="18" charset="0"/>
              </a:rPr>
              <a:t>точек попарных пересечений могут  иметь </a:t>
            </a:r>
            <a:r>
              <a:rPr lang="ru-RU" altLang="ru-RU" sz="3600"/>
              <a:t>пять</a:t>
            </a:r>
            <a:r>
              <a:rPr lang="ru-RU" altLang="ru-RU" sz="3600">
                <a:cs typeface="Times New Roman" panose="02020603050405020304" pitchFamily="18" charset="0"/>
              </a:rPr>
              <a:t> прямы</a:t>
            </a:r>
            <a:r>
              <a:rPr lang="ru-RU" altLang="ru-RU" sz="3600"/>
              <a:t>х</a:t>
            </a:r>
            <a:r>
              <a:rPr lang="ru-RU" altLang="ru-RU" sz="3600">
                <a:cs typeface="Times New Roman" panose="02020603050405020304" pitchFamily="18" charset="0"/>
              </a:rPr>
              <a:t>? </a:t>
            </a:r>
          </a:p>
        </p:txBody>
      </p:sp>
      <p:grpSp>
        <p:nvGrpSpPr>
          <p:cNvPr id="73735" name="Group 7">
            <a:extLst>
              <a:ext uri="{FF2B5EF4-FFF2-40B4-BE49-F238E27FC236}">
                <a16:creationId xmlns:a16="http://schemas.microsoft.com/office/drawing/2014/main" id="{6BC54A98-F1DE-4A21-A30F-429A794CBA65}"/>
              </a:ext>
            </a:extLst>
          </p:cNvPr>
          <p:cNvGrpSpPr>
            <a:grpSpLocks/>
          </p:cNvGrpSpPr>
          <p:nvPr/>
        </p:nvGrpSpPr>
        <p:grpSpPr bwMode="auto">
          <a:xfrm>
            <a:off x="152400" y="2420938"/>
            <a:ext cx="8991600" cy="3881437"/>
            <a:chOff x="96" y="1525"/>
            <a:chExt cx="5664" cy="2445"/>
          </a:xfrm>
        </p:grpSpPr>
        <p:sp>
          <p:nvSpPr>
            <p:cNvPr id="70661" name="Text Box 4">
              <a:extLst>
                <a:ext uri="{FF2B5EF4-FFF2-40B4-BE49-F238E27FC236}">
                  <a16:creationId xmlns:a16="http://schemas.microsoft.com/office/drawing/2014/main" id="{82C58123-2B84-4F63-8686-7908A48AC30A}"/>
                </a:ext>
              </a:extLst>
            </p:cNvPr>
            <p:cNvSpPr txBox="1">
              <a:spLocks noChangeArrowheads="1"/>
            </p:cNvSpPr>
            <p:nvPr/>
          </p:nvSpPr>
          <p:spPr bwMode="auto">
            <a:xfrm>
              <a:off x="96" y="3566"/>
              <a:ext cx="566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10.</a:t>
              </a:r>
              <a:endParaRPr lang="ru-RU" altLang="ru-RU" sz="3600">
                <a:cs typeface="Times New Roman" panose="02020603050405020304" pitchFamily="18" charset="0"/>
              </a:endParaRPr>
            </a:p>
          </p:txBody>
        </p:sp>
        <p:pic>
          <p:nvPicPr>
            <p:cNvPr id="70662" name="Picture 5">
              <a:extLst>
                <a:ext uri="{FF2B5EF4-FFF2-40B4-BE49-F238E27FC236}">
                  <a16:creationId xmlns:a16="http://schemas.microsoft.com/office/drawing/2014/main" id="{4F9C58D4-5201-48FE-962D-A1B0B49AE6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7" y="1525"/>
              <a:ext cx="1963" cy="1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3735"/>
                                        </p:tgtEl>
                                        <p:attrNameLst>
                                          <p:attrName>style.visibility</p:attrName>
                                        </p:attrNameLst>
                                      </p:cBhvr>
                                      <p:to>
                                        <p:strVal val="visible"/>
                                      </p:to>
                                    </p:set>
                                    <p:animEffect transition="in" filter="wipe(up)">
                                      <p:cBhvr>
                                        <p:cTn id="7" dur="500"/>
                                        <p:tgtEl>
                                          <p:spTgt spid="737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C868521-BDA0-4C86-8C3B-E087AF36F869}"/>
              </a:ext>
            </a:extLst>
          </p:cNvPr>
          <p:cNvSpPr>
            <a:spLocks noGrp="1" noChangeArrowheads="1"/>
          </p:cNvSpPr>
          <p:nvPr>
            <p:ph type="title"/>
          </p:nvPr>
        </p:nvSpPr>
        <p:spPr>
          <a:xfrm>
            <a:off x="685800" y="57189"/>
            <a:ext cx="7772400" cy="457200"/>
          </a:xfrm>
        </p:spPr>
        <p:txBody>
          <a:bodyPr/>
          <a:lstStyle/>
          <a:p>
            <a:pPr eaLnBrk="1" hangingPunct="1"/>
            <a:r>
              <a:rPr lang="ru-RU" altLang="ru-RU" sz="3600" dirty="0">
                <a:solidFill>
                  <a:srgbClr val="FF3300"/>
                </a:solidFill>
              </a:rPr>
              <a:t>Упражнение 14</a:t>
            </a:r>
            <a:r>
              <a:rPr lang="en-US" altLang="ru-RU" sz="3600" dirty="0">
                <a:solidFill>
                  <a:srgbClr val="FF3300"/>
                </a:solidFill>
              </a:rPr>
              <a:t>*</a:t>
            </a:r>
            <a:endParaRPr lang="ru-RU" altLang="ru-RU" sz="3600" dirty="0">
              <a:solidFill>
                <a:srgbClr val="FF3300"/>
              </a:solidFill>
            </a:endParaRPr>
          </a:p>
        </p:txBody>
      </p:sp>
      <p:sp>
        <p:nvSpPr>
          <p:cNvPr id="72707" name="Text Box 3">
            <a:extLst>
              <a:ext uri="{FF2B5EF4-FFF2-40B4-BE49-F238E27FC236}">
                <a16:creationId xmlns:a16="http://schemas.microsoft.com/office/drawing/2014/main" id="{9CF44FDD-24C8-4F78-A082-206017300E07}"/>
              </a:ext>
            </a:extLst>
          </p:cNvPr>
          <p:cNvSpPr txBox="1">
            <a:spLocks noChangeArrowheads="1"/>
          </p:cNvSpPr>
          <p:nvPr/>
        </p:nvSpPr>
        <p:spPr bwMode="auto">
          <a:xfrm>
            <a:off x="0" y="447838"/>
            <a:ext cx="9144000" cy="106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dirty="0"/>
              <a:t>	</a:t>
            </a:r>
            <a:r>
              <a:rPr lang="ru-RU" altLang="ru-RU" sz="2800" dirty="0"/>
              <a:t>Какое наибольшее число </a:t>
            </a:r>
            <a:r>
              <a:rPr lang="ru-RU" altLang="ru-RU" sz="2800" dirty="0">
                <a:cs typeface="Times New Roman" panose="02020603050405020304" pitchFamily="18" charset="0"/>
              </a:rPr>
              <a:t>точек попарных пересечений могут  иметь </a:t>
            </a:r>
            <a:r>
              <a:rPr lang="en-US" altLang="ru-RU" sz="2800" i="1" dirty="0">
                <a:cs typeface="Times New Roman" panose="02020603050405020304" pitchFamily="18" charset="0"/>
              </a:rPr>
              <a:t>n</a:t>
            </a:r>
            <a:r>
              <a:rPr lang="ru-RU" altLang="ru-RU" sz="2800" dirty="0">
                <a:cs typeface="Times New Roman" panose="02020603050405020304" pitchFamily="18" charset="0"/>
              </a:rPr>
              <a:t> прямы</a:t>
            </a:r>
            <a:r>
              <a:rPr lang="ru-RU" altLang="ru-RU" sz="2800" dirty="0"/>
              <a:t>х</a:t>
            </a:r>
            <a:r>
              <a:rPr lang="ru-RU" altLang="ru-RU" sz="2800" dirty="0">
                <a:cs typeface="Times New Roman" panose="02020603050405020304" pitchFamily="18" charset="0"/>
              </a:rPr>
              <a:t>?</a:t>
            </a:r>
            <a:r>
              <a:rPr lang="ru-RU" altLang="ru-RU" sz="3600" dirty="0">
                <a:cs typeface="Times New Roman" panose="02020603050405020304" pitchFamily="18" charset="0"/>
              </a:rPr>
              <a:t> </a:t>
            </a:r>
          </a:p>
        </p:txBody>
      </p:sp>
      <p:grpSp>
        <p:nvGrpSpPr>
          <p:cNvPr id="2" name="Группа 1">
            <a:extLst>
              <a:ext uri="{FF2B5EF4-FFF2-40B4-BE49-F238E27FC236}">
                <a16:creationId xmlns:a16="http://schemas.microsoft.com/office/drawing/2014/main" id="{6F49B728-D3E9-4F0B-B936-FDC82820C18A}"/>
              </a:ext>
            </a:extLst>
          </p:cNvPr>
          <p:cNvGrpSpPr/>
          <p:nvPr/>
        </p:nvGrpSpPr>
        <p:grpSpPr>
          <a:xfrm>
            <a:off x="0" y="1340768"/>
            <a:ext cx="9144000" cy="5412781"/>
            <a:chOff x="0" y="1340768"/>
            <a:chExt cx="9144000" cy="5412781"/>
          </a:xfrm>
        </p:grpSpPr>
        <mc:AlternateContent xmlns:mc="http://schemas.openxmlformats.org/markup-compatibility/2006" xmlns:a14="http://schemas.microsoft.com/office/drawing/2010/main">
          <mc:Choice Requires="a14">
            <p:sp>
              <p:nvSpPr>
                <p:cNvPr id="5" name="Text Box 5">
                  <a:extLst>
                    <a:ext uri="{FF2B5EF4-FFF2-40B4-BE49-F238E27FC236}">
                      <a16:creationId xmlns:a16="http://schemas.microsoft.com/office/drawing/2014/main" id="{EF939CEB-5FF0-43D3-9A19-8B89996BC0E8}"/>
                    </a:ext>
                  </a:extLst>
                </p:cNvPr>
                <p:cNvSpPr txBox="1">
                  <a:spLocks noChangeArrowheads="1"/>
                </p:cNvSpPr>
                <p:nvPr/>
              </p:nvSpPr>
              <p:spPr bwMode="auto">
                <a:xfrm>
                  <a:off x="0" y="1340768"/>
                  <a:ext cx="9144000" cy="360203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en-US" dirty="0">
                      <a:solidFill>
                        <a:srgbClr val="FF3300"/>
                      </a:solidFill>
                    </a:rPr>
                    <a:t>	</a:t>
                  </a:r>
                  <a:r>
                    <a:rPr lang="ru-RU" dirty="0">
                      <a:solidFill>
                        <a:srgbClr val="FF3300"/>
                      </a:solidFill>
                    </a:rPr>
                    <a:t>Решение 1.</a:t>
                  </a:r>
                  <a:r>
                    <a:rPr lang="en-US" dirty="0">
                      <a:solidFill>
                        <a:srgbClr val="FF3300"/>
                      </a:solidFill>
                    </a:rPr>
                    <a:t> </a:t>
                  </a:r>
                  <a:r>
                    <a:rPr lang="ru-RU" dirty="0">
                      <a:cs typeface="Times New Roman" pitchFamily="18" charset="0"/>
                    </a:rPr>
                    <a:t>Заметим, что наибольшее число точек попарных пересечений получается, если каждая прямая пересекается с каждой, при этом никакие три прямые не пересекаются в одной точке. В этом случае каждая прямая имеет </a:t>
                  </a:r>
                  <a:r>
                    <a:rPr lang="en-US" i="1" dirty="0">
                      <a:cs typeface="Times New Roman" pitchFamily="18" charset="0"/>
                    </a:rPr>
                    <a:t>n</a:t>
                  </a:r>
                  <a:r>
                    <a:rPr lang="ru-RU" dirty="0">
                      <a:cs typeface="Times New Roman" pitchFamily="18" charset="0"/>
                    </a:rPr>
                    <a:t> – 1 точку пересечения с остальными прямыми, и мы находимся в ситуации, аналогичной ситуации задачи </a:t>
                  </a:r>
                  <a:r>
                    <a:rPr lang="ru-RU" dirty="0"/>
                    <a:t>7</a:t>
                  </a:r>
                  <a:r>
                    <a:rPr lang="ru-RU" dirty="0">
                      <a:cs typeface="Times New Roman" pitchFamily="18" charset="0"/>
                    </a:rPr>
                    <a:t>. </a:t>
                  </a:r>
                  <a:r>
                    <a:rPr lang="ru-RU" dirty="0"/>
                    <a:t>Имеется</a:t>
                  </a:r>
                  <a:r>
                    <a:rPr lang="ru-RU" dirty="0">
                      <a:cs typeface="Times New Roman" pitchFamily="18" charset="0"/>
                    </a:rPr>
                    <a:t> </a:t>
                  </a:r>
                  <a:r>
                    <a:rPr lang="en-US" i="1" dirty="0">
                      <a:cs typeface="Times New Roman" pitchFamily="18" charset="0"/>
                    </a:rPr>
                    <a:t>n</a:t>
                  </a:r>
                  <a:r>
                    <a:rPr lang="ru-RU" dirty="0"/>
                    <a:t> прямых</a:t>
                  </a:r>
                  <a:r>
                    <a:rPr lang="ru-RU" dirty="0">
                      <a:cs typeface="Times New Roman" pitchFamily="18" charset="0"/>
                    </a:rPr>
                    <a:t> и на каждой прямой </a:t>
                  </a:r>
                  <a:r>
                    <a:rPr lang="en-US" i="1" dirty="0">
                      <a:cs typeface="Times New Roman" pitchFamily="18" charset="0"/>
                    </a:rPr>
                    <a:t>n </a:t>
                  </a:r>
                  <a:r>
                    <a:rPr lang="ru-RU" dirty="0">
                      <a:cs typeface="Times New Roman" pitchFamily="18" charset="0"/>
                    </a:rPr>
                    <a:t>– 1 точка</a:t>
                  </a:r>
                  <a:r>
                    <a:rPr lang="ru-RU" dirty="0"/>
                    <a:t>. При этом</a:t>
                  </a:r>
                  <a:r>
                    <a:rPr lang="ru-RU" dirty="0">
                      <a:cs typeface="Times New Roman" pitchFamily="18" charset="0"/>
                    </a:rPr>
                    <a:t>, </a:t>
                  </a:r>
                  <a:r>
                    <a:rPr lang="ru-RU" dirty="0"/>
                    <a:t>каждая точка принадлежит ровно двум прямым. Следовательно, </a:t>
                  </a:r>
                  <a:r>
                    <a:rPr lang="ru-RU" dirty="0">
                      <a:cs typeface="Times New Roman" pitchFamily="18" charset="0"/>
                    </a:rPr>
                    <a:t>число точек </a:t>
                  </a:r>
                  <a:r>
                    <a:rPr lang="ru-RU" dirty="0"/>
                    <a:t>попарных </a:t>
                  </a:r>
                  <a:r>
                    <a:rPr lang="ru-RU" dirty="0">
                      <a:cs typeface="Times New Roman" pitchFamily="18" charset="0"/>
                    </a:rPr>
                    <a:t>пересечени</a:t>
                  </a:r>
                  <a:r>
                    <a:rPr lang="ru-RU" dirty="0"/>
                    <a:t>й</a:t>
                  </a:r>
                  <a:r>
                    <a:rPr lang="ru-RU" dirty="0">
                      <a:cs typeface="Times New Roman" pitchFamily="18" charset="0"/>
                    </a:rPr>
                    <a:t> будет равно</a:t>
                  </a:r>
                  <a:r>
                    <a:rPr lang="ru-RU" dirty="0">
                      <a:solidFill>
                        <a:schemeClr val="tx1"/>
                      </a:solidFill>
                    </a:rPr>
                    <a:t> </a:t>
                  </a:r>
                  <a14:m>
                    <m:oMath xmlns:m="http://schemas.openxmlformats.org/officeDocument/2006/math">
                      <m:f>
                        <m:fPr>
                          <m:ctrlPr>
                            <a:rPr lang="ru-RU" i="1" smtClean="0">
                              <a:solidFill>
                                <a:schemeClr val="tx1"/>
                              </a:solidFill>
                              <a:latin typeface="Cambria Math" panose="02040503050406030204" pitchFamily="18" charset="0"/>
                            </a:rPr>
                          </m:ctrlPr>
                        </m:fPr>
                        <m:num>
                          <m:r>
                            <a:rPr lang="en-US" b="0" i="1" smtClean="0">
                              <a:solidFill>
                                <a:schemeClr val="tx1"/>
                              </a:solidFill>
                              <a:latin typeface="Cambria Math"/>
                            </a:rPr>
                            <m:t>𝑛</m:t>
                          </m:r>
                          <m:r>
                            <a:rPr lang="en-US" b="0" i="1" smtClean="0">
                              <a:solidFill>
                                <a:schemeClr val="tx1"/>
                              </a:solidFill>
                              <a:latin typeface="Cambria Math"/>
                            </a:rPr>
                            <m:t>(</m:t>
                          </m:r>
                          <m:r>
                            <a:rPr lang="en-US" b="0" i="1" smtClean="0">
                              <a:solidFill>
                                <a:schemeClr val="tx1"/>
                              </a:solidFill>
                              <a:latin typeface="Cambria Math"/>
                            </a:rPr>
                            <m:t>𝑛</m:t>
                          </m:r>
                          <m:r>
                            <a:rPr lang="en-US" b="0" i="1" smtClean="0">
                              <a:solidFill>
                                <a:schemeClr val="tx1"/>
                              </a:solidFill>
                              <a:latin typeface="Cambria Math"/>
                            </a:rPr>
                            <m:t>−1)</m:t>
                          </m:r>
                        </m:num>
                        <m:den>
                          <m:r>
                            <a:rPr lang="en-US" b="0" i="1" smtClean="0">
                              <a:solidFill>
                                <a:schemeClr val="tx1"/>
                              </a:solidFill>
                              <a:latin typeface="Cambria Math"/>
                            </a:rPr>
                            <m:t>2</m:t>
                          </m:r>
                        </m:den>
                      </m:f>
                      <m:r>
                        <a:rPr lang="en-US" b="0" i="1" smtClean="0">
                          <a:solidFill>
                            <a:schemeClr val="tx1"/>
                          </a:solidFill>
                          <a:latin typeface="Cambria Math"/>
                        </a:rPr>
                        <m:t>.</m:t>
                      </m:r>
                    </m:oMath>
                  </a14:m>
                  <a:endParaRPr lang="ru-RU" dirty="0">
                    <a:solidFill>
                      <a:schemeClr val="accent1"/>
                    </a:solidFill>
                  </a:endParaRPr>
                </a:p>
              </p:txBody>
            </p:sp>
          </mc:Choice>
          <mc:Fallback xmlns="">
            <p:sp>
              <p:nvSpPr>
                <p:cNvPr id="5" name="Text Box 5">
                  <a:extLst>
                    <a:ext uri="{FF2B5EF4-FFF2-40B4-BE49-F238E27FC236}">
                      <a16:creationId xmlns:a16="http://schemas.microsoft.com/office/drawing/2014/main" id="{EF939CEB-5FF0-43D3-9A19-8B89996BC0E8}"/>
                    </a:ext>
                  </a:extLst>
                </p:cNvPr>
                <p:cNvSpPr txBox="1">
                  <a:spLocks noRot="1" noChangeAspect="1" noMove="1" noResize="1" noEditPoints="1" noAdjustHandles="1" noChangeArrowheads="1" noChangeShapeType="1" noTextEdit="1"/>
                </p:cNvSpPr>
                <p:nvPr/>
              </p:nvSpPr>
              <p:spPr bwMode="auto">
                <a:xfrm>
                  <a:off x="0" y="1340768"/>
                  <a:ext cx="9144000" cy="3602038"/>
                </a:xfrm>
                <a:prstGeom prst="rect">
                  <a:avLst/>
                </a:prstGeom>
                <a:blipFill>
                  <a:blip r:embed="rId3"/>
                  <a:stretch>
                    <a:fillRect l="-1000" t="-1354" r="-100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pic>
          <p:nvPicPr>
            <p:cNvPr id="6" name="Рисунок 5">
              <a:extLst>
                <a:ext uri="{FF2B5EF4-FFF2-40B4-BE49-F238E27FC236}">
                  <a16:creationId xmlns:a16="http://schemas.microsoft.com/office/drawing/2014/main" id="{4F033061-15F9-41CA-982E-2BA53AF008CB}"/>
                </a:ext>
              </a:extLst>
            </p:cNvPr>
            <p:cNvPicPr>
              <a:picLocks noChangeAspect="1"/>
            </p:cNvPicPr>
            <p:nvPr/>
          </p:nvPicPr>
          <p:blipFill>
            <a:blip r:embed="rId4"/>
            <a:stretch>
              <a:fillRect/>
            </a:stretch>
          </p:blipFill>
          <p:spPr>
            <a:xfrm>
              <a:off x="2627785" y="4403070"/>
              <a:ext cx="3024336" cy="2350479"/>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 Box 5">
                <a:extLst>
                  <a:ext uri="{FF2B5EF4-FFF2-40B4-BE49-F238E27FC236}">
                    <a16:creationId xmlns:a16="http://schemas.microsoft.com/office/drawing/2014/main" id="{EF939CEB-5FF0-43D3-9A19-8B89996BC0E8}"/>
                  </a:ext>
                </a:extLst>
              </p:cNvPr>
              <p:cNvSpPr txBox="1">
                <a:spLocks noChangeArrowheads="1"/>
              </p:cNvSpPr>
              <p:nvPr/>
            </p:nvSpPr>
            <p:spPr bwMode="auto">
              <a:xfrm>
                <a:off x="0" y="104451"/>
                <a:ext cx="9144000" cy="244432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en-US" dirty="0">
                    <a:solidFill>
                      <a:srgbClr val="FF3300"/>
                    </a:solidFill>
                  </a:rPr>
                  <a:t>	</a:t>
                </a:r>
                <a:r>
                  <a:rPr lang="ru-RU" sz="2800" dirty="0">
                    <a:solidFill>
                      <a:srgbClr val="FF3300"/>
                    </a:solidFill>
                  </a:rPr>
                  <a:t>Решение 2.</a:t>
                </a:r>
                <a:r>
                  <a:rPr lang="en-US" sz="2800" dirty="0">
                    <a:solidFill>
                      <a:srgbClr val="FF3300"/>
                    </a:solidFill>
                  </a:rPr>
                  <a:t> </a:t>
                </a:r>
                <a:r>
                  <a:rPr lang="ru-RU" sz="2800" dirty="0"/>
                  <a:t>Можно было бы рассуждать и короче. Действительно, для того, чтобы подсчитать количество точек пересечения, достаточно подсчитать, количество пар прямых, которые можно образовать из данных </a:t>
                </a:r>
                <a:r>
                  <a:rPr lang="ru-RU" sz="2800" i="1" dirty="0"/>
                  <a:t>n </a:t>
                </a:r>
                <a:r>
                  <a:rPr lang="ru-RU" sz="2800" dirty="0"/>
                  <a:t>прямых. Как мы знаем, это число равно </a:t>
                </a:r>
                <a14:m>
                  <m:oMath xmlns:m="http://schemas.openxmlformats.org/officeDocument/2006/math">
                    <m:f>
                      <m:fPr>
                        <m:ctrlPr>
                          <a:rPr lang="ru-RU" sz="2800" i="1">
                            <a:latin typeface="Cambria Math" panose="02040503050406030204" pitchFamily="18" charset="0"/>
                          </a:rPr>
                        </m:ctrlPr>
                      </m:fPr>
                      <m:num>
                        <m:r>
                          <a:rPr lang="en-US" sz="2800" i="1">
                            <a:latin typeface="Cambria Math"/>
                          </a:rPr>
                          <m:t>𝑛</m:t>
                        </m:r>
                        <m:r>
                          <a:rPr lang="en-US" sz="2800" i="1">
                            <a:latin typeface="Cambria Math"/>
                          </a:rPr>
                          <m:t>(</m:t>
                        </m:r>
                        <m:r>
                          <a:rPr lang="en-US" sz="2800" i="1">
                            <a:latin typeface="Cambria Math"/>
                          </a:rPr>
                          <m:t>𝑛</m:t>
                        </m:r>
                        <m:r>
                          <a:rPr lang="en-US" sz="2800" i="1">
                            <a:latin typeface="Cambria Math"/>
                          </a:rPr>
                          <m:t>−1)</m:t>
                        </m:r>
                      </m:num>
                      <m:den>
                        <m:r>
                          <a:rPr lang="en-US" sz="2800" i="1">
                            <a:latin typeface="Cambria Math"/>
                          </a:rPr>
                          <m:t>2</m:t>
                        </m:r>
                      </m:den>
                    </m:f>
                  </m:oMath>
                </a14:m>
                <a:r>
                  <a:rPr lang="ru-RU" sz="2800" dirty="0"/>
                  <a:t> . </a:t>
                </a:r>
                <a:endParaRPr lang="ru-RU" sz="2800" dirty="0">
                  <a:solidFill>
                    <a:schemeClr val="accent1"/>
                  </a:solidFill>
                </a:endParaRPr>
              </a:p>
            </p:txBody>
          </p:sp>
        </mc:Choice>
        <mc:Fallback xmlns="">
          <p:sp>
            <p:nvSpPr>
              <p:cNvPr id="5" name="Text Box 5">
                <a:extLst>
                  <a:ext uri="{FF2B5EF4-FFF2-40B4-BE49-F238E27FC236}">
                    <a16:creationId xmlns:a16="http://schemas.microsoft.com/office/drawing/2014/main" id="{EF939CEB-5FF0-43D3-9A19-8B89996BC0E8}"/>
                  </a:ext>
                </a:extLst>
              </p:cNvPr>
              <p:cNvSpPr txBox="1">
                <a:spLocks noRot="1" noChangeAspect="1" noMove="1" noResize="1" noEditPoints="1" noAdjustHandles="1" noChangeArrowheads="1" noChangeShapeType="1" noTextEdit="1"/>
              </p:cNvSpPr>
              <p:nvPr/>
            </p:nvSpPr>
            <p:spPr bwMode="auto">
              <a:xfrm>
                <a:off x="0" y="104451"/>
                <a:ext cx="9144000" cy="2444323"/>
              </a:xfrm>
              <a:prstGeom prst="rect">
                <a:avLst/>
              </a:prstGeom>
              <a:blipFill>
                <a:blip r:embed="rId3"/>
                <a:stretch>
                  <a:fillRect l="-1333" t="-2494" r="-1333" b="-224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pic>
        <p:nvPicPr>
          <p:cNvPr id="6" name="Рисунок 5">
            <a:extLst>
              <a:ext uri="{FF2B5EF4-FFF2-40B4-BE49-F238E27FC236}">
                <a16:creationId xmlns:a16="http://schemas.microsoft.com/office/drawing/2014/main" id="{4F033061-15F9-41CA-982E-2BA53AF008CB}"/>
              </a:ext>
            </a:extLst>
          </p:cNvPr>
          <p:cNvPicPr>
            <a:picLocks noChangeAspect="1"/>
          </p:cNvPicPr>
          <p:nvPr/>
        </p:nvPicPr>
        <p:blipFill>
          <a:blip r:embed="rId4"/>
          <a:stretch>
            <a:fillRect/>
          </a:stretch>
        </p:blipFill>
        <p:spPr>
          <a:xfrm>
            <a:off x="2627784" y="2548774"/>
            <a:ext cx="3024336" cy="2350479"/>
          </a:xfrm>
          <a:prstGeom prst="rect">
            <a:avLst/>
          </a:prstGeom>
        </p:spPr>
      </p:pic>
    </p:spTree>
    <p:extLst>
      <p:ext uri="{BB962C8B-B14F-4D97-AF65-F5344CB8AC3E}">
        <p14:creationId xmlns:p14="http://schemas.microsoft.com/office/powerpoint/2010/main" val="14006149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6BE50141-86D3-4895-91C7-BC029589F409}"/>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Упражнение 15</a:t>
            </a:r>
          </a:p>
        </p:txBody>
      </p:sp>
      <p:sp>
        <p:nvSpPr>
          <p:cNvPr id="74755" name="Text Box 3">
            <a:extLst>
              <a:ext uri="{FF2B5EF4-FFF2-40B4-BE49-F238E27FC236}">
                <a16:creationId xmlns:a16="http://schemas.microsoft.com/office/drawing/2014/main" id="{0D5F9023-CAB5-4BFE-BA2E-6B92DD3A91E5}"/>
              </a:ext>
            </a:extLst>
          </p:cNvPr>
          <p:cNvSpPr txBox="1">
            <a:spLocks noChangeArrowheads="1"/>
          </p:cNvSpPr>
          <p:nvPr/>
        </p:nvSpPr>
        <p:spPr bwMode="auto">
          <a:xfrm>
            <a:off x="-11113" y="609600"/>
            <a:ext cx="9144001"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a:t>	</a:t>
            </a:r>
            <a:r>
              <a:rPr lang="ru-RU" altLang="ru-RU" sz="2800"/>
              <a:t>Не используя линейку, скажите, какие две линии </a:t>
            </a:r>
            <a:r>
              <a:rPr lang="en-US" altLang="ru-RU" sz="2800" i="1"/>
              <a:t>a </a:t>
            </a:r>
            <a:r>
              <a:rPr lang="ru-RU" altLang="ru-RU" sz="2800"/>
              <a:t>и </a:t>
            </a:r>
            <a:r>
              <a:rPr lang="en-US" altLang="ru-RU" sz="2800" i="1"/>
              <a:t>b </a:t>
            </a:r>
            <a:r>
              <a:rPr lang="ru-RU" altLang="ru-RU" sz="2800"/>
              <a:t>или </a:t>
            </a:r>
            <a:r>
              <a:rPr lang="en-US" altLang="ru-RU" sz="2800" i="1"/>
              <a:t>a </a:t>
            </a:r>
            <a:r>
              <a:rPr lang="ru-RU" altLang="ru-RU" sz="2800"/>
              <a:t>и </a:t>
            </a:r>
            <a:r>
              <a:rPr lang="en-US" altLang="ru-RU" sz="2800" i="1"/>
              <a:t>c </a:t>
            </a:r>
            <a:r>
              <a:rPr lang="ru-RU" altLang="ru-RU" sz="2800"/>
              <a:t>изображают одну и ту же прямую. Ответ проверьте с помощью линейки.</a:t>
            </a:r>
            <a:endParaRPr lang="ru-RU" altLang="ru-RU" sz="3600">
              <a:cs typeface="Times New Roman" panose="02020603050405020304" pitchFamily="18" charset="0"/>
            </a:endParaRPr>
          </a:p>
        </p:txBody>
      </p:sp>
      <p:pic>
        <p:nvPicPr>
          <p:cNvPr id="74756" name="Picture 2">
            <a:extLst>
              <a:ext uri="{FF2B5EF4-FFF2-40B4-BE49-F238E27FC236}">
                <a16:creationId xmlns:a16="http://schemas.microsoft.com/office/drawing/2014/main" id="{C11D8FB7-0633-454A-BA96-6E1A5EFDC1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1990725"/>
            <a:ext cx="4502150"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E56FCE04-D7C4-4007-AAEA-7E95C7516B3B}"/>
              </a:ext>
            </a:extLst>
          </p:cNvPr>
          <p:cNvSpPr txBox="1">
            <a:spLocks noChangeArrowheads="1"/>
          </p:cNvSpPr>
          <p:nvPr/>
        </p:nvSpPr>
        <p:spPr bwMode="auto">
          <a:xfrm>
            <a:off x="647700" y="5846763"/>
            <a:ext cx="3095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ru-RU" altLang="ru-RU" sz="2400" dirty="0">
                <a:solidFill>
                  <a:srgbClr val="FF0000"/>
                </a:solidFill>
              </a:rPr>
              <a:t>Ответ.</a:t>
            </a:r>
            <a:r>
              <a:rPr lang="ru-RU" altLang="ru-RU" sz="2400" dirty="0"/>
              <a:t> </a:t>
            </a:r>
            <a:r>
              <a:rPr lang="en-US" altLang="ru-RU" sz="2400" i="1" dirty="0"/>
              <a:t>a </a:t>
            </a:r>
            <a:r>
              <a:rPr lang="ru-RU" altLang="ru-RU" sz="2400" dirty="0"/>
              <a:t>и </a:t>
            </a:r>
            <a:r>
              <a:rPr lang="en-US" altLang="ru-RU" sz="2400" i="1" dirty="0"/>
              <a:t>c</a:t>
            </a:r>
            <a:r>
              <a:rPr lang="ru-RU" altLang="ru-RU" sz="2400" dirty="0"/>
              <a:t>.</a:t>
            </a:r>
          </a:p>
        </p:txBody>
      </p:sp>
    </p:spTree>
    <p:extLst>
      <p:ext uri="{BB962C8B-B14F-4D97-AF65-F5344CB8AC3E}">
        <p14:creationId xmlns:p14="http://schemas.microsoft.com/office/powerpoint/2010/main" val="1291532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D68434F-1F15-4D9D-82FB-8F8352B03929}"/>
              </a:ext>
            </a:extLst>
          </p:cNvPr>
          <p:cNvSpPr>
            <a:spLocks noGrp="1" noChangeArrowheads="1"/>
          </p:cNvSpPr>
          <p:nvPr>
            <p:ph type="title"/>
          </p:nvPr>
        </p:nvSpPr>
        <p:spPr>
          <a:xfrm>
            <a:off x="685800" y="152400"/>
            <a:ext cx="7772400" cy="457200"/>
          </a:xfrm>
        </p:spPr>
        <p:txBody>
          <a:bodyPr/>
          <a:lstStyle/>
          <a:p>
            <a:pPr eaLnBrk="1" hangingPunct="1"/>
            <a:r>
              <a:rPr lang="ru-RU" altLang="ru-RU" sz="3600" dirty="0">
                <a:solidFill>
                  <a:srgbClr val="FF3300"/>
                </a:solidFill>
              </a:rPr>
              <a:t>Упражнение 16</a:t>
            </a:r>
          </a:p>
        </p:txBody>
      </p:sp>
      <p:sp>
        <p:nvSpPr>
          <p:cNvPr id="76803" name="Text Box 3">
            <a:extLst>
              <a:ext uri="{FF2B5EF4-FFF2-40B4-BE49-F238E27FC236}">
                <a16:creationId xmlns:a16="http://schemas.microsoft.com/office/drawing/2014/main" id="{F7021E30-448C-4C71-A9C7-7038F50287F6}"/>
              </a:ext>
            </a:extLst>
          </p:cNvPr>
          <p:cNvSpPr txBox="1">
            <a:spLocks noChangeArrowheads="1"/>
          </p:cNvSpPr>
          <p:nvPr/>
        </p:nvSpPr>
        <p:spPr bwMode="auto">
          <a:xfrm>
            <a:off x="-11113" y="609600"/>
            <a:ext cx="9144001"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a:t>	</a:t>
            </a:r>
            <a:r>
              <a:rPr lang="ru-RU" altLang="ru-RU" sz="2800"/>
              <a:t>Не используя линейку, скажите, являются ли линии </a:t>
            </a:r>
            <a:r>
              <a:rPr lang="en-US" altLang="ru-RU" sz="2800" i="1"/>
              <a:t>a</a:t>
            </a:r>
            <a:r>
              <a:rPr lang="ru-RU" altLang="ru-RU" sz="2800"/>
              <a:t> и </a:t>
            </a:r>
            <a:r>
              <a:rPr lang="en-US" altLang="ru-RU" sz="2800" i="1"/>
              <a:t>b</a:t>
            </a:r>
            <a:r>
              <a:rPr lang="ru-RU" altLang="ru-RU" sz="2800"/>
              <a:t> прямыми или нет. Ответ проверьте с помощью линейки.</a:t>
            </a:r>
            <a:endParaRPr lang="ru-RU" altLang="ru-RU" sz="3600">
              <a:cs typeface="Times New Roman" panose="02020603050405020304" pitchFamily="18" charset="0"/>
            </a:endParaRPr>
          </a:p>
        </p:txBody>
      </p:sp>
      <p:sp>
        <p:nvSpPr>
          <p:cNvPr id="2" name="TextBox 1">
            <a:extLst>
              <a:ext uri="{FF2B5EF4-FFF2-40B4-BE49-F238E27FC236}">
                <a16:creationId xmlns:a16="http://schemas.microsoft.com/office/drawing/2014/main" id="{73C5E1C7-7377-42F5-816B-A5A59083EA64}"/>
              </a:ext>
            </a:extLst>
          </p:cNvPr>
          <p:cNvSpPr txBox="1">
            <a:spLocks noChangeArrowheads="1"/>
          </p:cNvSpPr>
          <p:nvPr/>
        </p:nvSpPr>
        <p:spPr bwMode="auto">
          <a:xfrm>
            <a:off x="647700" y="5445125"/>
            <a:ext cx="47164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ru-RU" altLang="ru-RU" sz="2800" dirty="0">
                <a:solidFill>
                  <a:srgbClr val="FF0000"/>
                </a:solidFill>
              </a:rPr>
              <a:t>Ответ.</a:t>
            </a:r>
            <a:r>
              <a:rPr lang="ru-RU" altLang="ru-RU" sz="2800" dirty="0"/>
              <a:t> Являются прямыми. </a:t>
            </a:r>
          </a:p>
        </p:txBody>
      </p:sp>
      <p:pic>
        <p:nvPicPr>
          <p:cNvPr id="76805" name="Picture 2">
            <a:extLst>
              <a:ext uri="{FF2B5EF4-FFF2-40B4-BE49-F238E27FC236}">
                <a16:creationId xmlns:a16="http://schemas.microsoft.com/office/drawing/2014/main" id="{E73BF540-3228-49E6-9343-A0409DD572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0400" y="2060575"/>
            <a:ext cx="5260975" cy="261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2E4A443-A979-4895-82BA-49EC80D5802C}"/>
              </a:ext>
            </a:extLst>
          </p:cNvPr>
          <p:cNvSpPr>
            <a:spLocks noGrp="1" noChangeArrowheads="1"/>
          </p:cNvSpPr>
          <p:nvPr>
            <p:ph type="title"/>
          </p:nvPr>
        </p:nvSpPr>
        <p:spPr>
          <a:xfrm>
            <a:off x="685800" y="76200"/>
            <a:ext cx="7772400" cy="381000"/>
          </a:xfrm>
        </p:spPr>
        <p:txBody>
          <a:bodyPr/>
          <a:lstStyle/>
          <a:p>
            <a:pPr eaLnBrk="1" hangingPunct="1"/>
            <a:r>
              <a:rPr lang="ru-RU" altLang="ru-RU" sz="3600">
                <a:solidFill>
                  <a:srgbClr val="FF3300"/>
                </a:solidFill>
              </a:rPr>
              <a:t>Обозначения</a:t>
            </a:r>
          </a:p>
        </p:txBody>
      </p:sp>
      <p:graphicFrame>
        <p:nvGraphicFramePr>
          <p:cNvPr id="79956" name="Group 84">
            <a:extLst>
              <a:ext uri="{FF2B5EF4-FFF2-40B4-BE49-F238E27FC236}">
                <a16:creationId xmlns:a16="http://schemas.microsoft.com/office/drawing/2014/main" id="{E4694EDD-A18E-4990-8475-017669078F4C}"/>
              </a:ext>
            </a:extLst>
          </p:cNvPr>
          <p:cNvGraphicFramePr>
            <a:graphicFrameLocks noGrp="1"/>
          </p:cNvGraphicFramePr>
          <p:nvPr/>
        </p:nvGraphicFramePr>
        <p:xfrm>
          <a:off x="457200" y="838200"/>
          <a:ext cx="8382000" cy="4281487"/>
        </p:xfrm>
        <a:graphic>
          <a:graphicData uri="http://schemas.openxmlformats.org/drawingml/2006/table">
            <a:tbl>
              <a:tblPr/>
              <a:tblGrid>
                <a:gridCol w="26670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tblGrid>
              <a:tr h="8128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rgbClr val="FF3300"/>
                          </a:solidFill>
                          <a:effectLst/>
                          <a:latin typeface="Times New Roman" pitchFamily="18" charset="0"/>
                        </a:rPr>
                        <a:t>Запись</a:t>
                      </a: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rgbClr val="FF3300"/>
                          </a:solidFill>
                          <a:effectLst/>
                          <a:latin typeface="Times New Roman" pitchFamily="18" charset="0"/>
                        </a:rPr>
                        <a:t>Чтение</a:t>
                      </a: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8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ru-RU" sz="2800" b="0" i="1" u="none" strike="noStrike" cap="none" normalizeH="0" baseline="0">
                        <a:ln>
                          <a:noFill/>
                        </a:ln>
                        <a:solidFill>
                          <a:schemeClr val="accent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accent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02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ru-RU" sz="2800" b="0" i="1" u="none" strike="noStrike" cap="none" normalizeH="0" baseline="0">
                        <a:ln>
                          <a:noFill/>
                        </a:ln>
                        <a:solidFill>
                          <a:schemeClr val="accent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ru-RU" sz="2800" b="0" i="1" u="none" strike="noStrike" cap="none" normalizeH="0" baseline="0">
                        <a:ln>
                          <a:noFill/>
                        </a:ln>
                        <a:solidFill>
                          <a:schemeClr val="accent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accent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28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accent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28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Times New Roman" pitchFamily="18" charset="0"/>
                      </a:endParaRPr>
                    </a:p>
                  </a:txBody>
                  <a:tcPr marT="45721" marB="45721" horzOverflow="overflow">
                    <a:lnL w="12700" cap="flat" cmpd="sng" algn="ctr">
                      <a:solidFill>
                        <a:srgbClr val="FF3300"/>
                      </a:solidFill>
                      <a:prstDash val="solid"/>
                      <a:round/>
                      <a:headEnd type="none" w="med" len="med"/>
                      <a:tailEnd type="none" w="med" len="med"/>
                    </a:lnL>
                    <a:lnR w="12700" cap="flat" cmpd="sng" algn="ctr">
                      <a:solidFill>
                        <a:srgbClr val="FF3300"/>
                      </a:solidFill>
                      <a:prstDash val="solid"/>
                      <a:round/>
                      <a:headEnd type="none" w="med" len="med"/>
                      <a:tailEnd type="none" w="med" len="med"/>
                    </a:lnR>
                    <a:lnT w="12700" cap="flat" cmpd="sng" algn="ctr">
                      <a:solidFill>
                        <a:srgbClr val="FF3300"/>
                      </a:solidFill>
                      <a:prstDash val="solid"/>
                      <a:round/>
                      <a:headEnd type="none" w="med" len="med"/>
                      <a:tailEnd type="none" w="med" len="med"/>
                    </a:lnT>
                    <a:lnB w="12700" cap="flat" cmpd="sng" algn="ctr">
                      <a:solidFill>
                        <a:srgbClr val="FF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79922" name="Object 50">
            <a:extLst>
              <a:ext uri="{FF2B5EF4-FFF2-40B4-BE49-F238E27FC236}">
                <a16:creationId xmlns:a16="http://schemas.microsoft.com/office/drawing/2014/main" id="{2E094B45-A028-427A-81BE-1E22465BA962}"/>
              </a:ext>
            </a:extLst>
          </p:cNvPr>
          <p:cNvGraphicFramePr>
            <a:graphicFrameLocks noChangeAspect="1"/>
          </p:cNvGraphicFramePr>
          <p:nvPr/>
        </p:nvGraphicFramePr>
        <p:xfrm>
          <a:off x="1320800" y="3714750"/>
          <a:ext cx="800100" cy="317500"/>
        </p:xfrm>
        <a:graphic>
          <a:graphicData uri="http://schemas.openxmlformats.org/presentationml/2006/ole">
            <mc:AlternateContent xmlns:mc="http://schemas.openxmlformats.org/markup-compatibility/2006">
              <mc:Choice xmlns:v="urn:schemas-microsoft-com:vml" Requires="v">
                <p:oleObj name="Equation" r:id="rId3" imgW="799753" imgH="317362" progId="Equation.DSMT4">
                  <p:embed/>
                </p:oleObj>
              </mc:Choice>
              <mc:Fallback>
                <p:oleObj name="Equation" r:id="rId3" imgW="799753" imgH="317362" progId="Equation.DSMT4">
                  <p:embed/>
                  <p:pic>
                    <p:nvPicPr>
                      <p:cNvPr id="79922" name="Object 50">
                        <a:extLst>
                          <a:ext uri="{FF2B5EF4-FFF2-40B4-BE49-F238E27FC236}">
                            <a16:creationId xmlns:a16="http://schemas.microsoft.com/office/drawing/2014/main" id="{2E094B45-A028-427A-81BE-1E22465BA9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0800" y="3714750"/>
                        <a:ext cx="8001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923" name="Object 51">
            <a:extLst>
              <a:ext uri="{FF2B5EF4-FFF2-40B4-BE49-F238E27FC236}">
                <a16:creationId xmlns:a16="http://schemas.microsoft.com/office/drawing/2014/main" id="{9573975A-AFE7-47B8-A26A-FB0CA56B9806}"/>
              </a:ext>
            </a:extLst>
          </p:cNvPr>
          <p:cNvGraphicFramePr>
            <a:graphicFrameLocks noChangeAspect="1"/>
          </p:cNvGraphicFramePr>
          <p:nvPr/>
        </p:nvGraphicFramePr>
        <p:xfrm>
          <a:off x="1320800" y="4489450"/>
          <a:ext cx="800100" cy="330200"/>
        </p:xfrm>
        <a:graphic>
          <a:graphicData uri="http://schemas.openxmlformats.org/presentationml/2006/ole">
            <mc:AlternateContent xmlns:mc="http://schemas.openxmlformats.org/markup-compatibility/2006">
              <mc:Choice xmlns:v="urn:schemas-microsoft-com:vml" Requires="v">
                <p:oleObj name="Equation" r:id="rId5" imgW="799753" imgH="330057" progId="Equation.DSMT4">
                  <p:embed/>
                </p:oleObj>
              </mc:Choice>
              <mc:Fallback>
                <p:oleObj name="Equation" r:id="rId5" imgW="799753" imgH="330057" progId="Equation.DSMT4">
                  <p:embed/>
                  <p:pic>
                    <p:nvPicPr>
                      <p:cNvPr id="79923" name="Object 51">
                        <a:extLst>
                          <a:ext uri="{FF2B5EF4-FFF2-40B4-BE49-F238E27FC236}">
                            <a16:creationId xmlns:a16="http://schemas.microsoft.com/office/drawing/2014/main" id="{9573975A-AFE7-47B8-A26A-FB0CA56B98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0800" y="4489450"/>
                        <a:ext cx="800100"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927" name="Text Box 55">
            <a:extLst>
              <a:ext uri="{FF2B5EF4-FFF2-40B4-BE49-F238E27FC236}">
                <a16:creationId xmlns:a16="http://schemas.microsoft.com/office/drawing/2014/main" id="{7BD9457A-F3EB-4028-91EE-5BE174BD3D2E}"/>
              </a:ext>
            </a:extLst>
          </p:cNvPr>
          <p:cNvSpPr txBox="1">
            <a:spLocks noChangeArrowheads="1"/>
          </p:cNvSpPr>
          <p:nvPr/>
        </p:nvSpPr>
        <p:spPr bwMode="auto">
          <a:xfrm>
            <a:off x="3200400" y="1752600"/>
            <a:ext cx="556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ru-RU" altLang="ru-RU" sz="2800"/>
              <a:t>Точка </a:t>
            </a:r>
            <a:r>
              <a:rPr lang="en-US" altLang="ru-RU" sz="2800" i="1"/>
              <a:t>A</a:t>
            </a:r>
            <a:r>
              <a:rPr lang="ru-RU" altLang="ru-RU" sz="2800"/>
              <a:t>, точка </a:t>
            </a:r>
            <a:r>
              <a:rPr lang="en-US" altLang="ru-RU" sz="2800" i="1"/>
              <a:t>B</a:t>
            </a:r>
            <a:r>
              <a:rPr lang="ru-RU" altLang="ru-RU" sz="2800"/>
              <a:t>, точка </a:t>
            </a:r>
            <a:r>
              <a:rPr lang="en-US" altLang="ru-RU" sz="2800" i="1"/>
              <a:t>C</a:t>
            </a:r>
            <a:r>
              <a:rPr lang="en-US" altLang="ru-RU" sz="2800"/>
              <a:t>, …</a:t>
            </a:r>
            <a:endParaRPr lang="ru-RU" altLang="ru-RU" sz="2400"/>
          </a:p>
        </p:txBody>
      </p:sp>
      <p:sp>
        <p:nvSpPr>
          <p:cNvPr id="79928" name="Text Box 56">
            <a:extLst>
              <a:ext uri="{FF2B5EF4-FFF2-40B4-BE49-F238E27FC236}">
                <a16:creationId xmlns:a16="http://schemas.microsoft.com/office/drawing/2014/main" id="{AC04F41C-E9A7-4078-9709-996D74610C21}"/>
              </a:ext>
            </a:extLst>
          </p:cNvPr>
          <p:cNvSpPr txBox="1">
            <a:spLocks noChangeArrowheads="1"/>
          </p:cNvSpPr>
          <p:nvPr/>
        </p:nvSpPr>
        <p:spPr bwMode="auto">
          <a:xfrm>
            <a:off x="457200" y="1752600"/>
            <a:ext cx="2667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ru-RU" sz="2800" i="1"/>
              <a:t>A</a:t>
            </a:r>
            <a:r>
              <a:rPr lang="en-US" altLang="ru-RU" sz="2800"/>
              <a:t>, </a:t>
            </a:r>
            <a:r>
              <a:rPr lang="en-US" altLang="ru-RU" sz="2800" i="1"/>
              <a:t>B</a:t>
            </a:r>
            <a:r>
              <a:rPr lang="en-US" altLang="ru-RU" sz="2800"/>
              <a:t>, </a:t>
            </a:r>
            <a:r>
              <a:rPr lang="en-US" altLang="ru-RU" sz="2800" i="1"/>
              <a:t>C</a:t>
            </a:r>
            <a:r>
              <a:rPr lang="en-US" altLang="ru-RU" sz="2800"/>
              <a:t>, …</a:t>
            </a:r>
            <a:endParaRPr lang="ru-RU" altLang="ru-RU" sz="2400"/>
          </a:p>
        </p:txBody>
      </p:sp>
      <p:sp>
        <p:nvSpPr>
          <p:cNvPr id="79929" name="Text Box 57">
            <a:extLst>
              <a:ext uri="{FF2B5EF4-FFF2-40B4-BE49-F238E27FC236}">
                <a16:creationId xmlns:a16="http://schemas.microsoft.com/office/drawing/2014/main" id="{BAD0A205-3131-4E66-A84F-547B029B727F}"/>
              </a:ext>
            </a:extLst>
          </p:cNvPr>
          <p:cNvSpPr txBox="1">
            <a:spLocks noChangeArrowheads="1"/>
          </p:cNvSpPr>
          <p:nvPr/>
        </p:nvSpPr>
        <p:spPr bwMode="auto">
          <a:xfrm>
            <a:off x="457200" y="2438400"/>
            <a:ext cx="2667000"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ru-RU" sz="2800" i="1"/>
              <a:t>a</a:t>
            </a:r>
            <a:r>
              <a:rPr lang="en-US" altLang="ru-RU" sz="2800"/>
              <a:t>, </a:t>
            </a:r>
            <a:r>
              <a:rPr lang="en-US" altLang="ru-RU" sz="2800" i="1"/>
              <a:t>b</a:t>
            </a:r>
            <a:r>
              <a:rPr lang="en-US" altLang="ru-RU" sz="2800"/>
              <a:t>, </a:t>
            </a:r>
            <a:r>
              <a:rPr lang="en-US" altLang="ru-RU" sz="2800" i="1"/>
              <a:t>c</a:t>
            </a:r>
            <a:r>
              <a:rPr lang="en-US" altLang="ru-RU" sz="2800"/>
              <a:t>, …</a:t>
            </a:r>
          </a:p>
          <a:p>
            <a:pPr algn="ctr" eaLnBrk="1" hangingPunct="1">
              <a:buFontTx/>
              <a:buNone/>
            </a:pPr>
            <a:r>
              <a:rPr lang="en-US" altLang="ru-RU" sz="2800" i="1"/>
              <a:t>AB</a:t>
            </a:r>
            <a:r>
              <a:rPr lang="en-US" altLang="ru-RU" sz="2800"/>
              <a:t>, </a:t>
            </a:r>
            <a:r>
              <a:rPr lang="en-US" altLang="ru-RU" sz="2800" i="1"/>
              <a:t>CD</a:t>
            </a:r>
            <a:r>
              <a:rPr lang="en-US" altLang="ru-RU" sz="2800"/>
              <a:t>, …</a:t>
            </a:r>
            <a:endParaRPr lang="ru-RU" altLang="ru-RU" sz="2400"/>
          </a:p>
        </p:txBody>
      </p:sp>
      <p:sp>
        <p:nvSpPr>
          <p:cNvPr id="79931" name="Text Box 59">
            <a:extLst>
              <a:ext uri="{FF2B5EF4-FFF2-40B4-BE49-F238E27FC236}">
                <a16:creationId xmlns:a16="http://schemas.microsoft.com/office/drawing/2014/main" id="{3C8C8179-9182-4DDB-847C-B1DE6424AAF6}"/>
              </a:ext>
            </a:extLst>
          </p:cNvPr>
          <p:cNvSpPr txBox="1">
            <a:spLocks noChangeArrowheads="1"/>
          </p:cNvSpPr>
          <p:nvPr/>
        </p:nvSpPr>
        <p:spPr bwMode="auto">
          <a:xfrm>
            <a:off x="3124200" y="2438400"/>
            <a:ext cx="5715000"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ru-RU" altLang="ru-RU" sz="2800" dirty="0"/>
              <a:t>Прямая </a:t>
            </a:r>
            <a:r>
              <a:rPr lang="en-US" altLang="ru-RU" sz="2800" i="1" dirty="0"/>
              <a:t>a</a:t>
            </a:r>
            <a:r>
              <a:rPr lang="en-US" altLang="ru-RU" sz="2800" dirty="0"/>
              <a:t>, </a:t>
            </a:r>
            <a:r>
              <a:rPr lang="ru-RU" altLang="ru-RU" sz="2800" dirty="0"/>
              <a:t>прямая </a:t>
            </a:r>
            <a:r>
              <a:rPr lang="en-US" altLang="ru-RU" sz="2800" i="1" dirty="0"/>
              <a:t>b</a:t>
            </a:r>
            <a:r>
              <a:rPr lang="en-US" altLang="ru-RU" sz="2800" dirty="0"/>
              <a:t>, </a:t>
            </a:r>
            <a:r>
              <a:rPr lang="ru-RU" altLang="ru-RU" sz="2800" dirty="0"/>
              <a:t>прямая </a:t>
            </a:r>
            <a:r>
              <a:rPr lang="en-US" altLang="ru-RU" sz="2800" i="1" dirty="0"/>
              <a:t>c</a:t>
            </a:r>
            <a:r>
              <a:rPr lang="en-US" altLang="ru-RU" sz="2800" dirty="0"/>
              <a:t>,</a:t>
            </a:r>
            <a:r>
              <a:rPr lang="en-US" altLang="ru-RU" sz="2800" i="1" dirty="0"/>
              <a:t> </a:t>
            </a:r>
            <a:r>
              <a:rPr lang="en-US" altLang="ru-RU" sz="2800" dirty="0"/>
              <a:t>…</a:t>
            </a:r>
          </a:p>
          <a:p>
            <a:pPr eaLnBrk="1" hangingPunct="1">
              <a:buFontTx/>
              <a:buNone/>
            </a:pPr>
            <a:r>
              <a:rPr lang="ru-RU" altLang="ru-RU" sz="2800" dirty="0"/>
              <a:t>Прямая </a:t>
            </a:r>
            <a:r>
              <a:rPr lang="en-US" altLang="ru-RU" sz="2800" i="1" dirty="0"/>
              <a:t>AB</a:t>
            </a:r>
            <a:r>
              <a:rPr lang="en-US" altLang="ru-RU" sz="2800" dirty="0"/>
              <a:t>, </a:t>
            </a:r>
            <a:r>
              <a:rPr lang="ru-RU" altLang="ru-RU" sz="2800" dirty="0"/>
              <a:t>прямая </a:t>
            </a:r>
            <a:r>
              <a:rPr lang="en-US" altLang="ru-RU" sz="2800" i="1" dirty="0"/>
              <a:t>CD</a:t>
            </a:r>
            <a:r>
              <a:rPr lang="ru-RU" altLang="ru-RU" sz="2800" dirty="0"/>
              <a:t>, …</a:t>
            </a:r>
            <a:endParaRPr lang="ru-RU" altLang="ru-RU" sz="2400" dirty="0"/>
          </a:p>
        </p:txBody>
      </p:sp>
      <p:sp>
        <p:nvSpPr>
          <p:cNvPr id="79933" name="Text Box 61">
            <a:extLst>
              <a:ext uri="{FF2B5EF4-FFF2-40B4-BE49-F238E27FC236}">
                <a16:creationId xmlns:a16="http://schemas.microsoft.com/office/drawing/2014/main" id="{C40C08F6-7D68-4BD0-B070-EDC78F763607}"/>
              </a:ext>
            </a:extLst>
          </p:cNvPr>
          <p:cNvSpPr txBox="1">
            <a:spLocks noChangeArrowheads="1"/>
          </p:cNvSpPr>
          <p:nvPr/>
        </p:nvSpPr>
        <p:spPr bwMode="auto">
          <a:xfrm>
            <a:off x="3200400" y="3657600"/>
            <a:ext cx="556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ru-RU" altLang="ru-RU" sz="2800"/>
              <a:t>Точка </a:t>
            </a:r>
            <a:r>
              <a:rPr lang="en-US" altLang="ru-RU" sz="2800" i="1"/>
              <a:t>A </a:t>
            </a:r>
            <a:r>
              <a:rPr lang="ru-RU" altLang="ru-RU" sz="2800"/>
              <a:t>принадлежит прямой </a:t>
            </a:r>
            <a:r>
              <a:rPr lang="en-US" altLang="ru-RU" sz="2800" i="1"/>
              <a:t>a</a:t>
            </a:r>
            <a:r>
              <a:rPr lang="ru-RU" altLang="ru-RU" sz="2800"/>
              <a:t>.</a:t>
            </a:r>
          </a:p>
        </p:txBody>
      </p:sp>
      <p:sp>
        <p:nvSpPr>
          <p:cNvPr id="79935" name="Text Box 63">
            <a:extLst>
              <a:ext uri="{FF2B5EF4-FFF2-40B4-BE49-F238E27FC236}">
                <a16:creationId xmlns:a16="http://schemas.microsoft.com/office/drawing/2014/main" id="{56D8F1DE-9BCF-494E-9573-897FC76BA8DF}"/>
              </a:ext>
            </a:extLst>
          </p:cNvPr>
          <p:cNvSpPr txBox="1">
            <a:spLocks noChangeArrowheads="1"/>
          </p:cNvSpPr>
          <p:nvPr/>
        </p:nvSpPr>
        <p:spPr bwMode="auto">
          <a:xfrm>
            <a:off x="3200400" y="4419600"/>
            <a:ext cx="556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ru-RU" altLang="ru-RU" sz="2800"/>
              <a:t>Точка </a:t>
            </a:r>
            <a:r>
              <a:rPr lang="en-US" altLang="ru-RU" sz="2800" i="1"/>
              <a:t>B </a:t>
            </a:r>
            <a:r>
              <a:rPr lang="ru-RU" altLang="ru-RU" sz="2800"/>
              <a:t>не принадлежит прямой </a:t>
            </a:r>
            <a:r>
              <a:rPr lang="en-US" altLang="ru-RU" sz="2800" i="1"/>
              <a:t>a</a:t>
            </a:r>
            <a:r>
              <a:rPr lang="ru-RU" altLang="ru-RU" sz="2800"/>
              <a:t>.</a:t>
            </a:r>
          </a:p>
        </p:txBody>
      </p:sp>
    </p:spTree>
    <p:extLst>
      <p:ext uri="{BB962C8B-B14F-4D97-AF65-F5344CB8AC3E}">
        <p14:creationId xmlns:p14="http://schemas.microsoft.com/office/powerpoint/2010/main" val="1805785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928"/>
                                        </p:tgtEl>
                                        <p:attrNameLst>
                                          <p:attrName>style.visibility</p:attrName>
                                        </p:attrNameLst>
                                      </p:cBhvr>
                                      <p:to>
                                        <p:strVal val="visible"/>
                                      </p:to>
                                    </p:set>
                                    <p:animEffect transition="in" filter="wipe(left)">
                                      <p:cBhvr>
                                        <p:cTn id="7" dur="500"/>
                                        <p:tgtEl>
                                          <p:spTgt spid="799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9927"/>
                                        </p:tgtEl>
                                        <p:attrNameLst>
                                          <p:attrName>style.visibility</p:attrName>
                                        </p:attrNameLst>
                                      </p:cBhvr>
                                      <p:to>
                                        <p:strVal val="visible"/>
                                      </p:to>
                                    </p:set>
                                    <p:animEffect transition="in" filter="wipe(left)">
                                      <p:cBhvr>
                                        <p:cTn id="12" dur="500"/>
                                        <p:tgtEl>
                                          <p:spTgt spid="799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9929"/>
                                        </p:tgtEl>
                                        <p:attrNameLst>
                                          <p:attrName>style.visibility</p:attrName>
                                        </p:attrNameLst>
                                      </p:cBhvr>
                                      <p:to>
                                        <p:strVal val="visible"/>
                                      </p:to>
                                    </p:set>
                                    <p:animEffect transition="in" filter="wipe(left)">
                                      <p:cBhvr>
                                        <p:cTn id="17" dur="500"/>
                                        <p:tgtEl>
                                          <p:spTgt spid="7992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9931"/>
                                        </p:tgtEl>
                                        <p:attrNameLst>
                                          <p:attrName>style.visibility</p:attrName>
                                        </p:attrNameLst>
                                      </p:cBhvr>
                                      <p:to>
                                        <p:strVal val="visible"/>
                                      </p:to>
                                    </p:set>
                                    <p:animEffect transition="in" filter="wipe(left)">
                                      <p:cBhvr>
                                        <p:cTn id="22" dur="500"/>
                                        <p:tgtEl>
                                          <p:spTgt spid="799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79922"/>
                                        </p:tgtEl>
                                        <p:attrNameLst>
                                          <p:attrName>style.visibility</p:attrName>
                                        </p:attrNameLst>
                                      </p:cBhvr>
                                      <p:to>
                                        <p:strVal val="visible"/>
                                      </p:to>
                                    </p:set>
                                    <p:animEffect transition="in" filter="wipe(left)">
                                      <p:cBhvr>
                                        <p:cTn id="27" dur="500"/>
                                        <p:tgtEl>
                                          <p:spTgt spid="7992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9933"/>
                                        </p:tgtEl>
                                        <p:attrNameLst>
                                          <p:attrName>style.visibility</p:attrName>
                                        </p:attrNameLst>
                                      </p:cBhvr>
                                      <p:to>
                                        <p:strVal val="visible"/>
                                      </p:to>
                                    </p:set>
                                    <p:animEffect transition="in" filter="wipe(left)">
                                      <p:cBhvr>
                                        <p:cTn id="32" dur="500"/>
                                        <p:tgtEl>
                                          <p:spTgt spid="799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79923"/>
                                        </p:tgtEl>
                                        <p:attrNameLst>
                                          <p:attrName>style.visibility</p:attrName>
                                        </p:attrNameLst>
                                      </p:cBhvr>
                                      <p:to>
                                        <p:strVal val="visible"/>
                                      </p:to>
                                    </p:set>
                                    <p:animEffect transition="in" filter="wipe(left)">
                                      <p:cBhvr>
                                        <p:cTn id="37" dur="500"/>
                                        <p:tgtEl>
                                          <p:spTgt spid="7992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9935"/>
                                        </p:tgtEl>
                                        <p:attrNameLst>
                                          <p:attrName>style.visibility</p:attrName>
                                        </p:attrNameLst>
                                      </p:cBhvr>
                                      <p:to>
                                        <p:strVal val="visible"/>
                                      </p:to>
                                    </p:set>
                                    <p:animEffect transition="in" filter="wipe(left)">
                                      <p:cBhvr>
                                        <p:cTn id="42" dur="500"/>
                                        <p:tgtEl>
                                          <p:spTgt spid="799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27" grpId="0" autoUpdateAnimBg="0"/>
      <p:bldP spid="79928" grpId="0" autoUpdateAnimBg="0"/>
      <p:bldP spid="79929" grpId="0" autoUpdateAnimBg="0"/>
      <p:bldP spid="79931" grpId="0" autoUpdateAnimBg="0"/>
      <p:bldP spid="79933" grpId="0" autoUpdateAnimBg="0"/>
      <p:bldP spid="7993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22">
            <a:extLst>
              <a:ext uri="{FF2B5EF4-FFF2-40B4-BE49-F238E27FC236}">
                <a16:creationId xmlns:a16="http://schemas.microsoft.com/office/drawing/2014/main" id="{4EDAC45F-E195-405A-9CF4-04C20C42A6EE}"/>
              </a:ext>
            </a:extLst>
          </p:cNvPr>
          <p:cNvSpPr txBox="1">
            <a:spLocks noChangeArrowheads="1"/>
          </p:cNvSpPr>
          <p:nvPr/>
        </p:nvSpPr>
        <p:spPr bwMode="auto">
          <a:xfrm>
            <a:off x="60325" y="908720"/>
            <a:ext cx="8975725"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Идея аксиоматического построения геометрии, предложенная и реализованная Евклидом, состоит в том, что если мы не можем определить, что представляет собой исследуемый объект, то следует определить его свойства, выделить существенные признаки объекта и абстрагироваться от несущественных. Эти свойства называются </a:t>
            </a:r>
            <a:r>
              <a:rPr lang="ru-RU" sz="2400" i="1" dirty="0">
                <a:solidFill>
                  <a:srgbClr val="FF0000"/>
                </a:solidFill>
                <a:effectLst/>
                <a:latin typeface="Times New Roman" panose="02020603050405020304" pitchFamily="18" charset="0"/>
                <a:ea typeface="Times New Roman" panose="02020603050405020304" pitchFamily="18" charset="0"/>
              </a:rPr>
              <a:t>аксиомами</a:t>
            </a:r>
            <a:r>
              <a:rPr lang="ru-RU" sz="2400" dirty="0">
                <a:effectLst/>
                <a:latin typeface="Times New Roman" panose="02020603050405020304" pitchFamily="18" charset="0"/>
                <a:ea typeface="Times New Roman" panose="02020603050405020304" pitchFamily="18" charset="0"/>
              </a:rPr>
              <a:t>, что в переводе с греческо­го языка означает “достойное признания, не вызывающее сомнения”.</a:t>
            </a:r>
            <a:endParaRPr lang="ru-RU" altLang="ru-RU" sz="2400" dirty="0">
              <a:cs typeface="Times New Roman" panose="02020603050405020304" pitchFamily="18" charset="0"/>
            </a:endParaRPr>
          </a:p>
        </p:txBody>
      </p:sp>
      <p:sp>
        <p:nvSpPr>
          <p:cNvPr id="9" name="Text Box 22">
            <a:extLst>
              <a:ext uri="{FF2B5EF4-FFF2-40B4-BE49-F238E27FC236}">
                <a16:creationId xmlns:a16="http://schemas.microsoft.com/office/drawing/2014/main" id="{DE5CD3B2-26C6-4C92-89BE-05E897ACBE4C}"/>
              </a:ext>
            </a:extLst>
          </p:cNvPr>
          <p:cNvSpPr txBox="1">
            <a:spLocks noChangeArrowheads="1"/>
          </p:cNvSpPr>
          <p:nvPr/>
        </p:nvSpPr>
        <p:spPr bwMode="auto">
          <a:xfrm>
            <a:off x="60325" y="3950639"/>
            <a:ext cx="8975725"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Например, фигуры шахматного слона могут быть сделаны из разных материалов, иметь разную форму, быть непохожими на настоящих слонов. Все эти признаки не являются для них существенными. Существенными являются правила (аксиомы), по которым они могут передвигаться по шахматной доске.</a:t>
            </a:r>
            <a:endParaRPr lang="ru-RU" altLang="ru-RU" sz="2400" dirty="0">
              <a:cs typeface="Times New Roman" panose="02020603050405020304" pitchFamily="18" charset="0"/>
            </a:endParaRPr>
          </a:p>
        </p:txBody>
      </p:sp>
      <p:sp>
        <p:nvSpPr>
          <p:cNvPr id="4" name="Text Box 5">
            <a:extLst>
              <a:ext uri="{FF2B5EF4-FFF2-40B4-BE49-F238E27FC236}">
                <a16:creationId xmlns:a16="http://schemas.microsoft.com/office/drawing/2014/main" id="{24646407-555C-FA75-A465-D680428A74EB}"/>
              </a:ext>
            </a:extLst>
          </p:cNvPr>
          <p:cNvSpPr txBox="1">
            <a:spLocks noChangeArrowheads="1"/>
          </p:cNvSpPr>
          <p:nvPr/>
        </p:nvSpPr>
        <p:spPr bwMode="auto">
          <a:xfrm>
            <a:off x="0" y="115886"/>
            <a:ext cx="9144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t>	</a:t>
            </a:r>
            <a:r>
              <a:rPr lang="ru-RU" altLang="ru-RU" sz="2400" dirty="0"/>
              <a:t>Точка, прямая и плоскость являются неопределяемыми понятиями. Они характеризуются своими свойствами</a:t>
            </a:r>
            <a:r>
              <a:rPr lang="en-US" altLang="ru-RU" sz="2400" dirty="0"/>
              <a:t> (</a:t>
            </a:r>
            <a:r>
              <a:rPr lang="ru-RU" altLang="ru-RU" sz="2400" dirty="0"/>
              <a:t>аксиомами).</a:t>
            </a:r>
            <a:r>
              <a:rPr lang="ru-RU" altLang="ru-RU" sz="2400" i="1" dirty="0">
                <a:cs typeface="Times New Roman" panose="02020603050405020304" pitchFamily="18" charset="0"/>
              </a:rPr>
              <a:t> </a:t>
            </a:r>
            <a:endParaRPr lang="ru-RU" altLang="ru-RU" sz="2400" dirty="0"/>
          </a:p>
        </p:txBody>
      </p:sp>
    </p:spTree>
    <p:extLst>
      <p:ext uri="{BB962C8B-B14F-4D97-AF65-F5344CB8AC3E}">
        <p14:creationId xmlns:p14="http://schemas.microsoft.com/office/powerpoint/2010/main" val="897966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22">
            <a:extLst>
              <a:ext uri="{FF2B5EF4-FFF2-40B4-BE49-F238E27FC236}">
                <a16:creationId xmlns:a16="http://schemas.microsoft.com/office/drawing/2014/main" id="{4EDAC45F-E195-405A-9CF4-04C20C42A6EE}"/>
              </a:ext>
            </a:extLst>
          </p:cNvPr>
          <p:cNvSpPr txBox="1">
            <a:spLocks noChangeArrowheads="1"/>
          </p:cNvSpPr>
          <p:nvPr/>
        </p:nvSpPr>
        <p:spPr bwMode="auto">
          <a:xfrm>
            <a:off x="60325" y="73371"/>
            <a:ext cx="8975725"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Каждая наука имеет свои определённые правила. В повседневной жизни также приходится иметь дело с теми или иными правилами. Например, различные игры ос­новываются на правилах. При работе с компьютером руководству­ются определёнными правилами. Свод законов, регулирующих деятельность человека в той или иной области, также представляет собой набор правил.</a:t>
            </a:r>
            <a:endParaRPr lang="ru-RU" altLang="ru-RU" sz="2400" dirty="0">
              <a:cs typeface="Times New Roman" panose="02020603050405020304" pitchFamily="18" charset="0"/>
            </a:endParaRPr>
          </a:p>
        </p:txBody>
      </p:sp>
      <p:sp>
        <p:nvSpPr>
          <p:cNvPr id="9" name="Text Box 22">
            <a:extLst>
              <a:ext uri="{FF2B5EF4-FFF2-40B4-BE49-F238E27FC236}">
                <a16:creationId xmlns:a16="http://schemas.microsoft.com/office/drawing/2014/main" id="{DE5CD3B2-26C6-4C92-89BE-05E897ACBE4C}"/>
              </a:ext>
            </a:extLst>
          </p:cNvPr>
          <p:cNvSpPr txBox="1">
            <a:spLocks noChangeArrowheads="1"/>
          </p:cNvSpPr>
          <p:nvPr/>
        </p:nvSpPr>
        <p:spPr bwMode="auto">
          <a:xfrm>
            <a:off x="60325" y="2708920"/>
            <a:ext cx="8975725"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cs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Аналогичным образом аксиомы геометрии можно рассматривать как правила игры в гео­метрию. Используя аксиомы, путём логических рассуждений, выводятся (дока­зываются) свойства геометрических фигур, называемые </a:t>
            </a:r>
            <a:r>
              <a:rPr lang="ru-RU" sz="2400" i="1" dirty="0">
                <a:solidFill>
                  <a:srgbClr val="FF0000"/>
                </a:solidFill>
                <a:effectLst/>
                <a:latin typeface="Times New Roman" panose="02020603050405020304" pitchFamily="18" charset="0"/>
                <a:ea typeface="Times New Roman" panose="02020603050405020304" pitchFamily="18" charset="0"/>
              </a:rPr>
              <a:t>теоремами</a:t>
            </a:r>
            <a:r>
              <a:rPr lang="ru-RU" sz="2400" dirty="0">
                <a:effectLst/>
                <a:latin typeface="Times New Roman" panose="02020603050405020304" pitchFamily="18" charset="0"/>
                <a:ea typeface="Times New Roman" panose="02020603050405020304" pitchFamily="18" charset="0"/>
              </a:rPr>
              <a:t>. Особую роль при этом играют логические рассуждения – </a:t>
            </a:r>
            <a:r>
              <a:rPr lang="ru-RU" sz="2400" i="1" dirty="0">
                <a:solidFill>
                  <a:srgbClr val="FF0000"/>
                </a:solidFill>
                <a:effectLst/>
                <a:latin typeface="Times New Roman" panose="02020603050405020304" pitchFamily="18" charset="0"/>
                <a:ea typeface="Times New Roman" panose="02020603050405020304" pitchFamily="18" charset="0"/>
              </a:rPr>
              <a:t>доказательства</a:t>
            </a:r>
            <a:r>
              <a:rPr lang="ru-RU" sz="2400" dirty="0">
                <a:effectLst/>
                <a:latin typeface="Times New Roman" panose="02020603050405020304" pitchFamily="18" charset="0"/>
                <a:ea typeface="Times New Roman" panose="02020603050405020304" pitchFamily="18" charset="0"/>
              </a:rPr>
              <a:t>. Несмотря на то, что некоторые свойства геометрических фигур могут показаться вытекающими из рисунка, тем не менее, они нуждаются в доказательстве. Рисунок помогает найти доказательство, но не заменяет его.</a:t>
            </a:r>
            <a:endParaRPr lang="ru-RU" altLang="ru-RU" sz="2400" dirty="0">
              <a:cs typeface="Times New Roman" panose="02020603050405020304" pitchFamily="18" charset="0"/>
            </a:endParaRPr>
          </a:p>
        </p:txBody>
      </p:sp>
    </p:spTree>
    <p:extLst>
      <p:ext uri="{BB962C8B-B14F-4D97-AF65-F5344CB8AC3E}">
        <p14:creationId xmlns:p14="http://schemas.microsoft.com/office/powerpoint/2010/main" val="4292678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id="{F2CCE77F-34FA-41E5-96D7-C6591CF91C56}"/>
              </a:ext>
            </a:extLst>
          </p:cNvPr>
          <p:cNvGrpSpPr/>
          <p:nvPr/>
        </p:nvGrpSpPr>
        <p:grpSpPr>
          <a:xfrm>
            <a:off x="15875" y="1689562"/>
            <a:ext cx="9020175" cy="2349798"/>
            <a:chOff x="15875" y="1689562"/>
            <a:chExt cx="9020175" cy="2349798"/>
          </a:xfrm>
        </p:grpSpPr>
        <p:sp>
          <p:nvSpPr>
            <p:cNvPr id="11267" name="Text Box 8">
              <a:extLst>
                <a:ext uri="{FF2B5EF4-FFF2-40B4-BE49-F238E27FC236}">
                  <a16:creationId xmlns:a16="http://schemas.microsoft.com/office/drawing/2014/main" id="{2DF8635B-882C-4326-8F01-8FF0CF47259A}"/>
                </a:ext>
              </a:extLst>
            </p:cNvPr>
            <p:cNvSpPr txBox="1">
              <a:spLocks noChangeArrowheads="1"/>
            </p:cNvSpPr>
            <p:nvPr/>
          </p:nvSpPr>
          <p:spPr bwMode="auto">
            <a:xfrm>
              <a:off x="15875" y="1689562"/>
              <a:ext cx="9020175"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t>	</a:t>
              </a:r>
              <a:r>
                <a:rPr lang="ru-RU" altLang="ru-RU" sz="2800" i="1" dirty="0"/>
                <a:t>Определение. </a:t>
              </a:r>
              <a:r>
                <a:rPr lang="ru-RU" altLang="ru-RU" sz="2800" dirty="0"/>
                <a:t>Две прямые называются</a:t>
              </a:r>
              <a:r>
                <a:rPr lang="en-US" altLang="ru-RU" sz="2800" dirty="0">
                  <a:solidFill>
                    <a:schemeClr val="accent1"/>
                  </a:solidFill>
                </a:rPr>
                <a:t> </a:t>
              </a:r>
              <a:r>
                <a:rPr lang="ru-RU" altLang="ru-RU" sz="2800" dirty="0">
                  <a:solidFill>
                    <a:srgbClr val="FF3300"/>
                  </a:solidFill>
                </a:rPr>
                <a:t>пересекающимися</a:t>
              </a:r>
              <a:r>
                <a:rPr lang="ru-RU" altLang="ru-RU" sz="2800" dirty="0"/>
                <a:t>, если они имеют одну общую точку.</a:t>
              </a:r>
            </a:p>
          </p:txBody>
        </p:sp>
        <p:pic>
          <p:nvPicPr>
            <p:cNvPr id="11268" name="Picture 16">
              <a:extLst>
                <a:ext uri="{FF2B5EF4-FFF2-40B4-BE49-F238E27FC236}">
                  <a16:creationId xmlns:a16="http://schemas.microsoft.com/office/drawing/2014/main" id="{2716C702-FF2C-452D-8A2D-5ED4EC868C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7838" y="2974148"/>
              <a:ext cx="2479675" cy="1065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4" name="Группа 3">
            <a:extLst>
              <a:ext uri="{FF2B5EF4-FFF2-40B4-BE49-F238E27FC236}">
                <a16:creationId xmlns:a16="http://schemas.microsoft.com/office/drawing/2014/main" id="{F3BF754C-A6F5-4944-911A-8725B8BC1425}"/>
              </a:ext>
            </a:extLst>
          </p:cNvPr>
          <p:cNvGrpSpPr/>
          <p:nvPr/>
        </p:nvGrpSpPr>
        <p:grpSpPr>
          <a:xfrm>
            <a:off x="28575" y="2830038"/>
            <a:ext cx="9115425" cy="2284216"/>
            <a:chOff x="28575" y="2830038"/>
            <a:chExt cx="9115425" cy="2284216"/>
          </a:xfrm>
        </p:grpSpPr>
        <p:sp>
          <p:nvSpPr>
            <p:cNvPr id="11269" name="Text Box 13">
              <a:extLst>
                <a:ext uri="{FF2B5EF4-FFF2-40B4-BE49-F238E27FC236}">
                  <a16:creationId xmlns:a16="http://schemas.microsoft.com/office/drawing/2014/main" id="{46FF9730-BEA7-4A62-827D-A3F01DA28A26}"/>
                </a:ext>
              </a:extLst>
            </p:cNvPr>
            <p:cNvSpPr txBox="1">
              <a:spLocks noChangeArrowheads="1"/>
            </p:cNvSpPr>
            <p:nvPr/>
          </p:nvSpPr>
          <p:spPr bwMode="auto">
            <a:xfrm>
              <a:off x="28575" y="4160167"/>
              <a:ext cx="9115425"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t>	</a:t>
              </a:r>
              <a:r>
                <a:rPr lang="ru-RU" altLang="ru-RU" sz="2800" i="1" dirty="0"/>
                <a:t>Определение</a:t>
              </a:r>
              <a:r>
                <a:rPr lang="ru-RU" altLang="ru-RU" sz="2800" dirty="0"/>
                <a:t>.</a:t>
              </a:r>
              <a:r>
                <a:rPr lang="ru-RU" altLang="ru-RU" sz="2800" i="1" dirty="0"/>
                <a:t> </a:t>
              </a:r>
              <a:r>
                <a:rPr lang="ru-RU" altLang="ru-RU" sz="2800" dirty="0"/>
                <a:t>Две прямые называются</a:t>
              </a:r>
              <a:r>
                <a:rPr lang="en-US" altLang="ru-RU" sz="2800" dirty="0">
                  <a:solidFill>
                    <a:schemeClr val="accent1"/>
                  </a:solidFill>
                </a:rPr>
                <a:t> </a:t>
              </a:r>
              <a:r>
                <a:rPr lang="ru-RU" altLang="ru-RU" sz="2800" dirty="0">
                  <a:solidFill>
                    <a:srgbClr val="FF3300"/>
                  </a:solidFill>
                </a:rPr>
                <a:t>параллельными</a:t>
              </a:r>
              <a:r>
                <a:rPr lang="ru-RU" altLang="ru-RU" sz="2800" dirty="0"/>
                <a:t>, если они не имеют общих точек.</a:t>
              </a:r>
            </a:p>
          </p:txBody>
        </p:sp>
        <p:pic>
          <p:nvPicPr>
            <p:cNvPr id="11270" name="Picture 17">
              <a:extLst>
                <a:ext uri="{FF2B5EF4-FFF2-40B4-BE49-F238E27FC236}">
                  <a16:creationId xmlns:a16="http://schemas.microsoft.com/office/drawing/2014/main" id="{F8AAC050-A7EF-4DC6-928C-5840385DF7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9818" y="2830038"/>
              <a:ext cx="2479675"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271" name="Группа 18">
            <a:extLst>
              <a:ext uri="{FF2B5EF4-FFF2-40B4-BE49-F238E27FC236}">
                <a16:creationId xmlns:a16="http://schemas.microsoft.com/office/drawing/2014/main" id="{B9E4AF78-C18D-4A79-A3CE-5DC13B9C6930}"/>
              </a:ext>
            </a:extLst>
          </p:cNvPr>
          <p:cNvGrpSpPr>
            <a:grpSpLocks/>
          </p:cNvGrpSpPr>
          <p:nvPr/>
        </p:nvGrpSpPr>
        <p:grpSpPr bwMode="auto">
          <a:xfrm>
            <a:off x="5114925" y="8189913"/>
            <a:ext cx="5049838" cy="547687"/>
            <a:chOff x="2272" y="7438"/>
            <a:chExt cx="7952" cy="864"/>
          </a:xfrm>
        </p:grpSpPr>
        <p:sp>
          <p:nvSpPr>
            <p:cNvPr id="11275" name="Text Box 692">
              <a:extLst>
                <a:ext uri="{FF2B5EF4-FFF2-40B4-BE49-F238E27FC236}">
                  <a16:creationId xmlns:a16="http://schemas.microsoft.com/office/drawing/2014/main" id="{812315FE-6424-4377-ABE3-31AB4F9B42D4}"/>
                </a:ext>
              </a:extLst>
            </p:cNvPr>
            <p:cNvSpPr txBox="1">
              <a:spLocks noChangeArrowheads="1"/>
            </p:cNvSpPr>
            <p:nvPr/>
          </p:nvSpPr>
          <p:spPr bwMode="auto">
            <a:xfrm>
              <a:off x="6480" y="7438"/>
              <a:ext cx="3744" cy="864"/>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ru-RU" altLang="ru-RU" sz="1400" b="1"/>
                <a:t>Не имеют общих точек</a:t>
              </a:r>
            </a:p>
            <a:p>
              <a:pPr algn="ctr" eaLnBrk="1" hangingPunct="1">
                <a:spcBef>
                  <a:spcPct val="0"/>
                </a:spcBef>
                <a:buFontTx/>
                <a:buNone/>
              </a:pPr>
              <a:r>
                <a:rPr lang="ru-RU" altLang="ru-RU" sz="1400">
                  <a:cs typeface="Times New Roman" panose="02020603050405020304" pitchFamily="18" charset="0"/>
                </a:rPr>
                <a:t>(параллельны)</a:t>
              </a:r>
            </a:p>
          </p:txBody>
        </p:sp>
        <p:sp>
          <p:nvSpPr>
            <p:cNvPr id="11276" name="Text Box 693">
              <a:extLst>
                <a:ext uri="{FF2B5EF4-FFF2-40B4-BE49-F238E27FC236}">
                  <a16:creationId xmlns:a16="http://schemas.microsoft.com/office/drawing/2014/main" id="{737F3FF9-71E8-4134-8778-0D778264B95A}"/>
                </a:ext>
              </a:extLst>
            </p:cNvPr>
            <p:cNvSpPr txBox="1">
              <a:spLocks noChangeArrowheads="1"/>
            </p:cNvSpPr>
            <p:nvPr/>
          </p:nvSpPr>
          <p:spPr bwMode="auto">
            <a:xfrm>
              <a:off x="2272" y="7438"/>
              <a:ext cx="3692" cy="864"/>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ru-RU" altLang="ru-RU" sz="1400" b="1"/>
                <a:t>Имеют одну общую точку</a:t>
              </a:r>
            </a:p>
            <a:p>
              <a:pPr algn="ctr" eaLnBrk="1" hangingPunct="1">
                <a:spcBef>
                  <a:spcPct val="0"/>
                </a:spcBef>
                <a:buFontTx/>
                <a:buNone/>
              </a:pPr>
              <a:r>
                <a:rPr lang="ru-RU" altLang="ru-RU" sz="1400" b="1"/>
                <a:t>(пересекаются)</a:t>
              </a:r>
            </a:p>
          </p:txBody>
        </p:sp>
      </p:grpSp>
      <p:cxnSp>
        <p:nvCxnSpPr>
          <p:cNvPr id="11272" name="Прямая соединительная линия 21">
            <a:extLst>
              <a:ext uri="{FF2B5EF4-FFF2-40B4-BE49-F238E27FC236}">
                <a16:creationId xmlns:a16="http://schemas.microsoft.com/office/drawing/2014/main" id="{7D3DE58B-3B8D-4773-A792-B9D97389104D}"/>
              </a:ext>
            </a:extLst>
          </p:cNvPr>
          <p:cNvCxnSpPr>
            <a:cxnSpLocks noChangeShapeType="1"/>
          </p:cNvCxnSpPr>
          <p:nvPr/>
        </p:nvCxnSpPr>
        <p:spPr bwMode="auto">
          <a:xfrm flipH="1">
            <a:off x="6323013" y="7823200"/>
            <a:ext cx="1006475" cy="3667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73" name="Прямая соединительная линия 22">
            <a:extLst>
              <a:ext uri="{FF2B5EF4-FFF2-40B4-BE49-F238E27FC236}">
                <a16:creationId xmlns:a16="http://schemas.microsoft.com/office/drawing/2014/main" id="{E3DCA028-DC75-4701-8BD4-AB907B1846AD}"/>
              </a:ext>
            </a:extLst>
          </p:cNvPr>
          <p:cNvCxnSpPr>
            <a:cxnSpLocks noChangeShapeType="1"/>
          </p:cNvCxnSpPr>
          <p:nvPr/>
        </p:nvCxnSpPr>
        <p:spPr bwMode="auto">
          <a:xfrm>
            <a:off x="7329488" y="7823200"/>
            <a:ext cx="1463675" cy="3667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4" name="Text Box 23">
            <a:extLst>
              <a:ext uri="{FF2B5EF4-FFF2-40B4-BE49-F238E27FC236}">
                <a16:creationId xmlns:a16="http://schemas.microsoft.com/office/drawing/2014/main" id="{339C0E12-FF89-4B22-BAB3-78F6119E31BF}"/>
              </a:ext>
            </a:extLst>
          </p:cNvPr>
          <p:cNvSpPr txBox="1">
            <a:spLocks noChangeArrowheads="1"/>
          </p:cNvSpPr>
          <p:nvPr/>
        </p:nvSpPr>
        <p:spPr bwMode="auto">
          <a:xfrm>
            <a:off x="0" y="-26101"/>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400" dirty="0"/>
              <a:t>	</a:t>
            </a:r>
            <a:r>
              <a:rPr lang="ru-RU" altLang="ru-RU" sz="2800" dirty="0"/>
              <a:t>В качестве аксиомы принимается следующее свойство прямых:</a:t>
            </a:r>
          </a:p>
        </p:txBody>
      </p:sp>
      <p:sp>
        <p:nvSpPr>
          <p:cNvPr id="16" name="Text Box 24">
            <a:extLst>
              <a:ext uri="{FF2B5EF4-FFF2-40B4-BE49-F238E27FC236}">
                <a16:creationId xmlns:a16="http://schemas.microsoft.com/office/drawing/2014/main" id="{A6D343BA-AEF9-4C5E-BA4C-FA4D467A2BE9}"/>
              </a:ext>
            </a:extLst>
          </p:cNvPr>
          <p:cNvSpPr txBox="1">
            <a:spLocks noChangeArrowheads="1"/>
          </p:cNvSpPr>
          <p:nvPr/>
        </p:nvSpPr>
        <p:spPr bwMode="auto">
          <a:xfrm>
            <a:off x="168275" y="884306"/>
            <a:ext cx="89757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i="1" dirty="0">
                <a:solidFill>
                  <a:srgbClr val="FF3300"/>
                </a:solidFill>
              </a:rPr>
              <a:t>Через любые две точки проходит единственная прямая</a:t>
            </a:r>
          </a:p>
        </p:txBody>
      </p:sp>
      <p:sp>
        <p:nvSpPr>
          <p:cNvPr id="18" name="Text Box 8">
            <a:extLst>
              <a:ext uri="{FF2B5EF4-FFF2-40B4-BE49-F238E27FC236}">
                <a16:creationId xmlns:a16="http://schemas.microsoft.com/office/drawing/2014/main" id="{F90EED77-09AE-41FE-86AC-C30A4514BF98}"/>
              </a:ext>
            </a:extLst>
          </p:cNvPr>
          <p:cNvSpPr txBox="1">
            <a:spLocks noChangeArrowheads="1"/>
          </p:cNvSpPr>
          <p:nvPr/>
        </p:nvSpPr>
        <p:spPr bwMode="auto">
          <a:xfrm>
            <a:off x="15875" y="5184898"/>
            <a:ext cx="9020175"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800" dirty="0"/>
              <a:t>	Из приведённой выше аксиомы следует, что две прямые не могут иметь более одной общей точки.</a:t>
            </a:r>
          </a:p>
        </p:txBody>
      </p:sp>
    </p:spTree>
    <p:extLst>
      <p:ext uri="{BB962C8B-B14F-4D97-AF65-F5344CB8AC3E}">
        <p14:creationId xmlns:p14="http://schemas.microsoft.com/office/powerpoint/2010/main" val="244212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09D4F86-0E99-4C45-BA05-319C6CCAC226}"/>
              </a:ext>
            </a:extLst>
          </p:cNvPr>
          <p:cNvSpPr>
            <a:spLocks noGrp="1" noChangeArrowheads="1"/>
          </p:cNvSpPr>
          <p:nvPr>
            <p:ph type="title"/>
          </p:nvPr>
        </p:nvSpPr>
        <p:spPr>
          <a:xfrm>
            <a:off x="732119" y="573032"/>
            <a:ext cx="7772400" cy="457200"/>
          </a:xfrm>
        </p:spPr>
        <p:txBody>
          <a:bodyPr/>
          <a:lstStyle/>
          <a:p>
            <a:pPr eaLnBrk="1" hangingPunct="1"/>
            <a:r>
              <a:rPr lang="ru-RU" altLang="ru-RU" sz="3600" dirty="0">
                <a:solidFill>
                  <a:srgbClr val="FF3300"/>
                </a:solidFill>
              </a:rPr>
              <a:t>Схема расположения двух прямых</a:t>
            </a:r>
          </a:p>
        </p:txBody>
      </p:sp>
      <p:grpSp>
        <p:nvGrpSpPr>
          <p:cNvPr id="11271" name="Группа 18">
            <a:extLst>
              <a:ext uri="{FF2B5EF4-FFF2-40B4-BE49-F238E27FC236}">
                <a16:creationId xmlns:a16="http://schemas.microsoft.com/office/drawing/2014/main" id="{B9E4AF78-C18D-4A79-A3CE-5DC13B9C6930}"/>
              </a:ext>
            </a:extLst>
          </p:cNvPr>
          <p:cNvGrpSpPr>
            <a:grpSpLocks/>
          </p:cNvGrpSpPr>
          <p:nvPr/>
        </p:nvGrpSpPr>
        <p:grpSpPr bwMode="auto">
          <a:xfrm>
            <a:off x="5114925" y="8189913"/>
            <a:ext cx="5049838" cy="547687"/>
            <a:chOff x="2272" y="7438"/>
            <a:chExt cx="7952" cy="864"/>
          </a:xfrm>
        </p:grpSpPr>
        <p:sp>
          <p:nvSpPr>
            <p:cNvPr id="11275" name="Text Box 692">
              <a:extLst>
                <a:ext uri="{FF2B5EF4-FFF2-40B4-BE49-F238E27FC236}">
                  <a16:creationId xmlns:a16="http://schemas.microsoft.com/office/drawing/2014/main" id="{812315FE-6424-4377-ABE3-31AB4F9B42D4}"/>
                </a:ext>
              </a:extLst>
            </p:cNvPr>
            <p:cNvSpPr txBox="1">
              <a:spLocks noChangeArrowheads="1"/>
            </p:cNvSpPr>
            <p:nvPr/>
          </p:nvSpPr>
          <p:spPr bwMode="auto">
            <a:xfrm>
              <a:off x="6480" y="7438"/>
              <a:ext cx="3744" cy="864"/>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ru-RU" altLang="ru-RU" sz="1400" b="1"/>
                <a:t>Не имеют общих точек</a:t>
              </a:r>
            </a:p>
            <a:p>
              <a:pPr algn="ctr" eaLnBrk="1" hangingPunct="1">
                <a:spcBef>
                  <a:spcPct val="0"/>
                </a:spcBef>
                <a:buFontTx/>
                <a:buNone/>
              </a:pPr>
              <a:r>
                <a:rPr lang="ru-RU" altLang="ru-RU" sz="1400">
                  <a:cs typeface="Times New Roman" panose="02020603050405020304" pitchFamily="18" charset="0"/>
                </a:rPr>
                <a:t>(параллельны)</a:t>
              </a:r>
            </a:p>
          </p:txBody>
        </p:sp>
        <p:sp>
          <p:nvSpPr>
            <p:cNvPr id="11276" name="Text Box 693">
              <a:extLst>
                <a:ext uri="{FF2B5EF4-FFF2-40B4-BE49-F238E27FC236}">
                  <a16:creationId xmlns:a16="http://schemas.microsoft.com/office/drawing/2014/main" id="{737F3FF9-71E8-4134-8778-0D778264B95A}"/>
                </a:ext>
              </a:extLst>
            </p:cNvPr>
            <p:cNvSpPr txBox="1">
              <a:spLocks noChangeArrowheads="1"/>
            </p:cNvSpPr>
            <p:nvPr/>
          </p:nvSpPr>
          <p:spPr bwMode="auto">
            <a:xfrm>
              <a:off x="2272" y="7438"/>
              <a:ext cx="3692" cy="864"/>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ru-RU" altLang="ru-RU" sz="1400" b="1"/>
                <a:t>Имеют одну общую точку</a:t>
              </a:r>
            </a:p>
            <a:p>
              <a:pPr algn="ctr" eaLnBrk="1" hangingPunct="1">
                <a:spcBef>
                  <a:spcPct val="0"/>
                </a:spcBef>
                <a:buFontTx/>
                <a:buNone/>
              </a:pPr>
              <a:r>
                <a:rPr lang="ru-RU" altLang="ru-RU" sz="1400" b="1"/>
                <a:t>(пересекаются)</a:t>
              </a:r>
            </a:p>
          </p:txBody>
        </p:sp>
      </p:grpSp>
      <p:cxnSp>
        <p:nvCxnSpPr>
          <p:cNvPr id="11272" name="Прямая соединительная линия 21">
            <a:extLst>
              <a:ext uri="{FF2B5EF4-FFF2-40B4-BE49-F238E27FC236}">
                <a16:creationId xmlns:a16="http://schemas.microsoft.com/office/drawing/2014/main" id="{7D3DE58B-3B8D-4773-A792-B9D97389104D}"/>
              </a:ext>
            </a:extLst>
          </p:cNvPr>
          <p:cNvCxnSpPr>
            <a:cxnSpLocks noChangeShapeType="1"/>
          </p:cNvCxnSpPr>
          <p:nvPr/>
        </p:nvCxnSpPr>
        <p:spPr bwMode="auto">
          <a:xfrm flipH="1">
            <a:off x="6323013" y="7823200"/>
            <a:ext cx="1006475" cy="3667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73" name="Прямая соединительная линия 22">
            <a:extLst>
              <a:ext uri="{FF2B5EF4-FFF2-40B4-BE49-F238E27FC236}">
                <a16:creationId xmlns:a16="http://schemas.microsoft.com/office/drawing/2014/main" id="{E3DCA028-DC75-4701-8BD4-AB907B1846AD}"/>
              </a:ext>
            </a:extLst>
          </p:cNvPr>
          <p:cNvCxnSpPr>
            <a:cxnSpLocks noChangeShapeType="1"/>
          </p:cNvCxnSpPr>
          <p:nvPr/>
        </p:nvCxnSpPr>
        <p:spPr bwMode="auto">
          <a:xfrm>
            <a:off x="7329488" y="7823200"/>
            <a:ext cx="1463675" cy="3667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nvGrpSpPr>
          <p:cNvPr id="2" name="Группа 1">
            <a:extLst>
              <a:ext uri="{FF2B5EF4-FFF2-40B4-BE49-F238E27FC236}">
                <a16:creationId xmlns:a16="http://schemas.microsoft.com/office/drawing/2014/main" id="{9995D678-2A9C-4CE3-8177-49DC61B69C58}"/>
              </a:ext>
            </a:extLst>
          </p:cNvPr>
          <p:cNvGrpSpPr/>
          <p:nvPr/>
        </p:nvGrpSpPr>
        <p:grpSpPr>
          <a:xfrm>
            <a:off x="755576" y="1628800"/>
            <a:ext cx="7799816" cy="1972945"/>
            <a:chOff x="899592" y="2306002"/>
            <a:chExt cx="7799816" cy="1972945"/>
          </a:xfrm>
        </p:grpSpPr>
        <p:grpSp>
          <p:nvGrpSpPr>
            <p:cNvPr id="14" name="Группа 13">
              <a:extLst>
                <a:ext uri="{FF2B5EF4-FFF2-40B4-BE49-F238E27FC236}">
                  <a16:creationId xmlns:a16="http://schemas.microsoft.com/office/drawing/2014/main" id="{175C2DF5-00A7-447F-B862-A4CBCE7DAAB1}"/>
                </a:ext>
              </a:extLst>
            </p:cNvPr>
            <p:cNvGrpSpPr>
              <a:grpSpLocks/>
            </p:cNvGrpSpPr>
            <p:nvPr/>
          </p:nvGrpSpPr>
          <p:grpSpPr bwMode="auto">
            <a:xfrm>
              <a:off x="899592" y="2306002"/>
              <a:ext cx="7799816" cy="1972945"/>
              <a:chOff x="-18" y="7615"/>
              <a:chExt cx="12907" cy="3107"/>
            </a:xfrm>
          </p:grpSpPr>
          <p:sp>
            <p:nvSpPr>
              <p:cNvPr id="17" name="Text Box 692">
                <a:extLst>
                  <a:ext uri="{FF2B5EF4-FFF2-40B4-BE49-F238E27FC236}">
                    <a16:creationId xmlns:a16="http://schemas.microsoft.com/office/drawing/2014/main" id="{91175B87-1E3A-46C8-AEAE-7D909644495B}"/>
                  </a:ext>
                </a:extLst>
              </p:cNvPr>
              <p:cNvSpPr txBox="1">
                <a:spLocks noChangeArrowheads="1"/>
              </p:cNvSpPr>
              <p:nvPr/>
            </p:nvSpPr>
            <p:spPr bwMode="auto">
              <a:xfrm>
                <a:off x="6610" y="9379"/>
                <a:ext cx="6279" cy="13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r>
                  <a:rPr lang="ru-RU" dirty="0">
                    <a:effectLst/>
                    <a:latin typeface="Times New Roman" panose="02020603050405020304" pitchFamily="18" charset="0"/>
                  </a:rPr>
                  <a:t>Не имеют общих точек</a:t>
                </a:r>
              </a:p>
              <a:p>
                <a:pPr marR="111760" algn="ctr">
                  <a:tabLst>
                    <a:tab pos="914400" algn="l"/>
                  </a:tabLst>
                </a:pPr>
                <a:r>
                  <a:rPr lang="ru-RU" dirty="0">
                    <a:effectLst/>
                    <a:latin typeface="Times New Roman" panose="02020603050405020304" pitchFamily="18" charset="0"/>
                    <a:ea typeface="Times New Roman" panose="02020603050405020304" pitchFamily="18" charset="0"/>
                  </a:rPr>
                  <a:t>(параллельны)</a:t>
                </a:r>
              </a:p>
            </p:txBody>
          </p:sp>
          <p:sp>
            <p:nvSpPr>
              <p:cNvPr id="18" name="Text Box 693">
                <a:extLst>
                  <a:ext uri="{FF2B5EF4-FFF2-40B4-BE49-F238E27FC236}">
                    <a16:creationId xmlns:a16="http://schemas.microsoft.com/office/drawing/2014/main" id="{7216896D-35D3-4F81-A07C-FF03405331AC}"/>
                  </a:ext>
                </a:extLst>
              </p:cNvPr>
              <p:cNvSpPr txBox="1">
                <a:spLocks noChangeArrowheads="1"/>
              </p:cNvSpPr>
              <p:nvPr/>
            </p:nvSpPr>
            <p:spPr bwMode="auto">
              <a:xfrm>
                <a:off x="-18" y="9349"/>
                <a:ext cx="6392" cy="13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ru-RU" dirty="0">
                    <a:effectLst/>
                    <a:latin typeface="Times New Roman" panose="02020603050405020304" pitchFamily="18" charset="0"/>
                  </a:rPr>
                  <a:t>Имеют одну общую точку</a:t>
                </a:r>
              </a:p>
              <a:p>
                <a:pPr algn="ctr"/>
                <a:r>
                  <a:rPr lang="ru-RU" dirty="0">
                    <a:effectLst/>
                    <a:latin typeface="Times New Roman" panose="02020603050405020304" pitchFamily="18" charset="0"/>
                  </a:rPr>
                  <a:t>(пересекаются)</a:t>
                </a:r>
              </a:p>
            </p:txBody>
          </p:sp>
          <p:sp>
            <p:nvSpPr>
              <p:cNvPr id="19" name="Text Box 693">
                <a:extLst>
                  <a:ext uri="{FF2B5EF4-FFF2-40B4-BE49-F238E27FC236}">
                    <a16:creationId xmlns:a16="http://schemas.microsoft.com/office/drawing/2014/main" id="{886B13EF-BFB2-4709-A5ED-389E7C0D30EA}"/>
                  </a:ext>
                </a:extLst>
              </p:cNvPr>
              <p:cNvSpPr txBox="1">
                <a:spLocks noChangeArrowheads="1"/>
              </p:cNvSpPr>
              <p:nvPr/>
            </p:nvSpPr>
            <p:spPr bwMode="auto">
              <a:xfrm>
                <a:off x="3051" y="7615"/>
                <a:ext cx="6279" cy="86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ru-RU" sz="2800" dirty="0">
                    <a:effectLst/>
                    <a:latin typeface="Times New Roman" panose="02020603050405020304" pitchFamily="18" charset="0"/>
                  </a:rPr>
                  <a:t>Две прямые</a:t>
                </a:r>
              </a:p>
            </p:txBody>
          </p:sp>
        </p:grpSp>
        <p:cxnSp>
          <p:nvCxnSpPr>
            <p:cNvPr id="15" name="Прямая соединительная линия 14">
              <a:extLst>
                <a:ext uri="{FF2B5EF4-FFF2-40B4-BE49-F238E27FC236}">
                  <a16:creationId xmlns:a16="http://schemas.microsoft.com/office/drawing/2014/main" id="{6A6D2994-3972-4C66-BD5B-871E45C2C146}"/>
                </a:ext>
              </a:extLst>
            </p:cNvPr>
            <p:cNvCxnSpPr>
              <a:cxnSpLocks noChangeShapeType="1"/>
            </p:cNvCxnSpPr>
            <p:nvPr/>
          </p:nvCxnSpPr>
          <p:spPr bwMode="auto">
            <a:xfrm flipH="1">
              <a:off x="3543208" y="2892742"/>
              <a:ext cx="1005840" cy="3657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Прямая соединительная линия 15">
              <a:extLst>
                <a:ext uri="{FF2B5EF4-FFF2-40B4-BE49-F238E27FC236}">
                  <a16:creationId xmlns:a16="http://schemas.microsoft.com/office/drawing/2014/main" id="{ABCC28C6-FA50-4BFA-AA92-44D3AB6BCF95}"/>
                </a:ext>
              </a:extLst>
            </p:cNvPr>
            <p:cNvCxnSpPr>
              <a:cxnSpLocks noChangeShapeType="1"/>
            </p:cNvCxnSpPr>
            <p:nvPr/>
          </p:nvCxnSpPr>
          <p:spPr bwMode="auto">
            <a:xfrm>
              <a:off x="4524283" y="2883217"/>
              <a:ext cx="1463040" cy="3657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302226906"/>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TotalTime>
  <Words>2807</Words>
  <Application>Microsoft Office PowerPoint</Application>
  <PresentationFormat>Экран (4:3)</PresentationFormat>
  <Paragraphs>267</Paragraphs>
  <Slides>48</Slides>
  <Notes>48</Notes>
  <HiddenSlides>0</HiddenSlides>
  <MMClips>0</MMClips>
  <ScaleCrop>false</ScaleCrop>
  <HeadingPairs>
    <vt:vector size="8" baseType="variant">
      <vt:variant>
        <vt:lpstr>Использованные шрифты</vt:lpstr>
      </vt:variant>
      <vt:variant>
        <vt:i4>2</vt:i4>
      </vt:variant>
      <vt:variant>
        <vt:lpstr>Тема</vt:lpstr>
      </vt:variant>
      <vt:variant>
        <vt:i4>1</vt:i4>
      </vt:variant>
      <vt:variant>
        <vt:lpstr>Внедренные серверы OLE</vt:lpstr>
      </vt:variant>
      <vt:variant>
        <vt:i4>1</vt:i4>
      </vt:variant>
      <vt:variant>
        <vt:lpstr>Заголовки слайдов</vt:lpstr>
      </vt:variant>
      <vt:variant>
        <vt:i4>48</vt:i4>
      </vt:variant>
    </vt:vector>
  </HeadingPairs>
  <TitlesOfParts>
    <vt:vector size="52" baseType="lpstr">
      <vt:lpstr>Cambria Math</vt:lpstr>
      <vt:lpstr>Times New Roman</vt:lpstr>
      <vt:lpstr>Оформление по умолчанию</vt:lpstr>
      <vt:lpstr>Equation</vt:lpstr>
      <vt:lpstr>Основные геометрические фигуры</vt:lpstr>
      <vt:lpstr>Презентация PowerPoint</vt:lpstr>
      <vt:lpstr>Презентация PowerPoint</vt:lpstr>
      <vt:lpstr>Схема расположения точки и прямой</vt:lpstr>
      <vt:lpstr>Обозначения</vt:lpstr>
      <vt:lpstr>Презентация PowerPoint</vt:lpstr>
      <vt:lpstr>Презентация PowerPoint</vt:lpstr>
      <vt:lpstr>Презентация PowerPoint</vt:lpstr>
      <vt:lpstr>Схема расположения двух прямых</vt:lpstr>
      <vt:lpstr>Вопрос 1</vt:lpstr>
      <vt:lpstr>Вопрос 2</vt:lpstr>
      <vt:lpstr>Вопрос 3</vt:lpstr>
      <vt:lpstr>Вопрос 4</vt:lpstr>
      <vt:lpstr>Вопрос 5</vt:lpstr>
      <vt:lpstr>Вопрос 6</vt:lpstr>
      <vt:lpstr>Вопрос 7</vt:lpstr>
      <vt:lpstr>Вопрос 8</vt:lpstr>
      <vt:lpstr>Вопрос 9</vt:lpstr>
      <vt:lpstr>Вопрос 10</vt:lpstr>
      <vt:lpstr>Вопрос 11</vt:lpstr>
      <vt:lpstr>Вопрос 12</vt:lpstr>
      <vt:lpstr>Вопрос 13</vt:lpstr>
      <vt:lpstr>Вопрос 14</vt:lpstr>
      <vt:lpstr>Вопрос 15</vt:lpstr>
      <vt:lpstr>Вопрос 16</vt:lpstr>
      <vt:lpstr>Вопрос 17</vt:lpstr>
      <vt:lpstr>Вопрос 18</vt:lpstr>
      <vt:lpstr>Вопрос 19</vt:lpstr>
      <vt:lpstr>Вопрос 20</vt:lpstr>
      <vt:lpstr>Упражнение 1</vt:lpstr>
      <vt:lpstr>Упражнение 2</vt:lpstr>
      <vt:lpstr>Упражнение 3</vt:lpstr>
      <vt:lpstr>Упражнение 4</vt:lpstr>
      <vt:lpstr>Упражнение 5</vt:lpstr>
      <vt:lpstr>Упражнение 6</vt:lpstr>
      <vt:lpstr>Упражнение 7</vt:lpstr>
      <vt:lpstr>Упражнение 8</vt:lpstr>
      <vt:lpstr>Упражнение 9</vt:lpstr>
      <vt:lpstr>Упражнение 10*</vt:lpstr>
      <vt:lpstr>Презентация PowerPoint</vt:lpstr>
      <vt:lpstr>Презентация PowerPoint</vt:lpstr>
      <vt:lpstr>Упражнение 11</vt:lpstr>
      <vt:lpstr>Упражнение 12</vt:lpstr>
      <vt:lpstr>Упражнение 13</vt:lpstr>
      <vt:lpstr>Упражнение 14*</vt:lpstr>
      <vt:lpstr>Презентация PowerPoint</vt:lpstr>
      <vt:lpstr>Упражнение 15</vt:lpstr>
      <vt:lpstr>Упражнение 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геометрические фигуры</dc:title>
  <dc:creator>*</dc:creator>
  <cp:lastModifiedBy>Смирнов Владимир Алексеевич</cp:lastModifiedBy>
  <cp:revision>42</cp:revision>
  <dcterms:created xsi:type="dcterms:W3CDTF">2008-04-30T05:51:18Z</dcterms:created>
  <dcterms:modified xsi:type="dcterms:W3CDTF">2024-09-04T06:37:54Z</dcterms:modified>
</cp:coreProperties>
</file>