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752" r:id="rId2"/>
    <p:sldId id="753" r:id="rId3"/>
    <p:sldId id="754" r:id="rId4"/>
    <p:sldId id="285" r:id="rId5"/>
    <p:sldId id="286" r:id="rId6"/>
    <p:sldId id="287" r:id="rId7"/>
    <p:sldId id="307" r:id="rId8"/>
    <p:sldId id="295" r:id="rId9"/>
    <p:sldId id="296" r:id="rId10"/>
    <p:sldId id="298" r:id="rId11"/>
    <p:sldId id="300" r:id="rId12"/>
    <p:sldId id="758" r:id="rId13"/>
    <p:sldId id="759" r:id="rId14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1" autoAdjust="0"/>
    <p:restoredTop sz="94649" autoAdjust="0"/>
  </p:normalViewPr>
  <p:slideViewPr>
    <p:cSldViewPr>
      <p:cViewPr varScale="1">
        <p:scale>
          <a:sx n="101" d="100"/>
          <a:sy n="101" d="100"/>
        </p:scale>
        <p:origin x="29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035B834C-3592-4CF1-B65B-122C50EF74D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E162B4A1-174D-46D3-8B90-B3E4D6A5E5F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6A11BA7A-A20A-4C0F-9414-240DAD44119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A143AAB9-3676-4EDD-9843-DEDB56F0911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01EB13F9-87C8-4BDD-8709-B8FEBE01262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A1F0CFB5-02DA-4E5A-A719-3A9C6B0339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B1690A9-8AF4-4AFA-B7C9-A03D21A643F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07D1E404-DBE1-4FF3-BB9F-7A2EAD43DD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5A7F52E-9002-4EDC-9CED-6300BDCE211B}" type="slidenum">
              <a:rPr lang="ru-RU" altLang="ru-RU"/>
              <a:pPr>
                <a:spcBef>
                  <a:spcPct val="0"/>
                </a:spcBef>
              </a:pPr>
              <a:t>1</a:t>
            </a:fld>
            <a:endParaRPr lang="ru-RU" altLang="ru-RU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047C43BD-BBE0-4608-ACB6-2D309E84F4B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9F57055C-AE68-4937-B57E-BB2923DA67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07D1E404-DBE1-4FF3-BB9F-7A2EAD43DD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5A7F52E-9002-4EDC-9CED-6300BDCE211B}" type="slidenum">
              <a:rPr lang="ru-RU" altLang="ru-RU"/>
              <a:pPr>
                <a:spcBef>
                  <a:spcPct val="0"/>
                </a:spcBef>
              </a:pPr>
              <a:t>2</a:t>
            </a:fld>
            <a:endParaRPr lang="ru-RU" altLang="ru-RU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047C43BD-BBE0-4608-ACB6-2D309E84F4B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9F57055C-AE68-4937-B57E-BB2923DA67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4028227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748FB4B1-780D-414F-9118-7BFAF8BFC6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C2D7FBF-7D26-4BE9-8023-007D2AC9694C}" type="slidenum">
              <a:rPr lang="ru-RU" altLang="ru-RU"/>
              <a:pPr>
                <a:spcBef>
                  <a:spcPct val="0"/>
                </a:spcBef>
              </a:pPr>
              <a:t>3</a:t>
            </a:fld>
            <a:endParaRPr lang="ru-RU" altLang="ru-RU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D913AB98-3DDA-46E4-BA5C-DCE4D7A19FE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FC07BA56-9994-4059-AB77-12CE31FFC8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D274FBA9-2716-4BE8-A4D7-3D9421CF580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73CB5F1-864B-4B8B-8B8C-515C7D5C8D40}" type="slidenum">
              <a:rPr lang="ru-RU" altLang="ru-RU"/>
              <a:pPr>
                <a:spcBef>
                  <a:spcPct val="0"/>
                </a:spcBef>
              </a:pPr>
              <a:t>4</a:t>
            </a:fld>
            <a:endParaRPr lang="ru-RU" altLang="ru-RU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36F53F93-431F-4CF4-8331-A821D8914F7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BA21DE64-87DF-4004-AD18-BD4BD97718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7559AB0D-DA85-4271-B306-689E3874DE3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6EA1467-DE37-4757-B9F7-27ACA1E33584}" type="slidenum">
              <a:rPr lang="ru-RU" altLang="ru-RU"/>
              <a:pPr>
                <a:spcBef>
                  <a:spcPct val="0"/>
                </a:spcBef>
              </a:pPr>
              <a:t>5</a:t>
            </a:fld>
            <a:endParaRPr lang="ru-RU" altLang="ru-RU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D8691589-5906-47F6-83EC-9B07BAC89DF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50E4A0E8-4121-4F69-BE96-D643EBADF2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072A2DF4-D40A-4122-8ED8-FE2D67A6E77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D2C9884-4026-4808-A9CC-54E5F74B382D}" type="slidenum">
              <a:rPr lang="ru-RU" altLang="ru-RU"/>
              <a:pPr>
                <a:spcBef>
                  <a:spcPct val="0"/>
                </a:spcBef>
              </a:pPr>
              <a:t>6</a:t>
            </a:fld>
            <a:endParaRPr lang="ru-RU" altLang="ru-RU"/>
          </a:p>
        </p:txBody>
      </p:sp>
      <p:sp>
        <p:nvSpPr>
          <p:cNvPr id="12291" name="Rectangle 1026">
            <a:extLst>
              <a:ext uri="{FF2B5EF4-FFF2-40B4-BE49-F238E27FC236}">
                <a16:creationId xmlns:a16="http://schemas.microsoft.com/office/drawing/2014/main" id="{B276326F-56B3-4F05-926E-B12333886E5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292" name="Rectangle 1027">
            <a:extLst>
              <a:ext uri="{FF2B5EF4-FFF2-40B4-BE49-F238E27FC236}">
                <a16:creationId xmlns:a16="http://schemas.microsoft.com/office/drawing/2014/main" id="{90C68B4A-F6FB-4985-8149-2FB7A60193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4840376D-6B31-4EE7-90FF-BBCA296B2F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8310F93-006E-4D0D-A1C8-7C4D9C57A082}" type="slidenum">
              <a:rPr lang="ru-RU" altLang="ru-RU"/>
              <a:pPr>
                <a:spcBef>
                  <a:spcPct val="0"/>
                </a:spcBef>
              </a:pPr>
              <a:t>7</a:t>
            </a:fld>
            <a:endParaRPr lang="ru-RU" altLang="ru-RU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213C928C-F577-4791-A9F8-2262C653199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B65ED521-B98C-4CEE-A378-A237F34DAE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9C9E15A4-0490-4526-9454-1D3D2E5A9E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FC5C2F0-CBEA-4B7F-9BD6-0BEE6345A5D1}" type="slidenum">
              <a:rPr lang="ru-RU" altLang="ru-RU" sz="1200"/>
              <a:pPr/>
              <a:t>12</a:t>
            </a:fld>
            <a:endParaRPr lang="ru-RU" altLang="ru-RU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9D7E5404-7924-40EF-98B8-1A1493E3456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943776E0-3430-4777-BEB2-DCD764A2E8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6993663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9C9E15A4-0490-4526-9454-1D3D2E5A9E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FC5C2F0-CBEA-4B7F-9BD6-0BEE6345A5D1}" type="slidenum">
              <a:rPr lang="ru-RU" altLang="ru-RU" sz="1200"/>
              <a:pPr/>
              <a:t>13</a:t>
            </a:fld>
            <a:endParaRPr lang="ru-RU" altLang="ru-RU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9D7E5404-7924-40EF-98B8-1A1493E3456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943776E0-3430-4777-BEB2-DCD764A2E8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32528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E620FDD-035B-48FE-99F7-B1BA855865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D862CCE-70DA-4A54-A5D2-35893840D6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E8F758C-F7FD-46B4-81F3-B4FC2558FA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DC30CD-5DE5-45F0-BA32-24027B3EB23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47570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846B26D-C55D-40FA-90E5-0480C0ACA4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DA08951-77FB-4EF5-BA98-4AAA2B31A8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6AC3EF9-6E3D-427C-879D-015F05668A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2996F4-A787-4864-A3B8-CC117A648D2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0213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92A34AA-574F-4299-AAB5-8A6D90CCF5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103931B-D5DE-4EE7-BD2C-478CE72A9A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55A89E8-884B-45B1-ACF2-3F5FB3E524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C59793-5DC3-40B3-BDEA-A9E048E93AA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93781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7303F91-4EA4-4741-AD2E-44FE5CC873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14B5914-03CC-4EBC-8E17-11EA9486DE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47F4C4C-0BCE-40B2-BF71-895D7EA909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34E0B3-2E96-49B6-9188-AE044BAB004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39687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6D71EA1-D1AC-478C-AD9A-FA6DC608F1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51B42FE-BB98-43BD-9743-7C4F6EE2154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9128020-02DA-49CF-AC49-68B87B65AE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96AB48-290F-4037-B914-816ADE13309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14336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743D420-E085-40A0-9907-C1971C1CAA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48AE6E8-5D1A-4A3B-8B86-C0AA6DA6FF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045F633-0833-464C-909F-31A53317C8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D56B72-938A-4D20-8C24-9AEA7892D0B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55287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6EF27DF-BDE8-4834-B512-E9CF52A1DD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7545F2B-B4DD-49C3-A763-9EC6214918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0AFBC56-4666-4873-B486-768EC8FBE3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501725-94DF-4FF0-9482-0E8F6D01202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95787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B56556B-0291-429E-936E-81EFAD6AB5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0DD5B87-9B90-4AEC-A93F-16103ADBB7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072EB5A-E516-448F-9F75-F04B040C54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5A3887-E8EA-47A2-967B-7695F88F84A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2736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1DCD430-7BE4-4182-B0C0-3CC9C3F1E7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42C451E-6202-4963-95C5-E3385E87C2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820E165-0379-4D82-8277-081A5AB797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923A17-B7F8-4A56-88A3-D8284DEF909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24619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F8B9FDA-A35E-4948-AE9C-75BED3FC58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7880B9E-371E-4B6F-9933-4A020E10B2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50D89B4-F66F-4F1A-91CC-9A75C57098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C134E3-1D19-44D3-9064-794521E9F49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29506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CE8044C-A2B0-4F2F-8F80-C017B5032C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3609A74-235C-44CD-BC64-0A618B3F98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E50C421-5765-4055-9114-D3FAE339CC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6A9B25-9B8A-4C4B-8B53-7DDA1F1CA47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47074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6ED84A9-8453-4A6C-87A0-3464A9E422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8BD7766-4067-4008-9AE3-6A6684725F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F1E6CF6-430E-49A1-9CC3-EF5E95B501C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9267C6E-AFDF-4ED9-B8F1-B28A5827351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DB6180B-B25C-4514-A4E1-D1EC8079384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4C95947-9D77-4887-9920-E90FA556DA80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FD808844-5131-4C19-8F22-7ED5AFE5B6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950" y="1196752"/>
            <a:ext cx="8712200" cy="1548408"/>
          </a:xfrm>
        </p:spPr>
        <p:txBody>
          <a:bodyPr/>
          <a:lstStyle/>
          <a:p>
            <a:pPr eaLnBrk="1" hangingPunct="1"/>
            <a:r>
              <a:rPr lang="ru-RU" altLang="ru-RU" dirty="0">
                <a:solidFill>
                  <a:srgbClr val="FF3300"/>
                </a:solidFill>
              </a:rPr>
              <a:t>10,б. Признак равнобедренного треугольника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>
            <a:extLst>
              <a:ext uri="{FF2B5EF4-FFF2-40B4-BE49-F238E27FC236}">
                <a16:creationId xmlns:a16="http://schemas.microsoft.com/office/drawing/2014/main" id="{DD6F27E5-F8D8-4462-AADA-8DD67E16CD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33400"/>
            <a:ext cx="8534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400" dirty="0">
                <a:cs typeface="Times New Roman" panose="02020603050405020304" pitchFamily="18" charset="0"/>
              </a:rPr>
              <a:t>	На рисунке </a:t>
            </a:r>
            <a:r>
              <a:rPr lang="en-US" altLang="ru-RU" sz="2400" i="1" dirty="0">
                <a:cs typeface="Times New Roman" panose="02020603050405020304" pitchFamily="18" charset="0"/>
              </a:rPr>
              <a:t>DC</a:t>
            </a:r>
            <a:r>
              <a:rPr lang="ru-RU" altLang="ru-RU" sz="2400" i="1" dirty="0">
                <a:cs typeface="Times New Roman" panose="02020603050405020304" pitchFamily="18" charset="0"/>
              </a:rPr>
              <a:t> = </a:t>
            </a:r>
            <a:r>
              <a:rPr lang="en-US" altLang="ru-RU" sz="2400" i="1" dirty="0">
                <a:cs typeface="Times New Roman" panose="02020603050405020304" pitchFamily="18" charset="0"/>
              </a:rPr>
              <a:t>BC</a:t>
            </a:r>
            <a:r>
              <a:rPr lang="ru-RU" altLang="ru-RU" sz="2400" dirty="0">
                <a:cs typeface="Times New Roman" panose="02020603050405020304" pitchFamily="18" charset="0"/>
              </a:rPr>
              <a:t> и </a:t>
            </a:r>
            <a:r>
              <a:rPr lang="ru-RU" altLang="ru-RU" sz="2400" dirty="0"/>
              <a:t>угол </a:t>
            </a:r>
            <a:r>
              <a:rPr lang="en-US" altLang="ru-RU" sz="2400" i="1" dirty="0">
                <a:cs typeface="Times New Roman" panose="02020603050405020304" pitchFamily="18" charset="0"/>
              </a:rPr>
              <a:t>B</a:t>
            </a:r>
            <a:r>
              <a:rPr lang="ru-RU" altLang="ru-RU" sz="2400" dirty="0">
                <a:cs typeface="Times New Roman" panose="02020603050405020304" pitchFamily="18" charset="0"/>
              </a:rPr>
              <a:t> </a:t>
            </a:r>
            <a:r>
              <a:rPr lang="ru-RU" altLang="ru-RU" sz="2400" dirty="0"/>
              <a:t>равен углу</a:t>
            </a:r>
            <a:r>
              <a:rPr lang="ru-RU" altLang="ru-RU" sz="2400" dirty="0">
                <a:cs typeface="Times New Roman" panose="02020603050405020304" pitchFamily="18" charset="0"/>
              </a:rPr>
              <a:t> </a:t>
            </a:r>
            <a:r>
              <a:rPr lang="en-US" altLang="ru-RU" sz="2400" i="1" dirty="0">
                <a:cs typeface="Times New Roman" panose="02020603050405020304" pitchFamily="18" charset="0"/>
              </a:rPr>
              <a:t>D</a:t>
            </a:r>
            <a:r>
              <a:rPr lang="ru-RU" altLang="ru-RU" sz="2400" dirty="0">
                <a:cs typeface="Times New Roman" panose="02020603050405020304" pitchFamily="18" charset="0"/>
              </a:rPr>
              <a:t>. Докажите, что </a:t>
            </a:r>
            <a:r>
              <a:rPr lang="ru-RU" altLang="ru-RU" sz="2400" i="1" dirty="0">
                <a:cs typeface="Times New Roman" panose="02020603050405020304" pitchFamily="18" charset="0"/>
              </a:rPr>
              <a:t>АВ = </a:t>
            </a:r>
            <a:r>
              <a:rPr lang="en-US" altLang="ru-RU" sz="2400" i="1" dirty="0">
                <a:cs typeface="Times New Roman" panose="02020603050405020304" pitchFamily="18" charset="0"/>
              </a:rPr>
              <a:t>AD</a:t>
            </a:r>
            <a:r>
              <a:rPr lang="ru-RU" altLang="ru-RU" sz="2400" dirty="0"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17412" name="Picture 4">
            <a:extLst>
              <a:ext uri="{FF2B5EF4-FFF2-40B4-BE49-F238E27FC236}">
                <a16:creationId xmlns:a16="http://schemas.microsoft.com/office/drawing/2014/main" id="{17A96689-5ECC-454B-9F27-3D1EF7A868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295400"/>
            <a:ext cx="1855788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Rectangle 5">
            <a:extLst>
              <a:ext uri="{FF2B5EF4-FFF2-40B4-BE49-F238E27FC236}">
                <a16:creationId xmlns:a16="http://schemas.microsoft.com/office/drawing/2014/main" id="{5156B9C9-42D9-4863-836A-8726400718F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7</a:t>
            </a:r>
            <a:endParaRPr lang="ru-RU" altLang="ru-RU"/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25C1B18A-50C1-43F1-8608-19273BC81D67}"/>
              </a:ext>
            </a:extLst>
          </p:cNvPr>
          <p:cNvGrpSpPr/>
          <p:nvPr/>
        </p:nvGrpSpPr>
        <p:grpSpPr>
          <a:xfrm>
            <a:off x="0" y="1215599"/>
            <a:ext cx="9144000" cy="4990593"/>
            <a:chOff x="0" y="1215599"/>
            <a:chExt cx="9144000" cy="4990593"/>
          </a:xfrm>
        </p:grpSpPr>
        <p:sp>
          <p:nvSpPr>
            <p:cNvPr id="97283" name="Text Box 3">
              <a:extLst>
                <a:ext uri="{FF2B5EF4-FFF2-40B4-BE49-F238E27FC236}">
                  <a16:creationId xmlns:a16="http://schemas.microsoft.com/office/drawing/2014/main" id="{EEEC82D1-8456-4F51-80BC-359EE7BF44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4267200"/>
              <a:ext cx="9144000" cy="19389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2400" dirty="0">
                  <a:solidFill>
                    <a:srgbClr val="FF3300"/>
                  </a:solidFill>
                </a:rPr>
                <a:t>	Решение.</a:t>
              </a:r>
              <a:r>
                <a:rPr lang="ru-RU" altLang="ru-RU" sz="2400" dirty="0"/>
                <a:t> </a:t>
              </a:r>
              <a:r>
                <a:rPr lang="ru-RU" altLang="ru-RU" sz="2400" dirty="0">
                  <a:cs typeface="Times New Roman" panose="02020603050405020304" pitchFamily="18" charset="0"/>
                </a:rPr>
                <a:t>Проведем отрезок </a:t>
              </a:r>
              <a:r>
                <a:rPr lang="en-US" altLang="ru-RU" sz="2400" i="1" dirty="0">
                  <a:cs typeface="Times New Roman" panose="02020603050405020304" pitchFamily="18" charset="0"/>
                </a:rPr>
                <a:t>BD</a:t>
              </a:r>
              <a:r>
                <a:rPr lang="ru-RU" altLang="ru-RU" sz="2400" dirty="0">
                  <a:cs typeface="Times New Roman" panose="02020603050405020304" pitchFamily="18" charset="0"/>
                </a:rPr>
                <a:t>. Треугольник </a:t>
              </a:r>
              <a:r>
                <a:rPr lang="en-US" altLang="ru-RU" sz="2400" i="1" dirty="0">
                  <a:cs typeface="Times New Roman" panose="02020603050405020304" pitchFamily="18" charset="0"/>
                </a:rPr>
                <a:t>BCD </a:t>
              </a:r>
              <a:r>
                <a:rPr lang="ru-RU" altLang="ru-RU" sz="2400" dirty="0">
                  <a:cs typeface="Times New Roman" panose="02020603050405020304" pitchFamily="18" charset="0"/>
                </a:rPr>
                <a:t>равнобедренный (</a:t>
              </a:r>
              <a:r>
                <a:rPr lang="en-US" altLang="ru-RU" sz="2400" i="1" dirty="0">
                  <a:cs typeface="Times New Roman" panose="02020603050405020304" pitchFamily="18" charset="0"/>
                </a:rPr>
                <a:t>BC</a:t>
              </a:r>
              <a:r>
                <a:rPr lang="ru-RU" altLang="ru-RU" sz="2400" i="1" dirty="0">
                  <a:cs typeface="Times New Roman" panose="02020603050405020304" pitchFamily="18" charset="0"/>
                </a:rPr>
                <a:t> = </a:t>
              </a:r>
              <a:r>
                <a:rPr lang="en-US" altLang="ru-RU" sz="2400" i="1" dirty="0">
                  <a:cs typeface="Times New Roman" panose="02020603050405020304" pitchFamily="18" charset="0"/>
                </a:rPr>
                <a:t>DC</a:t>
              </a:r>
              <a:r>
                <a:rPr lang="ru-RU" altLang="ru-RU" sz="2400" dirty="0">
                  <a:cs typeface="Times New Roman" panose="02020603050405020304" pitchFamily="18" charset="0"/>
                </a:rPr>
                <a:t>). Следовательно, имеет место равенство </a:t>
              </a:r>
              <a:r>
                <a:rPr lang="ru-RU" altLang="ru-RU" sz="2400" dirty="0"/>
                <a:t>углов </a:t>
              </a:r>
              <a:r>
                <a:rPr lang="en-US" altLang="ru-RU" sz="2400" i="1" dirty="0">
                  <a:cs typeface="Times New Roman" panose="02020603050405020304" pitchFamily="18" charset="0"/>
                </a:rPr>
                <a:t>DBC</a:t>
              </a:r>
              <a:r>
                <a:rPr lang="ru-RU" altLang="ru-RU" sz="2400" i="1" dirty="0">
                  <a:cs typeface="Times New Roman" panose="02020603050405020304" pitchFamily="18" charset="0"/>
                </a:rPr>
                <a:t> </a:t>
              </a:r>
              <a:r>
                <a:rPr lang="ru-RU" altLang="ru-RU" sz="2400" dirty="0"/>
                <a:t>и</a:t>
              </a:r>
              <a:r>
                <a:rPr lang="ru-RU" altLang="ru-RU" sz="2400" i="1" dirty="0">
                  <a:cs typeface="Times New Roman" panose="02020603050405020304" pitchFamily="18" charset="0"/>
                </a:rPr>
                <a:t> </a:t>
              </a:r>
              <a:r>
                <a:rPr lang="en-US" altLang="ru-RU" sz="2400" i="1" dirty="0">
                  <a:cs typeface="Times New Roman" panose="02020603050405020304" pitchFamily="18" charset="0"/>
                </a:rPr>
                <a:t>BDC</a:t>
              </a:r>
              <a:r>
                <a:rPr lang="ru-RU" altLang="ru-RU" sz="2400" dirty="0">
                  <a:cs typeface="Times New Roman" panose="02020603050405020304" pitchFamily="18" charset="0"/>
                </a:rPr>
                <a:t>.</a:t>
              </a:r>
              <a:r>
                <a:rPr lang="ru-RU" altLang="ru-RU" sz="2400" i="1" dirty="0">
                  <a:cs typeface="Times New Roman" panose="02020603050405020304" pitchFamily="18" charset="0"/>
                </a:rPr>
                <a:t> </a:t>
              </a:r>
              <a:r>
                <a:rPr lang="ru-RU" altLang="ru-RU" sz="2400" dirty="0">
                  <a:cs typeface="Times New Roman" panose="02020603050405020304" pitchFamily="18" charset="0"/>
                </a:rPr>
                <a:t>Из этого равенства и равенства углов </a:t>
              </a:r>
              <a:r>
                <a:rPr lang="en-US" altLang="ru-RU" sz="2400" i="1" dirty="0">
                  <a:cs typeface="Times New Roman" panose="02020603050405020304" pitchFamily="18" charset="0"/>
                </a:rPr>
                <a:t>ABC </a:t>
              </a:r>
              <a:r>
                <a:rPr lang="ru-RU" altLang="ru-RU" sz="2400" dirty="0">
                  <a:cs typeface="Times New Roman" panose="02020603050405020304" pitchFamily="18" charset="0"/>
                </a:rPr>
                <a:t>и </a:t>
              </a:r>
              <a:r>
                <a:rPr lang="en-US" altLang="ru-RU" sz="2400" i="1" dirty="0">
                  <a:cs typeface="Times New Roman" panose="02020603050405020304" pitchFamily="18" charset="0"/>
                </a:rPr>
                <a:t>ADC </a:t>
              </a:r>
              <a:r>
                <a:rPr lang="ru-RU" altLang="ru-RU" sz="2400" dirty="0">
                  <a:cs typeface="Times New Roman" panose="02020603050405020304" pitchFamily="18" charset="0"/>
                </a:rPr>
                <a:t>следует равенство углов </a:t>
              </a:r>
              <a:r>
                <a:rPr lang="en-US" altLang="ru-RU" sz="2400" i="1" dirty="0">
                  <a:cs typeface="Times New Roman" panose="02020603050405020304" pitchFamily="18" charset="0"/>
                </a:rPr>
                <a:t>ABD </a:t>
              </a:r>
              <a:r>
                <a:rPr lang="ru-RU" altLang="ru-RU" sz="2400" dirty="0">
                  <a:cs typeface="Times New Roman" panose="02020603050405020304" pitchFamily="18" charset="0"/>
                </a:rPr>
                <a:t>и </a:t>
              </a:r>
              <a:r>
                <a:rPr lang="en-US" altLang="ru-RU" sz="2400" i="1" dirty="0">
                  <a:cs typeface="Times New Roman" panose="02020603050405020304" pitchFamily="18" charset="0"/>
                </a:rPr>
                <a:t>ADB</a:t>
              </a:r>
              <a:r>
                <a:rPr lang="ru-RU" altLang="ru-RU" sz="2400" dirty="0">
                  <a:cs typeface="Times New Roman" panose="02020603050405020304" pitchFamily="18" charset="0"/>
                </a:rPr>
                <a:t>.</a:t>
              </a:r>
              <a:r>
                <a:rPr lang="ru-RU" altLang="ru-RU" sz="2400" i="1" dirty="0">
                  <a:cs typeface="Times New Roman" panose="02020603050405020304" pitchFamily="18" charset="0"/>
                </a:rPr>
                <a:t> </a:t>
              </a:r>
              <a:r>
                <a:rPr lang="ru-RU" altLang="ru-RU" sz="2400" dirty="0">
                  <a:cs typeface="Times New Roman" panose="02020603050405020304" pitchFamily="18" charset="0"/>
                </a:rPr>
                <a:t>Значит, треугольник </a:t>
              </a:r>
              <a:r>
                <a:rPr lang="en-US" altLang="ru-RU" sz="2400" i="1" dirty="0">
                  <a:cs typeface="Times New Roman" panose="02020603050405020304" pitchFamily="18" charset="0"/>
                </a:rPr>
                <a:t>ABD </a:t>
              </a:r>
              <a:r>
                <a:rPr lang="ru-RU" altLang="ru-RU" sz="2400" dirty="0">
                  <a:cs typeface="Times New Roman" panose="02020603050405020304" pitchFamily="18" charset="0"/>
                </a:rPr>
                <a:t>– равнобедренный и, следовательно, </a:t>
              </a:r>
              <a:r>
                <a:rPr lang="ru-RU" altLang="ru-RU" sz="2400" i="1" dirty="0">
                  <a:cs typeface="Times New Roman" panose="02020603050405020304" pitchFamily="18" charset="0"/>
                </a:rPr>
                <a:t>АВ = </a:t>
              </a:r>
              <a:r>
                <a:rPr lang="en-US" altLang="ru-RU" sz="2400" i="1" dirty="0">
                  <a:cs typeface="Times New Roman" panose="02020603050405020304" pitchFamily="18" charset="0"/>
                </a:rPr>
                <a:t>AD</a:t>
              </a:r>
              <a:r>
                <a:rPr lang="ru-RU" altLang="ru-RU" sz="2400" dirty="0"/>
                <a:t>.</a:t>
              </a:r>
              <a:r>
                <a:rPr lang="ru-RU" altLang="ru-RU" sz="2400" dirty="0">
                  <a:cs typeface="Times New Roman" panose="02020603050405020304" pitchFamily="18" charset="0"/>
                </a:rPr>
                <a:t> </a:t>
              </a:r>
            </a:p>
          </p:txBody>
        </p:sp>
        <p:pic>
          <p:nvPicPr>
            <p:cNvPr id="3" name="Рисунок 2">
              <a:extLst>
                <a:ext uri="{FF2B5EF4-FFF2-40B4-BE49-F238E27FC236}">
                  <a16:creationId xmlns:a16="http://schemas.microsoft.com/office/drawing/2014/main" id="{DA56C22F-3C4D-4151-A92F-9E1FFA112D1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563889" y="1215599"/>
              <a:ext cx="2088232" cy="2866792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>
            <a:extLst>
              <a:ext uri="{FF2B5EF4-FFF2-40B4-BE49-F238E27FC236}">
                <a16:creationId xmlns:a16="http://schemas.microsoft.com/office/drawing/2014/main" id="{EE9CC32A-1194-47AB-BA98-8AADEB639B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33400"/>
            <a:ext cx="8534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400" dirty="0">
                <a:cs typeface="Times New Roman" panose="02020603050405020304" pitchFamily="18" charset="0"/>
              </a:rPr>
              <a:t>	На рисунке </a:t>
            </a:r>
            <a:r>
              <a:rPr lang="en-US" altLang="ru-RU" sz="2400" i="1" dirty="0">
                <a:cs typeface="Times New Roman" panose="02020603050405020304" pitchFamily="18" charset="0"/>
              </a:rPr>
              <a:t>AB</a:t>
            </a:r>
            <a:r>
              <a:rPr lang="ru-RU" altLang="ru-RU" sz="2400" i="1" dirty="0">
                <a:cs typeface="Times New Roman" panose="02020603050405020304" pitchFamily="18" charset="0"/>
              </a:rPr>
              <a:t> = </a:t>
            </a:r>
            <a:r>
              <a:rPr lang="en-US" altLang="ru-RU" sz="2400" i="1" dirty="0">
                <a:cs typeface="Times New Roman" panose="02020603050405020304" pitchFamily="18" charset="0"/>
              </a:rPr>
              <a:t>BC</a:t>
            </a:r>
            <a:r>
              <a:rPr lang="ru-RU" altLang="ru-RU" sz="2400" dirty="0">
                <a:cs typeface="Times New Roman" panose="02020603050405020304" pitchFamily="18" charset="0"/>
              </a:rPr>
              <a:t>, </a:t>
            </a:r>
            <a:r>
              <a:rPr lang="ru-RU" altLang="ru-RU" sz="2400" dirty="0"/>
              <a:t>угол </a:t>
            </a:r>
            <a:r>
              <a:rPr lang="ru-RU" altLang="ru-RU" sz="2400" dirty="0">
                <a:cs typeface="Times New Roman" panose="02020603050405020304" pitchFamily="18" charset="0"/>
              </a:rPr>
              <a:t>1 </a:t>
            </a:r>
            <a:r>
              <a:rPr lang="ru-RU" altLang="ru-RU" sz="2400" dirty="0"/>
              <a:t>равен углу</a:t>
            </a:r>
            <a:r>
              <a:rPr lang="ru-RU" altLang="ru-RU" sz="2400" dirty="0">
                <a:cs typeface="Times New Roman" panose="02020603050405020304" pitchFamily="18" charset="0"/>
              </a:rPr>
              <a:t> 2. Докажите, что </a:t>
            </a:r>
            <a:r>
              <a:rPr lang="en-US" altLang="ru-RU" sz="2400" i="1" dirty="0">
                <a:cs typeface="Times New Roman" panose="02020603050405020304" pitchFamily="18" charset="0"/>
              </a:rPr>
              <a:t>AD</a:t>
            </a:r>
            <a:r>
              <a:rPr lang="ru-RU" altLang="ru-RU" sz="2400" i="1" dirty="0">
                <a:cs typeface="Times New Roman" panose="02020603050405020304" pitchFamily="18" charset="0"/>
              </a:rPr>
              <a:t> = </a:t>
            </a:r>
            <a:r>
              <a:rPr lang="en-US" altLang="ru-RU" sz="2400" i="1" dirty="0">
                <a:cs typeface="Times New Roman" panose="02020603050405020304" pitchFamily="18" charset="0"/>
              </a:rPr>
              <a:t>CD</a:t>
            </a:r>
            <a:r>
              <a:rPr lang="ru-RU" altLang="ru-RU" sz="2400" dirty="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18436" name="Picture 4">
            <a:extLst>
              <a:ext uri="{FF2B5EF4-FFF2-40B4-BE49-F238E27FC236}">
                <a16:creationId xmlns:a16="http://schemas.microsoft.com/office/drawing/2014/main" id="{01EDA84C-31BF-4C78-9CF9-0799C06A19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371600"/>
            <a:ext cx="3200400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Rectangle 5">
            <a:extLst>
              <a:ext uri="{FF2B5EF4-FFF2-40B4-BE49-F238E27FC236}">
                <a16:creationId xmlns:a16="http://schemas.microsoft.com/office/drawing/2014/main" id="{BB357BB0-C7BC-4296-B17D-0C180F35C24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38200" y="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8</a:t>
            </a:r>
            <a:endParaRPr lang="ru-RU" altLang="ru-RU"/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D94CF5AC-6E3C-40F2-B984-32E2EF55564E}"/>
              </a:ext>
            </a:extLst>
          </p:cNvPr>
          <p:cNvGrpSpPr/>
          <p:nvPr/>
        </p:nvGrpSpPr>
        <p:grpSpPr>
          <a:xfrm>
            <a:off x="228600" y="1363154"/>
            <a:ext cx="8763000" cy="4233438"/>
            <a:chOff x="228600" y="1363154"/>
            <a:chExt cx="8763000" cy="4233438"/>
          </a:xfrm>
        </p:grpSpPr>
        <p:sp>
          <p:nvSpPr>
            <p:cNvPr id="99331" name="Text Box 3">
              <a:extLst>
                <a:ext uri="{FF2B5EF4-FFF2-40B4-BE49-F238E27FC236}">
                  <a16:creationId xmlns:a16="http://schemas.microsoft.com/office/drawing/2014/main" id="{65F6186C-F665-46C8-B6E3-253F8D4C9E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8600" y="3657600"/>
              <a:ext cx="8763000" cy="19389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2400" dirty="0">
                  <a:solidFill>
                    <a:srgbClr val="FF3300"/>
                  </a:solidFill>
                </a:rPr>
                <a:t>	Решение.</a:t>
              </a:r>
              <a:r>
                <a:rPr lang="ru-RU" altLang="ru-RU" sz="2400" dirty="0"/>
                <a:t> </a:t>
              </a:r>
              <a:r>
                <a:rPr lang="ru-RU" altLang="ru-RU" sz="2400" dirty="0">
                  <a:cs typeface="Times New Roman" panose="02020603050405020304" pitchFamily="18" charset="0"/>
                </a:rPr>
                <a:t>Проведем отрезок </a:t>
              </a:r>
              <a:r>
                <a:rPr lang="en-US" altLang="ru-RU" sz="2400" i="1" dirty="0">
                  <a:cs typeface="Times New Roman" panose="02020603050405020304" pitchFamily="18" charset="0"/>
                </a:rPr>
                <a:t>AC</a:t>
              </a:r>
              <a:r>
                <a:rPr lang="ru-RU" altLang="ru-RU" sz="2400" dirty="0">
                  <a:cs typeface="Times New Roman" panose="02020603050405020304" pitchFamily="18" charset="0"/>
                </a:rPr>
                <a:t>. Треугольник </a:t>
              </a:r>
              <a:r>
                <a:rPr lang="en-US" altLang="ru-RU" sz="2400" i="1" dirty="0">
                  <a:cs typeface="Times New Roman" panose="02020603050405020304" pitchFamily="18" charset="0"/>
                </a:rPr>
                <a:t>ABC </a:t>
              </a:r>
              <a:r>
                <a:rPr lang="ru-RU" altLang="ru-RU" sz="2400" dirty="0">
                  <a:cs typeface="Times New Roman" panose="02020603050405020304" pitchFamily="18" charset="0"/>
                </a:rPr>
                <a:t>равнобедренный (</a:t>
              </a:r>
              <a:r>
                <a:rPr lang="en-US" altLang="ru-RU" sz="2400" i="1" dirty="0">
                  <a:cs typeface="Times New Roman" panose="02020603050405020304" pitchFamily="18" charset="0"/>
                </a:rPr>
                <a:t>AB</a:t>
              </a:r>
              <a:r>
                <a:rPr lang="ru-RU" altLang="ru-RU" sz="2400" i="1" dirty="0">
                  <a:cs typeface="Times New Roman" panose="02020603050405020304" pitchFamily="18" charset="0"/>
                </a:rPr>
                <a:t> = </a:t>
              </a:r>
              <a:r>
                <a:rPr lang="en-US" altLang="ru-RU" sz="2400" i="1" dirty="0">
                  <a:cs typeface="Times New Roman" panose="02020603050405020304" pitchFamily="18" charset="0"/>
                </a:rPr>
                <a:t>BC</a:t>
              </a:r>
              <a:r>
                <a:rPr lang="ru-RU" altLang="ru-RU" sz="2400" dirty="0">
                  <a:cs typeface="Times New Roman" panose="02020603050405020304" pitchFamily="18" charset="0"/>
                </a:rPr>
                <a:t>). Следовательно, </a:t>
              </a:r>
              <a:r>
                <a:rPr lang="ru-RU" altLang="ru-RU" sz="2400" dirty="0"/>
                <a:t>угол </a:t>
              </a:r>
              <a:r>
                <a:rPr lang="en-US" altLang="ru-RU" sz="2400" i="1" dirty="0">
                  <a:cs typeface="Times New Roman" panose="02020603050405020304" pitchFamily="18" charset="0"/>
                </a:rPr>
                <a:t>BAC</a:t>
              </a:r>
              <a:r>
                <a:rPr lang="ru-RU" altLang="ru-RU" sz="2400" dirty="0">
                  <a:cs typeface="Times New Roman" panose="02020603050405020304" pitchFamily="18" charset="0"/>
                </a:rPr>
                <a:t> </a:t>
              </a:r>
              <a:r>
                <a:rPr lang="ru-RU" altLang="ru-RU" sz="2400" dirty="0"/>
                <a:t>равен углу</a:t>
              </a:r>
              <a:r>
                <a:rPr lang="ru-RU" altLang="ru-RU" sz="2400" dirty="0">
                  <a:cs typeface="Times New Roman" panose="02020603050405020304" pitchFamily="18" charset="0"/>
                </a:rPr>
                <a:t> </a:t>
              </a:r>
              <a:r>
                <a:rPr lang="en-US" altLang="ru-RU" sz="2400" i="1" dirty="0">
                  <a:cs typeface="Times New Roman" panose="02020603050405020304" pitchFamily="18" charset="0"/>
                </a:rPr>
                <a:t>BCA</a:t>
              </a:r>
              <a:r>
                <a:rPr lang="ru-RU" altLang="ru-RU" sz="2400" dirty="0">
                  <a:cs typeface="Times New Roman" panose="02020603050405020304" pitchFamily="18" charset="0"/>
                </a:rPr>
                <a:t>. Из этого равенства и равенства углов 1 и 2 следует равенство углов </a:t>
              </a:r>
              <a:r>
                <a:rPr lang="en-US" altLang="ru-RU" sz="2400" i="1" dirty="0">
                  <a:cs typeface="Times New Roman" panose="02020603050405020304" pitchFamily="18" charset="0"/>
                </a:rPr>
                <a:t>DAC </a:t>
              </a:r>
              <a:r>
                <a:rPr lang="ru-RU" altLang="ru-RU" sz="2400" dirty="0">
                  <a:cs typeface="Times New Roman" panose="02020603050405020304" pitchFamily="18" charset="0"/>
                </a:rPr>
                <a:t>и </a:t>
              </a:r>
              <a:r>
                <a:rPr lang="en-US" altLang="ru-RU" sz="2400" i="1" dirty="0">
                  <a:cs typeface="Times New Roman" panose="02020603050405020304" pitchFamily="18" charset="0"/>
                </a:rPr>
                <a:t>DCA</a:t>
              </a:r>
              <a:r>
                <a:rPr lang="ru-RU" altLang="ru-RU" sz="2400" dirty="0">
                  <a:cs typeface="Times New Roman" panose="02020603050405020304" pitchFamily="18" charset="0"/>
                </a:rPr>
                <a:t>. Значит, треугольник </a:t>
              </a:r>
              <a:r>
                <a:rPr lang="en-US" altLang="ru-RU" sz="2400" i="1" dirty="0">
                  <a:cs typeface="Times New Roman" panose="02020603050405020304" pitchFamily="18" charset="0"/>
                </a:rPr>
                <a:t>DAC </a:t>
              </a:r>
              <a:r>
                <a:rPr lang="ru-RU" altLang="ru-RU" sz="2400" dirty="0">
                  <a:cs typeface="Times New Roman" panose="02020603050405020304" pitchFamily="18" charset="0"/>
                </a:rPr>
                <a:t>равнобедренный и, следовательно, </a:t>
              </a:r>
              <a:r>
                <a:rPr lang="en-US" altLang="ru-RU" sz="2400" i="1" dirty="0">
                  <a:cs typeface="Times New Roman" panose="02020603050405020304" pitchFamily="18" charset="0"/>
                </a:rPr>
                <a:t>AD</a:t>
              </a:r>
              <a:r>
                <a:rPr lang="ru-RU" altLang="ru-RU" sz="2400" i="1" dirty="0">
                  <a:cs typeface="Times New Roman" panose="02020603050405020304" pitchFamily="18" charset="0"/>
                </a:rPr>
                <a:t> = </a:t>
              </a:r>
              <a:r>
                <a:rPr lang="en-US" altLang="ru-RU" sz="2400" i="1" dirty="0">
                  <a:cs typeface="Times New Roman" panose="02020603050405020304" pitchFamily="18" charset="0"/>
                </a:rPr>
                <a:t>CD</a:t>
              </a:r>
              <a:r>
                <a:rPr lang="ru-RU" altLang="ru-RU" sz="2400" dirty="0">
                  <a:cs typeface="Times New Roman" panose="02020603050405020304" pitchFamily="18" charset="0"/>
                </a:rPr>
                <a:t>. </a:t>
              </a:r>
            </a:p>
          </p:txBody>
        </p:sp>
        <p:pic>
          <p:nvPicPr>
            <p:cNvPr id="3" name="Рисунок 2">
              <a:extLst>
                <a:ext uri="{FF2B5EF4-FFF2-40B4-BE49-F238E27FC236}">
                  <a16:creationId xmlns:a16="http://schemas.microsoft.com/office/drawing/2014/main" id="{70088386-E9BF-4739-B9CE-B610721E777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093816" y="1363154"/>
              <a:ext cx="3335162" cy="2353878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>
            <a:extLst>
              <a:ext uri="{FF2B5EF4-FFF2-40B4-BE49-F238E27FC236}">
                <a16:creationId xmlns:a16="http://schemas.microsoft.com/office/drawing/2014/main" id="{0C308E63-2018-4478-B9B9-2F25AFF21A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20079"/>
            <a:ext cx="91440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indent="449580" algn="just">
              <a:spcAft>
                <a:spcPts val="0"/>
              </a:spcAft>
            </a:pPr>
            <a:r>
              <a:rPr lang="ru-RU" altLang="ru-RU" sz="2800" dirty="0"/>
              <a:t>	</a:t>
            </a:r>
            <a:r>
              <a:rPr lang="ru-RU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Найдите ошибку в доказательстве следующего утверждения.</a:t>
            </a:r>
          </a:p>
          <a:p>
            <a:pPr algn="just">
              <a:spcAft>
                <a:spcPts val="0"/>
              </a:spcAft>
            </a:pPr>
            <a:r>
              <a:rPr lang="ru-RU" dirty="0">
                <a:effectLst/>
                <a:latin typeface="+mj-lt"/>
                <a:ea typeface="Times New Roman" panose="02020603050405020304" pitchFamily="18" charset="0"/>
              </a:rPr>
              <a:t>	Если две стороны и угол одного треугольника соответственно равны двум сторонам и углу другого треугольника, то такие треугольники равны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2883" name="Text Box 3">
                <a:extLst>
                  <a:ext uri="{FF2B5EF4-FFF2-40B4-BE49-F238E27FC236}">
                    <a16:creationId xmlns:a16="http://schemas.microsoft.com/office/drawing/2014/main" id="{E2493F3A-26E0-4811-8AF6-114D10E7C78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200" y="3946736"/>
                <a:ext cx="9067800" cy="29238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just" eaLnBrk="1" hangingPunct="1">
                  <a:spcBef>
                    <a:spcPct val="50000"/>
                  </a:spcBef>
                </a:pPr>
                <a:r>
                  <a:rPr lang="ru-RU" altLang="ru-RU" dirty="0">
                    <a:solidFill>
                      <a:srgbClr val="FF3300"/>
                    </a:solidFill>
                  </a:rPr>
                  <a:t>	</a:t>
                </a:r>
                <a:r>
                  <a:rPr lang="ru-RU" altLang="ru-RU" sz="2000" dirty="0">
                    <a:solidFill>
                      <a:srgbClr val="FF3300"/>
                    </a:solidFill>
                  </a:rPr>
                  <a:t>Доказательство. </a:t>
                </a:r>
                <a:r>
                  <a:rPr lang="ru-RU" sz="2000" dirty="0"/>
                  <a:t>Отложим треугольник </a:t>
                </a:r>
                <a:r>
                  <a:rPr lang="en-US" sz="2000" i="1" dirty="0"/>
                  <a:t>ABC </a:t>
                </a:r>
                <a:r>
                  <a:rPr lang="ru-RU" sz="2000" dirty="0"/>
                  <a:t>от луча </a:t>
                </a:r>
                <a:r>
                  <a:rPr lang="en-US" sz="2000" i="1" dirty="0"/>
                  <a:t>A</a:t>
                </a:r>
                <a:r>
                  <a:rPr lang="ru-RU" sz="2000" baseline="-25000" dirty="0"/>
                  <a:t>1</a:t>
                </a:r>
                <a:r>
                  <a:rPr lang="en-US" sz="2000" i="1" dirty="0"/>
                  <a:t>B</a:t>
                </a:r>
                <a:r>
                  <a:rPr lang="ru-RU" sz="2000" baseline="-25000" dirty="0"/>
                  <a:t>1</a:t>
                </a:r>
                <a:r>
                  <a:rPr lang="ru-RU" sz="2000" dirty="0"/>
                  <a:t> так, чтобы вершина </a:t>
                </a:r>
                <a:r>
                  <a:rPr lang="ru-RU" sz="2000" i="1" dirty="0"/>
                  <a:t>С</a:t>
                </a:r>
                <a:r>
                  <a:rPr lang="ru-RU" sz="2000" dirty="0"/>
                  <a:t> перешла бы в точку </a:t>
                </a:r>
                <a:r>
                  <a:rPr lang="ru-RU" sz="2000" i="1" dirty="0"/>
                  <a:t>С</a:t>
                </a:r>
                <a:r>
                  <a:rPr lang="ru-RU" sz="2000" i="1" baseline="-25000" dirty="0"/>
                  <a:t>2</a:t>
                </a:r>
                <a:r>
                  <a:rPr lang="ru-RU" sz="2000" dirty="0"/>
                  <a:t>, лежащую по другую сторону от точки </a:t>
                </a:r>
                <a:r>
                  <a:rPr lang="ru-RU" sz="2000" i="1" dirty="0"/>
                  <a:t>С</a:t>
                </a:r>
                <a:r>
                  <a:rPr lang="ru-RU" sz="2000" baseline="-25000" dirty="0"/>
                  <a:t>1</a:t>
                </a:r>
                <a:r>
                  <a:rPr lang="ru-RU" sz="2000" dirty="0"/>
                  <a:t> относительно прямой </a:t>
                </a:r>
                <a:r>
                  <a:rPr lang="ru-RU" sz="2000" i="1" dirty="0"/>
                  <a:t>А</a:t>
                </a:r>
                <a:r>
                  <a:rPr lang="ru-RU" sz="2000" baseline="-25000" dirty="0"/>
                  <a:t>1</a:t>
                </a:r>
                <a:r>
                  <a:rPr lang="ru-RU" sz="2000" i="1" dirty="0"/>
                  <a:t>В</a:t>
                </a:r>
                <a:r>
                  <a:rPr lang="ru-RU" sz="2000" baseline="-25000" dirty="0"/>
                  <a:t>1</a:t>
                </a:r>
                <a:r>
                  <a:rPr lang="ru-RU" sz="2000" dirty="0"/>
                  <a:t>. Из равенства сторон </a:t>
                </a:r>
                <a:r>
                  <a:rPr lang="en-US" sz="2000" i="1" dirty="0"/>
                  <a:t>A</a:t>
                </a:r>
                <a:r>
                  <a:rPr lang="ru-RU" sz="2000" baseline="-25000" dirty="0"/>
                  <a:t>1</a:t>
                </a:r>
                <a:r>
                  <a:rPr lang="ru-RU" sz="2000" i="1" dirty="0"/>
                  <a:t>С</a:t>
                </a:r>
                <a:r>
                  <a:rPr lang="ru-RU" sz="2000" baseline="-25000" dirty="0"/>
                  <a:t>1</a:t>
                </a:r>
                <a:r>
                  <a:rPr lang="ru-RU" sz="2000" dirty="0"/>
                  <a:t> и </a:t>
                </a:r>
                <a:r>
                  <a:rPr lang="en-US" sz="2000" i="1" dirty="0"/>
                  <a:t>A</a:t>
                </a:r>
                <a:r>
                  <a:rPr lang="ru-RU" sz="2000" baseline="-25000" dirty="0"/>
                  <a:t>1</a:t>
                </a:r>
                <a:r>
                  <a:rPr lang="ru-RU" sz="2000" i="1" dirty="0"/>
                  <a:t>С</a:t>
                </a:r>
                <a:r>
                  <a:rPr lang="ru-RU" sz="2000" baseline="-25000" dirty="0"/>
                  <a:t>2</a:t>
                </a:r>
                <a:r>
                  <a:rPr lang="ru-RU" sz="2000" dirty="0"/>
                  <a:t> следует, что треугольник </a:t>
                </a:r>
                <a:r>
                  <a:rPr lang="ru-RU" sz="2000" i="1" dirty="0"/>
                  <a:t>С</a:t>
                </a:r>
                <a:r>
                  <a:rPr lang="ru-RU" sz="2000" baseline="-25000" dirty="0"/>
                  <a:t>1</a:t>
                </a:r>
                <a:r>
                  <a:rPr lang="ru-RU" sz="2000" i="1" dirty="0"/>
                  <a:t>А</a:t>
                </a:r>
                <a:r>
                  <a:rPr lang="ru-RU" sz="2000" baseline="-25000" dirty="0"/>
                  <a:t>1</a:t>
                </a:r>
                <a:r>
                  <a:rPr lang="ru-RU" sz="2000" i="1" dirty="0"/>
                  <a:t>С</a:t>
                </a:r>
                <a:r>
                  <a:rPr lang="ru-RU" sz="2000" baseline="-25000" dirty="0"/>
                  <a:t>2</a:t>
                </a:r>
                <a:r>
                  <a:rPr lang="ru-RU" sz="2000" dirty="0"/>
                  <a:t> равнобедренный, значит, </a:t>
                </a:r>
                <a14:m>
                  <m:oMath xmlns:m="http://schemas.openxmlformats.org/officeDocument/2006/math">
                    <m:r>
                      <a:rPr lang="ru-RU" sz="2000" i="1">
                        <a:latin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sz="2000" i="1" dirty="0"/>
                  <a:t>A</a:t>
                </a:r>
                <a:r>
                  <a:rPr lang="ru-RU" sz="2000" baseline="-25000" dirty="0"/>
                  <a:t>1</a:t>
                </a:r>
                <a:r>
                  <a:rPr lang="en-US" sz="2000" i="1" dirty="0"/>
                  <a:t>C</a:t>
                </a:r>
                <a:r>
                  <a:rPr lang="ru-RU" sz="2000" baseline="-25000" dirty="0"/>
                  <a:t>1</a:t>
                </a:r>
                <a:r>
                  <a:rPr lang="en-US" sz="2000" i="1" dirty="0"/>
                  <a:t>C</a:t>
                </a:r>
                <a:r>
                  <a:rPr lang="ru-RU" sz="2000" baseline="-25000" dirty="0"/>
                  <a:t>2</a:t>
                </a:r>
                <a:r>
                  <a:rPr lang="ru-RU" sz="2000" dirty="0"/>
                  <a:t> = </a:t>
                </a:r>
                <a14:m>
                  <m:oMath xmlns:m="http://schemas.openxmlformats.org/officeDocument/2006/math">
                    <m:r>
                      <a:rPr lang="ru-RU" sz="2000" i="1">
                        <a:latin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sz="2000" i="1" dirty="0"/>
                  <a:t>A</a:t>
                </a:r>
                <a:r>
                  <a:rPr lang="ru-RU" sz="2000" baseline="-25000" dirty="0"/>
                  <a:t>1</a:t>
                </a:r>
                <a:r>
                  <a:rPr lang="en-US" sz="2000" i="1" dirty="0"/>
                  <a:t>C</a:t>
                </a:r>
                <a:r>
                  <a:rPr lang="ru-RU" sz="2000" baseline="-25000" dirty="0"/>
                  <a:t>2</a:t>
                </a:r>
                <a:r>
                  <a:rPr lang="en-US" sz="2000" i="1" dirty="0"/>
                  <a:t>C</a:t>
                </a:r>
                <a:r>
                  <a:rPr lang="ru-RU" sz="2000" baseline="-25000" dirty="0"/>
                  <a:t>1</a:t>
                </a:r>
                <a:r>
                  <a:rPr lang="ru-RU" sz="2000" dirty="0"/>
                  <a:t>. Из этого и равенства углов </a:t>
                </a:r>
                <a:r>
                  <a:rPr lang="en-US" sz="2000" i="1" dirty="0"/>
                  <a:t>C</a:t>
                </a:r>
                <a:r>
                  <a:rPr lang="ru-RU" sz="2000" baseline="-25000" dirty="0"/>
                  <a:t>1</a:t>
                </a:r>
                <a:r>
                  <a:rPr lang="ru-RU" sz="2000" dirty="0"/>
                  <a:t> и </a:t>
                </a:r>
                <a:r>
                  <a:rPr lang="en-US" sz="2000" i="1" dirty="0"/>
                  <a:t>C</a:t>
                </a:r>
                <a:r>
                  <a:rPr lang="ru-RU" sz="2000" baseline="-25000" dirty="0"/>
                  <a:t>2</a:t>
                </a:r>
                <a:r>
                  <a:rPr lang="ru-RU" sz="2000" dirty="0"/>
                  <a:t> следует равенство углов </a:t>
                </a:r>
                <a:r>
                  <a:rPr lang="en-US" sz="2000" i="1" dirty="0"/>
                  <a:t>B</a:t>
                </a:r>
                <a:r>
                  <a:rPr lang="ru-RU" sz="2000" baseline="-25000" dirty="0"/>
                  <a:t>1</a:t>
                </a:r>
                <a:r>
                  <a:rPr lang="en-US" sz="2000" i="1" dirty="0"/>
                  <a:t>C</a:t>
                </a:r>
                <a:r>
                  <a:rPr lang="ru-RU" sz="2000" baseline="-25000" dirty="0"/>
                  <a:t>1</a:t>
                </a:r>
                <a:r>
                  <a:rPr lang="en-US" sz="2000" i="1" dirty="0"/>
                  <a:t>C</a:t>
                </a:r>
                <a:r>
                  <a:rPr lang="ru-RU" sz="2000" baseline="-25000" dirty="0"/>
                  <a:t>2</a:t>
                </a:r>
                <a:r>
                  <a:rPr lang="ru-RU" sz="2000" dirty="0"/>
                  <a:t> = </a:t>
                </a:r>
                <a:r>
                  <a:rPr lang="en-US" sz="2000" i="1" dirty="0"/>
                  <a:t>B</a:t>
                </a:r>
                <a:r>
                  <a:rPr lang="ru-RU" sz="2000" baseline="-25000" dirty="0"/>
                  <a:t>1</a:t>
                </a:r>
                <a:r>
                  <a:rPr lang="en-US" sz="2000" i="1" dirty="0"/>
                  <a:t>C</a:t>
                </a:r>
                <a:r>
                  <a:rPr lang="ru-RU" sz="2000" baseline="-25000" dirty="0"/>
                  <a:t>2</a:t>
                </a:r>
                <a:r>
                  <a:rPr lang="en-US" sz="2000" i="1" dirty="0"/>
                  <a:t>C</a:t>
                </a:r>
                <a:r>
                  <a:rPr lang="ru-RU" sz="2000" baseline="-25000" dirty="0"/>
                  <a:t>1</a:t>
                </a:r>
                <a:r>
                  <a:rPr lang="ru-RU" sz="2000" dirty="0"/>
                  <a:t>. Значит, треугольник </a:t>
                </a:r>
                <a:r>
                  <a:rPr lang="en-US" sz="2000" i="1" dirty="0"/>
                  <a:t>B</a:t>
                </a:r>
                <a:r>
                  <a:rPr lang="ru-RU" sz="2000" baseline="-25000" dirty="0"/>
                  <a:t>1</a:t>
                </a:r>
                <a:r>
                  <a:rPr lang="en-US" sz="2000" i="1" dirty="0"/>
                  <a:t>C</a:t>
                </a:r>
                <a:r>
                  <a:rPr lang="ru-RU" sz="2000" baseline="-25000" dirty="0"/>
                  <a:t>1</a:t>
                </a:r>
                <a:r>
                  <a:rPr lang="en-US" sz="2000" i="1" dirty="0"/>
                  <a:t>C</a:t>
                </a:r>
                <a:r>
                  <a:rPr lang="ru-RU" sz="2000" baseline="-25000" dirty="0"/>
                  <a:t>2</a:t>
                </a:r>
                <a:r>
                  <a:rPr lang="ru-RU" sz="2000" dirty="0"/>
                  <a:t> равнобедренный. Следовательно, его стороны </a:t>
                </a:r>
                <a:r>
                  <a:rPr lang="en-US" sz="2000" i="1" dirty="0"/>
                  <a:t>B</a:t>
                </a:r>
                <a:r>
                  <a:rPr lang="ru-RU" sz="2000" baseline="-25000" dirty="0"/>
                  <a:t>1</a:t>
                </a:r>
                <a:r>
                  <a:rPr lang="en-US" sz="2000" i="1" dirty="0"/>
                  <a:t>C</a:t>
                </a:r>
                <a:r>
                  <a:rPr lang="ru-RU" sz="2000" baseline="-25000" dirty="0"/>
                  <a:t>1 </a:t>
                </a:r>
                <a:r>
                  <a:rPr lang="ru-RU" sz="2000" dirty="0"/>
                  <a:t>и </a:t>
                </a:r>
                <a:r>
                  <a:rPr lang="en-US" sz="2000" i="1" dirty="0"/>
                  <a:t>B</a:t>
                </a:r>
                <a:r>
                  <a:rPr lang="ru-RU" sz="2000" baseline="-25000" dirty="0"/>
                  <a:t>1</a:t>
                </a:r>
                <a:r>
                  <a:rPr lang="en-US" sz="2000" i="1" dirty="0"/>
                  <a:t>C</a:t>
                </a:r>
                <a:r>
                  <a:rPr lang="ru-RU" sz="2000" baseline="-25000" dirty="0"/>
                  <a:t>2</a:t>
                </a:r>
                <a:r>
                  <a:rPr lang="ru-RU" sz="2000" dirty="0"/>
                  <a:t> равны. Треугольники </a:t>
                </a:r>
                <a:r>
                  <a:rPr lang="en-US" sz="2000" i="1" dirty="0"/>
                  <a:t>A</a:t>
                </a:r>
                <a:r>
                  <a:rPr lang="ru-RU" sz="2000" baseline="-25000" dirty="0"/>
                  <a:t>1</a:t>
                </a:r>
                <a:r>
                  <a:rPr lang="en-US" sz="2000" i="1" dirty="0"/>
                  <a:t>B</a:t>
                </a:r>
                <a:r>
                  <a:rPr lang="ru-RU" sz="2000" baseline="-25000" dirty="0"/>
                  <a:t>1</a:t>
                </a:r>
                <a:r>
                  <a:rPr lang="en-US" sz="2000" i="1" dirty="0"/>
                  <a:t>C</a:t>
                </a:r>
                <a:r>
                  <a:rPr lang="ru-RU" sz="2000" baseline="-25000" dirty="0"/>
                  <a:t>1</a:t>
                </a:r>
                <a:r>
                  <a:rPr lang="ru-RU" sz="2000" dirty="0"/>
                  <a:t> и </a:t>
                </a:r>
                <a:r>
                  <a:rPr lang="en-US" sz="2000" i="1" dirty="0"/>
                  <a:t>A</a:t>
                </a:r>
                <a:r>
                  <a:rPr lang="ru-RU" sz="2000" baseline="-25000" dirty="0"/>
                  <a:t>1</a:t>
                </a:r>
                <a:r>
                  <a:rPr lang="en-US" sz="2000" i="1" dirty="0"/>
                  <a:t>B</a:t>
                </a:r>
                <a:r>
                  <a:rPr lang="ru-RU" sz="2000" baseline="-25000" dirty="0"/>
                  <a:t>1</a:t>
                </a:r>
                <a:r>
                  <a:rPr lang="en-US" sz="2000" i="1" dirty="0"/>
                  <a:t>C</a:t>
                </a:r>
                <a:r>
                  <a:rPr lang="ru-RU" sz="2000" baseline="-25000" dirty="0"/>
                  <a:t>2</a:t>
                </a:r>
                <a:r>
                  <a:rPr lang="ru-RU" sz="2000" dirty="0"/>
                  <a:t> равны по двум сторонам и углу между ними (</a:t>
                </a:r>
                <a:r>
                  <a:rPr lang="en-US" sz="2000" i="1" dirty="0"/>
                  <a:t>A</a:t>
                </a:r>
                <a:r>
                  <a:rPr lang="ru-RU" sz="2000" baseline="-25000" dirty="0"/>
                  <a:t>1</a:t>
                </a:r>
                <a:r>
                  <a:rPr lang="en-US" sz="2000" i="1" dirty="0"/>
                  <a:t>C</a:t>
                </a:r>
                <a:r>
                  <a:rPr lang="ru-RU" sz="2000" baseline="-25000" dirty="0"/>
                  <a:t>1</a:t>
                </a:r>
                <a:r>
                  <a:rPr lang="ru-RU" sz="2000" dirty="0"/>
                  <a:t> = </a:t>
                </a:r>
                <a:r>
                  <a:rPr lang="en-US" sz="2000" i="1" dirty="0"/>
                  <a:t>A</a:t>
                </a:r>
                <a:r>
                  <a:rPr lang="ru-RU" sz="2000" baseline="-25000" dirty="0"/>
                  <a:t>1</a:t>
                </a:r>
                <a:r>
                  <a:rPr lang="en-US" sz="2000" i="1" dirty="0"/>
                  <a:t>C</a:t>
                </a:r>
                <a:r>
                  <a:rPr lang="ru-RU" sz="2000" baseline="-25000" dirty="0"/>
                  <a:t>2</a:t>
                </a:r>
                <a:r>
                  <a:rPr lang="ru-RU" sz="2000" dirty="0"/>
                  <a:t>, </a:t>
                </a:r>
                <a:r>
                  <a:rPr lang="en-US" sz="2000" i="1" dirty="0"/>
                  <a:t>B</a:t>
                </a:r>
                <a:r>
                  <a:rPr lang="ru-RU" sz="2000" baseline="-25000" dirty="0"/>
                  <a:t>1</a:t>
                </a:r>
                <a:r>
                  <a:rPr lang="en-US" sz="2000" i="1" dirty="0"/>
                  <a:t>C</a:t>
                </a:r>
                <a:r>
                  <a:rPr lang="ru-RU" sz="2000" baseline="-25000" dirty="0"/>
                  <a:t>1</a:t>
                </a:r>
                <a:r>
                  <a:rPr lang="ru-RU" sz="2000" dirty="0"/>
                  <a:t> = </a:t>
                </a:r>
                <a:r>
                  <a:rPr lang="en-US" sz="2000" i="1" dirty="0"/>
                  <a:t>B</a:t>
                </a:r>
                <a:r>
                  <a:rPr lang="ru-RU" sz="2000" baseline="-25000" dirty="0"/>
                  <a:t>1</a:t>
                </a:r>
                <a:r>
                  <a:rPr lang="en-US" sz="2000" i="1" dirty="0"/>
                  <a:t>C</a:t>
                </a:r>
                <a:r>
                  <a:rPr lang="ru-RU" sz="2000" baseline="-25000" dirty="0"/>
                  <a:t>2</a:t>
                </a:r>
                <a:r>
                  <a:rPr lang="ru-RU" sz="2000" dirty="0"/>
                  <a:t>, </a:t>
                </a:r>
                <a14:m>
                  <m:oMath xmlns:m="http://schemas.openxmlformats.org/officeDocument/2006/math">
                    <m:r>
                      <a:rPr lang="ru-RU" sz="2000" i="1">
                        <a:latin typeface="Cambria Math" panose="02040503050406030204" pitchFamily="18" charset="0"/>
                      </a:rPr>
                      <m:t>∠</m:t>
                    </m:r>
                    <m:sSub>
                      <m:sSubPr>
                        <m:ctrlPr>
                          <a:rPr lang="ru-RU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0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ru-RU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ru-RU" sz="2000" i="1">
                        <a:latin typeface="Cambria Math" panose="02040503050406030204" pitchFamily="18" charset="0"/>
                      </a:rPr>
                      <m:t>=∠</m:t>
                    </m:r>
                    <m:sSub>
                      <m:sSubPr>
                        <m:ctrlPr>
                          <a:rPr lang="ru-RU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0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ru-RU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ru-RU" sz="2000" dirty="0"/>
                  <a:t>).</a:t>
                </a:r>
                <a:r>
                  <a:rPr lang="ru-RU" sz="2000" i="1" dirty="0"/>
                  <a:t> </a:t>
                </a:r>
                <a:r>
                  <a:rPr lang="ru-RU" sz="2000" dirty="0"/>
                  <a:t>Следовательно, равны и треугольники </a:t>
                </a:r>
                <a:r>
                  <a:rPr lang="ru-RU" sz="2000" i="1" dirty="0"/>
                  <a:t>АВС</a:t>
                </a:r>
                <a:r>
                  <a:rPr lang="ru-RU" sz="2000" dirty="0"/>
                  <a:t> и </a:t>
                </a:r>
                <a:r>
                  <a:rPr lang="ru-RU" sz="2000" i="1" dirty="0"/>
                  <a:t>А</a:t>
                </a:r>
                <a:r>
                  <a:rPr lang="ru-RU" sz="2000" baseline="-25000" dirty="0"/>
                  <a:t>1</a:t>
                </a:r>
                <a:r>
                  <a:rPr lang="ru-RU" sz="2000" i="1" dirty="0"/>
                  <a:t>В</a:t>
                </a:r>
                <a:r>
                  <a:rPr lang="ru-RU" sz="2000" baseline="-25000" dirty="0"/>
                  <a:t>1</a:t>
                </a:r>
                <a:r>
                  <a:rPr lang="ru-RU" sz="2000" i="1" dirty="0"/>
                  <a:t>С</a:t>
                </a:r>
                <a:r>
                  <a:rPr lang="ru-RU" sz="2000" baseline="-25000" dirty="0"/>
                  <a:t>1</a:t>
                </a:r>
                <a:r>
                  <a:rPr lang="ru-RU" sz="2000" dirty="0"/>
                  <a:t>. </a:t>
                </a:r>
                <a:endParaRPr lang="ru-RU" altLang="ru-RU" sz="20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2883" name="Text Box 3">
                <a:extLst>
                  <a:ext uri="{FF2B5EF4-FFF2-40B4-BE49-F238E27FC236}">
                    <a16:creationId xmlns:a16="http://schemas.microsoft.com/office/drawing/2014/main" id="{E2493F3A-26E0-4811-8AF6-114D10E7C7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200" y="3946736"/>
                <a:ext cx="9067800" cy="2923877"/>
              </a:xfrm>
              <a:prstGeom prst="rect">
                <a:avLst/>
              </a:prstGeom>
              <a:blipFill>
                <a:blip r:embed="rId3"/>
                <a:stretch>
                  <a:fillRect l="-740" r="-672" b="-270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1026">
            <a:extLst>
              <a:ext uri="{FF2B5EF4-FFF2-40B4-BE49-F238E27FC236}">
                <a16:creationId xmlns:a16="http://schemas.microsoft.com/office/drawing/2014/main" id="{77DF8279-FF4B-4E50-A208-B5249B4C6E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2048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9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5C71240-7A2F-465E-A0A5-B58B0C4F488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7580" y="1971486"/>
            <a:ext cx="4971653" cy="1884417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711A54EC-1E18-4D87-9C7F-AFB743A554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68145" y="1577153"/>
            <a:ext cx="2016224" cy="2369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838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2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3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>
            <a:extLst>
              <a:ext uri="{FF2B5EF4-FFF2-40B4-BE49-F238E27FC236}">
                <a16:creationId xmlns:a16="http://schemas.microsoft.com/office/drawing/2014/main" id="{0C308E63-2018-4478-B9B9-2F25AFF21A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20079"/>
            <a:ext cx="9144000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indent="449580" algn="just">
              <a:spcAft>
                <a:spcPts val="0"/>
              </a:spcAft>
            </a:pPr>
            <a:r>
              <a:rPr lang="ru-RU" altLang="ru-RU" sz="2800" dirty="0"/>
              <a:t>	</a:t>
            </a:r>
            <a:r>
              <a:rPr lang="ru-RU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самом деле, это утверждение неверно. Пример приведён на рисунке. Треугольники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ABC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</a:t>
            </a:r>
            <a:r>
              <a:rPr lang="ru-RU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 равны, но у них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=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</a:t>
            </a:r>
            <a:r>
              <a:rPr lang="ru-RU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общая сторона, угол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общий.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5C493FD-6125-462A-BD05-1EFD9472FE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3768" y="1772816"/>
            <a:ext cx="3139489" cy="2790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749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4">
            <a:extLst>
              <a:ext uri="{FF2B5EF4-FFF2-40B4-BE49-F238E27FC236}">
                <a16:creationId xmlns:a16="http://schemas.microsoft.com/office/drawing/2014/main" id="{F44E512C-8607-4B2D-A760-1FBE1F9E13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29704"/>
            <a:ext cx="9144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2800" dirty="0">
                <a:solidFill>
                  <a:srgbClr val="FF0000"/>
                </a:solidFill>
              </a:rPr>
              <a:t>	Теорема.</a:t>
            </a:r>
            <a:r>
              <a:rPr lang="ru-RU" altLang="ru-RU" sz="2800" b="1" dirty="0"/>
              <a:t> </a:t>
            </a:r>
            <a:r>
              <a:rPr lang="ru-RU" altLang="ru-RU" sz="2800" dirty="0"/>
              <a:t>(Признак равнобедренного треугольника.)</a:t>
            </a:r>
            <a:r>
              <a:rPr lang="ru-RU" altLang="ru-RU" sz="2800" b="1" dirty="0"/>
              <a:t>  	</a:t>
            </a:r>
            <a:r>
              <a:rPr lang="ru-RU" altLang="ru-RU" sz="2800" dirty="0"/>
              <a:t>Если в треуголь­нике два угла равны, то он равнобедренный.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417" name="Text Box 25">
                <a:extLst>
                  <a:ext uri="{FF2B5EF4-FFF2-40B4-BE49-F238E27FC236}">
                    <a16:creationId xmlns:a16="http://schemas.microsoft.com/office/drawing/2014/main" id="{1EFF838F-B185-4475-9849-6C097EF02CB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4077072"/>
                <a:ext cx="9144000" cy="23083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just" eaLnBrk="1" hangingPunct="1">
                  <a:spcBef>
                    <a:spcPct val="50000"/>
                  </a:spcBef>
                  <a:buFontTx/>
                  <a:buNone/>
                </a:pPr>
                <a:r>
                  <a:rPr lang="ru-RU" altLang="ru-RU" sz="2400" dirty="0">
                    <a:solidFill>
                      <a:srgbClr val="FF3300"/>
                    </a:solidFill>
                    <a:cs typeface="Times New Roman" panose="02020603050405020304" pitchFamily="18" charset="0"/>
                  </a:rPr>
                  <a:t>	Доказательство.</a:t>
                </a:r>
                <a:r>
                  <a:rPr lang="ru-RU" altLang="ru-RU" sz="2400" dirty="0">
                    <a:cs typeface="Times New Roman" panose="02020603050405020304" pitchFamily="18" charset="0"/>
                  </a:rPr>
                  <a:t> </a:t>
                </a:r>
                <a:r>
                  <a:rPr lang="ru-RU" altLang="ru-RU" sz="2400" dirty="0"/>
                  <a:t>Пусть в треугольнике </a:t>
                </a:r>
                <a:r>
                  <a:rPr lang="ru-RU" altLang="ru-RU" sz="2400" i="1" dirty="0"/>
                  <a:t>АВС</a:t>
                </a:r>
                <a:r>
                  <a:rPr lang="ru-RU" altLang="ru-RU" sz="2400" dirty="0"/>
                  <a:t> угол </a:t>
                </a:r>
                <a:r>
                  <a:rPr lang="ru-RU" altLang="ru-RU" sz="2400" i="1" dirty="0"/>
                  <a:t>А</a:t>
                </a:r>
                <a:r>
                  <a:rPr lang="ru-RU" altLang="ru-RU" sz="2400" dirty="0"/>
                  <a:t> равен углу </a:t>
                </a:r>
                <a:r>
                  <a:rPr lang="ru-RU" altLang="ru-RU" sz="2400" i="1" dirty="0"/>
                  <a:t>В. </a:t>
                </a:r>
                <a:r>
                  <a:rPr lang="ru-RU" altLang="ru-RU" sz="2400" dirty="0"/>
                  <a:t>Воспользуемся вторым признаком равенства треугольников, примененным к треугольнику </a:t>
                </a:r>
                <a:r>
                  <a:rPr lang="ru-RU" altLang="ru-RU" sz="2400" i="1" dirty="0"/>
                  <a:t>АВС</a:t>
                </a:r>
                <a:r>
                  <a:rPr lang="ru-RU" altLang="ru-RU" sz="2400" dirty="0"/>
                  <a:t> и треугольнику </a:t>
                </a:r>
                <a:r>
                  <a:rPr lang="ru-RU" altLang="ru-RU" sz="2400" i="1" dirty="0"/>
                  <a:t>ВАС</a:t>
                </a:r>
                <a:r>
                  <a:rPr lang="ru-RU" altLang="ru-RU" sz="2400" dirty="0"/>
                  <a:t>, т. е. к тому же са­мому треугольнику, вершины в котором записаны в другом порядке. Имеем, сторона </a:t>
                </a:r>
                <a:r>
                  <a:rPr lang="ru-RU" altLang="ru-RU" sz="2400" i="1" dirty="0"/>
                  <a:t>АВ</a:t>
                </a:r>
                <a:r>
                  <a:rPr lang="ru-RU" altLang="ru-RU" sz="2400" dirty="0"/>
                  <a:t> равна стороне </a:t>
                </a:r>
                <a:r>
                  <a:rPr lang="ru-RU" altLang="ru-RU" sz="2400" i="1" dirty="0"/>
                  <a:t>ВА</a:t>
                </a:r>
                <a:r>
                  <a:rPr lang="ru-RU" altLang="ru-RU" sz="2400" dirty="0"/>
                  <a:t>,</a:t>
                </a:r>
                <a:r>
                  <a:rPr lang="ru-RU" altLang="ru-RU" sz="2400" i="1" dirty="0"/>
                  <a:t>  </a:t>
                </a:r>
                <a14:m>
                  <m:oMath xmlns:m="http://schemas.openxmlformats.org/officeDocument/2006/math">
                    <m:r>
                      <a:rPr lang="ru-RU" altLang="ru-RU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altLang="ru-RU" sz="2400" i="1" dirty="0"/>
                  <a:t>A</a:t>
                </a:r>
                <a:r>
                  <a:rPr lang="ru-RU" altLang="ru-RU" sz="2400" i="1" dirty="0"/>
                  <a:t> = </a:t>
                </a:r>
                <a14:m>
                  <m:oMath xmlns:m="http://schemas.openxmlformats.org/officeDocument/2006/math">
                    <m:r>
                      <a:rPr lang="ru-RU" altLang="ru-RU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 </m:t>
                    </m:r>
                  </m:oMath>
                </a14:m>
                <a:r>
                  <a:rPr lang="en-US" altLang="ru-RU" sz="2400" i="1" dirty="0"/>
                  <a:t>B</a:t>
                </a:r>
                <a:r>
                  <a:rPr lang="ru-RU" altLang="ru-RU" sz="2400" dirty="0"/>
                  <a:t>,</a:t>
                </a:r>
                <a:r>
                  <a:rPr lang="ru-RU" altLang="ru-RU" sz="2400" i="1" dirty="0"/>
                  <a:t> </a:t>
                </a:r>
                <a14:m>
                  <m:oMath xmlns:m="http://schemas.openxmlformats.org/officeDocument/2006/math">
                    <m:r>
                      <a:rPr lang="ru-RU" altLang="ru-RU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 </m:t>
                    </m:r>
                  </m:oMath>
                </a14:m>
                <a:r>
                  <a:rPr lang="en-US" altLang="ru-RU" sz="2400" i="1" dirty="0"/>
                  <a:t>B</a:t>
                </a:r>
                <a:r>
                  <a:rPr lang="ru-RU" altLang="ru-RU" sz="2400" i="1" dirty="0"/>
                  <a:t> = </a:t>
                </a:r>
                <a14:m>
                  <m:oMath xmlns:m="http://schemas.openxmlformats.org/officeDocument/2006/math">
                    <m:r>
                      <a:rPr lang="ru-RU" altLang="ru-RU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 </m:t>
                    </m:r>
                  </m:oMath>
                </a14:m>
                <a:r>
                  <a:rPr lang="en-US" altLang="ru-RU" sz="2400" i="1" dirty="0"/>
                  <a:t>A</a:t>
                </a:r>
                <a:r>
                  <a:rPr lang="ru-RU" altLang="ru-RU" sz="2400" dirty="0"/>
                  <a:t>. Следовательно, </a:t>
                </a:r>
                <a:r>
                  <a:rPr lang="ru-RU" altLang="ru-RU" sz="2400" i="1" dirty="0"/>
                  <a:t>АС = ВС</a:t>
                </a:r>
                <a:r>
                  <a:rPr lang="ru-RU" altLang="ru-RU" sz="2400" dirty="0"/>
                  <a:t>, т. е. треугольник </a:t>
                </a:r>
                <a:r>
                  <a:rPr lang="ru-RU" altLang="ru-RU" sz="2400" i="1" dirty="0"/>
                  <a:t>АВС</a:t>
                </a:r>
                <a:r>
                  <a:rPr lang="ru-RU" altLang="ru-RU" sz="2400" dirty="0"/>
                  <a:t> - равнобедренный.  </a:t>
                </a:r>
              </a:p>
            </p:txBody>
          </p:sp>
        </mc:Choice>
        <mc:Fallback xmlns="">
          <p:sp>
            <p:nvSpPr>
              <p:cNvPr id="59417" name="Text Box 25">
                <a:extLst>
                  <a:ext uri="{FF2B5EF4-FFF2-40B4-BE49-F238E27FC236}">
                    <a16:creationId xmlns:a16="http://schemas.microsoft.com/office/drawing/2014/main" id="{1EFF838F-B185-4475-9849-6C097EF02C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4077072"/>
                <a:ext cx="9144000" cy="2308324"/>
              </a:xfrm>
              <a:prstGeom prst="rect">
                <a:avLst/>
              </a:prstGeom>
              <a:blipFill>
                <a:blip r:embed="rId3"/>
                <a:stretch>
                  <a:fillRect l="-1000" t="-2116" r="-1000" b="-529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7" name="Picture 29">
            <a:extLst>
              <a:ext uri="{FF2B5EF4-FFF2-40B4-BE49-F238E27FC236}">
                <a16:creationId xmlns:a16="http://schemas.microsoft.com/office/drawing/2014/main" id="{458695CA-A52D-4021-8897-7C6757F080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520032"/>
            <a:ext cx="2705100" cy="240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8959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9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1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4">
            <a:extLst>
              <a:ext uri="{FF2B5EF4-FFF2-40B4-BE49-F238E27FC236}">
                <a16:creationId xmlns:a16="http://schemas.microsoft.com/office/drawing/2014/main" id="{8093F08E-B4B5-464F-B8C6-27159F48AF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88640"/>
            <a:ext cx="8956675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800" dirty="0">
                <a:solidFill>
                  <a:srgbClr val="FF0000"/>
                </a:solidFill>
                <a:cs typeface="Times New Roman" panose="02020603050405020304" pitchFamily="18" charset="0"/>
              </a:rPr>
              <a:t>	Теорема. </a:t>
            </a:r>
            <a:r>
              <a:rPr lang="ru-RU" altLang="ru-RU" sz="2800" dirty="0">
                <a:cs typeface="Times New Roman" panose="02020603050405020304" pitchFamily="18" charset="0"/>
              </a:rPr>
              <a:t>В равнобедренном треугольнике биссектриса, проведенная к основанию, является одновременно медианой и высотой.</a:t>
            </a:r>
          </a:p>
        </p:txBody>
      </p:sp>
      <p:pic>
        <p:nvPicPr>
          <p:cNvPr id="5124" name="Picture 24">
            <a:extLst>
              <a:ext uri="{FF2B5EF4-FFF2-40B4-BE49-F238E27FC236}">
                <a16:creationId xmlns:a16="http://schemas.microsoft.com/office/drawing/2014/main" id="{BF91BD52-1C7D-4472-91ED-325E7037D7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648717"/>
            <a:ext cx="2543443" cy="2502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9417" name="Text Box 25">
                <a:extLst>
                  <a:ext uri="{FF2B5EF4-FFF2-40B4-BE49-F238E27FC236}">
                    <a16:creationId xmlns:a16="http://schemas.microsoft.com/office/drawing/2014/main" id="{A2E1AC38-4E62-40A8-9C59-AEF343D8AA4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4151313"/>
                <a:ext cx="9144000" cy="267765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just" eaLnBrk="1" hangingPunct="1">
                  <a:spcBef>
                    <a:spcPct val="50000"/>
                  </a:spcBef>
                  <a:buFontTx/>
                  <a:buNone/>
                </a:pPr>
                <a:r>
                  <a:rPr lang="ru-RU" altLang="ru-RU" sz="2400" dirty="0">
                    <a:solidFill>
                      <a:srgbClr val="FF3300"/>
                    </a:solidFill>
                    <a:cs typeface="Times New Roman" panose="02020603050405020304" pitchFamily="18" charset="0"/>
                  </a:rPr>
                  <a:t>	Доказательство.</a:t>
                </a:r>
                <a:r>
                  <a:rPr lang="ru-RU" altLang="ru-RU" sz="2400" dirty="0">
                    <a:cs typeface="Times New Roman" panose="02020603050405020304" pitchFamily="18" charset="0"/>
                  </a:rPr>
                  <a:t> Пусть </a:t>
                </a:r>
                <a:r>
                  <a:rPr lang="en-US" altLang="ru-RU" sz="2400" i="1" dirty="0">
                    <a:cs typeface="Times New Roman" panose="02020603050405020304" pitchFamily="18" charset="0"/>
                  </a:rPr>
                  <a:t>ABC</a:t>
                </a:r>
                <a:r>
                  <a:rPr lang="ru-RU" altLang="ru-RU" sz="2400" dirty="0">
                    <a:cs typeface="Times New Roman" panose="02020603050405020304" pitchFamily="18" charset="0"/>
                  </a:rPr>
                  <a:t> – равнобедренный треугольник, </a:t>
                </a:r>
                <a:r>
                  <a:rPr lang="en-US" altLang="ru-RU" sz="2400" i="1" dirty="0">
                    <a:cs typeface="Times New Roman" panose="02020603050405020304" pitchFamily="18" charset="0"/>
                  </a:rPr>
                  <a:t>AC</a:t>
                </a:r>
                <a:r>
                  <a:rPr lang="ru-RU" altLang="ru-RU" sz="2400" i="1" dirty="0">
                    <a:cs typeface="Times New Roman" panose="02020603050405020304" pitchFamily="18" charset="0"/>
                  </a:rPr>
                  <a:t> = </a:t>
                </a:r>
                <a:r>
                  <a:rPr lang="en-US" altLang="ru-RU" sz="2400" i="1" dirty="0">
                    <a:cs typeface="Times New Roman" panose="02020603050405020304" pitchFamily="18" charset="0"/>
                  </a:rPr>
                  <a:t>BC</a:t>
                </a:r>
                <a:r>
                  <a:rPr lang="ru-RU" altLang="ru-RU" sz="2400" dirty="0">
                    <a:cs typeface="Times New Roman" panose="02020603050405020304" pitchFamily="18" charset="0"/>
                  </a:rPr>
                  <a:t>,</a:t>
                </a:r>
                <a:r>
                  <a:rPr lang="ru-RU" altLang="ru-RU" sz="2400" i="1" dirty="0">
                    <a:cs typeface="Times New Roman" panose="02020603050405020304" pitchFamily="18" charset="0"/>
                  </a:rPr>
                  <a:t> </a:t>
                </a:r>
                <a:r>
                  <a:rPr lang="en-US" altLang="ru-RU" sz="2400" i="1" dirty="0">
                    <a:cs typeface="Times New Roman" panose="02020603050405020304" pitchFamily="18" charset="0"/>
                  </a:rPr>
                  <a:t>CD</a:t>
                </a:r>
                <a:r>
                  <a:rPr lang="ru-RU" altLang="ru-RU" sz="2400" dirty="0">
                    <a:cs typeface="Times New Roman" panose="02020603050405020304" pitchFamily="18" charset="0"/>
                  </a:rPr>
                  <a:t> – биссектриса. Тогда треугольник </a:t>
                </a:r>
                <a:r>
                  <a:rPr lang="en-US" altLang="ru-RU" sz="2400" i="1" dirty="0">
                    <a:cs typeface="Times New Roman" panose="02020603050405020304" pitchFamily="18" charset="0"/>
                  </a:rPr>
                  <a:t>ACD</a:t>
                </a:r>
                <a:r>
                  <a:rPr lang="ru-RU" altLang="ru-RU" sz="2400" dirty="0">
                    <a:cs typeface="Times New Roman" panose="02020603050405020304" pitchFamily="18" charset="0"/>
                  </a:rPr>
                  <a:t> равен треугольнику </a:t>
                </a:r>
                <a:r>
                  <a:rPr lang="en-US" altLang="ru-RU" sz="2400" i="1" dirty="0">
                    <a:cs typeface="Times New Roman" panose="02020603050405020304" pitchFamily="18" charset="0"/>
                  </a:rPr>
                  <a:t>BCD</a:t>
                </a:r>
                <a:r>
                  <a:rPr lang="ru-RU" altLang="ru-RU" sz="2400" dirty="0">
                    <a:cs typeface="Times New Roman" panose="02020603050405020304" pitchFamily="18" charset="0"/>
                  </a:rPr>
                  <a:t> по первому признаку равенства треугольников (</a:t>
                </a:r>
                <a:r>
                  <a:rPr lang="ru-RU" altLang="ru-RU" sz="2400" i="1" dirty="0">
                    <a:cs typeface="Times New Roman" panose="02020603050405020304" pitchFamily="18" charset="0"/>
                  </a:rPr>
                  <a:t>АС = ВС</a:t>
                </a:r>
                <a:r>
                  <a:rPr lang="ru-RU" altLang="ru-RU" sz="2400" dirty="0">
                    <a:cs typeface="Times New Roman" panose="02020603050405020304" pitchFamily="18" charset="0"/>
                  </a:rPr>
                  <a:t>,</a:t>
                </a:r>
                <a:r>
                  <a:rPr lang="ru-RU" altLang="ru-RU" sz="2400" i="1" dirty="0">
                    <a:cs typeface="Times New Roman" panose="02020603050405020304" pitchFamily="18" charset="0"/>
                  </a:rPr>
                  <a:t> С</a:t>
                </a:r>
                <a:r>
                  <a:rPr lang="en-US" altLang="ru-RU" sz="2400" i="1" dirty="0">
                    <a:cs typeface="Times New Roman" panose="02020603050405020304" pitchFamily="18" charset="0"/>
                  </a:rPr>
                  <a:t>D</a:t>
                </a:r>
                <a:r>
                  <a:rPr lang="ru-RU" altLang="ru-RU" sz="2400" dirty="0">
                    <a:cs typeface="Times New Roman" panose="02020603050405020304" pitchFamily="18" charset="0"/>
                  </a:rPr>
                  <a:t> – общая сторона, </a:t>
                </a:r>
                <a14:m>
                  <m:oMath xmlns:m="http://schemas.openxmlformats.org/officeDocument/2006/math">
                    <m:r>
                      <a:rPr lang="ru-RU" altLang="ru-RU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∠</m:t>
                    </m:r>
                  </m:oMath>
                </a14:m>
                <a:r>
                  <a:rPr lang="en-US" altLang="ru-RU" sz="2400" i="1" dirty="0">
                    <a:cs typeface="Times New Roman" panose="02020603050405020304" pitchFamily="18" charset="0"/>
                  </a:rPr>
                  <a:t>ACD</a:t>
                </a:r>
                <a:r>
                  <a:rPr lang="ru-RU" altLang="ru-RU" sz="2400" dirty="0"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ru-RU" altLang="ru-RU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∠ </m:t>
                    </m:r>
                  </m:oMath>
                </a14:m>
                <a:r>
                  <a:rPr lang="en-US" altLang="ru-RU" sz="2400" i="1" dirty="0">
                    <a:cs typeface="Times New Roman" panose="02020603050405020304" pitchFamily="18" charset="0"/>
                  </a:rPr>
                  <a:t>BCD</a:t>
                </a:r>
                <a:r>
                  <a:rPr lang="ru-RU" altLang="ru-RU" sz="2400" dirty="0">
                    <a:cs typeface="Times New Roman" panose="02020603050405020304" pitchFamily="18" charset="0"/>
                  </a:rPr>
                  <a:t>). Следовательно, имеют место равенства</a:t>
                </a:r>
                <a:r>
                  <a:rPr lang="ru-RU" altLang="ru-RU" sz="2400" dirty="0"/>
                  <a:t>:</a:t>
                </a:r>
                <a:r>
                  <a:rPr lang="ru-RU" altLang="ru-RU" sz="2400" dirty="0">
                    <a:cs typeface="Times New Roman" panose="02020603050405020304" pitchFamily="18" charset="0"/>
                  </a:rPr>
                  <a:t> </a:t>
                </a:r>
                <a:r>
                  <a:rPr lang="en-US" altLang="ru-RU" sz="2400" dirty="0">
                    <a:cs typeface="Times New Roman" panose="02020603050405020304" pitchFamily="18" charset="0"/>
                  </a:rPr>
                  <a:t>  </a:t>
                </a:r>
                <a:r>
                  <a:rPr lang="en-US" altLang="ru-RU" sz="2400" i="1" dirty="0">
                    <a:cs typeface="Times New Roman" panose="02020603050405020304" pitchFamily="18" charset="0"/>
                  </a:rPr>
                  <a:t>AD</a:t>
                </a:r>
                <a:r>
                  <a:rPr lang="ru-RU" altLang="ru-RU" sz="2400" i="1" dirty="0">
                    <a:cs typeface="Times New Roman" panose="02020603050405020304" pitchFamily="18" charset="0"/>
                  </a:rPr>
                  <a:t> = </a:t>
                </a:r>
                <a:r>
                  <a:rPr lang="en-US" altLang="ru-RU" sz="2400" i="1" dirty="0">
                    <a:cs typeface="Times New Roman" panose="02020603050405020304" pitchFamily="18" charset="0"/>
                  </a:rPr>
                  <a:t>BD</a:t>
                </a:r>
                <a:r>
                  <a:rPr lang="ru-RU" altLang="ru-RU" sz="2400" dirty="0"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ru-RU" altLang="ru-RU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∠ </m:t>
                    </m:r>
                  </m:oMath>
                </a14:m>
                <a:r>
                  <a:rPr lang="en-US" altLang="ru-RU" sz="2400" i="1" dirty="0">
                    <a:cs typeface="Times New Roman" panose="02020603050405020304" pitchFamily="18" charset="0"/>
                  </a:rPr>
                  <a:t>ADC = </a:t>
                </a:r>
                <a14:m>
                  <m:oMath xmlns:m="http://schemas.openxmlformats.org/officeDocument/2006/math">
                    <m:r>
                      <a:rPr lang="ru-RU" altLang="ru-RU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∠</m:t>
                    </m:r>
                  </m:oMath>
                </a14:m>
                <a:r>
                  <a:rPr lang="en-US" altLang="ru-RU" sz="2400" i="1" dirty="0">
                    <a:cs typeface="Times New Roman" panose="02020603050405020304" pitchFamily="18" charset="0"/>
                  </a:rPr>
                  <a:t>BDC</a:t>
                </a:r>
                <a:r>
                  <a:rPr lang="ru-RU" altLang="ru-RU" sz="2400" dirty="0">
                    <a:cs typeface="Times New Roman" panose="02020603050405020304" pitchFamily="18" charset="0"/>
                  </a:rPr>
                  <a:t>. Первое из этих равенств означает, что </a:t>
                </a:r>
                <a:r>
                  <a:rPr lang="en-US" altLang="ru-RU" sz="2400" i="1" dirty="0">
                    <a:cs typeface="Times New Roman" panose="02020603050405020304" pitchFamily="18" charset="0"/>
                  </a:rPr>
                  <a:t>CD</a:t>
                </a:r>
                <a:r>
                  <a:rPr lang="ru-RU" altLang="ru-RU" sz="2400" dirty="0">
                    <a:cs typeface="Times New Roman" panose="02020603050405020304" pitchFamily="18" charset="0"/>
                  </a:rPr>
                  <a:t> является медианой данного треугольника, второе – что </a:t>
                </a:r>
                <a:r>
                  <a:rPr lang="en-US" altLang="ru-RU" sz="2400" i="1" dirty="0">
                    <a:cs typeface="Times New Roman" panose="02020603050405020304" pitchFamily="18" charset="0"/>
                  </a:rPr>
                  <a:t>CD </a:t>
                </a:r>
                <a:r>
                  <a:rPr lang="ru-RU" altLang="ru-RU" sz="2400" dirty="0">
                    <a:cs typeface="Times New Roman" panose="02020603050405020304" pitchFamily="18" charset="0"/>
                  </a:rPr>
                  <a:t>является его высотой.</a:t>
                </a:r>
                <a:r>
                  <a:rPr lang="ru-RU" altLang="ru-RU" sz="2400" dirty="0"/>
                  <a:t> </a:t>
                </a:r>
              </a:p>
            </p:txBody>
          </p:sp>
        </mc:Choice>
        <mc:Fallback>
          <p:sp>
            <p:nvSpPr>
              <p:cNvPr id="59417" name="Text Box 25">
                <a:extLst>
                  <a:ext uri="{FF2B5EF4-FFF2-40B4-BE49-F238E27FC236}">
                    <a16:creationId xmlns:a16="http://schemas.microsoft.com/office/drawing/2014/main" id="{A2E1AC38-4E62-40A8-9C59-AEF343D8AA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4151313"/>
                <a:ext cx="9144000" cy="2677656"/>
              </a:xfrm>
              <a:prstGeom prst="rect">
                <a:avLst/>
              </a:prstGeom>
              <a:blipFill>
                <a:blip r:embed="rId4"/>
                <a:stretch>
                  <a:fillRect l="-1000" t="-1822" r="-1000" b="-432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9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17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E7483FE1-3006-4445-9ADA-5BC23B48A5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1</a:t>
            </a:r>
          </a:p>
        </p:txBody>
      </p:sp>
      <p:sp>
        <p:nvSpPr>
          <p:cNvPr id="7171" name="Text Box 3">
            <a:extLst>
              <a:ext uri="{FF2B5EF4-FFF2-40B4-BE49-F238E27FC236}">
                <a16:creationId xmlns:a16="http://schemas.microsoft.com/office/drawing/2014/main" id="{53C57B41-6A60-49C1-9C37-0EB14205DE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400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В треугольнике </a:t>
            </a:r>
            <a:r>
              <a:rPr lang="en-US" altLang="ru-RU" sz="2800" i="1" dirty="0">
                <a:cs typeface="Times New Roman" panose="02020603050405020304" pitchFamily="18" charset="0"/>
              </a:rPr>
              <a:t>CDE </a:t>
            </a:r>
            <a:r>
              <a:rPr lang="ru-RU" altLang="ru-RU" sz="2800" dirty="0"/>
              <a:t>угол</a:t>
            </a:r>
            <a:r>
              <a:rPr lang="en-US" altLang="ru-RU" sz="2800" i="1" dirty="0"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/>
              <a:t> равен углу</a:t>
            </a:r>
            <a:r>
              <a:rPr lang="en-US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2. Верно ли утверждение о том, что это равнобедренный треугольник?</a:t>
            </a:r>
          </a:p>
        </p:txBody>
      </p:sp>
      <p:sp>
        <p:nvSpPr>
          <p:cNvPr id="73735" name="Text Box 7">
            <a:extLst>
              <a:ext uri="{FF2B5EF4-FFF2-40B4-BE49-F238E27FC236}">
                <a16:creationId xmlns:a16="http://schemas.microsoft.com/office/drawing/2014/main" id="{7C4ADD8A-1049-41AD-B3C6-E1E3A32ABC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029200"/>
            <a:ext cx="8763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2800" dirty="0">
                <a:solidFill>
                  <a:srgbClr val="FF3300"/>
                </a:solidFill>
              </a:rPr>
              <a:t>Ответ. </a:t>
            </a:r>
            <a:r>
              <a:rPr lang="ru-RU" altLang="ru-RU" sz="2800" dirty="0"/>
              <a:t>Да.</a:t>
            </a:r>
          </a:p>
        </p:txBody>
      </p:sp>
      <p:pic>
        <p:nvPicPr>
          <p:cNvPr id="7173" name="Picture 13">
            <a:extLst>
              <a:ext uri="{FF2B5EF4-FFF2-40B4-BE49-F238E27FC236}">
                <a16:creationId xmlns:a16="http://schemas.microsoft.com/office/drawing/2014/main" id="{4616EA3F-4E0A-4C19-B06F-70E8D0BB04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828800"/>
            <a:ext cx="3078163" cy="294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3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4DFE42EA-206E-4375-9112-036DCD14A9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2</a:t>
            </a:r>
          </a:p>
        </p:txBody>
      </p:sp>
      <p:sp>
        <p:nvSpPr>
          <p:cNvPr id="75783" name="Text Box 7">
            <a:extLst>
              <a:ext uri="{FF2B5EF4-FFF2-40B4-BE49-F238E27FC236}">
                <a16:creationId xmlns:a16="http://schemas.microsoft.com/office/drawing/2014/main" id="{DA2320EC-A920-46A1-9D4C-57E03A2F48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029200"/>
            <a:ext cx="8763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2800" dirty="0">
                <a:solidFill>
                  <a:srgbClr val="FF3300"/>
                </a:solidFill>
              </a:rPr>
              <a:t>Ответ. </a:t>
            </a:r>
            <a:r>
              <a:rPr lang="ru-RU" altLang="ru-RU" sz="2800" dirty="0"/>
              <a:t>а), б), в) Да.</a:t>
            </a:r>
          </a:p>
        </p:txBody>
      </p:sp>
      <p:sp>
        <p:nvSpPr>
          <p:cNvPr id="9220" name="Text Box 4">
            <a:extLst>
              <a:ext uri="{FF2B5EF4-FFF2-40B4-BE49-F238E27FC236}">
                <a16:creationId xmlns:a16="http://schemas.microsoft.com/office/drawing/2014/main" id="{314B8FD1-A34B-42E7-ADF0-CDBE5193E8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400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В треугольнике </a:t>
            </a:r>
            <a:r>
              <a:rPr lang="en-US" altLang="ru-RU" sz="2800" i="1" dirty="0">
                <a:cs typeface="Times New Roman" panose="02020603050405020304" pitchFamily="18" charset="0"/>
              </a:rPr>
              <a:t>FGH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 угол </a:t>
            </a:r>
            <a:r>
              <a:rPr lang="ru-RU" altLang="ru-RU" sz="28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/>
              <a:t> равен углу </a:t>
            </a:r>
            <a:r>
              <a:rPr lang="ru-RU" altLang="ru-RU" sz="2800" dirty="0">
                <a:cs typeface="Times New Roman" panose="02020603050405020304" pitchFamily="18" charset="0"/>
              </a:rPr>
              <a:t>2</a:t>
            </a:r>
            <a:r>
              <a:rPr lang="ru-RU" altLang="ru-RU" sz="2800" dirty="0"/>
              <a:t> и равен углу </a:t>
            </a:r>
            <a:r>
              <a:rPr lang="ru-RU" altLang="ru-RU" sz="2800" dirty="0">
                <a:cs typeface="Times New Roman" panose="02020603050405020304" pitchFamily="18" charset="0"/>
              </a:rPr>
              <a:t>3. Верно ли утверждение о том, что это треугольник: а) равнобедренный; б) равносторонний; в) правильный?</a:t>
            </a:r>
          </a:p>
        </p:txBody>
      </p:sp>
      <p:pic>
        <p:nvPicPr>
          <p:cNvPr id="9221" name="Picture 11">
            <a:extLst>
              <a:ext uri="{FF2B5EF4-FFF2-40B4-BE49-F238E27FC236}">
                <a16:creationId xmlns:a16="http://schemas.microsoft.com/office/drawing/2014/main" id="{DE6EEC66-5A70-4E7D-AA59-B5AF01465C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209800"/>
            <a:ext cx="3322638" cy="2805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5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3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FFD50B8E-4F24-49AE-8A90-8EFFD1F235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3</a:t>
            </a:r>
          </a:p>
        </p:txBody>
      </p:sp>
      <p:sp>
        <p:nvSpPr>
          <p:cNvPr id="77827" name="Text Box 3">
            <a:extLst>
              <a:ext uri="{FF2B5EF4-FFF2-40B4-BE49-F238E27FC236}">
                <a16:creationId xmlns:a16="http://schemas.microsoft.com/office/drawing/2014/main" id="{637D45DD-937A-4F6D-89C4-0BA04D6839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343400"/>
            <a:ext cx="891540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400" dirty="0">
                <a:solidFill>
                  <a:srgbClr val="FF3300"/>
                </a:solidFill>
              </a:rPr>
              <a:t>	</a:t>
            </a:r>
            <a:r>
              <a:rPr lang="ru-RU" altLang="ru-RU" sz="2800" dirty="0">
                <a:solidFill>
                  <a:srgbClr val="FF3300"/>
                </a:solidFill>
              </a:rPr>
              <a:t>Доказательство. </a:t>
            </a:r>
            <a:r>
              <a:rPr lang="ru-RU" altLang="ru-RU" sz="2800" dirty="0"/>
              <a:t>Пусть в треугольнике </a:t>
            </a:r>
            <a:r>
              <a:rPr lang="en-US" altLang="ru-RU" sz="2800" i="1" dirty="0"/>
              <a:t>ABC </a:t>
            </a:r>
            <a:r>
              <a:rPr lang="ru-RU" altLang="ru-RU" sz="2800" dirty="0"/>
              <a:t>биссектриса </a:t>
            </a:r>
            <a:r>
              <a:rPr lang="en-US" altLang="ru-RU" sz="2800" i="1" dirty="0"/>
              <a:t>CD </a:t>
            </a:r>
            <a:r>
              <a:rPr lang="ru-RU" altLang="ru-RU" sz="2800" dirty="0"/>
              <a:t>является высотой. Тогда треугольники </a:t>
            </a:r>
            <a:r>
              <a:rPr lang="en-US" altLang="ru-RU" sz="2800" i="1" dirty="0"/>
              <a:t>ACD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BCD </a:t>
            </a:r>
            <a:r>
              <a:rPr lang="ru-RU" altLang="ru-RU" sz="2800" dirty="0"/>
              <a:t>равны по стороне и двум прилежащим к ней углам</a:t>
            </a:r>
            <a:r>
              <a:rPr lang="en-US" altLang="ru-RU" sz="2800" dirty="0"/>
              <a:t>.</a:t>
            </a:r>
            <a:r>
              <a:rPr lang="ru-RU" altLang="ru-RU" sz="2800" dirty="0"/>
              <a:t> Следовательно, </a:t>
            </a:r>
            <a:r>
              <a:rPr lang="en-US" altLang="ru-RU" sz="2800" i="1" dirty="0"/>
              <a:t>AC = BC</a:t>
            </a:r>
            <a:r>
              <a:rPr lang="ru-RU" altLang="ru-RU" sz="2800" dirty="0"/>
              <a:t>, т.</a:t>
            </a:r>
            <a:r>
              <a:rPr lang="en-US" altLang="ru-RU" sz="2800" dirty="0"/>
              <a:t> </a:t>
            </a:r>
            <a:r>
              <a:rPr lang="ru-RU" altLang="ru-RU" sz="2800" dirty="0"/>
              <a:t>е. треугольник </a:t>
            </a:r>
            <a:r>
              <a:rPr lang="en-US" altLang="ru-RU" sz="2800" i="1" dirty="0"/>
              <a:t>ABC </a:t>
            </a:r>
            <a:r>
              <a:rPr lang="ru-RU" altLang="ru-RU" sz="2800" dirty="0"/>
              <a:t>равнобедренный.</a:t>
            </a:r>
          </a:p>
        </p:txBody>
      </p:sp>
      <p:sp>
        <p:nvSpPr>
          <p:cNvPr id="11268" name="Text Box 5">
            <a:extLst>
              <a:ext uri="{FF2B5EF4-FFF2-40B4-BE49-F238E27FC236}">
                <a16:creationId xmlns:a16="http://schemas.microsoft.com/office/drawing/2014/main" id="{2D990C84-CC07-43CA-85C7-83B8DACA53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763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800" dirty="0">
                <a:cs typeface="Times New Roman" panose="02020603050405020304" pitchFamily="18" charset="0"/>
              </a:rPr>
              <a:t>	Докажите, что </a:t>
            </a:r>
            <a:r>
              <a:rPr lang="ru-RU" altLang="ru-RU" sz="2800" dirty="0"/>
              <a:t>если биссектриса треугольника является и высотой, то треугольник равнобедренный.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pic>
        <p:nvPicPr>
          <p:cNvPr id="11269" name="Picture 11">
            <a:extLst>
              <a:ext uri="{FF2B5EF4-FFF2-40B4-BE49-F238E27FC236}">
                <a16:creationId xmlns:a16="http://schemas.microsoft.com/office/drawing/2014/main" id="{6208024B-9C34-48C1-8ACD-2117F9A417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752600"/>
            <a:ext cx="2500313" cy="248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7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EF3F009E-C4C3-4D00-A963-EB3766CE90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4</a:t>
            </a:r>
          </a:p>
        </p:txBody>
      </p:sp>
      <p:sp>
        <p:nvSpPr>
          <p:cNvPr id="112643" name="Text Box 3">
            <a:extLst>
              <a:ext uri="{FF2B5EF4-FFF2-40B4-BE49-F238E27FC236}">
                <a16:creationId xmlns:a16="http://schemas.microsoft.com/office/drawing/2014/main" id="{F1567408-0AAF-438F-A331-91575FBF61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343400"/>
            <a:ext cx="891540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400" dirty="0">
                <a:solidFill>
                  <a:srgbClr val="FF3300"/>
                </a:solidFill>
              </a:rPr>
              <a:t>	</a:t>
            </a:r>
            <a:r>
              <a:rPr lang="ru-RU" altLang="ru-RU" sz="2800" dirty="0">
                <a:solidFill>
                  <a:srgbClr val="FF3300"/>
                </a:solidFill>
              </a:rPr>
              <a:t>Доказательство. </a:t>
            </a:r>
            <a:r>
              <a:rPr lang="ru-RU" altLang="ru-RU" sz="2800" dirty="0"/>
              <a:t>Пусть в треугольнике </a:t>
            </a:r>
            <a:r>
              <a:rPr lang="en-US" altLang="ru-RU" sz="2800" i="1" dirty="0"/>
              <a:t>ABC </a:t>
            </a:r>
            <a:r>
              <a:rPr lang="ru-RU" altLang="ru-RU" sz="2800" dirty="0"/>
              <a:t>медиана </a:t>
            </a:r>
            <a:r>
              <a:rPr lang="en-US" altLang="ru-RU" sz="2800" i="1" dirty="0"/>
              <a:t>CD </a:t>
            </a:r>
            <a:r>
              <a:rPr lang="ru-RU" altLang="ru-RU" sz="2800" dirty="0"/>
              <a:t>является высотой. Тогда треугольники </a:t>
            </a:r>
            <a:r>
              <a:rPr lang="en-US" altLang="ru-RU" sz="2800" i="1" dirty="0"/>
              <a:t>ACD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BCD </a:t>
            </a:r>
            <a:r>
              <a:rPr lang="ru-RU" altLang="ru-RU" sz="2800" dirty="0"/>
              <a:t>равны по двум сторонам и углу между ними</a:t>
            </a:r>
            <a:r>
              <a:rPr lang="en-US" altLang="ru-RU" sz="2800" dirty="0"/>
              <a:t>.</a:t>
            </a:r>
            <a:r>
              <a:rPr lang="ru-RU" altLang="ru-RU" sz="2800" dirty="0"/>
              <a:t> Следовательно, </a:t>
            </a:r>
            <a:r>
              <a:rPr lang="en-US" altLang="ru-RU" sz="2800" i="1" dirty="0"/>
              <a:t>AC = BC</a:t>
            </a:r>
            <a:r>
              <a:rPr lang="ru-RU" altLang="ru-RU" sz="2800" dirty="0"/>
              <a:t>, т.</a:t>
            </a:r>
            <a:r>
              <a:rPr lang="en-US" altLang="ru-RU" sz="2800" dirty="0"/>
              <a:t> </a:t>
            </a:r>
            <a:r>
              <a:rPr lang="ru-RU" altLang="ru-RU" sz="2800" dirty="0"/>
              <a:t>е. треугольник </a:t>
            </a:r>
            <a:r>
              <a:rPr lang="en-US" altLang="ru-RU" sz="2800" i="1" dirty="0"/>
              <a:t>ABC </a:t>
            </a:r>
            <a:r>
              <a:rPr lang="ru-RU" altLang="ru-RU" sz="2800" dirty="0"/>
              <a:t>равнобедренный.</a:t>
            </a:r>
          </a:p>
        </p:txBody>
      </p:sp>
      <p:sp>
        <p:nvSpPr>
          <p:cNvPr id="13316" name="Text Box 4">
            <a:extLst>
              <a:ext uri="{FF2B5EF4-FFF2-40B4-BE49-F238E27FC236}">
                <a16:creationId xmlns:a16="http://schemas.microsoft.com/office/drawing/2014/main" id="{F78FA3B0-8AED-4E2A-A571-CFADC31637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763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800" dirty="0">
                <a:cs typeface="Times New Roman" panose="02020603050405020304" pitchFamily="18" charset="0"/>
              </a:rPr>
              <a:t>	Докажите, что </a:t>
            </a:r>
            <a:r>
              <a:rPr lang="ru-RU" altLang="ru-RU" sz="2800" dirty="0"/>
              <a:t>если медиана треугольника является и высотой, то треугольник равнобедренный.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pic>
        <p:nvPicPr>
          <p:cNvPr id="13317" name="Picture 6">
            <a:extLst>
              <a:ext uri="{FF2B5EF4-FFF2-40B4-BE49-F238E27FC236}">
                <a16:creationId xmlns:a16="http://schemas.microsoft.com/office/drawing/2014/main" id="{0525423D-ED5E-4D63-8969-46FFA5E5E3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752600"/>
            <a:ext cx="2500313" cy="248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2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3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>
            <a:extLst>
              <a:ext uri="{FF2B5EF4-FFF2-40B4-BE49-F238E27FC236}">
                <a16:creationId xmlns:a16="http://schemas.microsoft.com/office/drawing/2014/main" id="{F4E143F3-3B80-461D-B7DB-87049AFB27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09600"/>
            <a:ext cx="8534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400" dirty="0">
                <a:cs typeface="Times New Roman" panose="02020603050405020304" pitchFamily="18" charset="0"/>
              </a:rPr>
              <a:t>	На рисунке  </a:t>
            </a:r>
            <a:r>
              <a:rPr lang="en-US" altLang="ru-RU" sz="2400" i="1" dirty="0">
                <a:cs typeface="Times New Roman" panose="02020603050405020304" pitchFamily="18" charset="0"/>
              </a:rPr>
              <a:t>CD</a:t>
            </a:r>
            <a:r>
              <a:rPr lang="ru-RU" altLang="ru-RU" sz="2400" i="1" dirty="0">
                <a:cs typeface="Times New Roman" panose="02020603050405020304" pitchFamily="18" charset="0"/>
              </a:rPr>
              <a:t> = </a:t>
            </a:r>
            <a:r>
              <a:rPr lang="en-US" altLang="ru-RU" sz="2400" i="1" dirty="0">
                <a:cs typeface="Times New Roman" panose="02020603050405020304" pitchFamily="18" charset="0"/>
              </a:rPr>
              <a:t>BD</a:t>
            </a:r>
            <a:r>
              <a:rPr lang="ru-RU" altLang="ru-RU" sz="2400" dirty="0">
                <a:cs typeface="Times New Roman" panose="02020603050405020304" pitchFamily="18" charset="0"/>
              </a:rPr>
              <a:t>, </a:t>
            </a:r>
            <a:r>
              <a:rPr lang="ru-RU" altLang="ru-RU" sz="2400" dirty="0"/>
              <a:t>угол </a:t>
            </a:r>
            <a:r>
              <a:rPr lang="ru-RU" altLang="ru-RU" sz="2400" dirty="0">
                <a:cs typeface="Times New Roman" panose="02020603050405020304" pitchFamily="18" charset="0"/>
              </a:rPr>
              <a:t>1</a:t>
            </a:r>
            <a:r>
              <a:rPr lang="ru-RU" altLang="ru-RU" sz="2400" i="1" dirty="0">
                <a:cs typeface="Times New Roman" panose="02020603050405020304" pitchFamily="18" charset="0"/>
              </a:rPr>
              <a:t> </a:t>
            </a:r>
            <a:r>
              <a:rPr lang="ru-RU" altLang="ru-RU" sz="2400" dirty="0"/>
              <a:t>равен углу</a:t>
            </a:r>
            <a:r>
              <a:rPr lang="ru-RU" altLang="ru-RU" sz="2400" i="1" dirty="0">
                <a:cs typeface="Times New Roman" panose="02020603050405020304" pitchFamily="18" charset="0"/>
              </a:rPr>
              <a:t> </a:t>
            </a:r>
            <a:r>
              <a:rPr lang="ru-RU" altLang="ru-RU" sz="2400" dirty="0">
                <a:cs typeface="Times New Roman" panose="02020603050405020304" pitchFamily="18" charset="0"/>
              </a:rPr>
              <a:t>2. Докажите, что </a:t>
            </a:r>
            <a:r>
              <a:rPr lang="ru-RU" altLang="ru-RU" sz="2400" dirty="0"/>
              <a:t>угол </a:t>
            </a:r>
            <a:r>
              <a:rPr lang="en-US" altLang="ru-RU" sz="2400" i="1" dirty="0">
                <a:cs typeface="Times New Roman" panose="02020603050405020304" pitchFamily="18" charset="0"/>
              </a:rPr>
              <a:t>ACB</a:t>
            </a:r>
            <a:r>
              <a:rPr lang="ru-RU" altLang="ru-RU" sz="2400" i="1" dirty="0">
                <a:cs typeface="Times New Roman" panose="02020603050405020304" pitchFamily="18" charset="0"/>
              </a:rPr>
              <a:t> </a:t>
            </a:r>
            <a:r>
              <a:rPr lang="ru-RU" altLang="ru-RU" sz="2400" dirty="0"/>
              <a:t>равен углу</a:t>
            </a:r>
            <a:r>
              <a:rPr lang="ru-RU" altLang="ru-RU" sz="2400" i="1" dirty="0">
                <a:cs typeface="Times New Roman" panose="02020603050405020304" pitchFamily="18" charset="0"/>
              </a:rPr>
              <a:t> </a:t>
            </a:r>
            <a:r>
              <a:rPr lang="en-US" altLang="ru-RU" sz="2400" i="1" dirty="0">
                <a:cs typeface="Times New Roman" panose="02020603050405020304" pitchFamily="18" charset="0"/>
              </a:rPr>
              <a:t>ABC</a:t>
            </a:r>
            <a:r>
              <a:rPr lang="ru-RU" altLang="ru-RU" sz="2400" i="1" dirty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94211" name="Text Box 3">
            <a:extLst>
              <a:ext uri="{FF2B5EF4-FFF2-40B4-BE49-F238E27FC236}">
                <a16:creationId xmlns:a16="http://schemas.microsoft.com/office/drawing/2014/main" id="{84374C03-0697-4A06-8ABB-9B7D0AA908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038600"/>
            <a:ext cx="86106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400" dirty="0">
                <a:solidFill>
                  <a:srgbClr val="FF3300"/>
                </a:solidFill>
              </a:rPr>
              <a:t>	Решение.</a:t>
            </a:r>
            <a:r>
              <a:rPr lang="ru-RU" altLang="ru-RU" sz="2400" dirty="0"/>
              <a:t> </a:t>
            </a:r>
            <a:r>
              <a:rPr lang="ru-RU" altLang="ru-RU" sz="2400" dirty="0">
                <a:cs typeface="Times New Roman" panose="02020603050405020304" pitchFamily="18" charset="0"/>
              </a:rPr>
              <a:t>Треугольники </a:t>
            </a:r>
            <a:r>
              <a:rPr lang="en-US" altLang="ru-RU" sz="2400" i="1" dirty="0">
                <a:cs typeface="Times New Roman" panose="02020603050405020304" pitchFamily="18" charset="0"/>
              </a:rPr>
              <a:t>ABD </a:t>
            </a:r>
            <a:r>
              <a:rPr lang="ru-RU" altLang="ru-RU" sz="2400" dirty="0">
                <a:cs typeface="Times New Roman" panose="02020603050405020304" pitchFamily="18" charset="0"/>
              </a:rPr>
              <a:t>и </a:t>
            </a:r>
            <a:r>
              <a:rPr lang="en-US" altLang="ru-RU" sz="2400" i="1" dirty="0">
                <a:cs typeface="Times New Roman" panose="02020603050405020304" pitchFamily="18" charset="0"/>
              </a:rPr>
              <a:t>ACD </a:t>
            </a:r>
            <a:r>
              <a:rPr lang="ru-RU" altLang="ru-RU" sz="2400" dirty="0">
                <a:cs typeface="Times New Roman" panose="02020603050405020304" pitchFamily="18" charset="0"/>
              </a:rPr>
              <a:t>равны по первому признаку равенства треугольников (</a:t>
            </a:r>
            <a:r>
              <a:rPr lang="en-US" altLang="ru-RU" sz="2400" i="1" dirty="0">
                <a:cs typeface="Times New Roman" panose="02020603050405020304" pitchFamily="18" charset="0"/>
              </a:rPr>
              <a:t>AD </a:t>
            </a:r>
            <a:r>
              <a:rPr lang="ru-RU" altLang="ru-RU" sz="2400" dirty="0">
                <a:cs typeface="Times New Roman" panose="02020603050405020304" pitchFamily="18" charset="0"/>
              </a:rPr>
              <a:t>– общая сторона, </a:t>
            </a:r>
            <a:r>
              <a:rPr lang="en-US" altLang="ru-RU" sz="2400" i="1" dirty="0">
                <a:cs typeface="Times New Roman" panose="02020603050405020304" pitchFamily="18" charset="0"/>
              </a:rPr>
              <a:t>BD</a:t>
            </a:r>
            <a:r>
              <a:rPr lang="ru-RU" altLang="ru-RU" sz="2400" i="1" dirty="0">
                <a:cs typeface="Times New Roman" panose="02020603050405020304" pitchFamily="18" charset="0"/>
              </a:rPr>
              <a:t> = </a:t>
            </a:r>
            <a:r>
              <a:rPr lang="en-US" altLang="ru-RU" sz="2400" i="1" dirty="0">
                <a:cs typeface="Times New Roman" panose="02020603050405020304" pitchFamily="18" charset="0"/>
              </a:rPr>
              <a:t>CD</a:t>
            </a:r>
            <a:r>
              <a:rPr lang="ru-RU" altLang="ru-RU" sz="2400" dirty="0">
                <a:cs typeface="Times New Roman" panose="02020603050405020304" pitchFamily="18" charset="0"/>
              </a:rPr>
              <a:t>,</a:t>
            </a:r>
            <a:r>
              <a:rPr lang="ru-RU" altLang="ru-RU" sz="2400" i="1" dirty="0">
                <a:cs typeface="Times New Roman" panose="02020603050405020304" pitchFamily="18" charset="0"/>
              </a:rPr>
              <a:t> </a:t>
            </a:r>
            <a:r>
              <a:rPr lang="ru-RU" altLang="ru-RU" sz="2400" dirty="0"/>
              <a:t>угол </a:t>
            </a:r>
            <a:r>
              <a:rPr lang="en-US" altLang="ru-RU" sz="2400" i="1" dirty="0">
                <a:cs typeface="Times New Roman" panose="02020603050405020304" pitchFamily="18" charset="0"/>
              </a:rPr>
              <a:t>ADB</a:t>
            </a:r>
            <a:r>
              <a:rPr lang="ru-RU" altLang="ru-RU" sz="2400" i="1" dirty="0">
                <a:cs typeface="Times New Roman" panose="02020603050405020304" pitchFamily="18" charset="0"/>
              </a:rPr>
              <a:t> </a:t>
            </a:r>
            <a:r>
              <a:rPr lang="ru-RU" altLang="ru-RU" sz="2400" dirty="0"/>
              <a:t>равен углу</a:t>
            </a:r>
            <a:r>
              <a:rPr lang="ru-RU" altLang="ru-RU" sz="2400" i="1" dirty="0">
                <a:cs typeface="Times New Roman" panose="02020603050405020304" pitchFamily="18" charset="0"/>
              </a:rPr>
              <a:t> </a:t>
            </a:r>
            <a:r>
              <a:rPr lang="en-US" altLang="ru-RU" sz="2400" i="1" dirty="0">
                <a:cs typeface="Times New Roman" panose="02020603050405020304" pitchFamily="18" charset="0"/>
              </a:rPr>
              <a:t>ADC</a:t>
            </a:r>
            <a:r>
              <a:rPr lang="ru-RU" altLang="ru-RU" sz="2400" dirty="0">
                <a:cs typeface="Times New Roman" panose="02020603050405020304" pitchFamily="18" charset="0"/>
              </a:rPr>
              <a:t>). Следовательно, равны соответствующие стороны </a:t>
            </a:r>
            <a:r>
              <a:rPr lang="en-US" altLang="ru-RU" sz="2400" i="1" dirty="0">
                <a:cs typeface="Times New Roman" panose="02020603050405020304" pitchFamily="18" charset="0"/>
              </a:rPr>
              <a:t>AB </a:t>
            </a:r>
            <a:r>
              <a:rPr lang="ru-RU" altLang="ru-RU" sz="2400" dirty="0">
                <a:cs typeface="Times New Roman" panose="02020603050405020304" pitchFamily="18" charset="0"/>
              </a:rPr>
              <a:t>и </a:t>
            </a:r>
            <a:r>
              <a:rPr lang="en-US" altLang="ru-RU" sz="2400" i="1" dirty="0">
                <a:cs typeface="Times New Roman" panose="02020603050405020304" pitchFamily="18" charset="0"/>
              </a:rPr>
              <a:t>AC </a:t>
            </a:r>
            <a:r>
              <a:rPr lang="ru-RU" altLang="ru-RU" sz="2400" dirty="0">
                <a:cs typeface="Times New Roman" panose="02020603050405020304" pitchFamily="18" charset="0"/>
              </a:rPr>
              <a:t>этих треугольников. Треугольник </a:t>
            </a:r>
            <a:r>
              <a:rPr lang="en-US" altLang="ru-RU" sz="2400" i="1" dirty="0">
                <a:cs typeface="Times New Roman" panose="02020603050405020304" pitchFamily="18" charset="0"/>
              </a:rPr>
              <a:t>ABC </a:t>
            </a:r>
            <a:r>
              <a:rPr lang="ru-RU" altLang="ru-RU" sz="2400" dirty="0">
                <a:cs typeface="Times New Roman" panose="02020603050405020304" pitchFamily="18" charset="0"/>
              </a:rPr>
              <a:t>равнобедренный и, значит, </a:t>
            </a:r>
            <a:r>
              <a:rPr lang="ru-RU" altLang="ru-RU" sz="2400" dirty="0"/>
              <a:t>угол </a:t>
            </a:r>
            <a:r>
              <a:rPr lang="en-US" altLang="ru-RU" sz="2400" i="1" dirty="0">
                <a:cs typeface="Times New Roman" panose="02020603050405020304" pitchFamily="18" charset="0"/>
              </a:rPr>
              <a:t>ACB</a:t>
            </a:r>
            <a:r>
              <a:rPr lang="ru-RU" altLang="ru-RU" sz="2400" i="1" dirty="0">
                <a:cs typeface="Times New Roman" panose="02020603050405020304" pitchFamily="18" charset="0"/>
              </a:rPr>
              <a:t> </a:t>
            </a:r>
            <a:r>
              <a:rPr lang="ru-RU" altLang="ru-RU" sz="2400" dirty="0"/>
              <a:t>равен углу</a:t>
            </a:r>
            <a:r>
              <a:rPr lang="ru-RU" altLang="ru-RU" sz="2400" i="1" dirty="0">
                <a:cs typeface="Times New Roman" panose="02020603050405020304" pitchFamily="18" charset="0"/>
              </a:rPr>
              <a:t> </a:t>
            </a:r>
            <a:r>
              <a:rPr lang="en-US" altLang="ru-RU" sz="2400" i="1" dirty="0">
                <a:cs typeface="Times New Roman" panose="02020603050405020304" pitchFamily="18" charset="0"/>
              </a:rPr>
              <a:t>ABC</a:t>
            </a:r>
            <a:r>
              <a:rPr lang="ru-RU" altLang="ru-RU" sz="2400" i="1" dirty="0"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15364" name="Picture 4">
            <a:extLst>
              <a:ext uri="{FF2B5EF4-FFF2-40B4-BE49-F238E27FC236}">
                <a16:creationId xmlns:a16="http://schemas.microsoft.com/office/drawing/2014/main" id="{05E46503-1E52-49E8-BB35-18CED93497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447800"/>
            <a:ext cx="2743200" cy="239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Rectangle 5">
            <a:extLst>
              <a:ext uri="{FF2B5EF4-FFF2-40B4-BE49-F238E27FC236}">
                <a16:creationId xmlns:a16="http://schemas.microsoft.com/office/drawing/2014/main" id="{CA63F61C-335D-4162-BA84-0E02F89B82F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5</a:t>
            </a: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4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>
            <a:extLst>
              <a:ext uri="{FF2B5EF4-FFF2-40B4-BE49-F238E27FC236}">
                <a16:creationId xmlns:a16="http://schemas.microsoft.com/office/drawing/2014/main" id="{A186A4B5-3B22-436C-B057-EF5B2A3BC0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09600"/>
            <a:ext cx="8534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400" dirty="0">
                <a:cs typeface="Times New Roman" panose="02020603050405020304" pitchFamily="18" charset="0"/>
              </a:rPr>
              <a:t>	На рисунке </a:t>
            </a:r>
            <a:r>
              <a:rPr lang="ru-RU" altLang="ru-RU" sz="2400" dirty="0"/>
              <a:t>угол </a:t>
            </a:r>
            <a:r>
              <a:rPr lang="ru-RU" altLang="ru-RU" sz="2400" dirty="0">
                <a:cs typeface="Times New Roman" panose="02020603050405020304" pitchFamily="18" charset="0"/>
              </a:rPr>
              <a:t>1</a:t>
            </a:r>
            <a:r>
              <a:rPr lang="ru-RU" altLang="ru-RU" sz="2400" i="1" dirty="0">
                <a:cs typeface="Times New Roman" panose="02020603050405020304" pitchFamily="18" charset="0"/>
              </a:rPr>
              <a:t> </a:t>
            </a:r>
            <a:r>
              <a:rPr lang="ru-RU" altLang="ru-RU" sz="2400" dirty="0"/>
              <a:t>равен углу</a:t>
            </a:r>
            <a:r>
              <a:rPr lang="ru-RU" altLang="ru-RU" sz="2400" i="1" dirty="0">
                <a:cs typeface="Times New Roman" panose="02020603050405020304" pitchFamily="18" charset="0"/>
              </a:rPr>
              <a:t> </a:t>
            </a:r>
            <a:r>
              <a:rPr lang="ru-RU" altLang="ru-RU" sz="2400" dirty="0">
                <a:cs typeface="Times New Roman" panose="02020603050405020304" pitchFamily="18" charset="0"/>
              </a:rPr>
              <a:t>2,</a:t>
            </a:r>
            <a:r>
              <a:rPr lang="ru-RU" altLang="ru-RU" sz="2400" i="1" dirty="0">
                <a:cs typeface="Times New Roman" panose="02020603050405020304" pitchFamily="18" charset="0"/>
              </a:rPr>
              <a:t> </a:t>
            </a:r>
            <a:r>
              <a:rPr lang="ru-RU" altLang="ru-RU" sz="2400" dirty="0"/>
              <a:t>угол </a:t>
            </a:r>
            <a:r>
              <a:rPr lang="ru-RU" altLang="ru-RU" sz="2400" dirty="0">
                <a:cs typeface="Times New Roman" panose="02020603050405020304" pitchFamily="18" charset="0"/>
              </a:rPr>
              <a:t>5</a:t>
            </a:r>
            <a:r>
              <a:rPr lang="ru-RU" altLang="ru-RU" sz="2400" i="1" dirty="0">
                <a:cs typeface="Times New Roman" panose="02020603050405020304" pitchFamily="18" charset="0"/>
              </a:rPr>
              <a:t> </a:t>
            </a:r>
            <a:r>
              <a:rPr lang="ru-RU" altLang="ru-RU" sz="2400" dirty="0"/>
              <a:t>равен углу</a:t>
            </a:r>
            <a:r>
              <a:rPr lang="ru-RU" altLang="ru-RU" sz="2400" i="1" dirty="0">
                <a:cs typeface="Times New Roman" panose="02020603050405020304" pitchFamily="18" charset="0"/>
              </a:rPr>
              <a:t> </a:t>
            </a:r>
            <a:r>
              <a:rPr lang="ru-RU" altLang="ru-RU" sz="2400" dirty="0">
                <a:cs typeface="Times New Roman" panose="02020603050405020304" pitchFamily="18" charset="0"/>
              </a:rPr>
              <a:t>6. Докажите, что </a:t>
            </a:r>
            <a:r>
              <a:rPr lang="ru-RU" altLang="ru-RU" sz="2400" dirty="0"/>
              <a:t>угол </a:t>
            </a:r>
            <a:r>
              <a:rPr lang="ru-RU" altLang="ru-RU" sz="2400" dirty="0">
                <a:cs typeface="Times New Roman" panose="02020603050405020304" pitchFamily="18" charset="0"/>
              </a:rPr>
              <a:t>3</a:t>
            </a:r>
            <a:r>
              <a:rPr lang="ru-RU" altLang="ru-RU" sz="2400" i="1" dirty="0">
                <a:cs typeface="Times New Roman" panose="02020603050405020304" pitchFamily="18" charset="0"/>
              </a:rPr>
              <a:t> </a:t>
            </a:r>
            <a:r>
              <a:rPr lang="ru-RU" altLang="ru-RU" sz="2400" dirty="0"/>
              <a:t>равен углу</a:t>
            </a:r>
            <a:r>
              <a:rPr lang="ru-RU" altLang="ru-RU" sz="2400" i="1" dirty="0">
                <a:cs typeface="Times New Roman" panose="02020603050405020304" pitchFamily="18" charset="0"/>
              </a:rPr>
              <a:t> </a:t>
            </a:r>
            <a:r>
              <a:rPr lang="ru-RU" altLang="ru-RU" sz="2400" dirty="0">
                <a:cs typeface="Times New Roman" panose="02020603050405020304" pitchFamily="18" charset="0"/>
              </a:rPr>
              <a:t>4</a:t>
            </a:r>
            <a:r>
              <a:rPr lang="ru-RU" altLang="ru-RU" sz="2400" i="1" dirty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95235" name="Text Box 3">
            <a:extLst>
              <a:ext uri="{FF2B5EF4-FFF2-40B4-BE49-F238E27FC236}">
                <a16:creationId xmlns:a16="http://schemas.microsoft.com/office/drawing/2014/main" id="{BFD7FA99-F3F3-47FB-A45C-9D66FA4FB6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343400"/>
            <a:ext cx="9144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400" dirty="0">
                <a:solidFill>
                  <a:srgbClr val="FF3300"/>
                </a:solidFill>
              </a:rPr>
              <a:t>	Решение.</a:t>
            </a:r>
            <a:r>
              <a:rPr lang="ru-RU" altLang="ru-RU" sz="2400" dirty="0"/>
              <a:t> </a:t>
            </a:r>
            <a:r>
              <a:rPr lang="ru-RU" altLang="ru-RU" sz="2400" dirty="0">
                <a:cs typeface="Times New Roman" panose="02020603050405020304" pitchFamily="18" charset="0"/>
              </a:rPr>
              <a:t>Треугольники </a:t>
            </a:r>
            <a:r>
              <a:rPr lang="en-US" altLang="ru-RU" sz="2400" i="1" dirty="0">
                <a:cs typeface="Times New Roman" panose="02020603050405020304" pitchFamily="18" charset="0"/>
              </a:rPr>
              <a:t>AB</a:t>
            </a:r>
            <a:r>
              <a:rPr lang="ru-RU" altLang="ru-RU" sz="2400" i="1" dirty="0">
                <a:cs typeface="Times New Roman" panose="02020603050405020304" pitchFamily="18" charset="0"/>
              </a:rPr>
              <a:t>С </a:t>
            </a:r>
            <a:r>
              <a:rPr lang="ru-RU" altLang="ru-RU" sz="2400" dirty="0">
                <a:cs typeface="Times New Roman" panose="02020603050405020304" pitchFamily="18" charset="0"/>
              </a:rPr>
              <a:t>и </a:t>
            </a:r>
            <a:r>
              <a:rPr lang="en-US" altLang="ru-RU" sz="2400" i="1" dirty="0">
                <a:cs typeface="Times New Roman" panose="02020603050405020304" pitchFamily="18" charset="0"/>
              </a:rPr>
              <a:t>ABD </a:t>
            </a:r>
            <a:r>
              <a:rPr lang="ru-RU" altLang="ru-RU" sz="2400" dirty="0">
                <a:cs typeface="Times New Roman" panose="02020603050405020304" pitchFamily="18" charset="0"/>
              </a:rPr>
              <a:t>равны по второму признаку равенства треугольников (</a:t>
            </a:r>
            <a:r>
              <a:rPr lang="en-US" altLang="ru-RU" sz="2400" i="1" dirty="0">
                <a:cs typeface="Times New Roman" panose="02020603050405020304" pitchFamily="18" charset="0"/>
              </a:rPr>
              <a:t>AB</a:t>
            </a:r>
            <a:r>
              <a:rPr lang="ru-RU" altLang="ru-RU" sz="2400" i="1" dirty="0">
                <a:cs typeface="Times New Roman" panose="02020603050405020304" pitchFamily="18" charset="0"/>
              </a:rPr>
              <a:t> </a:t>
            </a:r>
            <a:r>
              <a:rPr lang="ru-RU" altLang="ru-RU" sz="2400" dirty="0">
                <a:cs typeface="Times New Roman" panose="02020603050405020304" pitchFamily="18" charset="0"/>
              </a:rPr>
              <a:t>– общая сторона, </a:t>
            </a:r>
            <a:r>
              <a:rPr lang="ru-RU" altLang="ru-RU" sz="2400" dirty="0"/>
              <a:t>угол </a:t>
            </a:r>
            <a:r>
              <a:rPr lang="en-US" altLang="ru-RU" sz="2400" i="1" dirty="0">
                <a:cs typeface="Times New Roman" panose="02020603050405020304" pitchFamily="18" charset="0"/>
              </a:rPr>
              <a:t>ABC</a:t>
            </a:r>
            <a:r>
              <a:rPr lang="ru-RU" altLang="ru-RU" sz="2400" i="1" dirty="0">
                <a:cs typeface="Times New Roman" panose="02020603050405020304" pitchFamily="18" charset="0"/>
              </a:rPr>
              <a:t> </a:t>
            </a:r>
            <a:r>
              <a:rPr lang="ru-RU" altLang="ru-RU" sz="2400" dirty="0"/>
              <a:t>равен углу</a:t>
            </a:r>
            <a:r>
              <a:rPr lang="ru-RU" altLang="ru-RU" sz="2400" i="1" dirty="0">
                <a:cs typeface="Times New Roman" panose="02020603050405020304" pitchFamily="18" charset="0"/>
              </a:rPr>
              <a:t> </a:t>
            </a:r>
            <a:r>
              <a:rPr lang="en-US" altLang="ru-RU" sz="2400" i="1" dirty="0">
                <a:cs typeface="Times New Roman" panose="02020603050405020304" pitchFamily="18" charset="0"/>
              </a:rPr>
              <a:t>ABD</a:t>
            </a:r>
            <a:r>
              <a:rPr lang="ru-RU" altLang="ru-RU" sz="2400" dirty="0">
                <a:cs typeface="Times New Roman" panose="02020603050405020304" pitchFamily="18" charset="0"/>
              </a:rPr>
              <a:t>, </a:t>
            </a:r>
            <a:r>
              <a:rPr lang="ru-RU" altLang="ru-RU" sz="2400" dirty="0"/>
              <a:t>угол </a:t>
            </a:r>
            <a:r>
              <a:rPr lang="en-US" altLang="ru-RU" sz="2400" i="1" dirty="0">
                <a:cs typeface="Times New Roman" panose="02020603050405020304" pitchFamily="18" charset="0"/>
              </a:rPr>
              <a:t>BAC</a:t>
            </a:r>
            <a:r>
              <a:rPr lang="ru-RU" altLang="ru-RU" sz="2400" i="1" dirty="0">
                <a:cs typeface="Times New Roman" panose="02020603050405020304" pitchFamily="18" charset="0"/>
              </a:rPr>
              <a:t> </a:t>
            </a:r>
            <a:r>
              <a:rPr lang="ru-RU" altLang="ru-RU" sz="2400" dirty="0"/>
              <a:t>равен углу</a:t>
            </a:r>
            <a:r>
              <a:rPr lang="ru-RU" altLang="ru-RU" sz="2400" i="1" dirty="0">
                <a:cs typeface="Times New Roman" panose="02020603050405020304" pitchFamily="18" charset="0"/>
              </a:rPr>
              <a:t> </a:t>
            </a:r>
            <a:r>
              <a:rPr lang="en-US" altLang="ru-RU" sz="2400" i="1" dirty="0">
                <a:cs typeface="Times New Roman" panose="02020603050405020304" pitchFamily="18" charset="0"/>
              </a:rPr>
              <a:t>BAD</a:t>
            </a:r>
            <a:r>
              <a:rPr lang="ru-RU" altLang="ru-RU" sz="2400" dirty="0">
                <a:cs typeface="Times New Roman" panose="02020603050405020304" pitchFamily="18" charset="0"/>
              </a:rPr>
              <a:t>). Следовательно, равны соответствующие стороны </a:t>
            </a:r>
            <a:r>
              <a:rPr lang="en-US" altLang="ru-RU" sz="2400" i="1" dirty="0">
                <a:cs typeface="Times New Roman" panose="02020603050405020304" pitchFamily="18" charset="0"/>
              </a:rPr>
              <a:t>BC </a:t>
            </a:r>
            <a:r>
              <a:rPr lang="ru-RU" altLang="ru-RU" sz="2400" dirty="0">
                <a:cs typeface="Times New Roman" panose="02020603050405020304" pitchFamily="18" charset="0"/>
              </a:rPr>
              <a:t>и </a:t>
            </a:r>
            <a:r>
              <a:rPr lang="en-US" altLang="ru-RU" sz="2400" i="1" dirty="0">
                <a:cs typeface="Times New Roman" panose="02020603050405020304" pitchFamily="18" charset="0"/>
              </a:rPr>
              <a:t>BD </a:t>
            </a:r>
            <a:r>
              <a:rPr lang="ru-RU" altLang="ru-RU" sz="2400" dirty="0">
                <a:cs typeface="Times New Roman" panose="02020603050405020304" pitchFamily="18" charset="0"/>
              </a:rPr>
              <a:t>этих треугольников. Треугольник </a:t>
            </a:r>
            <a:r>
              <a:rPr lang="en-US" altLang="ru-RU" sz="2400" i="1" dirty="0">
                <a:cs typeface="Times New Roman" panose="02020603050405020304" pitchFamily="18" charset="0"/>
              </a:rPr>
              <a:t>BCD </a:t>
            </a:r>
            <a:r>
              <a:rPr lang="ru-RU" altLang="ru-RU" sz="2400" dirty="0">
                <a:cs typeface="Times New Roman" panose="02020603050405020304" pitchFamily="18" charset="0"/>
              </a:rPr>
              <a:t>равнобедренный и, значит, </a:t>
            </a:r>
            <a:r>
              <a:rPr lang="ru-RU" altLang="ru-RU" sz="2400" dirty="0"/>
              <a:t>угол </a:t>
            </a:r>
            <a:r>
              <a:rPr lang="ru-RU" altLang="ru-RU" sz="2400" dirty="0">
                <a:cs typeface="Times New Roman" panose="02020603050405020304" pitchFamily="18" charset="0"/>
              </a:rPr>
              <a:t>3</a:t>
            </a:r>
            <a:r>
              <a:rPr lang="ru-RU" altLang="ru-RU" sz="2400" i="1" dirty="0">
                <a:cs typeface="Times New Roman" panose="02020603050405020304" pitchFamily="18" charset="0"/>
              </a:rPr>
              <a:t> </a:t>
            </a:r>
            <a:r>
              <a:rPr lang="ru-RU" altLang="ru-RU" sz="2400" dirty="0"/>
              <a:t>равен углу</a:t>
            </a:r>
            <a:r>
              <a:rPr lang="ru-RU" altLang="ru-RU" sz="2400" i="1" dirty="0">
                <a:cs typeface="Times New Roman" panose="02020603050405020304" pitchFamily="18" charset="0"/>
              </a:rPr>
              <a:t> </a:t>
            </a:r>
            <a:r>
              <a:rPr lang="ru-RU" altLang="ru-RU" sz="2400" dirty="0">
                <a:cs typeface="Times New Roman" panose="02020603050405020304" pitchFamily="18" charset="0"/>
              </a:rPr>
              <a:t>4</a:t>
            </a:r>
            <a:r>
              <a:rPr lang="ru-RU" altLang="ru-RU" sz="2400" i="1" dirty="0"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16388" name="Picture 4">
            <a:extLst>
              <a:ext uri="{FF2B5EF4-FFF2-40B4-BE49-F238E27FC236}">
                <a16:creationId xmlns:a16="http://schemas.microsoft.com/office/drawing/2014/main" id="{5EE37F89-783C-4A04-ABCB-C58946736A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524000"/>
            <a:ext cx="26670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Rectangle 5">
            <a:extLst>
              <a:ext uri="{FF2B5EF4-FFF2-40B4-BE49-F238E27FC236}">
                <a16:creationId xmlns:a16="http://schemas.microsoft.com/office/drawing/2014/main" id="{626D4EF3-23FA-4A13-9B6D-596A79C8A97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38200" y="152400"/>
            <a:ext cx="7772400" cy="5334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6</a:t>
            </a: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5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891</TotalTime>
  <Words>1043</Words>
  <Application>Microsoft Office PowerPoint</Application>
  <PresentationFormat>Экран (4:3)</PresentationFormat>
  <Paragraphs>52</Paragraphs>
  <Slides>13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Cambria Math</vt:lpstr>
      <vt:lpstr>Times New Roman</vt:lpstr>
      <vt:lpstr>Оформление по умолчанию</vt:lpstr>
      <vt:lpstr>10,б. Признак равнобедренного треугольника</vt:lpstr>
      <vt:lpstr>Презентация PowerPoint</vt:lpstr>
      <vt:lpstr>Презентация PowerPoint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геометрические фигуры</dc:title>
  <dc:creator>*</dc:creator>
  <cp:lastModifiedBy>Vladimir Smirnov</cp:lastModifiedBy>
  <cp:revision>55</cp:revision>
  <dcterms:created xsi:type="dcterms:W3CDTF">2008-04-30T05:51:18Z</dcterms:created>
  <dcterms:modified xsi:type="dcterms:W3CDTF">2021-10-12T06:14:56Z</dcterms:modified>
</cp:coreProperties>
</file>