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327" r:id="rId3"/>
    <p:sldId id="324" r:id="rId4"/>
    <p:sldId id="312" r:id="rId5"/>
    <p:sldId id="319" r:id="rId6"/>
    <p:sldId id="328" r:id="rId7"/>
    <p:sldId id="307" r:id="rId8"/>
    <p:sldId id="313" r:id="rId9"/>
    <p:sldId id="1238" r:id="rId10"/>
    <p:sldId id="321" r:id="rId11"/>
    <p:sldId id="1235" r:id="rId12"/>
    <p:sldId id="1234" r:id="rId13"/>
    <p:sldId id="755" r:id="rId14"/>
    <p:sldId id="598" r:id="rId15"/>
    <p:sldId id="390" r:id="rId16"/>
    <p:sldId id="305" r:id="rId17"/>
    <p:sldId id="311" r:id="rId18"/>
    <p:sldId id="317" r:id="rId19"/>
    <p:sldId id="318" r:id="rId20"/>
    <p:sldId id="316" r:id="rId21"/>
    <p:sldId id="1236" r:id="rId22"/>
    <p:sldId id="1237" r:id="rId23"/>
    <p:sldId id="308" r:id="rId24"/>
    <p:sldId id="309" r:id="rId25"/>
    <p:sldId id="315" r:id="rId26"/>
    <p:sldId id="325" r:id="rId27"/>
    <p:sldId id="326" r:id="rId28"/>
    <p:sldId id="1409" r:id="rId29"/>
    <p:sldId id="1456" r:id="rId30"/>
    <p:sldId id="140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49" autoAdjust="0"/>
  </p:normalViewPr>
  <p:slideViewPr>
    <p:cSldViewPr>
      <p:cViewPr varScale="1">
        <p:scale>
          <a:sx n="99" d="100"/>
          <a:sy n="99" d="100"/>
        </p:scale>
        <p:origin x="2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8544C9-9A07-422F-8F14-E0B6AEB914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BBD39D1-B985-4BE5-9312-7EB9DAB02B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8C23FFA-695A-4E32-8578-63F904BB88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2089E7-AA22-49B2-AB68-97BD542D8C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B5C2D1C-AEDF-4B46-B92F-8649A3B074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106992F-488B-402C-97F2-A91F5E863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5B53D7-2AA3-49F7-B4CC-40AB7D648B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528F5B-1476-4999-98D9-3805CB4D1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09E1-C5AA-4064-B4B9-FA1E6A1F0E1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CB48E35-C5E8-4FAB-9D6A-40A61FDE2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1BF4062-CB8D-4AA4-84ED-0442BBAC7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D0F454-8416-460C-9A90-028C0B06C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05D04-E483-44A6-BAE4-20353B45041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E6C0BD2-A6C9-40B7-8DA1-6B8EEE592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71B10EA-429B-4404-8418-CBE9D683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D0F454-8416-460C-9A90-028C0B06C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05D04-E483-44A6-BAE4-20353B45041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E6C0BD2-A6C9-40B7-8DA1-6B8EEE592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71B10EA-429B-4404-8418-CBE9D683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349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904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4355D6-1F24-4DCA-86F5-923166790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D5484-B2FB-4550-AD5E-2306051AD20E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F87CB8D-068B-4A74-9404-BF7A744B7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6B984578-64FF-42D5-9EFF-F5DD2B84C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3504E5-3BF6-4DD9-8FF1-244A848E6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B3977-593A-42EA-AB38-B16A11A12A2A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2F69F980-99C2-4C5F-BD56-2478A154D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4318709-1D23-499A-9979-4521EE560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9AD102-2D43-4B3D-AAC3-0EF6BBD15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63EF8-DE4B-4312-882F-AA21A7A9FC8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A2D46AA-2598-4AD2-9E14-AFBB373FA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265EF20-DBCD-4659-A118-486A399F2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75F4B1-93C5-49EE-AF32-E3C3ADF71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1A30D-5AC6-42DB-B917-B860B250BDDC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76F62C06-8E7F-4D88-8EB3-085DC94B0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06A15B3-2D0E-4E41-89B4-AE703FF6D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528F5B-1476-4999-98D9-3805CB4D1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09E1-C5AA-4064-B4B9-FA1E6A1F0E1D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CB48E35-C5E8-4FAB-9D6A-40A61FDE2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1BF4062-CB8D-4AA4-84ED-0442BBAC7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1641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44EC5-54C6-46AE-8568-394DCB51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A54-6F54-42E2-A7A7-E352457C1E52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AF2E80A-27FA-4AE6-8A52-6FF4DE9C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84DFEA6-C550-4EB0-93AB-9C0514FF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44EC5-54C6-46AE-8568-394DCB51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A54-6F54-42E2-A7A7-E352457C1E52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AF2E80A-27FA-4AE6-8A52-6FF4DE9C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84DFEA6-C550-4EB0-93AB-9C0514FF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1828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44EC5-54C6-46AE-8568-394DCB51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A54-6F54-42E2-A7A7-E352457C1E52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AF2E80A-27FA-4AE6-8A52-6FF4DE9C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84DFEA6-C550-4EB0-93AB-9C0514FF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1269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395B9B-E7B7-42E4-989E-0198096E7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2DFD1-0E31-4D96-9751-C69B84432390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1B8C82A-43B9-4257-836F-9323E4B7F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AF6067E-AF8C-4656-A034-D0B551039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E02B57-B994-4835-90E2-7B191DB85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22555-8CA0-4C20-AB46-4C05E3CCF7ED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EE0732F7-117F-4BE1-A995-F434DAD63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0BBEAED-300E-4B53-979F-64CA082A5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E16CCA-FDCC-4056-A628-5F787D45C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7D31-DBE4-4103-988F-AFD2DC900E98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125A80C0-2D0F-488B-A12A-47E3940EB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003D4C2-32F0-464F-BD2A-DDC98F299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C816AC-ADD5-4061-A2BF-5D234B7F9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D3E37-099D-4023-A0A1-8CC8049298B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1B37824C-F637-4D89-826B-4A5EB2DBC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F9DC7B9-5BA4-434F-8269-0BD1A6E45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DAD1F6-C715-4EAA-8DCA-ECE56E6D3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7FAB1-EF1E-4BC3-B0BD-3418564D63EC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4A6DF6AA-D840-4026-AD9D-91204E992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7DDC7991-7755-4397-85B4-6F4E71052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5810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331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C61DCB-8540-489D-B673-3BA003801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E8400-68F7-4E4F-99F4-8562E34EF7C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1554B465-A747-44B8-BFB7-EF1E144F2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8C78E7D0-42BB-4419-A639-D7397ABD9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105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252BDC-3C4E-4395-AD34-27CA1E4C8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89DF8-C7C7-4141-919B-C22F98412BA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58722" name="Rectangle 1026">
            <a:extLst>
              <a:ext uri="{FF2B5EF4-FFF2-40B4-BE49-F238E27FC236}">
                <a16:creationId xmlns:a16="http://schemas.microsoft.com/office/drawing/2014/main" id="{2F80E6A7-60CD-445C-B7C9-87F70318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1027">
            <a:extLst>
              <a:ext uri="{FF2B5EF4-FFF2-40B4-BE49-F238E27FC236}">
                <a16:creationId xmlns:a16="http://schemas.microsoft.com/office/drawing/2014/main" id="{47A3A734-9BFA-46A7-901E-74DAFEB9F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108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598F4A-EAE5-4FC9-B091-5C3F9A2AB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65B83-FB4E-46C9-9B17-1323F921E52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949D14E1-8DDD-45FA-B54C-B937C684D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3779BBB-2C99-439C-9B07-CAC8FD97B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410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EAE46B-B79E-4095-AEB7-30DE86D32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BA489-3696-49BF-BC92-D0BE98D7730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D9DC32B-7E38-4A8A-B582-E71E1B864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C2F0B17-945E-439E-BF45-736C62FE1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C1509C-E954-4686-80A5-9C53C196D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56CF9-4431-413C-B715-67515319027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E5FD556F-D692-400B-AD98-75491B432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C65F0428-2E20-478D-BF66-BB2FEA27A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7D97-E4FA-499A-B92A-75C3D30EA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B3584D-6D51-4F14-87F4-2B40D7AD8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DDCC6-0A96-40D7-B888-BC8F0408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0D9BD-6D13-4341-BC8A-507AC092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F4011-6059-43EB-9563-4CF8C03F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7CB5-C8CF-4F50-80EC-472D7ACE1D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67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988D2-D7DD-4EB3-BB7F-BE33B414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C6983A-21E0-4EEE-BB15-762E65B0A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51669-3F34-4A42-B470-63463F50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FDCFF-E6B3-48B7-B40E-464FB12E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37976-CCCA-433D-9BF0-17AEFBBA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6CAA-252C-41DE-83F6-039C63714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82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356362-88BF-459C-AEF4-BD0BDB124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5312E-421B-440D-B80B-1ED78DC3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4F3B6-87F5-401F-B7D6-620F86BE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3D9D3-BEC7-4E4E-9CBD-C7B30C73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FBA6D-A18B-4CEC-A00A-F5BC548C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0F3F-8F44-4CD9-8B40-CD74B1731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3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43766-5B7F-4BCC-A4E2-2E90FFAF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38835-7C73-4854-AB93-9A164EA4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2FA01-E3A3-49DB-906F-FF040339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46D7F-7453-4BB8-B3E0-59DEE957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216961-4407-4D67-843C-BFBDFED0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EF969-969E-4936-97ED-8F4B1BEFD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1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2259E-2DA0-4548-B0F8-C743329D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85116C-3171-4FD3-ADC7-DB46E332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690B7-F55E-47E2-83A7-2F54E09A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F1CFE-008A-485F-A327-BD7DF48E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0B1AF-FCB6-409F-8299-18C8536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2A0D-C261-44E4-AE8B-1FCCF163AA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4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530FE-B38C-4A0A-9788-318673D7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86397-0EDC-4A86-B0E8-461F35206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68452A-BD8C-4DEA-AA44-C0F4AE082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E8290-A3EC-4521-9754-8ABA747D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D11648-285D-465C-9CFC-3238CD3F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8382C-2A75-4079-A29A-6BA25B0B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A50F6-97E1-40E1-8CDE-12B22F10E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6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0C9EB-E252-475E-B7C8-05B37247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678D3-3409-42FB-8745-D35FE96F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CA9BC-D753-4470-AD63-D5092228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5A7234-5B5C-420B-BA3A-6335DD032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F137A-79A7-4FE5-AF84-4EED3D96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A8A93A-6AB7-4093-A01E-06752291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8889FF-3E1D-4585-9030-BE865A63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E7A9DC-C92C-46DC-BB00-23757BAD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8C7B-9D7A-4D49-9B97-09DEAC06A6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54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133F-AD0F-4A3F-A397-782FB9AB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B7874B-3AB6-4A4E-A330-62D79C0D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D3DE69-94E6-49DC-832D-CA14AC27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6271F8-4596-410E-B5B5-EDE6909A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2044-278B-4500-A6F2-6F76A77F4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DC4018-CD39-45E3-96C8-AD4D334A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51CF96-F092-4782-A4EF-2177B0C3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7DBE8-D414-4D86-801E-28A00B28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37D4B-2EC2-4725-9A5C-445682DA0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73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73EB-B90E-48A1-87FC-F57DDA22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A30BE-A4E3-4E11-A1CB-0199C5D8E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CDCBE-EB96-4E8B-8BD6-0A53C683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01A86A-1F4D-428F-BB8E-F8E0806C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59EC4D-7722-47EB-8595-65C3498D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65675F-9FD9-4593-A5C0-A34ABBB8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FE40-5F0F-425B-91E7-DD7A1472D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3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94C48-5239-467D-9269-96B75FAB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FB14DC-5E11-4E63-8C5C-EFAD76A97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43BD1-40CD-4B7B-BA39-C61E8D9EC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311D9C-0632-4F9F-A8FA-634F848B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3B9BB-86A5-436E-B3A3-38F99677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C81DF-E797-4E37-A38A-BBFE1E41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2008-8E22-4960-9C8F-612227513B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62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3F3DE4-7C96-4296-92F0-1DAE5F579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08FF83-A891-4653-820B-E4A67830C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4CA8F4-29A6-4054-A582-60585AF49C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225B25-B278-45E0-934B-F4B8056E4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23F99D-FD94-454D-AC04-A27A7907F4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E2AEA5-D147-474F-A016-8DF6363AB4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40BB68DF-0019-4273-9E30-59E5E8C6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10730"/>
            <a:ext cx="7772400" cy="1548408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21. Парабола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14EA616-AC52-4663-BDA8-20AEFEBB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CE1B6962-5A6E-4E6E-AD15-0E1F8007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Даны директриса </a:t>
            </a:r>
            <a:r>
              <a:rPr lang="en-US" altLang="ru-RU" i="1" dirty="0"/>
              <a:t>d</a:t>
            </a:r>
            <a:r>
              <a:rPr lang="ru-RU" altLang="ru-RU" dirty="0"/>
              <a:t> и две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параболы, лежащие по одну сторону от директрисы. Постройте её фокус. В каком случае задача имеет решение?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C92D1A-80F0-AC0D-7430-5E490452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668945"/>
            <a:ext cx="3960439" cy="249551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AE57487-E027-1763-64D0-9B14503642CB}"/>
              </a:ext>
            </a:extLst>
          </p:cNvPr>
          <p:cNvGrpSpPr/>
          <p:nvPr/>
        </p:nvGrpSpPr>
        <p:grpSpPr>
          <a:xfrm>
            <a:off x="155994" y="1196752"/>
            <a:ext cx="9007257" cy="3231654"/>
            <a:chOff x="155994" y="1196752"/>
            <a:chExt cx="9007257" cy="3231654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77318C6E-556C-BF7E-79A8-E368D7817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203" y="1196752"/>
              <a:ext cx="5004048" cy="323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000" dirty="0"/>
                <a:t>Опустим из точек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, 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перпендикуляры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2 </a:t>
              </a:r>
              <a:r>
                <a:rPr lang="ru-RU" altLang="ru-RU" sz="2000" dirty="0"/>
                <a:t>на директрису. С центрами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, 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и радиусами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2 </a:t>
              </a:r>
              <a:r>
                <a:rPr lang="ru-RU" altLang="ru-RU" sz="2000" dirty="0"/>
                <a:t>соответственно проведём окружности. Если расстояние между центрами этих окружностей меньше суммы их радиусов и больше их разностей, то имеются две точки </a:t>
              </a:r>
              <a:r>
                <a:rPr lang="en-US" altLang="ru-RU" sz="2000" i="1" dirty="0"/>
                <a:t>F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и </a:t>
              </a:r>
              <a:r>
                <a:rPr lang="en-US" altLang="ru-RU" sz="2000" i="1" dirty="0"/>
                <a:t>F</a:t>
              </a:r>
              <a:r>
                <a:rPr lang="ru-RU" altLang="ru-RU" sz="2000" baseline="-25000" dirty="0"/>
                <a:t>2 </a:t>
              </a:r>
              <a:r>
                <a:rPr lang="ru-RU" altLang="ru-RU" sz="2000" dirty="0"/>
                <a:t>пересечения этих окружностей</a:t>
              </a:r>
              <a:r>
                <a:rPr lang="en-US" altLang="ru-RU" sz="2000" dirty="0"/>
                <a:t>.</a:t>
              </a:r>
              <a:r>
                <a:rPr lang="ru-RU" altLang="ru-RU" sz="2000" baseline="-25000" dirty="0"/>
                <a:t> </a:t>
              </a:r>
              <a:r>
                <a:rPr lang="ru-RU" altLang="ru-RU" sz="2000" dirty="0"/>
                <a:t>Они и будут искомыми фокусами. В этом случае имеется два решения.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2D09F95-E36E-2820-F9B7-D41D55EB1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994" y="1636794"/>
              <a:ext cx="4003209" cy="271784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121D97-C850-BB0D-A571-1C549449EBED}"/>
              </a:ext>
            </a:extLst>
          </p:cNvPr>
          <p:cNvGrpSpPr/>
          <p:nvPr/>
        </p:nvGrpSpPr>
        <p:grpSpPr>
          <a:xfrm>
            <a:off x="19251" y="1551584"/>
            <a:ext cx="9144000" cy="3837526"/>
            <a:chOff x="19251" y="1551584"/>
            <a:chExt cx="9144000" cy="3837526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528A6D6D-2028-4329-BE8B-25C9F1BD4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1" y="4373447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Если расстояние между центрами этих окружностей равно сумме или разности их радиусов, то окружности касаются в точке </a:t>
              </a:r>
              <a:r>
                <a:rPr lang="en-US" altLang="ru-RU" sz="2000" i="1" dirty="0"/>
                <a:t>F</a:t>
              </a:r>
              <a:r>
                <a:rPr lang="en-US" altLang="ru-RU" sz="2000" dirty="0"/>
                <a:t>, </a:t>
              </a:r>
              <a:r>
                <a:rPr lang="ru-RU" altLang="ru-RU" sz="2000" dirty="0"/>
                <a:t>которая будет искомым фокусом. В этом случае имеется одно решение. 	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DBFFB3D-14B5-B11F-1207-91301741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4" y="1551584"/>
              <a:ext cx="4172419" cy="2784303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8D500E3-3C4B-299D-EF8B-2C413B2D481E}"/>
              </a:ext>
            </a:extLst>
          </p:cNvPr>
          <p:cNvGrpSpPr/>
          <p:nvPr/>
        </p:nvGrpSpPr>
        <p:grpSpPr>
          <a:xfrm>
            <a:off x="19251" y="1566573"/>
            <a:ext cx="9144000" cy="4875760"/>
            <a:chOff x="19251" y="1566573"/>
            <a:chExt cx="9144000" cy="4875760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67980E19-6C0B-3518-97D3-24DC0E735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1" y="5426670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 Если расстояние между центрами этих окружностей больше или меньше разности их радиусов, то окружности не имеют общих точек. В этом случае решения нет.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D0A4E46-FFA2-CC79-E71C-336414C2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43" y="1566573"/>
              <a:ext cx="3897666" cy="28582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14EA616-AC52-4663-BDA8-20AEFEBB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CE1B6962-5A6E-4E6E-AD15-0E1F8007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Даны фокус </a:t>
            </a:r>
            <a:r>
              <a:rPr lang="en-US" altLang="ru-RU" i="1" dirty="0"/>
              <a:t>F</a:t>
            </a:r>
            <a:r>
              <a:rPr lang="ru-RU" altLang="ru-RU" dirty="0"/>
              <a:t> и две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параболы. Постройте её директрису. </a:t>
            </a:r>
            <a:endParaRPr lang="en-US" alt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DE1ACB-5753-41C9-C27C-8803B20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563489"/>
            <a:ext cx="4987108" cy="315432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784FA8D-DB5E-1CB2-5CD0-A60FA80F23BB}"/>
              </a:ext>
            </a:extLst>
          </p:cNvPr>
          <p:cNvGrpSpPr/>
          <p:nvPr/>
        </p:nvGrpSpPr>
        <p:grpSpPr>
          <a:xfrm>
            <a:off x="19251" y="1344008"/>
            <a:ext cx="9144000" cy="4544272"/>
            <a:chOff x="19251" y="1344008"/>
            <a:chExt cx="9144000" cy="4544272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528A6D6D-2028-4329-BE8B-25C9F1BD4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1" y="4872617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 Решение. </a:t>
              </a:r>
              <a:r>
                <a:rPr lang="ru-RU" altLang="ru-RU" sz="2000" dirty="0"/>
                <a:t>С центрами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, 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и радиусами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F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F</a:t>
              </a:r>
              <a:r>
                <a:rPr lang="en-US" altLang="ru-RU" sz="2000" baseline="-25000" dirty="0"/>
                <a:t> </a:t>
              </a:r>
              <a:r>
                <a:rPr lang="ru-RU" altLang="ru-RU" sz="2000" dirty="0"/>
                <a:t>соответственно проведём окружности. Общая касательная к этим окружностям будет искомой директрисой.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	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5EE1470-807A-F437-BECB-B45D88E76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9712" y="1344008"/>
              <a:ext cx="4983274" cy="330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3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Прямая, имеющая с параболой только одну общую точку и не перпендикулярная ее директрисе,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параболе.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A5A25-311C-7D38-E30A-3C0E7C4B2C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36912"/>
            <a:ext cx="5364088" cy="323144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A5B6C-F24A-4DE1-8983-10920894C7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513" y="1209675"/>
            <a:ext cx="5874792" cy="52864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Получение касательной к параболе с</a:t>
            </a:r>
            <a:r>
              <a:rPr lang="ru-RU" sz="3200" dirty="0"/>
              <a:t> </a:t>
            </a:r>
            <a:r>
              <a:rPr lang="ru-RU" sz="3200" kern="0" dirty="0">
                <a:solidFill>
                  <a:srgbClr val="FF3300"/>
                </a:solidFill>
              </a:rPr>
              <a:t>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2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-1147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Касательной к параболе, проходящей через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является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8DA7B-F702-090D-AFFE-D013B534BF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634" y="1135832"/>
            <a:ext cx="4820323" cy="318179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C0BF7D4-2F63-5EF2-D8E6-F24C344E5884}"/>
              </a:ext>
            </a:extLst>
          </p:cNvPr>
          <p:cNvGrpSpPr/>
          <p:nvPr/>
        </p:nvGrpSpPr>
        <p:grpSpPr>
          <a:xfrm>
            <a:off x="0" y="1135832"/>
            <a:ext cx="9144000" cy="5655315"/>
            <a:chOff x="0" y="1135832"/>
            <a:chExt cx="9144000" cy="5655315"/>
          </a:xfrm>
        </p:grpSpPr>
        <p:sp>
          <p:nvSpPr>
            <p:cNvPr id="2" name="Text Box 9">
              <a:extLst>
                <a:ext uri="{FF2B5EF4-FFF2-40B4-BE49-F238E27FC236}">
                  <a16:creationId xmlns:a16="http://schemas.microsoft.com/office/drawing/2014/main" id="{F0269D98-F7A8-99FD-E686-9FCF6721B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82823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Докажем, что никакая другая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не принадлежит параболе. Из точки </a:t>
              </a:r>
              <a:r>
                <a:rPr lang="en-US" altLang="ru-RU" i="1" dirty="0"/>
                <a:t>A’ </a:t>
              </a:r>
              <a:r>
                <a:rPr lang="ru-RU" altLang="ru-RU" dirty="0"/>
                <a:t>опустим перпендикуляр </a:t>
              </a:r>
              <a:r>
                <a:rPr lang="en-US" altLang="ru-RU" i="1" dirty="0"/>
                <a:t>A’D’ </a:t>
              </a:r>
              <a:r>
                <a:rPr lang="ru-RU" altLang="ru-RU" dirty="0"/>
                <a:t>на директрису </a:t>
              </a:r>
              <a:r>
                <a:rPr lang="en-US" altLang="ru-RU" i="1" dirty="0"/>
                <a:t>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является серединным перпендикуляром к отрезку </a:t>
              </a:r>
              <a:r>
                <a:rPr lang="en-US" altLang="ru-RU" i="1" dirty="0"/>
                <a:t>FD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A’F</a:t>
              </a:r>
              <a:r>
                <a:rPr lang="en-US" altLang="ru-RU" dirty="0"/>
                <a:t> = </a:t>
              </a:r>
              <a:r>
                <a:rPr lang="en-US" altLang="ru-RU" i="1" dirty="0"/>
                <a:t>A’D</a:t>
              </a:r>
              <a:r>
                <a:rPr lang="en-US" altLang="ru-RU" dirty="0"/>
                <a:t>. </a:t>
              </a:r>
              <a:r>
                <a:rPr lang="ru-RU" altLang="ru-RU" dirty="0"/>
                <a:t>Тогда </a:t>
              </a:r>
              <a:r>
                <a:rPr lang="en-US" altLang="ru-RU" i="1" dirty="0"/>
                <a:t>A’F</a:t>
              </a:r>
              <a:r>
                <a:rPr lang="en-US" altLang="ru-RU" dirty="0"/>
                <a:t> = </a:t>
              </a:r>
              <a:r>
                <a:rPr lang="en-US" altLang="ru-RU" i="1" dirty="0"/>
                <a:t>A’D &gt; A’D’</a:t>
              </a:r>
              <a:r>
                <a:rPr lang="en-US" altLang="ru-RU" dirty="0"/>
                <a:t>. </a:t>
              </a:r>
              <a:r>
                <a:rPr lang="ru-RU" altLang="ru-RU" dirty="0"/>
                <a:t>Значит,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не принадлежит параболе.</a:t>
              </a:r>
              <a:endParaRPr lang="ru-RU" altLang="ru-RU" i="1" dirty="0"/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394DFC1-4296-5D13-4138-92A88CA25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45" y="1135832"/>
              <a:ext cx="4655899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6254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Если 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Фокальное свойство параболы используется при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изготовлении отражающих поверхностей прожекторов, автомобильных фар, карманных фонариков, телескопов, параболических антенн и т. д.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DEC3C00A-FFD8-4B06-88F9-FE7E4DAA0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E958CAC4-3120-45C6-87CA-4A2BFA5C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 данному рисунку укажите способ построения касательной к параболе, заданной фокусом </a:t>
            </a:r>
            <a:r>
              <a:rPr lang="en-US" altLang="ru-RU" i="1" dirty="0"/>
              <a:t>F</a:t>
            </a:r>
            <a:r>
              <a:rPr lang="ru-RU" altLang="ru-RU" dirty="0"/>
              <a:t> и директрисой </a:t>
            </a:r>
            <a:r>
              <a:rPr lang="en-US" altLang="ru-RU" i="1" dirty="0"/>
              <a:t>d</a:t>
            </a:r>
            <a:r>
              <a:rPr lang="ru-RU" altLang="ru-RU" dirty="0"/>
              <a:t>, проходящей через точку </a:t>
            </a:r>
            <a:r>
              <a:rPr lang="en-US" altLang="ru-RU" i="1" dirty="0"/>
              <a:t>C</a:t>
            </a:r>
            <a:r>
              <a:rPr lang="ru-RU" altLang="ru-RU" dirty="0"/>
              <a:t>, с помощью циркуля и линейки.</a:t>
            </a:r>
          </a:p>
        </p:txBody>
      </p:sp>
      <p:pic>
        <p:nvPicPr>
          <p:cNvPr id="143366" name="Picture 6">
            <a:extLst>
              <a:ext uri="{FF2B5EF4-FFF2-40B4-BE49-F238E27FC236}">
                <a16:creationId xmlns:a16="http://schemas.microsoft.com/office/drawing/2014/main" id="{D0B3472A-CC23-4D58-AB88-8F704936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D38695A3-8238-40E0-8F29-4721183E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469F667-9BBB-4AFE-A603-B9AF01E3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</a:p>
        </p:txBody>
      </p:sp>
      <p:pic>
        <p:nvPicPr>
          <p:cNvPr id="155660" name="Picture 12">
            <a:extLst>
              <a:ext uri="{FF2B5EF4-FFF2-40B4-BE49-F238E27FC236}">
                <a16:creationId xmlns:a16="http://schemas.microsoft.com/office/drawing/2014/main" id="{31940A46-F7EB-479D-8112-0F3670F9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62" name="Group 14">
            <a:extLst>
              <a:ext uri="{FF2B5EF4-FFF2-40B4-BE49-F238E27FC236}">
                <a16:creationId xmlns:a16="http://schemas.microsoft.com/office/drawing/2014/main" id="{95BDBA02-5E60-4E7A-8453-8F5741EAF1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57400"/>
            <a:ext cx="5761037" cy="3186113"/>
            <a:chOff x="567" y="1296"/>
            <a:chExt cx="3629" cy="2007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27AA534B-9AFE-47F0-A3AE-BB1703050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61" name="Picture 13">
              <a:extLst>
                <a:ext uri="{FF2B5EF4-FFF2-40B4-BE49-F238E27FC236}">
                  <a16:creationId xmlns:a16="http://schemas.microsoft.com/office/drawing/2014/main" id="{384C29E7-83E9-439B-8693-0595E309F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D57D02C-1011-41FA-AF24-EBC11FB53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1A9047FF-CE6C-4B07-88C9-F5676317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69988" name="Picture 4">
            <a:extLst>
              <a:ext uri="{FF2B5EF4-FFF2-40B4-BE49-F238E27FC236}">
                <a16:creationId xmlns:a16="http://schemas.microsoft.com/office/drawing/2014/main" id="{71D72A35-5319-47F6-BD31-423C3582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4655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89" name="Group 5">
            <a:extLst>
              <a:ext uri="{FF2B5EF4-FFF2-40B4-BE49-F238E27FC236}">
                <a16:creationId xmlns:a16="http://schemas.microsoft.com/office/drawing/2014/main" id="{0464098A-80DE-4C2D-B41C-7823EE87A935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9800"/>
            <a:ext cx="5761037" cy="3375025"/>
            <a:chOff x="567" y="1392"/>
            <a:chExt cx="3629" cy="2126"/>
          </a:xfrm>
        </p:grpSpPr>
        <p:sp>
          <p:nvSpPr>
            <p:cNvPr id="169990" name="Text Box 6">
              <a:extLst>
                <a:ext uri="{FF2B5EF4-FFF2-40B4-BE49-F238E27FC236}">
                  <a16:creationId xmlns:a16="http://schemas.microsoft.com/office/drawing/2014/main" id="{13FC5BE4-56C9-4855-A04C-A3D67DE22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69991" name="Picture 7">
              <a:extLst>
                <a:ext uri="{FF2B5EF4-FFF2-40B4-BE49-F238E27FC236}">
                  <a16:creationId xmlns:a16="http://schemas.microsoft.com/office/drawing/2014/main" id="{8E4ACC6C-58C3-4E01-9446-53DE8DD32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2612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1C752F9-0584-43D2-A4FC-A04B8BCDC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4AE8E4F9-7410-40E1-B591-091A3BAC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72043" name="Picture 11">
            <a:extLst>
              <a:ext uri="{FF2B5EF4-FFF2-40B4-BE49-F238E27FC236}">
                <a16:creationId xmlns:a16="http://schemas.microsoft.com/office/drawing/2014/main" id="{4761C59B-8713-41FD-9CBC-55778043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F69F274D-89F3-4F89-87D5-5F3E85AEEC9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62200"/>
            <a:ext cx="5495925" cy="3238500"/>
            <a:chOff x="567" y="1488"/>
            <a:chExt cx="3462" cy="2040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3D59DD1D-E896-451F-955D-C5D086B45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2046" name="Picture 14">
              <a:extLst>
                <a:ext uri="{FF2B5EF4-FFF2-40B4-BE49-F238E27FC236}">
                  <a16:creationId xmlns:a16="http://schemas.microsoft.com/office/drawing/2014/main" id="{5239A425-8AC9-4E43-BBBF-3BE84E2D9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965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40BB68DF-0019-4273-9E30-59E5E8C6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5500F6DE-D522-4C78-A4EA-46E99665D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Соедините их плавной кривой.</a:t>
            </a:r>
            <a:endParaRPr lang="en-US" altLang="ru-RU" sz="2800" dirty="0"/>
          </a:p>
        </p:txBody>
      </p:sp>
      <p:pic>
        <p:nvPicPr>
          <p:cNvPr id="92197" name="Picture 1061">
            <a:extLst>
              <a:ext uri="{FF2B5EF4-FFF2-40B4-BE49-F238E27FC236}">
                <a16:creationId xmlns:a16="http://schemas.microsoft.com/office/drawing/2014/main" id="{1E38D068-EEC0-4101-B18A-114CC273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4820B761-5638-4B41-9C7D-B2A77AD9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F8B88B34-D05B-4491-A1DA-DCDF497C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732828F8-991E-4CBB-90D2-B193E098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580DE732-5937-43C0-8F33-8E493694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032A3B71-A614-4102-94EF-90C96229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6E2C29F4-912D-4847-9349-F60DC80B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4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2DE6637-A2F6-4C9E-A4A4-B63C511D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2812603C-5695-4806-B5C8-0050251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Сколько касательных можно провести к параболе из точки: а) принадлежащей параболе; б) лежащей ниже параболы; в) лежащей выше параболы?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4488FE77-5FE6-403A-870B-5DE4227C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24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Одну; </a:t>
            </a:r>
          </a:p>
        </p:txBody>
      </p:sp>
      <p:pic>
        <p:nvPicPr>
          <p:cNvPr id="167941" name="Picture 5">
            <a:extLst>
              <a:ext uri="{FF2B5EF4-FFF2-40B4-BE49-F238E27FC236}">
                <a16:creationId xmlns:a16="http://schemas.microsoft.com/office/drawing/2014/main" id="{05568E32-B0C5-422F-92C1-ED1865CD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071937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2" name="Text Box 6">
            <a:extLst>
              <a:ext uri="{FF2B5EF4-FFF2-40B4-BE49-F238E27FC236}">
                <a16:creationId xmlns:a16="http://schemas.microsoft.com/office/drawing/2014/main" id="{BEFA2D7F-708E-4B1A-9EAB-5BCE1ADC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229225"/>
            <a:ext cx="630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б) две;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7943" name="Text Box 7">
            <a:extLst>
              <a:ext uri="{FF2B5EF4-FFF2-40B4-BE49-F238E27FC236}">
                <a16:creationId xmlns:a16="http://schemas.microsoft.com/office/drawing/2014/main" id="{AEC0E062-0657-442B-9FC3-0DD683AF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734050"/>
            <a:ext cx="630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в) ни одной.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  <p:bldP spid="167942" grpId="0" autoUpdateAnimBg="0"/>
      <p:bldP spid="16794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2DE6637-A2F6-4C9E-A4A4-B63C511D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2812603C-5695-4806-B5C8-0050251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Даны фокус </a:t>
            </a:r>
            <a:r>
              <a:rPr lang="en-US" altLang="ru-RU" i="1" dirty="0"/>
              <a:t>F </a:t>
            </a:r>
            <a:r>
              <a:rPr lang="ru-RU" altLang="ru-RU" dirty="0"/>
              <a:t>и две касательные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параболы. Постройте её директрису.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3936C-F0EA-D18F-35CD-E89DB3E9D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083" y="1676400"/>
            <a:ext cx="4363059" cy="265784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61E2A18-9378-A749-DF97-9010F28D8133}"/>
              </a:ext>
            </a:extLst>
          </p:cNvPr>
          <p:cNvGrpSpPr/>
          <p:nvPr/>
        </p:nvGrpSpPr>
        <p:grpSpPr>
          <a:xfrm>
            <a:off x="0" y="1673358"/>
            <a:ext cx="9144000" cy="5184642"/>
            <a:chOff x="0" y="1673358"/>
            <a:chExt cx="9144000" cy="5184642"/>
          </a:xfrm>
        </p:grpSpPr>
        <p:sp>
          <p:nvSpPr>
            <p:cNvPr id="167940" name="Text Box 4">
              <a:extLst>
                <a:ext uri="{FF2B5EF4-FFF2-40B4-BE49-F238E27FC236}">
                  <a16:creationId xmlns:a16="http://schemas.microsoft.com/office/drawing/2014/main" id="{4488FE77-5FE6-403A-870B-5DE4227C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65010"/>
              <a:ext cx="9144000" cy="249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2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200" dirty="0"/>
                <a:t>Из точки </a:t>
              </a:r>
              <a:r>
                <a:rPr lang="en-US" altLang="ru-RU" sz="2200" i="1" dirty="0"/>
                <a:t>F </a:t>
              </a:r>
              <a:r>
                <a:rPr lang="ru-RU" altLang="ru-RU" sz="2200" dirty="0"/>
                <a:t>опустим перпендикуляры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2</a:t>
              </a:r>
              <a:r>
                <a:rPr lang="ru-RU" altLang="ru-RU" sz="2200" baseline="-25000" dirty="0"/>
                <a:t> </a:t>
              </a:r>
              <a:r>
                <a:rPr lang="ru-RU" altLang="ru-RU" sz="2200" dirty="0"/>
                <a:t>на касательные соответственно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. </a:t>
              </a:r>
              <a:r>
                <a:rPr lang="ru-RU" altLang="ru-RU" sz="2200" dirty="0"/>
                <a:t>На их продолжениях отложим отрезки соответственно </a:t>
              </a:r>
              <a:r>
                <a:rPr lang="en-US" altLang="ru-RU" sz="2200" i="1" dirty="0"/>
                <a:t>G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G</a:t>
              </a:r>
              <a:r>
                <a:rPr lang="en-US" altLang="ru-RU" sz="2200" baseline="-25000" dirty="0"/>
                <a:t>2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ru-RU" altLang="ru-RU" sz="2200" dirty="0"/>
                <a:t>, равные отрезкам соответственно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2</a:t>
              </a:r>
              <a:r>
                <a:rPr lang="ru-RU" altLang="ru-RU" sz="2200" dirty="0"/>
                <a:t>. Данные касательные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будут серединными перпендикулярами к отрезкам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соответственно </a:t>
              </a:r>
              <a:r>
                <a:rPr lang="en-US" altLang="ru-RU" sz="2200" i="1" dirty="0"/>
                <a:t>FD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FD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. </a:t>
              </a:r>
              <a:r>
                <a:rPr lang="ru-RU" altLang="ru-RU" sz="2200" dirty="0"/>
                <a:t>Следовательно, точки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принадлежат искомой директрисе. Значит, этой директрисой будет прямая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.</a:t>
              </a:r>
              <a:endParaRPr lang="ru-RU" altLang="ru-RU" sz="22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4FAA08-54D3-5A8C-578B-7B98C736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1673358"/>
              <a:ext cx="4577162" cy="2763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9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2DE6637-A2F6-4C9E-A4A4-B63C511D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2812603C-5695-4806-B5C8-0050251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71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Даны директриса </a:t>
            </a:r>
            <a:r>
              <a:rPr lang="en-US" altLang="ru-RU" i="1" dirty="0"/>
              <a:t>d </a:t>
            </a:r>
            <a:r>
              <a:rPr lang="ru-RU" altLang="ru-RU" dirty="0"/>
              <a:t>и две касательные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параболы. Постройте её фокус.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1CF54B-D741-D684-D7CF-3B7BBD76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4" y="1592997"/>
            <a:ext cx="4676312" cy="2798275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FE24AC9-4A0C-1520-4A63-D680E9B970E2}"/>
              </a:ext>
            </a:extLst>
          </p:cNvPr>
          <p:cNvGrpSpPr/>
          <p:nvPr/>
        </p:nvGrpSpPr>
        <p:grpSpPr>
          <a:xfrm>
            <a:off x="0" y="1600057"/>
            <a:ext cx="9144000" cy="4519327"/>
            <a:chOff x="0" y="1600057"/>
            <a:chExt cx="9144000" cy="4519327"/>
          </a:xfrm>
        </p:grpSpPr>
        <p:sp>
          <p:nvSpPr>
            <p:cNvPr id="167940" name="Text Box 4">
              <a:extLst>
                <a:ext uri="{FF2B5EF4-FFF2-40B4-BE49-F238E27FC236}">
                  <a16:creationId xmlns:a16="http://schemas.microsoft.com/office/drawing/2014/main" id="{4488FE77-5FE6-403A-870B-5DE4227C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42056"/>
              <a:ext cx="914400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2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200" dirty="0"/>
                <a:t>Обозначим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точки пересечения касательных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ru-RU" altLang="ru-RU" sz="2000" dirty="0"/>
                <a:t> </a:t>
              </a:r>
              <a:r>
                <a:rPr lang="en-US" altLang="ru-RU" sz="2000" dirty="0"/>
                <a:t>c </a:t>
              </a:r>
              <a:r>
                <a:rPr lang="ru-RU" altLang="ru-RU" sz="2000" dirty="0"/>
                <a:t>директрисой.</a:t>
              </a:r>
              <a:r>
                <a:rPr lang="en-US" altLang="ru-RU" sz="2200" i="1" dirty="0"/>
                <a:t> </a:t>
              </a:r>
              <a:r>
                <a:rPr lang="ru-RU" altLang="ru-RU" sz="2200" dirty="0"/>
                <a:t>Через эти точки проведём прямые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, </a:t>
              </a:r>
              <a:r>
                <a:rPr lang="ru-RU" altLang="ru-RU" sz="2200" dirty="0"/>
                <a:t>образующие углы с прямыми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, 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, </a:t>
              </a:r>
              <a:r>
                <a:rPr lang="ru-RU" altLang="ru-RU" sz="2200" dirty="0"/>
                <a:t>равные углам между прямыми соответственно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 </a:t>
              </a:r>
              <a:r>
                <a:rPr lang="ru-RU" altLang="ru-RU" sz="2200" dirty="0"/>
                <a:t>и </a:t>
              </a:r>
              <a:r>
                <a:rPr lang="en-US" altLang="ru-RU" sz="2200" i="1" dirty="0"/>
                <a:t>d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и </a:t>
              </a:r>
              <a:r>
                <a:rPr lang="en-US" altLang="ru-RU" sz="2200" i="1" dirty="0"/>
                <a:t>d</a:t>
              </a:r>
              <a:r>
                <a:rPr lang="en-US" altLang="ru-RU" sz="2200" dirty="0"/>
                <a:t>.</a:t>
              </a:r>
              <a:r>
                <a:rPr lang="en-US" altLang="ru-RU" sz="2200" i="1" dirty="0"/>
                <a:t> </a:t>
              </a:r>
              <a:r>
                <a:rPr lang="ru-RU" altLang="ru-RU" sz="2200" dirty="0"/>
                <a:t>Точка </a:t>
              </a:r>
              <a:r>
                <a:rPr lang="en-US" altLang="ru-RU" sz="2200" i="1" dirty="0"/>
                <a:t>F </a:t>
              </a:r>
              <a:r>
                <a:rPr lang="ru-RU" altLang="ru-RU" sz="2200" dirty="0"/>
                <a:t>их пересечения будет искомым фокусом параболы.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6DCE94D-5A05-C947-56A9-B7279CF1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29" y="1600057"/>
              <a:ext cx="4763165" cy="2791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8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057B08A2-251E-4703-AD55-A87F1AB8E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FEA5F395-194C-43F1-B30C-10EAA0F9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точек, из которых парабола видна под прямым углом.</a:t>
            </a:r>
          </a:p>
        </p:txBody>
      </p:sp>
      <p:pic>
        <p:nvPicPr>
          <p:cNvPr id="149515" name="Picture 11">
            <a:extLst>
              <a:ext uri="{FF2B5EF4-FFF2-40B4-BE49-F238E27FC236}">
                <a16:creationId xmlns:a16="http://schemas.microsoft.com/office/drawing/2014/main" id="{C404C580-9B09-4B96-A334-435049B0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625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7" name="Group 13">
            <a:extLst>
              <a:ext uri="{FF2B5EF4-FFF2-40B4-BE49-F238E27FC236}">
                <a16:creationId xmlns:a16="http://schemas.microsoft.com/office/drawing/2014/main" id="{942AC75D-C1D2-430B-8A43-1FBFA465D61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7696200" cy="3429000"/>
            <a:chOff x="480" y="1632"/>
            <a:chExt cx="4848" cy="2160"/>
          </a:xfrm>
        </p:grpSpPr>
        <p:sp>
          <p:nvSpPr>
            <p:cNvPr id="149510" name="Text Box 6">
              <a:extLst>
                <a:ext uri="{FF2B5EF4-FFF2-40B4-BE49-F238E27FC236}">
                  <a16:creationId xmlns:a16="http://schemas.microsoft.com/office/drawing/2014/main" id="{97DF7515-4B32-498F-83B7-766516D0B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Все точки </a:t>
              </a:r>
              <a:r>
                <a:rPr lang="en-US" altLang="ru-RU" i="1"/>
                <a:t>C </a:t>
              </a:r>
              <a:r>
                <a:rPr lang="ru-RU" altLang="ru-RU"/>
                <a:t>директрисы.</a:t>
              </a:r>
            </a:p>
          </p:txBody>
        </p:sp>
        <p:pic>
          <p:nvPicPr>
            <p:cNvPr id="149516" name="Picture 12">
              <a:extLst>
                <a:ext uri="{FF2B5EF4-FFF2-40B4-BE49-F238E27FC236}">
                  <a16:creationId xmlns:a16="http://schemas.microsoft.com/office/drawing/2014/main" id="{72569790-6177-43C0-8BD4-E33F1BF23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3252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56A4E492-945B-42B9-A8A4-B2F90D04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466D2CAB-2473-43E0-9DF5-F393E3F0C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геометрическое место точек, из которых парабола видна</a:t>
            </a:r>
            <a:r>
              <a:rPr lang="ru-RU" altLang="ru-RU" sz="2800" dirty="0"/>
              <a:t>: а) </a:t>
            </a:r>
            <a:r>
              <a:rPr lang="ru-RU" altLang="ru-RU" sz="2800" dirty="0">
                <a:cs typeface="Times New Roman" panose="02020603050405020304" pitchFamily="18" charset="0"/>
              </a:rPr>
              <a:t>под </a:t>
            </a:r>
            <a:r>
              <a:rPr lang="ru-RU" altLang="ru-RU" sz="2800" dirty="0"/>
              <a:t>тупым углом; б) под острым</a:t>
            </a:r>
            <a:r>
              <a:rPr lang="ru-RU" altLang="ru-RU" sz="2800" dirty="0">
                <a:cs typeface="Times New Roman" panose="02020603050405020304" pitchFamily="18" charset="0"/>
              </a:rPr>
              <a:t> углом.</a:t>
            </a: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E4DFC93E-A1B9-442A-AC6E-73768EF7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594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1565" name="Group 13">
            <a:extLst>
              <a:ext uri="{FF2B5EF4-FFF2-40B4-BE49-F238E27FC236}">
                <a16:creationId xmlns:a16="http://schemas.microsoft.com/office/drawing/2014/main" id="{CB43FCCB-FC1C-4DDE-9BA5-FD0AB3B3C64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86000"/>
            <a:ext cx="8077200" cy="4106863"/>
            <a:chOff x="528" y="1440"/>
            <a:chExt cx="5088" cy="2587"/>
          </a:xfrm>
        </p:grpSpPr>
        <p:sp>
          <p:nvSpPr>
            <p:cNvPr id="151559" name="Text Box 7">
              <a:extLst>
                <a:ext uri="{FF2B5EF4-FFF2-40B4-BE49-F238E27FC236}">
                  <a16:creationId xmlns:a16="http://schemas.microsoft.com/office/drawing/2014/main" id="{0F475CB3-D3E1-4098-BF04-5836D7260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04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Все точки </a:t>
              </a:r>
              <a:r>
                <a:rPr lang="en-US" altLang="ru-RU" i="1" dirty="0"/>
                <a:t>C’</a:t>
              </a:r>
              <a:r>
                <a:rPr lang="ru-RU" altLang="ru-RU" dirty="0"/>
                <a:t>, лежащие ниже параболы и выше директрисы.</a:t>
              </a:r>
            </a:p>
          </p:txBody>
        </p:sp>
        <p:pic>
          <p:nvPicPr>
            <p:cNvPr id="151564" name="Picture 12">
              <a:extLst>
                <a:ext uri="{FF2B5EF4-FFF2-40B4-BE49-F238E27FC236}">
                  <a16:creationId xmlns:a16="http://schemas.microsoft.com/office/drawing/2014/main" id="{A6D0389F-5D7F-4904-873D-69CA499DE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2894" cy="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1567" name="Group 15">
            <a:extLst>
              <a:ext uri="{FF2B5EF4-FFF2-40B4-BE49-F238E27FC236}">
                <a16:creationId xmlns:a16="http://schemas.microsoft.com/office/drawing/2014/main" id="{596B1C30-D961-402B-A73B-FD34DDE89CB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286000"/>
            <a:ext cx="6400800" cy="4419600"/>
            <a:chOff x="1104" y="1440"/>
            <a:chExt cx="4032" cy="2784"/>
          </a:xfrm>
        </p:grpSpPr>
        <p:sp>
          <p:nvSpPr>
            <p:cNvPr id="151557" name="Text Box 5">
              <a:extLst>
                <a:ext uri="{FF2B5EF4-FFF2-40B4-BE49-F238E27FC236}">
                  <a16:creationId xmlns:a16="http://schemas.microsoft.com/office/drawing/2014/main" id="{6A8F2D63-A514-4527-A29B-A68F0D2B9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936"/>
              <a:ext cx="40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б) Все точки </a:t>
              </a:r>
              <a:r>
                <a:rPr lang="en-US" altLang="ru-RU" i="1" dirty="0"/>
                <a:t>C”</a:t>
              </a:r>
              <a:r>
                <a:rPr lang="ru-RU" altLang="ru-RU" dirty="0"/>
                <a:t>, лежащие ниже директрисы.</a:t>
              </a:r>
            </a:p>
          </p:txBody>
        </p:sp>
        <p:pic>
          <p:nvPicPr>
            <p:cNvPr id="151566" name="Picture 14">
              <a:extLst>
                <a:ext uri="{FF2B5EF4-FFF2-40B4-BE49-F238E27FC236}">
                  <a16:creationId xmlns:a16="http://schemas.microsoft.com/office/drawing/2014/main" id="{E7D695C0-6407-41C4-9DF2-350ADE807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2894" cy="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D52C8107-EAB0-4387-86C1-4025D5E6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42AA7FAC-B112-491D-AAE1-F363F339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387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Возьмем лист бумаги прямоугольной формы и отметим около его большой стороны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38F624F5-27FC-4EBF-8F5F-421A406C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886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200" i="1">
                <a:cs typeface="Times New Roman" panose="02020603050405020304" pitchFamily="18" charset="0"/>
              </a:rPr>
              <a:t>F</a:t>
            </a:r>
            <a:r>
              <a:rPr lang="ru-RU" altLang="ru-RU" sz="22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200"/>
              <a:t>точкой </a:t>
            </a:r>
            <a:r>
              <a:rPr lang="en-US" altLang="ru-RU" sz="2200" i="1"/>
              <a:t>D</a:t>
            </a:r>
            <a:r>
              <a:rPr lang="ru-RU" altLang="ru-RU" sz="2200"/>
              <a:t> большой  стороны листа</a:t>
            </a:r>
            <a:r>
              <a:rPr lang="en-US" altLang="ru-RU" sz="2200"/>
              <a:t>.</a:t>
            </a:r>
            <a:r>
              <a:rPr lang="en-US" altLang="ru-RU" sz="2000"/>
              <a:t> 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4197C269-7209-4D3E-B36C-2A2A1B00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/>
              <a:t>С</a:t>
            </a:r>
            <a:r>
              <a:rPr lang="ru-RU" altLang="ru-RU" sz="2200">
                <a:cs typeface="Times New Roman" panose="02020603050405020304" pitchFamily="18" charset="0"/>
              </a:rPr>
              <a:t>нова согнем </a:t>
            </a:r>
            <a:r>
              <a:rPr lang="ru-RU" altLang="ru-RU" sz="2200"/>
              <a:t>и разогнем лист</a:t>
            </a:r>
            <a:r>
              <a:rPr lang="ru-RU" altLang="ru-RU" sz="22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200" i="1">
                <a:cs typeface="Times New Roman" panose="02020603050405020304" pitchFamily="18" charset="0"/>
              </a:rPr>
              <a:t>F</a:t>
            </a:r>
            <a:r>
              <a:rPr lang="ru-RU" altLang="ru-RU" sz="22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200" i="1"/>
              <a:t>D</a:t>
            </a:r>
            <a:r>
              <a:rPr lang="en-US" altLang="ru-RU" sz="2200" baseline="-25000"/>
              <a:t>1</a:t>
            </a:r>
            <a:r>
              <a:rPr lang="ru-RU" altLang="ru-RU" sz="2200" i="1"/>
              <a:t> </a:t>
            </a:r>
            <a:r>
              <a:rPr lang="ru-RU" altLang="ru-RU" sz="2200">
                <a:cs typeface="Times New Roman" panose="02020603050405020304" pitchFamily="18" charset="0"/>
              </a:rPr>
              <a:t>большой стороны. </a:t>
            </a:r>
          </a:p>
        </p:txBody>
      </p:sp>
      <p:pic>
        <p:nvPicPr>
          <p:cNvPr id="165902" name="Picture 14">
            <a:extLst>
              <a:ext uri="{FF2B5EF4-FFF2-40B4-BE49-F238E27FC236}">
                <a16:creationId xmlns:a16="http://schemas.microsoft.com/office/drawing/2014/main" id="{1C88D486-F137-4B35-8B42-CAEA3AB1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4" name="Picture 16">
            <a:extLst>
              <a:ext uri="{FF2B5EF4-FFF2-40B4-BE49-F238E27FC236}">
                <a16:creationId xmlns:a16="http://schemas.microsoft.com/office/drawing/2014/main" id="{87FF69DB-B4A0-4586-A5E0-07C74AA9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05" name="Text Box 17">
            <a:extLst>
              <a:ext uri="{FF2B5EF4-FFF2-40B4-BE49-F238E27FC236}">
                <a16:creationId xmlns:a16="http://schemas.microsoft.com/office/drawing/2014/main" id="{AF4424F9-D10D-4902-8AF0-4F360A86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/>
              <a:t>Разогнем лист.</a:t>
            </a:r>
            <a:r>
              <a:rPr lang="ru-RU" altLang="ru-RU" sz="22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200"/>
              <a:t> </a:t>
            </a:r>
            <a:r>
              <a:rPr lang="ru-RU" altLang="ru-RU" sz="2200">
                <a:cs typeface="Times New Roman" panose="02020603050405020304" pitchFamily="18" charset="0"/>
              </a:rPr>
              <a:t>серединным перпендикуляром к отрезку </a:t>
            </a:r>
            <a:r>
              <a:rPr lang="ru-RU" altLang="ru-RU" sz="2200" i="1">
                <a:cs typeface="Times New Roman" panose="02020603050405020304" pitchFamily="18" charset="0"/>
              </a:rPr>
              <a:t>FD </a:t>
            </a:r>
            <a:r>
              <a:rPr lang="ru-RU" altLang="ru-RU" sz="2200">
                <a:cs typeface="Times New Roman" panose="02020603050405020304" pitchFamily="18" charset="0"/>
              </a:rPr>
              <a:t>и, следовательно, касательной к параболе.</a:t>
            </a:r>
          </a:p>
        </p:txBody>
      </p:sp>
      <p:pic>
        <p:nvPicPr>
          <p:cNvPr id="165908" name="Picture 20">
            <a:extLst>
              <a:ext uri="{FF2B5EF4-FFF2-40B4-BE49-F238E27FC236}">
                <a16:creationId xmlns:a16="http://schemas.microsoft.com/office/drawing/2014/main" id="{19D2BA81-0924-48AC-9E17-2C27C6D4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0" name="Picture 22">
            <a:extLst>
              <a:ext uri="{FF2B5EF4-FFF2-40B4-BE49-F238E27FC236}">
                <a16:creationId xmlns:a16="http://schemas.microsoft.com/office/drawing/2014/main" id="{8BDD9EC4-1FC1-442F-A342-8F181DE8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11" name="Text Box 23">
            <a:extLst>
              <a:ext uri="{FF2B5EF4-FFF2-40B4-BE49-F238E27FC236}">
                <a16:creationId xmlns:a16="http://schemas.microsoft.com/office/drawing/2014/main" id="{9597497C-4141-4D66-805D-B310DCFD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параболе. </a:t>
            </a:r>
            <a:r>
              <a:rPr lang="ru-RU" altLang="ru-RU" sz="2200"/>
              <a:t>Чем больше будет линий сгибов тем больше г</a:t>
            </a:r>
            <a:r>
              <a:rPr lang="ru-RU" altLang="ru-RU" sz="22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200"/>
              <a:t>приближаться к</a:t>
            </a:r>
            <a:r>
              <a:rPr lang="ru-RU" altLang="ru-RU" sz="2200">
                <a:cs typeface="Times New Roman" panose="02020603050405020304" pitchFamily="18" charset="0"/>
              </a:rPr>
              <a:t> парабол</a:t>
            </a:r>
            <a:r>
              <a:rPr lang="ru-RU" altLang="ru-RU" sz="2200"/>
              <a:t>е</a:t>
            </a:r>
            <a:r>
              <a:rPr lang="ru-RU" altLang="ru-RU" sz="2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5912" name="Picture 24">
            <a:extLst>
              <a:ext uri="{FF2B5EF4-FFF2-40B4-BE49-F238E27FC236}">
                <a16:creationId xmlns:a16="http://schemas.microsoft.com/office/drawing/2014/main" id="{8A9141F4-6A03-40D1-99F0-68EF5918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utoUpdateAnimBg="0"/>
      <p:bldP spid="165901" grpId="0" autoUpdateAnimBg="0"/>
      <p:bldP spid="165905" grpId="0" autoUpdateAnimBg="0"/>
      <p:bldP spid="1659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8D94DD2-347C-4E56-987E-ACBE6BE7F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411923BA-D5C9-44AB-BACD-E5EEF432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6" y="508417"/>
            <a:ext cx="87400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dirty="0"/>
              <a:t>равноудаленных от данной прямой </a:t>
            </a:r>
            <a:r>
              <a:rPr lang="en-US" altLang="ru-RU" i="1" dirty="0"/>
              <a:t>c </a:t>
            </a:r>
            <a:r>
              <a:rPr lang="ru-RU" altLang="ru-RU" dirty="0"/>
              <a:t>и данной окружности</a:t>
            </a:r>
            <a:r>
              <a:rPr lang="en-US" altLang="ru-RU" dirty="0"/>
              <a:t> </a:t>
            </a:r>
            <a:r>
              <a:rPr lang="ru-RU" altLang="ru-RU" dirty="0"/>
              <a:t>с центром </a:t>
            </a:r>
            <a:r>
              <a:rPr lang="en-US" altLang="ru-RU" i="1" dirty="0"/>
              <a:t>O</a:t>
            </a:r>
            <a:r>
              <a:rPr lang="ru-RU" altLang="ru-RU" dirty="0"/>
              <a:t>.</a:t>
            </a:r>
          </a:p>
        </p:txBody>
      </p:sp>
      <p:pic>
        <p:nvPicPr>
          <p:cNvPr id="190477" name="Picture 13">
            <a:extLst>
              <a:ext uri="{FF2B5EF4-FFF2-40B4-BE49-F238E27FC236}">
                <a16:creationId xmlns:a16="http://schemas.microsoft.com/office/drawing/2014/main" id="{01A53D46-D2F3-4CC0-98B4-64E5E52D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01775"/>
            <a:ext cx="428466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479" name="Group 15">
            <a:extLst>
              <a:ext uri="{FF2B5EF4-FFF2-40B4-BE49-F238E27FC236}">
                <a16:creationId xmlns:a16="http://schemas.microsoft.com/office/drawing/2014/main" id="{4FA6AFEA-8CEF-4583-82D4-5CFA43E90AB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0"/>
            <a:ext cx="8991600" cy="4868863"/>
            <a:chOff x="96" y="960"/>
            <a:chExt cx="5664" cy="3067"/>
          </a:xfrm>
        </p:grpSpPr>
        <p:sp>
          <p:nvSpPr>
            <p:cNvPr id="190470" name="Text Box 6">
              <a:extLst>
                <a:ext uri="{FF2B5EF4-FFF2-40B4-BE49-F238E27FC236}">
                  <a16:creationId xmlns:a16="http://schemas.microsoft.com/office/drawing/2014/main" id="{DF9AD37D-CF67-4C8E-846D-38499AA8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04"/>
              <a:ext cx="566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Искомым ГМТ является парабола</a:t>
              </a:r>
              <a:r>
                <a:rPr lang="en-US" altLang="ru-RU" dirty="0"/>
                <a:t> </a:t>
              </a:r>
              <a:r>
                <a:rPr lang="ru-RU" altLang="ru-RU" dirty="0"/>
                <a:t>с фокусом </a:t>
              </a:r>
              <a:r>
                <a:rPr lang="en-US" altLang="ru-RU" i="1" dirty="0"/>
                <a:t>O </a:t>
              </a:r>
              <a:r>
                <a:rPr lang="ru-RU" altLang="ru-RU" dirty="0"/>
                <a:t>и директрисой </a:t>
              </a:r>
              <a:r>
                <a:rPr lang="en-US" altLang="ru-RU" i="1" dirty="0"/>
                <a:t>d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90478" name="Picture 14">
              <a:extLst>
                <a:ext uri="{FF2B5EF4-FFF2-40B4-BE49-F238E27FC236}">
                  <a16:creationId xmlns:a16="http://schemas.microsoft.com/office/drawing/2014/main" id="{182698AF-7859-4CEC-B2B2-C8ADB1EB3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0"/>
              <a:ext cx="2699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B0D019AE-8D54-45C9-A72B-5E9ECCBEE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7D54EDF3-6CF4-4F06-BDC8-1A8A4A7F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4868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геометрическое место </a:t>
            </a:r>
            <a:r>
              <a:rPr lang="ru-RU" altLang="ru-RU" dirty="0"/>
              <a:t>центров окружностей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касающихся данной прямой </a:t>
            </a:r>
            <a:r>
              <a:rPr lang="en-US" altLang="ru-RU" i="1" dirty="0"/>
              <a:t>c </a:t>
            </a:r>
            <a:r>
              <a:rPr lang="ru-RU" altLang="ru-RU" dirty="0"/>
              <a:t>и данной окружности</a:t>
            </a:r>
            <a:r>
              <a:rPr lang="en-US" altLang="ru-RU" dirty="0"/>
              <a:t> </a:t>
            </a:r>
            <a:r>
              <a:rPr lang="ru-RU" altLang="ru-RU" dirty="0"/>
              <a:t>с центром </a:t>
            </a:r>
            <a:r>
              <a:rPr lang="en-US" altLang="ru-RU" i="1" dirty="0"/>
              <a:t>O</a:t>
            </a:r>
            <a:r>
              <a:rPr lang="ru-RU" altLang="ru-RU" dirty="0"/>
              <a:t>.</a:t>
            </a:r>
          </a:p>
        </p:txBody>
      </p:sp>
      <p:pic>
        <p:nvPicPr>
          <p:cNvPr id="192522" name="Picture 10">
            <a:extLst>
              <a:ext uri="{FF2B5EF4-FFF2-40B4-BE49-F238E27FC236}">
                <a16:creationId xmlns:a16="http://schemas.microsoft.com/office/drawing/2014/main" id="{205CD4B0-D633-44AC-AA5E-4188E549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00200"/>
            <a:ext cx="4316413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524" name="Group 12">
            <a:extLst>
              <a:ext uri="{FF2B5EF4-FFF2-40B4-BE49-F238E27FC236}">
                <a16:creationId xmlns:a16="http://schemas.microsoft.com/office/drawing/2014/main" id="{C689C5CD-0DAF-4654-AC5B-580596F09B8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991600" cy="4945063"/>
            <a:chOff x="96" y="1008"/>
            <a:chExt cx="5664" cy="3115"/>
          </a:xfrm>
        </p:grpSpPr>
        <p:sp>
          <p:nvSpPr>
            <p:cNvPr id="192518" name="Text Box 6">
              <a:extLst>
                <a:ext uri="{FF2B5EF4-FFF2-40B4-BE49-F238E27FC236}">
                  <a16:creationId xmlns:a16="http://schemas.microsoft.com/office/drawing/2014/main" id="{13134E78-A0F4-47A7-8F4C-E310608D7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600"/>
              <a:ext cx="566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Искомое ГМТ состоит из двух парабол с фокусом </a:t>
              </a:r>
              <a:r>
                <a:rPr lang="en-US" altLang="ru-RU" i="1" dirty="0"/>
                <a:t>O </a:t>
              </a:r>
              <a:r>
                <a:rPr lang="ru-RU" altLang="ru-RU" dirty="0"/>
                <a:t>и директрисами </a:t>
              </a:r>
              <a:r>
                <a:rPr lang="en-US" altLang="ru-RU" i="1" dirty="0"/>
                <a:t>d</a:t>
              </a:r>
              <a:r>
                <a:rPr lang="ru-RU" altLang="ru-RU" baseline="-25000" dirty="0"/>
                <a:t>1 </a:t>
              </a:r>
              <a:r>
                <a:rPr lang="ru-RU" altLang="ru-RU" dirty="0"/>
                <a:t>и </a:t>
              </a:r>
              <a:r>
                <a:rPr lang="en-US" altLang="ru-RU" i="1" dirty="0"/>
                <a:t>d</a:t>
              </a:r>
              <a:r>
                <a:rPr lang="en-US" altLang="ru-RU" baseline="-25000" dirty="0"/>
                <a:t>2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92523" name="Picture 11">
              <a:extLst>
                <a:ext uri="{FF2B5EF4-FFF2-40B4-BE49-F238E27FC236}">
                  <a16:creationId xmlns:a16="http://schemas.microsoft.com/office/drawing/2014/main" id="{8C0742BA-5C72-4DED-B338-C0EC6429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1008"/>
              <a:ext cx="2726" cy="2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Докажите, что углы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под которыми из фокуса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видны отрезки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касательных, проведённых к параболе из одной точки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равны.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0FDAD1-B7B8-264A-5B03-25AF504E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80" y="1511420"/>
            <a:ext cx="4845544" cy="333641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C9C5728-A18F-A76E-5FD5-BB8A2D5DD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95812-BAF5-9294-BA73-F8098CF647FE}"/>
              </a:ext>
            </a:extLst>
          </p:cNvPr>
          <p:cNvSpPr txBox="1"/>
          <p:nvPr/>
        </p:nvSpPr>
        <p:spPr>
          <a:xfrm>
            <a:off x="35496" y="5031450"/>
            <a:ext cx="90730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Доказательство.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Касательные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 биссектрисы углов соответственно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Треугольники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равны. Следовательно, равны углы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равны. Следовательно, равны углы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8E421A-208F-283C-E6EC-D65922C3A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498481"/>
            <a:ext cx="4680520" cy="33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98350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параболе проведены прямая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перпендикулярная директрисе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касательные,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точки касания. Докажите, что Углы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FAA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BAA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равны.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C27FCC-BBB5-938C-959B-EC417A297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916832"/>
            <a:ext cx="4248472" cy="332054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99179F-DB01-5815-DD85-B9F8BC55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6ED2548-539E-044C-12C2-39ED9C370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E6900-DFDE-829C-FEC7-29C9A3BFC2DF}"/>
                  </a:ext>
                </a:extLst>
              </p:cNvPr>
              <p:cNvSpPr txBox="1"/>
              <p:nvPr/>
            </p:nvSpPr>
            <p:spPr>
              <a:xfrm>
                <a:off x="35496" y="5528882"/>
                <a:ext cx="9073008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Доказательство.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Углы </a:t>
                </a:r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FD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FAD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ru-RU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FAA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FAA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</m:oMath>
                </a14:m>
                <a:r>
                  <a:rPr lang="en-US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BAA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AE6900-DFDE-829C-FEC7-29C9A3BF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28882"/>
                <a:ext cx="9073008" cy="983218"/>
              </a:xfrm>
              <a:prstGeom prst="rect">
                <a:avLst/>
              </a:prstGeom>
              <a:blipFill>
                <a:blip r:embed="rId4"/>
                <a:stretch>
                  <a:fillRect l="-1075" r="-1008" b="-13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F0457FA6-9FEA-4849-8E3C-9A175C5A5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D35FDB2C-9350-4756-BFA9-20B5171B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Соедините их плавной кривой.</a:t>
            </a:r>
            <a:endParaRPr lang="en-US" altLang="ru-RU" sz="2800" dirty="0"/>
          </a:p>
        </p:txBody>
      </p:sp>
      <p:pic>
        <p:nvPicPr>
          <p:cNvPr id="186381" name="Picture 13">
            <a:extLst>
              <a:ext uri="{FF2B5EF4-FFF2-40B4-BE49-F238E27FC236}">
                <a16:creationId xmlns:a16="http://schemas.microsoft.com/office/drawing/2014/main" id="{B10DC8F3-05B7-4E6B-A975-41873DC2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981200"/>
            <a:ext cx="3344863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2" name="Picture 14">
            <a:extLst>
              <a:ext uri="{FF2B5EF4-FFF2-40B4-BE49-F238E27FC236}">
                <a16:creationId xmlns:a16="http://schemas.microsoft.com/office/drawing/2014/main" id="{62C4229A-F264-4DA6-A478-7203AC89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981200"/>
            <a:ext cx="3344863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3" name="Picture 15">
            <a:extLst>
              <a:ext uri="{FF2B5EF4-FFF2-40B4-BE49-F238E27FC236}">
                <a16:creationId xmlns:a16="http://schemas.microsoft.com/office/drawing/2014/main" id="{2523F9BF-577E-4703-917B-59516ADC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516313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4" name="Picture 16">
            <a:extLst>
              <a:ext uri="{FF2B5EF4-FFF2-40B4-BE49-F238E27FC236}">
                <a16:creationId xmlns:a16="http://schemas.microsoft.com/office/drawing/2014/main" id="{4404B101-9A9A-45B5-9E8B-FF3C6F29F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911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5" name="Picture 17">
            <a:extLst>
              <a:ext uri="{FF2B5EF4-FFF2-40B4-BE49-F238E27FC236}">
                <a16:creationId xmlns:a16="http://schemas.microsoft.com/office/drawing/2014/main" id="{D6192462-70EF-4F25-BAAA-1BCE90BC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306888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6" name="Picture 18">
            <a:extLst>
              <a:ext uri="{FF2B5EF4-FFF2-40B4-BE49-F238E27FC236}">
                <a16:creationId xmlns:a16="http://schemas.microsoft.com/office/drawing/2014/main" id="{FA1D5C65-66C3-4768-84B4-9D7F8105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4681538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87" name="Picture 19">
            <a:extLst>
              <a:ext uri="{FF2B5EF4-FFF2-40B4-BE49-F238E27FC236}">
                <a16:creationId xmlns:a16="http://schemas.microsoft.com/office/drawing/2014/main" id="{505ABA58-3568-42D6-8FCB-3CFF600F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4681538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B3182-48A4-2639-D8C1-2B884423B073}"/>
              </a:ext>
            </a:extLst>
          </p:cNvPr>
          <p:cNvSpPr txBox="1"/>
          <p:nvPr/>
        </p:nvSpPr>
        <p:spPr>
          <a:xfrm>
            <a:off x="35496" y="428842"/>
            <a:ext cx="90730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Через точку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параболы, расположенную внутри угла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, проведём касательную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b 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к параболе. Обозначим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её точки пересечения с касательными соответственно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a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Докажите, что величина угла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под которым виден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из фокуса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отрезок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касательной к параболе,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зависит от положения точки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/>
              <a:t>	</a:t>
            </a:r>
            <a:endParaRPr lang="ru-RU" sz="2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243FEF-4B01-F34D-5AFE-1EB15C525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21986"/>
            <a:ext cx="4464496" cy="3414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5E9200-AA7C-2E61-4353-E59551411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6677C-0B75-71BE-F4FA-C5F37F1671FD}"/>
                  </a:ext>
                </a:extLst>
              </p:cNvPr>
              <p:cNvSpPr txBox="1"/>
              <p:nvPr/>
            </p:nvSpPr>
            <p:spPr>
              <a:xfrm>
                <a:off x="35496" y="5750004"/>
                <a:ext cx="90730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sz="2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ru-RU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равен половине угла 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FA</a:t>
                </a:r>
                <a:r>
                  <a:rPr lang="en-US" sz="22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величина которого не зависит от положения точки 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6677C-0B75-71BE-F4FA-C5F37F16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750004"/>
                <a:ext cx="9073008" cy="1107996"/>
              </a:xfrm>
              <a:prstGeom prst="rect">
                <a:avLst/>
              </a:prstGeom>
              <a:blipFill>
                <a:blip r:embed="rId4"/>
                <a:stretch>
                  <a:fillRect l="-874" t="-3846" r="-874" b="-10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71B174-D636-0994-3DA1-891BAD3A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04" y="2221986"/>
            <a:ext cx="4659220" cy="35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375AC891-630A-4551-AD71-DA69AC436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AD5EA6C5-BD64-4C83-834C-1632E357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Пусть на плоскости задана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прямой. Геометрическое место точек, равноудаленных от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>
                <a:cs typeface="Times New Roman" panose="02020603050405020304" pitchFamily="18" charset="0"/>
              </a:rPr>
              <a:t>, а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7701" name="Picture 5">
            <a:extLst>
              <a:ext uri="{FF2B5EF4-FFF2-40B4-BE49-F238E27FC236}">
                <a16:creationId xmlns:a16="http://schemas.microsoft.com/office/drawing/2014/main" id="{22A7030E-FA0D-4FB4-8E50-52F356C8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9FD474A-9875-4F14-9EA6-C2214B69A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174083" name="Picture 3">
            <a:extLst>
              <a:ext uri="{FF2B5EF4-FFF2-40B4-BE49-F238E27FC236}">
                <a16:creationId xmlns:a16="http://schemas.microsoft.com/office/drawing/2014/main" id="{64E6F8A3-0C18-4291-A1DF-A7609C32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809456" cy="37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42357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Параболу можно нарисовать с помощью линейки, угольника, кнопок, нитки и карандаша.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параболы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нужно сначала провести прямую (директрису) и отметить точку, не принадлежащую этой прямой (фокус).</a:t>
            </a:r>
            <a:r>
              <a:rPr lang="en-US" altLang="ru-RU" dirty="0"/>
              <a:t> </a:t>
            </a:r>
            <a:r>
              <a:rPr lang="ru-RU" altLang="ru-RU" dirty="0"/>
              <a:t>После этого выбрать инструмент «Парабола», кликнуть левой кнопкой «мыши» по отмеченной точке и проведённой прямой. В результате на экране появится парабола. Цвет и размеры точек и линий можно менять.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13883-7E53-447F-9011-33309C82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385136"/>
            <a:ext cx="5327501" cy="42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F753715-189A-4FD1-BA13-8A83D7255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14A2E175-976A-4A3E-B6B3-8741C244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параболой, если фокус: а) удаляется от директрисы; б) приближается к директрисе?</a:t>
            </a: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F81E3807-52C6-498C-BEA7-0C13151D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594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8" name="Group 12">
            <a:extLst>
              <a:ext uri="{FF2B5EF4-FFF2-40B4-BE49-F238E27FC236}">
                <a16:creationId xmlns:a16="http://schemas.microsoft.com/office/drawing/2014/main" id="{E47EED66-406F-4DAD-96F0-248447EF947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7696200" cy="3717925"/>
            <a:chOff x="480" y="1680"/>
            <a:chExt cx="4848" cy="2342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C329F251-6704-4D01-BE12-DDE1CB345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параболы разжимаются; б) ветви параболы сжимаются.</a:t>
              </a:r>
            </a:p>
          </p:txBody>
        </p:sp>
        <p:pic>
          <p:nvPicPr>
            <p:cNvPr id="147467" name="Picture 11">
              <a:extLst>
                <a:ext uri="{FF2B5EF4-FFF2-40B4-BE49-F238E27FC236}">
                  <a16:creationId xmlns:a16="http://schemas.microsoft.com/office/drawing/2014/main" id="{DD2BAA40-881A-485D-8102-31739DD3F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80"/>
              <a:ext cx="2955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>
            <a:extLst>
              <a:ext uri="{FF2B5EF4-FFF2-40B4-BE49-F238E27FC236}">
                <a16:creationId xmlns:a16="http://schemas.microsoft.com/office/drawing/2014/main" id="{44CA281D-D27F-4B4F-A954-B3CAF25A8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59747" name="Text Box 1027">
            <a:extLst>
              <a:ext uri="{FF2B5EF4-FFF2-40B4-BE49-F238E27FC236}">
                <a16:creationId xmlns:a16="http://schemas.microsoft.com/office/drawing/2014/main" id="{1D26C5C0-F96C-40AE-93EA-D166A8FA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Изобразите ГМТ </a:t>
            </a:r>
            <a:r>
              <a:rPr lang="en-US" altLang="ru-RU" sz="2800" i="1" dirty="0"/>
              <a:t>A’</a:t>
            </a:r>
            <a:r>
              <a:rPr lang="ru-RU" altLang="ru-RU" sz="2800" dirty="0"/>
              <a:t>, для которых расстояние до фокуса меньше расстояния до директрисы.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9750" name="Picture 1030">
            <a:extLst>
              <a:ext uri="{FF2B5EF4-FFF2-40B4-BE49-F238E27FC236}">
                <a16:creationId xmlns:a16="http://schemas.microsoft.com/office/drawing/2014/main" id="{1196EE34-BFDE-49A2-93E2-AAD147AE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753" name="Group 1033">
            <a:extLst>
              <a:ext uri="{FF2B5EF4-FFF2-40B4-BE49-F238E27FC236}">
                <a16:creationId xmlns:a16="http://schemas.microsoft.com/office/drawing/2014/main" id="{401D2793-9F8E-4791-B916-4C75C5D149D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05000"/>
            <a:ext cx="8229600" cy="4784725"/>
            <a:chOff x="336" y="1200"/>
            <a:chExt cx="5184" cy="3014"/>
          </a:xfrm>
        </p:grpSpPr>
        <p:pic>
          <p:nvPicPr>
            <p:cNvPr id="159751" name="Picture 1031">
              <a:extLst>
                <a:ext uri="{FF2B5EF4-FFF2-40B4-BE49-F238E27FC236}">
                  <a16:creationId xmlns:a16="http://schemas.microsoft.com/office/drawing/2014/main" id="{26E4F088-B6AF-4367-97B4-D653BDE7F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00"/>
              <a:ext cx="3642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752" name="Text Box 1032">
              <a:extLst>
                <a:ext uri="{FF2B5EF4-FFF2-40B4-BE49-F238E27FC236}">
                  <a16:creationId xmlns:a16="http://schemas.microsoft.com/office/drawing/2014/main" id="{A08E3F38-AE92-475E-8FD7-A2BC7DD2E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13"/>
              <a:ext cx="518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 A’</a:t>
              </a:r>
              <a:r>
                <a:rPr lang="ru-RU" altLang="ru-RU" sz="2800" dirty="0"/>
                <a:t>, расположенные выше параболы.</a:t>
              </a:r>
              <a:endParaRPr lang="en-US" altLang="ru-RU" sz="2800" dirty="0"/>
            </a:p>
            <a:p>
              <a:pPr algn="ctr">
                <a:spcBef>
                  <a:spcPts val="0"/>
                </a:spcBef>
              </a:pPr>
              <a:r>
                <a:rPr lang="en-US" altLang="ru-RU" sz="2800" i="1" dirty="0"/>
                <a:t>A’F &lt; A’A + AF = A’D.</a:t>
              </a:r>
              <a:endParaRPr lang="ru-RU" alt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1574A9F5-E53C-4454-A959-108A9DA0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B35B1282-2D63-4DE0-817A-8BFBE5E6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Изобразите ГМТ </a:t>
            </a:r>
            <a:r>
              <a:rPr lang="en-US" altLang="ru-RU" sz="2800" i="1" dirty="0"/>
              <a:t>A”</a:t>
            </a:r>
            <a:r>
              <a:rPr lang="ru-RU" altLang="ru-RU" sz="2800" dirty="0"/>
              <a:t>, для которых расстояние до фокуса больше расстояния до директрисы.</a:t>
            </a:r>
            <a:endParaRPr lang="en-US" altLang="ru-RU" sz="2800" dirty="0"/>
          </a:p>
        </p:txBody>
      </p:sp>
      <p:pic>
        <p:nvPicPr>
          <p:cNvPr id="161796" name="Picture 4">
            <a:extLst>
              <a:ext uri="{FF2B5EF4-FFF2-40B4-BE49-F238E27FC236}">
                <a16:creationId xmlns:a16="http://schemas.microsoft.com/office/drawing/2014/main" id="{49B69DA1-6036-4127-A444-64CD4042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8586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69B0FDC-289B-B240-A127-1FDF500882BD}"/>
              </a:ext>
            </a:extLst>
          </p:cNvPr>
          <p:cNvGrpSpPr/>
          <p:nvPr/>
        </p:nvGrpSpPr>
        <p:grpSpPr>
          <a:xfrm>
            <a:off x="457200" y="1348586"/>
            <a:ext cx="8305800" cy="5266530"/>
            <a:chOff x="457200" y="1348586"/>
            <a:chExt cx="8305800" cy="5266530"/>
          </a:xfrm>
        </p:grpSpPr>
        <p:sp>
          <p:nvSpPr>
            <p:cNvPr id="161799" name="Text Box 7">
              <a:extLst>
                <a:ext uri="{FF2B5EF4-FFF2-40B4-BE49-F238E27FC236}">
                  <a16:creationId xmlns:a16="http://schemas.microsoft.com/office/drawing/2014/main" id="{04879D86-8C70-4EEB-A9B5-2D743D4E9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661028"/>
              <a:ext cx="8305800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 A”</a:t>
              </a:r>
              <a:r>
                <a:rPr lang="ru-RU" altLang="ru-RU" sz="2800" dirty="0"/>
                <a:t>, расположенные ниже параболы.</a:t>
              </a:r>
              <a:endParaRPr lang="en-US" altLang="ru-RU" sz="2800" dirty="0"/>
            </a:p>
            <a:p>
              <a:pPr algn="ctr">
                <a:spcBef>
                  <a:spcPts val="0"/>
                </a:spcBef>
              </a:pPr>
              <a:r>
                <a:rPr lang="en-US" altLang="ru-RU" sz="2800" i="1" dirty="0"/>
                <a:t>F A” &gt;FA – AA” = AD – AA’’ = A”D</a:t>
              </a:r>
              <a:r>
                <a:rPr lang="en-US" altLang="ru-RU" sz="2800" dirty="0"/>
                <a:t>.</a:t>
              </a:r>
              <a:endParaRPr lang="ru-RU" altLang="ru-RU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F7031B9-9B51-B23B-F72B-5F4F090F6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1911" y="1348586"/>
              <a:ext cx="5978252" cy="41368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1776</Words>
  <Application>Microsoft Office PowerPoint</Application>
  <PresentationFormat>Экран (4:3)</PresentationFormat>
  <Paragraphs>152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Cambria Math</vt:lpstr>
      <vt:lpstr>Times New Roman</vt:lpstr>
      <vt:lpstr>Оформление по умолчанию</vt:lpstr>
      <vt:lpstr>21. Парабола</vt:lpstr>
      <vt:lpstr>Упражнение 1</vt:lpstr>
      <vt:lpstr>Упражнение 2</vt:lpstr>
      <vt:lpstr>Определение параболы</vt:lpstr>
      <vt:lpstr>Рисуем параболу</vt:lpstr>
      <vt:lpstr>Презентация PowerPoint</vt:lpstr>
      <vt:lpstr>Упражнение 3</vt:lpstr>
      <vt:lpstr>Упражнение 4</vt:lpstr>
      <vt:lpstr>Упражнение 5</vt:lpstr>
      <vt:lpstr>Упражнение 6</vt:lpstr>
      <vt:lpstr>Упражнение 7</vt:lpstr>
      <vt:lpstr>Касательная к параболе</vt:lpstr>
      <vt:lpstr>Презентация PowerPoint</vt:lpstr>
      <vt:lpstr>Презентация PowerPoint</vt:lpstr>
      <vt:lpstr>Фокальное свойство параболы</vt:lpstr>
      <vt:lpstr>Построение касательной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Лабораторная работа</vt:lpstr>
      <vt:lpstr>Упражнение 16</vt:lpstr>
      <vt:lpstr>Упражнение 17</vt:lpstr>
      <vt:lpstr>Упражнение 18</vt:lpstr>
      <vt:lpstr>Упражнение 19</vt:lpstr>
      <vt:lpstr>Упражнение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73</cp:revision>
  <dcterms:created xsi:type="dcterms:W3CDTF">2008-04-30T05:51:18Z</dcterms:created>
  <dcterms:modified xsi:type="dcterms:W3CDTF">2024-05-05T07:51:40Z</dcterms:modified>
</cp:coreProperties>
</file>