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0" r:id="rId2"/>
    <p:sldId id="327" r:id="rId3"/>
    <p:sldId id="321" r:id="rId4"/>
    <p:sldId id="323" r:id="rId5"/>
    <p:sldId id="317" r:id="rId6"/>
    <p:sldId id="279" r:id="rId7"/>
    <p:sldId id="316" r:id="rId8"/>
    <p:sldId id="328" r:id="rId9"/>
    <p:sldId id="1269" r:id="rId10"/>
    <p:sldId id="1266" r:id="rId11"/>
    <p:sldId id="1267" r:id="rId12"/>
    <p:sldId id="297" r:id="rId13"/>
    <p:sldId id="312" r:id="rId14"/>
    <p:sldId id="313" r:id="rId15"/>
    <p:sldId id="314" r:id="rId16"/>
    <p:sldId id="1272" r:id="rId17"/>
    <p:sldId id="303" r:id="rId18"/>
    <p:sldId id="1270" r:id="rId19"/>
    <p:sldId id="329" r:id="rId20"/>
    <p:sldId id="319" r:id="rId21"/>
    <p:sldId id="304" r:id="rId22"/>
    <p:sldId id="305" r:id="rId23"/>
    <p:sldId id="311" r:id="rId24"/>
    <p:sldId id="320" r:id="rId25"/>
    <p:sldId id="1271" r:id="rId26"/>
    <p:sldId id="325" r:id="rId27"/>
    <p:sldId id="326" r:id="rId28"/>
    <p:sldId id="318" r:id="rId29"/>
    <p:sldId id="1390" r:id="rId30"/>
    <p:sldId id="1458" r:id="rId31"/>
    <p:sldId id="1459" r:id="rId32"/>
    <p:sldId id="1392" r:id="rId33"/>
    <p:sldId id="146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0929"/>
  </p:normalViewPr>
  <p:slideViewPr>
    <p:cSldViewPr>
      <p:cViewPr varScale="1">
        <p:scale>
          <a:sx n="95" d="100"/>
          <a:sy n="95" d="100"/>
        </p:scale>
        <p:origin x="3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AABA4C5-8BDB-4B50-99A7-A7DDC3EB24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54E85E6-A4D0-492D-BC00-57543CEF61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F822A68-F606-4D15-80AB-5058725ABF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0AA29AE-F096-4411-A9E5-115E468360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176EFE8-66FA-4C94-8FDB-3DE056DB63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7C941A0-C499-46CA-B3D3-1930CB21A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061D63-D59C-42F6-85CE-E902256AF8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6ABC52-5367-41C0-AC09-B5F7BFA4C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1458B-763A-425E-A597-6CEA3418A4D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62D8504-EF4E-48BF-B268-86BC8706D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9C4CEF5-F760-4BA0-92BE-FC8E98BAD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B38A26-340B-4532-FCA6-F96E11631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2E288-3B34-4BF4-9D87-C28BC919AAA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8A63BBB3-4AB1-52F7-3757-E95340726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60D08C34-8E8D-0E1D-7214-A822A53F5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B38A26-340B-4532-FCA6-F96E11631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2E288-3B34-4BF4-9D87-C28BC919AAA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8A63BBB3-4AB1-52F7-3757-E95340726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60D08C34-8E8D-0E1D-7214-A822A53F5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392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ED4C3A-AB6C-4846-B8C7-7400EDD25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E44CA-3028-46E4-A660-3AEA98C90FA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C4E43027-BFC0-40D4-B153-6BF547612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8238658-3AB9-4FD3-B18C-CB9EF5AD1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7161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57B2C8-E0A1-405E-B6C7-4F08F66A2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18A8F-2806-4198-A339-D31229B7667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3EAE3252-D45A-4D2D-B44F-2445C61F3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714C778-F4BC-4336-8FE0-3E1954F2F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29726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D110B6-323E-4084-B536-C9DFA9E84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159A8-80AC-4734-BA68-7F4DFE7B1937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FC9F6F80-7B39-4BDC-9476-494CDAA67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77620EE2-CC4E-4134-97FD-63B512252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219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EDB76E-FB8E-4BFD-ACCB-8BFC05A1C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57C0B-069F-4F16-9D1B-901857A0B51E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2B8EAB4E-DE1E-4260-9C0C-E04810DEA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12CC46B-6A4C-4FBF-BCB4-8FA9A83A8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714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EDB76E-FB8E-4BFD-ACCB-8BFC05A1C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57C0B-069F-4F16-9D1B-901857A0B51E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2B8EAB4E-DE1E-4260-9C0C-E04810DEA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12CC46B-6A4C-4FBF-BCB4-8FA9A83A8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93908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D2EA3B-4D75-5603-7BA8-70EEE8AC9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263F1-AB31-40C9-BCE7-33DF81F78D8F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342D40D-E9D8-5523-5D05-D9074D2DD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76AD151-E73A-BF83-D441-D3DC69A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D2EA3B-4D75-5603-7BA8-70EEE8AC9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263F1-AB31-40C9-BCE7-33DF81F78D8F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342D40D-E9D8-5523-5D05-D9074D2DD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76AD151-E73A-BF83-D441-D3DC69A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4671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320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6ABC52-5367-41C0-AC09-B5F7BFA4C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1458B-763A-425E-A597-6CEA3418A4D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62D8504-EF4E-48BF-B268-86BC8706D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9C4CEF5-F760-4BA0-92BE-FC8E98BAD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01382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1E3EC-8ACE-4A2E-A013-B7F58CC45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4A5AF-0D65-4107-A844-B88A99AE123F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3FB36219-4786-4830-B09E-A6534A72C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CEDC68EE-573C-4795-A158-3F64C756D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1110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CA1174-B01C-4F62-ADC2-D89C41472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E4243-415A-4EBA-BFC1-EE6313EFAEEE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68A97082-9E93-48CF-B043-06282423A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2B84C3C9-79AD-43FA-9D24-C0938B7B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61B6D-6460-4123-848A-19136ECEE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E0537-61AB-47EF-9CC4-7E4CD3B6699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787EBC2A-7740-4EBC-B3AB-CA6B0DF35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C860F63-1928-4B02-94A4-4B910E986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4DD19F-1724-4171-B9F6-51223C28C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CA111-1D40-40C8-B40E-6901AF0963D8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F1704A43-8D59-4049-A91E-CE1157848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FA76AF1-DB18-42F1-BCD7-8D4EF92BF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F4E075-246B-4822-A74F-BA6955381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0F19F-EBB0-4260-87D3-A9800DD1ED35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37A6EDB2-E52C-4549-9032-69D927A6C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1027">
            <a:extLst>
              <a:ext uri="{FF2B5EF4-FFF2-40B4-BE49-F238E27FC236}">
                <a16:creationId xmlns:a16="http://schemas.microsoft.com/office/drawing/2014/main" id="{613D9D43-75EF-4751-8597-1F6C309EF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EDB76E-FB8E-4BFD-ACCB-8BFC05A1C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57C0B-069F-4F16-9D1B-901857A0B51E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2B8EAB4E-DE1E-4260-9C0C-E04810DEA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12CC46B-6A4C-4FBF-BCB4-8FA9A83A8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4732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9161CD-642F-4315-8E68-393D8B2B6C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488B5-22A3-4C22-B149-8872F277AFB7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1ADCD5F4-A944-44C2-A99A-C42D2AF8AC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80B4A-07A6-49B1-8DE8-32A1E8DCF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C5CB58-A8B6-43DC-9A04-79E22DCA6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CA323-5F82-46EB-B708-8A28F41C84A8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5BA24093-C79C-4917-97DD-A410449C0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A9B55A8D-DD30-4A13-931E-583AE069D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1ECF76-87CD-4FD4-8E10-DE18F224E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1B043-A080-4659-BCAA-EE5FB3CF3335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D23BA1E5-6E4A-4EE6-AF52-8BF4D57AF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BCF2CBAA-6364-466D-9927-2BEC9C8F5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28947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538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E1F9DA-C0AE-407E-91F0-0BF4E69A2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93269-4AF0-41D7-ACFF-39507E2FF82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77154" name="Rectangle 2050">
            <a:extLst>
              <a:ext uri="{FF2B5EF4-FFF2-40B4-BE49-F238E27FC236}">
                <a16:creationId xmlns:a16="http://schemas.microsoft.com/office/drawing/2014/main" id="{B998DCC9-DBFE-4D04-93EE-8D57A9983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2051">
            <a:extLst>
              <a:ext uri="{FF2B5EF4-FFF2-40B4-BE49-F238E27FC236}">
                <a16:creationId xmlns:a16="http://schemas.microsoft.com/office/drawing/2014/main" id="{AE0FA37F-3A58-4A43-BBB0-B2FD13A96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5773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04934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85406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6129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75E24D-35F3-4A2D-84EB-51DCF279A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79FFF-8406-45CF-B030-54C531621556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81250" name="Rectangle 1026">
            <a:extLst>
              <a:ext uri="{FF2B5EF4-FFF2-40B4-BE49-F238E27FC236}">
                <a16:creationId xmlns:a16="http://schemas.microsoft.com/office/drawing/2014/main" id="{3FE8C392-BF04-4238-A4AF-170239587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1027">
            <a:extLst>
              <a:ext uri="{FF2B5EF4-FFF2-40B4-BE49-F238E27FC236}">
                <a16:creationId xmlns:a16="http://schemas.microsoft.com/office/drawing/2014/main" id="{7489C068-1716-4099-8784-209EA598B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886968-7BCC-4A79-BD28-9E0A36513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9A318-F8A3-4A71-9DEA-9452130853A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67A66AD3-23E5-400E-BFEB-1AE67626A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01187136-218A-46A4-8968-0E0BED28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78B001-F512-4976-924E-CC93FF819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3F47F-0092-47A1-8C50-13E556F48F12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DABE97-5FAE-4DB4-90DE-1CC7F3D29F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00BB8D7-9C99-445D-815F-564C522C5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9150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341246-DD2F-4620-9517-D13EBB8DE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A94AA-75BA-4B71-9FB8-C6EF96F561F0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66914" name="Rectangle 1026">
            <a:extLst>
              <a:ext uri="{FF2B5EF4-FFF2-40B4-BE49-F238E27FC236}">
                <a16:creationId xmlns:a16="http://schemas.microsoft.com/office/drawing/2014/main" id="{2EA72246-71DF-452B-BFF9-722243447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1027">
            <a:extLst>
              <a:ext uri="{FF2B5EF4-FFF2-40B4-BE49-F238E27FC236}">
                <a16:creationId xmlns:a16="http://schemas.microsoft.com/office/drawing/2014/main" id="{580F3B56-A845-4E4A-855A-447C925C4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5564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80720D-15D0-2818-4E36-79A4D9D41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5ABF5-E5D4-4462-888F-7161278ACF5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C9509D1C-53B7-F148-FD8A-0FE44469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95DB081-7D42-238D-7C8B-5160661BE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09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F3C86-3596-465F-A886-CB40C2003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B3E8AE-4149-425E-99FB-CE0E35F7F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283A5-4F46-4116-8BEF-E541E6F7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B222D-D37E-4F44-8EBD-B7F6CD15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F1945-2B81-48AA-99F3-A3B779C6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6C78C-B5AE-4018-9DFB-B2A08B8297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58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DB1D2-8241-47ED-B70E-A7596EE5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15A8E-9CF6-43C8-B959-B039499E3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9F9EB-907D-46C1-AC3F-EA47AB37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4DEDE-6598-4112-9358-9E2E3A43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2D53E-4FAE-4885-A12C-8FBD1695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76058-B57C-4977-A219-E4528EE444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11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2ED6A5-4FB3-4D27-8C7D-90227DD72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681CCC-47BC-4917-B21F-DAE8834A3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B88D2-34EB-4735-9D39-084CDD39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E6562-4FC8-4D6B-8CA0-3FCA7C55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5C97E-F279-417E-ABAE-B7DD197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B56F2-4090-4073-A752-44953D653C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91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D48DA-A681-4222-B7B4-1A31C472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3F460-E99C-426F-AB90-ECD3DA07F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90A1B-431A-40DD-ACA0-431AE7C1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9D98A-3987-4D94-AD27-054FD543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9FA30-7048-4073-A640-67F13B6B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307BE-F025-4C4D-8233-AD07403E0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9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5A2ED-26B7-4E8F-A09F-9F83DC15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1872AC-42E2-4826-B081-243728B1C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E19C4-0A76-40E7-9C71-8FFDDB94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21B25-FC24-4B6E-B5A4-36D5FA11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02732-CF9E-4E44-B132-6766EB18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C8584-8902-4005-AE4F-7BC4A534A8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60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99C9E-0A0E-400E-B41B-3BDC90BF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FEF566-133D-4946-AA30-D863EFD10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323ADE-29E6-411A-BD90-52E460747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9E9FEB-5C6B-4220-BAE7-6A3C80DD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46054-05CC-4EDF-84BF-D3EF5F87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FD881-A0F3-42E7-ABE5-A6E07E12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0635F-AC9D-4C40-9B67-0BB881DBA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21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4825-4B11-4387-A52D-659F181A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4C6106-76DC-482D-BD56-D6CC3133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EBD79E-C0ED-4655-9CB2-53988AF18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E5DA50-E91C-44F7-B05C-841B4E0D0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38EA82-E4E9-4346-8C62-48D502E5A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6618BE-5AE3-456F-8BA6-24AE0090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5FA844-1956-4183-932C-56DF73D7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24CF2-B89F-4DB7-A4F3-444595AF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53CE7-B5E8-4E38-A640-C9A96F460C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31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DD557-4CD9-4FB7-A364-9278C2E7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0FD786-6A41-42EE-A4F0-2263D417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671EF9-FF7A-4004-8DA3-35D44E14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755617-49F9-4045-ABD5-7E25E163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8D04-B255-4550-B7E9-E995A2A7F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9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3FBB13-05C5-4F3A-9006-CF441B10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4541A8-06E3-44C2-ACFE-B41DB8EB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15E062-8C3A-49B8-9829-989A8068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7C2B4-ED6C-4425-AC64-A1860659E1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13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434E0-C6BA-4EE6-8A24-5A162450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7923D-C33B-402B-92B1-FD116E3F0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340EA2-945E-422D-93F8-9334B5696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31D1-5E03-4B23-80BF-5DC0F0F2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B126C-7797-4F3A-8B80-172A92B4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9570D4-A5BD-4761-848E-95171490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FE8CB-58A6-40B4-8501-C218346621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50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EDA08-4FFB-4ACD-A054-44EED95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883C4F-DA90-4B7C-A920-98DC87833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89D98B-DF98-4EE1-92AF-02B7432E6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4ADB6-5E27-47D8-86F6-BFD24808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B928DB-2533-4DB9-B0A5-F488484C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4C415-624F-4030-BBC8-AF688578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932EF-B7B0-44AD-A782-6F09C8A394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65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57B5DD-CF38-406F-9974-CB5E66CD5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03F779-45FF-41C3-95BE-90CCD9DCF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FFD278-2E79-46FF-9045-EB1102B04C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5B47AC-B0AD-4F5A-A567-C270A50DB4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64D98C-4635-4F12-AA3C-C2967DC20C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05FCFE-4900-4038-9E89-9E38DDCB2D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EA8E7029-52B0-4FBF-9742-39235B4A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76872"/>
            <a:ext cx="7772400" cy="972344"/>
          </a:xfrm>
        </p:spPr>
        <p:txBody>
          <a:bodyPr/>
          <a:lstStyle/>
          <a:p>
            <a:r>
              <a:rPr lang="ru-RU" altLang="ru-RU" sz="5400" dirty="0">
                <a:solidFill>
                  <a:srgbClr val="FF3300"/>
                </a:solidFill>
              </a:rPr>
              <a:t>Эллипс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135ACCA-9E2E-A323-0891-A9EB13F8A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675E8E55-2C3E-9B41-D96B-5BE5E61F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Для точ</a:t>
            </a:r>
            <a:r>
              <a:rPr lang="ru-RU" altLang="ru-RU" sz="3200" dirty="0"/>
              <a:t>ек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геометрическое место точек, </a:t>
            </a:r>
            <a:r>
              <a:rPr lang="ru-RU" altLang="ru-RU" sz="3200" dirty="0"/>
              <a:t>сумма </a:t>
            </a:r>
            <a:r>
              <a:rPr lang="ru-RU" altLang="ru-RU" sz="3200" dirty="0">
                <a:cs typeface="Times New Roman" panose="02020603050405020304" pitchFamily="18" charset="0"/>
              </a:rPr>
              <a:t>расстояни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от которых до точ</a:t>
            </a:r>
            <a:r>
              <a:rPr lang="ru-RU" altLang="ru-RU" sz="3200" dirty="0"/>
              <a:t>ек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меньше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/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25E076A5-9DD6-30AB-6CB4-B2D84665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189288"/>
            <a:ext cx="37179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23A80C-55AF-26BF-3870-E7C4BA3032CD}"/>
              </a:ext>
            </a:extLst>
          </p:cNvPr>
          <p:cNvGrpSpPr/>
          <p:nvPr/>
        </p:nvGrpSpPr>
        <p:grpSpPr>
          <a:xfrm>
            <a:off x="762000" y="2037778"/>
            <a:ext cx="7696200" cy="3912712"/>
            <a:chOff x="762000" y="2037778"/>
            <a:chExt cx="7696200" cy="3912712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065A0DAE-F2C3-E63F-9A29-39650B282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934827"/>
              <a:ext cx="76962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Точки </a:t>
              </a:r>
              <a:r>
                <a:rPr lang="en-US" altLang="ru-RU" i="1" dirty="0"/>
                <a:t> A’</a:t>
              </a:r>
              <a:r>
                <a:rPr lang="ru-RU" altLang="ru-RU" dirty="0"/>
                <a:t>, расположенные внутри эллипса.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&lt;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A’A + 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.</a:t>
              </a:r>
              <a:endParaRPr lang="ru-RU" altLang="ru-RU" i="1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424FE84-743E-E9F6-E9BE-EAEF08C6E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313" y="2037778"/>
              <a:ext cx="4232920" cy="2272709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135ACCA-9E2E-A323-0891-A9EB13F8A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675E8E55-2C3E-9B41-D96B-5BE5E61F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Для точ</a:t>
            </a:r>
            <a:r>
              <a:rPr lang="ru-RU" altLang="ru-RU" sz="3200" dirty="0"/>
              <a:t>ек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геометрическое место точек, </a:t>
            </a:r>
            <a:r>
              <a:rPr lang="ru-RU" altLang="ru-RU" sz="3200" dirty="0"/>
              <a:t>сумма </a:t>
            </a:r>
            <a:r>
              <a:rPr lang="ru-RU" altLang="ru-RU" sz="3200" dirty="0">
                <a:cs typeface="Times New Roman" panose="02020603050405020304" pitchFamily="18" charset="0"/>
              </a:rPr>
              <a:t>расстояни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от которых до точ</a:t>
            </a:r>
            <a:r>
              <a:rPr lang="ru-RU" altLang="ru-RU" sz="3200" dirty="0"/>
              <a:t>ек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больше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/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25E076A5-9DD6-30AB-6CB4-B2D84665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189288"/>
            <a:ext cx="37179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74E027B-E912-1FA4-DC59-132A374DAEEF}"/>
              </a:ext>
            </a:extLst>
          </p:cNvPr>
          <p:cNvGrpSpPr/>
          <p:nvPr/>
        </p:nvGrpSpPr>
        <p:grpSpPr>
          <a:xfrm>
            <a:off x="762000" y="2521980"/>
            <a:ext cx="7696200" cy="4056283"/>
            <a:chOff x="762000" y="2521980"/>
            <a:chExt cx="7696200" cy="4056283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065A0DAE-F2C3-E63F-9A29-39650B282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562600"/>
              <a:ext cx="76962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</a:t>
              </a:r>
              <a:r>
                <a:rPr lang="en-US" altLang="ru-RU" dirty="0">
                  <a:solidFill>
                    <a:srgbClr val="FF3300"/>
                  </a:solidFill>
                </a:rPr>
                <a:t>. </a:t>
              </a:r>
              <a:r>
                <a:rPr lang="ru-RU" altLang="ru-RU" dirty="0"/>
                <a:t>Точки</a:t>
              </a:r>
              <a:r>
                <a:rPr lang="en-US" altLang="ru-RU" dirty="0"/>
                <a:t> </a:t>
              </a:r>
              <a:r>
                <a:rPr lang="en-US" altLang="ru-RU" i="1" dirty="0"/>
                <a:t>A”</a:t>
              </a:r>
              <a:r>
                <a:rPr lang="ru-RU" altLang="ru-RU" dirty="0"/>
                <a:t>, расположенные вне эллипса.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 dirty="0"/>
                <a:t>A”F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A”F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&gt; </a:t>
              </a:r>
              <a:r>
                <a:rPr lang="en-US" altLang="ru-RU" i="1" dirty="0"/>
                <a:t>A”A +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– </a:t>
              </a:r>
              <a:r>
                <a:rPr lang="en-US" altLang="ru-RU" i="1" dirty="0"/>
                <a:t>A”A =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.</a:t>
              </a:r>
              <a:endParaRPr lang="ru-RU" altLang="ru-RU" i="1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0623564-11CC-497B-6704-18E9A4DA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2521980"/>
              <a:ext cx="5040560" cy="2697900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0ED1C7AC-0BF7-4AF6-8FF7-A05DB252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BDA322FA-E8FA-4532-844E-4B8F0CE7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Дан эллипс с фокусами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и константой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наибольшее расстояние между точками эллипса.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45371E15-3579-4E92-ACD3-06C4303F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/>
              <a:t>c</a:t>
            </a:r>
            <a:r>
              <a:rPr lang="ru-RU" altLang="ru-RU" sz="3200"/>
              <a:t>.</a:t>
            </a:r>
          </a:p>
        </p:txBody>
      </p:sp>
      <p:pic>
        <p:nvPicPr>
          <p:cNvPr id="126984" name="Picture 8">
            <a:extLst>
              <a:ext uri="{FF2B5EF4-FFF2-40B4-BE49-F238E27FC236}">
                <a16:creationId xmlns:a16="http://schemas.microsoft.com/office/drawing/2014/main" id="{26F2D11C-229E-4440-965F-4F3A3F98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51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A468C627-1D7B-4B31-A05C-09509BA31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2D5FB4C4-9264-43DC-866C-E38E9A0A4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Расстояние между фокусами эллипса равно 4 см. Константа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равна 6 см. Найдите наименьшее расстояние от точек эллипса до фокуса.</a:t>
            </a: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E7397E94-518F-4DA9-AE1F-410597BE5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 </a:t>
            </a:r>
            <a:r>
              <a:rPr lang="ru-RU" altLang="ru-RU" sz="3200"/>
              <a:t>см.</a:t>
            </a:r>
          </a:p>
        </p:txBody>
      </p:sp>
      <p:pic>
        <p:nvPicPr>
          <p:cNvPr id="157701" name="Picture 5">
            <a:extLst>
              <a:ext uri="{FF2B5EF4-FFF2-40B4-BE49-F238E27FC236}">
                <a16:creationId xmlns:a16="http://schemas.microsoft.com/office/drawing/2014/main" id="{8F5B1A10-54C6-4717-B09A-0F57F4EF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51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9A8F74E9-7F54-44BC-94C5-40F310285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159747" name="Text Box 3">
            <a:extLst>
              <a:ext uri="{FF2B5EF4-FFF2-40B4-BE49-F238E27FC236}">
                <a16:creationId xmlns:a16="http://schemas.microsoft.com/office/drawing/2014/main" id="{1F2E3785-E532-43A6-A5E8-3CB48AA9F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Для заданных точек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геометрическое место точек 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, для которых периметр треугольника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равен постоянной величине 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159760" name="Group 16">
            <a:extLst>
              <a:ext uri="{FF2B5EF4-FFF2-40B4-BE49-F238E27FC236}">
                <a16:creationId xmlns:a16="http://schemas.microsoft.com/office/drawing/2014/main" id="{CCFB3546-F6D1-458A-9065-FE91FC10E25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124200"/>
            <a:ext cx="7696200" cy="2957513"/>
            <a:chOff x="480" y="1968"/>
            <a:chExt cx="4848" cy="1863"/>
          </a:xfrm>
        </p:grpSpPr>
        <p:sp>
          <p:nvSpPr>
            <p:cNvPr id="159750" name="Text Box 6">
              <a:extLst>
                <a:ext uri="{FF2B5EF4-FFF2-40B4-BE49-F238E27FC236}">
                  <a16:creationId xmlns:a16="http://schemas.microsoft.com/office/drawing/2014/main" id="{D22945C0-137A-4259-9E1C-27F073609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Эллипс без двух точек.</a:t>
              </a:r>
            </a:p>
          </p:txBody>
        </p:sp>
        <p:pic>
          <p:nvPicPr>
            <p:cNvPr id="159759" name="Picture 15">
              <a:extLst>
                <a:ext uri="{FF2B5EF4-FFF2-40B4-BE49-F238E27FC236}">
                  <a16:creationId xmlns:a16="http://schemas.microsoft.com/office/drawing/2014/main" id="{5F6323FB-DED2-449D-BF82-2F5AC27B1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968"/>
              <a:ext cx="2511" cy="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8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6CB89A68-7DC2-48B7-9CDD-3FC90A38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161795" name="Text Box 3">
            <a:extLst>
              <a:ext uri="{FF2B5EF4-FFF2-40B4-BE49-F238E27FC236}">
                <a16:creationId xmlns:a16="http://schemas.microsoft.com/office/drawing/2014/main" id="{7BB3034B-9473-4417-A87E-F4DCB976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геометрическое место точек пересечения пар окружностей с заданными центрами 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и суммой радиусов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 = R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3200" dirty="0">
                <a:cs typeface="Times New Roman" panose="02020603050405020304" pitchFamily="18" charset="0"/>
              </a:rPr>
              <a:t> + </a:t>
            </a:r>
            <a:r>
              <a:rPr lang="en-US" altLang="ru-RU" sz="3200" i="1" dirty="0">
                <a:cs typeface="Times New Roman" panose="02020603050405020304" pitchFamily="18" charset="0"/>
              </a:rPr>
              <a:t>R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  </a:t>
            </a:r>
            <a:r>
              <a:rPr lang="en-US" altLang="ru-RU" sz="3200" dirty="0">
                <a:cs typeface="Times New Roman" panose="02020603050405020304" pitchFamily="18" charset="0"/>
              </a:rPr>
              <a:t>(</a:t>
            </a:r>
            <a:r>
              <a:rPr lang="en-US" altLang="ru-RU" sz="3200" i="1" dirty="0">
                <a:cs typeface="Times New Roman" panose="02020603050405020304" pitchFamily="18" charset="0"/>
              </a:rPr>
              <a:t>c &gt; O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3200" dirty="0">
                <a:cs typeface="Times New Roman" panose="02020603050405020304" pitchFamily="18" charset="0"/>
              </a:rPr>
              <a:t>)</a:t>
            </a:r>
            <a:r>
              <a:rPr lang="ru-RU" altLang="ru-RU" sz="3200" i="1" dirty="0">
                <a:cs typeface="Times New Roman" panose="02020603050405020304" pitchFamily="18" charset="0"/>
              </a:rPr>
              <a:t>.</a:t>
            </a:r>
            <a:endParaRPr lang="en-US" altLang="ru-RU" sz="3200" i="1" dirty="0">
              <a:cs typeface="Times New Roman" panose="02020603050405020304" pitchFamily="18" charset="0"/>
            </a:endParaRPr>
          </a:p>
        </p:txBody>
      </p:sp>
      <p:grpSp>
        <p:nvGrpSpPr>
          <p:cNvPr id="161796" name="Group 4">
            <a:extLst>
              <a:ext uri="{FF2B5EF4-FFF2-40B4-BE49-F238E27FC236}">
                <a16:creationId xmlns:a16="http://schemas.microsoft.com/office/drawing/2014/main" id="{B544080A-F845-4B1D-9491-B91610882B2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743200"/>
            <a:ext cx="7696200" cy="3338513"/>
            <a:chOff x="480" y="1728"/>
            <a:chExt cx="4848" cy="2103"/>
          </a:xfrm>
        </p:grpSpPr>
        <p:sp>
          <p:nvSpPr>
            <p:cNvPr id="161797" name="Text Box 5">
              <a:extLst>
                <a:ext uri="{FF2B5EF4-FFF2-40B4-BE49-F238E27FC236}">
                  <a16:creationId xmlns:a16="http://schemas.microsoft.com/office/drawing/2014/main" id="{688BA3BA-A31C-43CE-B367-5C2C13B3E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Эллипс.</a:t>
              </a:r>
            </a:p>
          </p:txBody>
        </p:sp>
        <p:pic>
          <p:nvPicPr>
            <p:cNvPr id="161798" name="Picture 6">
              <a:extLst>
                <a:ext uri="{FF2B5EF4-FFF2-40B4-BE49-F238E27FC236}">
                  <a16:creationId xmlns:a16="http://schemas.microsoft.com/office/drawing/2014/main" id="{C33BAF05-1779-43FC-9122-32058DC32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28"/>
              <a:ext cx="2740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14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6CB89A68-7DC2-48B7-9CDD-3FC90A38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3514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61795" name="Text Box 3">
            <a:extLst>
              <a:ext uri="{FF2B5EF4-FFF2-40B4-BE49-F238E27FC236}">
                <a16:creationId xmlns:a16="http://schemas.microsoft.com/office/drawing/2014/main" id="{7BB3034B-9473-4417-A87E-F4DCB976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058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 фокус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cs typeface="Times New Roman" panose="02020603050405020304" pitchFamily="18" charset="0"/>
              </a:rPr>
              <a:t>две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 константа </a:t>
            </a:r>
            <a:r>
              <a:rPr lang="en-US" altLang="ru-RU" sz="2800" i="1" dirty="0">
                <a:cs typeface="Times New Roman" panose="02020603050405020304" pitchFamily="18" charset="0"/>
              </a:rPr>
              <a:t>c = </a:t>
            </a:r>
            <a:r>
              <a:rPr lang="en-US" altLang="ru-RU" sz="2800" dirty="0">
                <a:cs typeface="Times New Roman" panose="02020603050405020304" pitchFamily="18" charset="0"/>
              </a:rPr>
              <a:t>6 </a:t>
            </a:r>
            <a:r>
              <a:rPr lang="ru-RU" altLang="ru-RU" sz="2800" dirty="0">
                <a:cs typeface="Times New Roman" panose="02020603050405020304" pitchFamily="18" charset="0"/>
              </a:rPr>
              <a:t>эллипса. Постройте второй фокус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i="1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C718F1-948B-D687-CCE0-E9BD923A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689255"/>
            <a:ext cx="3888432" cy="311243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90EBEE-12F0-B1E9-D2DD-02728F8F01B1}"/>
              </a:ext>
            </a:extLst>
          </p:cNvPr>
          <p:cNvGrpSpPr/>
          <p:nvPr/>
        </p:nvGrpSpPr>
        <p:grpSpPr>
          <a:xfrm>
            <a:off x="0" y="1716440"/>
            <a:ext cx="9144000" cy="4548851"/>
            <a:chOff x="0" y="1716440"/>
            <a:chExt cx="9144000" cy="4548851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CE2C796-302C-DA3B-CCAD-912F5AD0A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03407"/>
              <a:ext cx="9144000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 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С центрами в точках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</a:t>
              </a:r>
              <a:r>
                <a:rPr lang="ru-RU" altLang="ru-RU" dirty="0"/>
                <a:t>и радиусами </a:t>
              </a:r>
              <a:r>
                <a:rPr lang="en-US" altLang="ru-RU" i="1" dirty="0"/>
                <a:t>c </a:t>
              </a:r>
              <a:r>
                <a:rPr lang="en-US" altLang="ru-RU" dirty="0"/>
                <a:t>–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, </a:t>
              </a:r>
              <a:r>
                <a:rPr lang="en-US" altLang="ru-RU" i="1" dirty="0"/>
                <a:t>c </a:t>
              </a:r>
              <a:r>
                <a:rPr lang="en-US" altLang="ru-RU" dirty="0"/>
                <a:t>–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 </a:t>
              </a:r>
              <a:r>
                <a:rPr lang="ru-RU" altLang="ru-RU" dirty="0"/>
                <a:t>проведём окружности. Точка их пересечения будет искомым фокусом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</a:t>
              </a:r>
              <a:endParaRPr lang="ru-RU" alt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8E9DF67-4D55-8C94-3D12-90B7B04B7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720" y="1716440"/>
              <a:ext cx="3960440" cy="3058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42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7A87AD2-E9BA-03D7-615E-D8C3982A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эллипсу</a:t>
            </a: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C4930433-0D64-F137-A130-D2FD66B0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Прямая, имеющая с </a:t>
            </a:r>
            <a:r>
              <a:rPr lang="ru-RU" altLang="ru-RU" sz="2800" dirty="0"/>
              <a:t>эллипсом</a:t>
            </a:r>
            <a:r>
              <a:rPr lang="ru-RU" altLang="ru-RU" sz="2800" dirty="0">
                <a:cs typeface="Times New Roman" panose="02020603050405020304" pitchFamily="18" charset="0"/>
              </a:rPr>
              <a:t> только одну общую точку,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к </a:t>
            </a:r>
            <a:r>
              <a:rPr lang="ru-RU" altLang="ru-RU" sz="2800" dirty="0"/>
              <a:t>эллипсу</a:t>
            </a:r>
            <a:r>
              <a:rPr lang="ru-RU" altLang="ru-RU" sz="2800" dirty="0">
                <a:cs typeface="Times New Roman" panose="02020603050405020304" pitchFamily="18" charset="0"/>
              </a:rPr>
              <a:t>. Общая точка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</a:t>
            </a:r>
          </a:p>
        </p:txBody>
      </p:sp>
      <p:pic>
        <p:nvPicPr>
          <p:cNvPr id="139280" name="Picture 16">
            <a:extLst>
              <a:ext uri="{FF2B5EF4-FFF2-40B4-BE49-F238E27FC236}">
                <a16:creationId xmlns:a16="http://schemas.microsoft.com/office/drawing/2014/main" id="{D5413689-F0FA-F0D7-1245-DED6A493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448246" cy="280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 Box 6">
            <a:extLst>
              <a:ext uri="{FF2B5EF4-FFF2-40B4-BE49-F238E27FC236}">
                <a16:creationId xmlns:a16="http://schemas.microsoft.com/office/drawing/2014/main" id="{B2E7A09A-2099-28EC-7F79-8A24D0E54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Касательной к эллипсу, проходящей через его точку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является прямая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содержащая биссектрису угла, смежного с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углом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9281" name="Picture 17">
            <a:extLst>
              <a:ext uri="{FF2B5EF4-FFF2-40B4-BE49-F238E27FC236}">
                <a16:creationId xmlns:a16="http://schemas.microsoft.com/office/drawing/2014/main" id="{3B5A91B0-5AD4-7956-8EBE-077E00D3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00201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3D306D-060D-F648-BCCC-7BB27B1F2C75}"/>
              </a:ext>
            </a:extLst>
          </p:cNvPr>
          <p:cNvGrpSpPr/>
          <p:nvPr/>
        </p:nvGrpSpPr>
        <p:grpSpPr>
          <a:xfrm>
            <a:off x="0" y="1500202"/>
            <a:ext cx="9144000" cy="5237275"/>
            <a:chOff x="0" y="1500202"/>
            <a:chExt cx="9144000" cy="5237275"/>
          </a:xfrm>
        </p:grpSpPr>
        <p:sp>
          <p:nvSpPr>
            <p:cNvPr id="139273" name="Text Box 9">
              <a:extLst>
                <a:ext uri="{FF2B5EF4-FFF2-40B4-BE49-F238E27FC236}">
                  <a16:creationId xmlns:a16="http://schemas.microsoft.com/office/drawing/2014/main" id="{0193C38C-26AF-C6C5-FDC8-A44E9A2F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29153"/>
              <a:ext cx="91440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Доказательство. </a:t>
              </a:r>
              <a:r>
                <a:rPr lang="ru-RU" altLang="ru-RU" dirty="0"/>
                <a:t>Докажем, что никакая другая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прямой </a:t>
              </a:r>
              <a:r>
                <a:rPr lang="en-US" altLang="ru-RU" i="1" dirty="0"/>
                <a:t>a </a:t>
              </a:r>
              <a:r>
                <a:rPr lang="ru-RU" altLang="ru-RU" dirty="0"/>
                <a:t>не принадлежит эллипсу. На продолжении отрезка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A </a:t>
              </a:r>
              <a:r>
                <a:rPr lang="ru-RU" altLang="ru-RU" dirty="0"/>
                <a:t>отложим отрезок </a:t>
              </a:r>
              <a:r>
                <a:rPr lang="en-US" altLang="ru-RU" i="1" dirty="0"/>
                <a:t>AF</a:t>
              </a:r>
              <a:r>
                <a:rPr lang="en-US" altLang="ru-RU" i="1" baseline="-25000" dirty="0"/>
                <a:t>2</a:t>
              </a:r>
              <a:r>
                <a:rPr lang="en-US" altLang="ru-RU" dirty="0"/>
                <a:t>’, </a:t>
              </a:r>
              <a:r>
                <a:rPr lang="ru-RU" altLang="ru-RU" dirty="0"/>
                <a:t>равный отрезку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a </a:t>
              </a:r>
              <a:r>
                <a:rPr lang="ru-RU" altLang="ru-RU" dirty="0"/>
                <a:t>является серединным перпендикуляром к отрезку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</a:t>
              </a:r>
              <a:r>
                <a:rPr lang="en-US" altLang="ru-RU" dirty="0"/>
                <a:t>. </a:t>
              </a:r>
              <a:r>
                <a:rPr lang="ru-RU" altLang="ru-RU" dirty="0"/>
                <a:t>Тогда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 &gt; 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 =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. </a:t>
              </a:r>
              <a:r>
                <a:rPr lang="ru-RU" altLang="ru-RU" dirty="0"/>
                <a:t>Значит,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не принадлежит эллипсу.</a:t>
              </a:r>
              <a:endParaRPr lang="ru-RU" altLang="ru-RU" i="1" dirty="0"/>
            </a:p>
          </p:txBody>
        </p:sp>
        <p:pic>
          <p:nvPicPr>
            <p:cNvPr id="139283" name="Picture 19">
              <a:extLst>
                <a:ext uri="{FF2B5EF4-FFF2-40B4-BE49-F238E27FC236}">
                  <a16:creationId xmlns:a16="http://schemas.microsoft.com/office/drawing/2014/main" id="{F10AC5DC-CACE-3A39-F7D2-8BDA2A096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00202"/>
              <a:ext cx="4124325" cy="254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Для получения касательной к эллипсу, проходящей через данную точку, нужно выбрать инструмент «Касательная», кликнуть левой кнопкой «мыши» по отмеченной точке и эллипсу. В результате на экране появятся касательные к эллипсу.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0DA3EC-2FA3-40A9-8524-AAC146E16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09" y="1844824"/>
            <a:ext cx="6047581" cy="47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EA8E7029-52B0-4FBF-9742-39235B4A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92176" name="Text Box 1040">
            <a:extLst>
              <a:ext uri="{FF2B5EF4-FFF2-40B4-BE49-F238E27FC236}">
                <a16:creationId xmlns:a16="http://schemas.microsoft.com/office/drawing/2014/main" id="{988C767F-CE0D-4AA2-8E3A-DBA58F9B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 клетчатой бумаге постройте несколько точек, расположенных в узлах сетки, сумма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</a:t>
            </a:r>
            <a:r>
              <a:rPr lang="en-US" altLang="ru-RU" sz="2800" dirty="0"/>
              <a:t>6</a:t>
            </a:r>
            <a:r>
              <a:rPr lang="ru-RU" altLang="ru-RU" sz="2800" dirty="0"/>
              <a:t>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92190" name="Picture 1054">
            <a:extLst>
              <a:ext uri="{FF2B5EF4-FFF2-40B4-BE49-F238E27FC236}">
                <a16:creationId xmlns:a16="http://schemas.microsoft.com/office/drawing/2014/main" id="{D2F164A2-EE82-4DF3-8EB1-98E5BAB2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1" name="Picture 1055">
            <a:extLst>
              <a:ext uri="{FF2B5EF4-FFF2-40B4-BE49-F238E27FC236}">
                <a16:creationId xmlns:a16="http://schemas.microsoft.com/office/drawing/2014/main" id="{A31AA543-E8EB-4122-B874-8D09CDC1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2" name="Picture 1056">
            <a:extLst>
              <a:ext uri="{FF2B5EF4-FFF2-40B4-BE49-F238E27FC236}">
                <a16:creationId xmlns:a16="http://schemas.microsoft.com/office/drawing/2014/main" id="{1569E7C9-DD6C-43AD-A949-7CB20351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4" name="Picture 1058">
            <a:extLst>
              <a:ext uri="{FF2B5EF4-FFF2-40B4-BE49-F238E27FC236}">
                <a16:creationId xmlns:a16="http://schemas.microsoft.com/office/drawing/2014/main" id="{1FCDD4AA-6CC5-4BC8-A197-ECCAA08E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5" name="Picture 1059">
            <a:extLst>
              <a:ext uri="{FF2B5EF4-FFF2-40B4-BE49-F238E27FC236}">
                <a16:creationId xmlns:a16="http://schemas.microsoft.com/office/drawing/2014/main" id="{ECD797F7-B67D-415F-A8CB-1A1373A5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26">
            <a:extLst>
              <a:ext uri="{FF2B5EF4-FFF2-40B4-BE49-F238E27FC236}">
                <a16:creationId xmlns:a16="http://schemas.microsoft.com/office/drawing/2014/main" id="{82B032EF-C3DF-4D61-AF00-BE6B4324F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172035" name="Text Box 1027">
            <a:extLst>
              <a:ext uri="{FF2B5EF4-FFF2-40B4-BE49-F238E27FC236}">
                <a16:creationId xmlns:a16="http://schemas.microsoft.com/office/drawing/2014/main" id="{233E2ADC-404D-4D65-B7F7-86E75354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08504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касательных можно провести к эллипсу из точки: а) принадлежащей эллипсу; б) лежащей вне эллипса; в) лежащей внутри эллипса?</a:t>
            </a:r>
          </a:p>
        </p:txBody>
      </p:sp>
      <p:sp>
        <p:nvSpPr>
          <p:cNvPr id="172036" name="Text Box 1028">
            <a:extLst>
              <a:ext uri="{FF2B5EF4-FFF2-40B4-BE49-F238E27FC236}">
                <a16:creationId xmlns:a16="http://schemas.microsoft.com/office/drawing/2014/main" id="{C66A4463-453E-48CC-8E83-3A34D599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64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а) Одну; б) две; в) ни одной.</a:t>
            </a:r>
          </a:p>
        </p:txBody>
      </p:sp>
      <p:pic>
        <p:nvPicPr>
          <p:cNvPr id="172037" name="Picture 1029">
            <a:extLst>
              <a:ext uri="{FF2B5EF4-FFF2-40B4-BE49-F238E27FC236}">
                <a16:creationId xmlns:a16="http://schemas.microsoft.com/office/drawing/2014/main" id="{7F2A13E9-F251-4C5D-A726-F545A811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51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0276118F-6483-4ECD-BD97-9C9FC834C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эллипса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CA87A343-960D-4312-B2AC-578A4F28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Если источник света поместить в фокус </a:t>
            </a:r>
            <a:r>
              <a:rPr lang="ru-RU" altLang="ru-RU" sz="2800" dirty="0"/>
              <a:t>эллипса</a:t>
            </a:r>
            <a:r>
              <a:rPr lang="ru-RU" altLang="ru-RU" sz="2800" dirty="0">
                <a:cs typeface="Times New Roman" panose="02020603050405020304" pitchFamily="18" charset="0"/>
              </a:rPr>
              <a:t>, то лучи, отразившись от </a:t>
            </a:r>
            <a:r>
              <a:rPr lang="ru-RU" altLang="ru-RU" sz="2800" dirty="0"/>
              <a:t>эллипса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соберутся в другом фокусе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1323" name="Picture 11">
            <a:extLst>
              <a:ext uri="{FF2B5EF4-FFF2-40B4-BE49-F238E27FC236}">
                <a16:creationId xmlns:a16="http://schemas.microsoft.com/office/drawing/2014/main" id="{8F65430A-22EE-4FF8-98D8-0EC9FE81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735470C2-7577-4178-8918-E3122778E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202215FB-CDA5-42A3-B44C-F29F7F225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 данному рисунку укажите способ построения касательной к эллипсу, заданному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368" name="Picture 8">
            <a:extLst>
              <a:ext uri="{FF2B5EF4-FFF2-40B4-BE49-F238E27FC236}">
                <a16:creationId xmlns:a16="http://schemas.microsoft.com/office/drawing/2014/main" id="{4ABE676F-7FE6-41C5-A040-91091C3F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43877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7298429-BCA7-44FC-B4B9-E3D060668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8ABF628C-7B90-44EB-A66E-5EFED054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259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эллипсу, с 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55656" name="Picture 8">
            <a:extLst>
              <a:ext uri="{FF2B5EF4-FFF2-40B4-BE49-F238E27FC236}">
                <a16:creationId xmlns:a16="http://schemas.microsoft.com/office/drawing/2014/main" id="{546D35C0-303B-4C1A-99B8-66F2D1AC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58" name="Group 10">
            <a:extLst>
              <a:ext uri="{FF2B5EF4-FFF2-40B4-BE49-F238E27FC236}">
                <a16:creationId xmlns:a16="http://schemas.microsoft.com/office/drawing/2014/main" id="{D6556BAF-9A0C-4D57-9E43-D5320A76AAD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55653" name="Text Box 5">
              <a:extLst>
                <a:ext uri="{FF2B5EF4-FFF2-40B4-BE49-F238E27FC236}">
                  <a16:creationId xmlns:a16="http://schemas.microsoft.com/office/drawing/2014/main" id="{CAC7F616-E7CA-401B-8732-D42C45C46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5657" name="Picture 9">
              <a:extLst>
                <a:ext uri="{FF2B5EF4-FFF2-40B4-BE49-F238E27FC236}">
                  <a16:creationId xmlns:a16="http://schemas.microsoft.com/office/drawing/2014/main" id="{8F385994-6DC6-4319-A569-587335B3A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>
            <a:extLst>
              <a:ext uri="{FF2B5EF4-FFF2-40B4-BE49-F238E27FC236}">
                <a16:creationId xmlns:a16="http://schemas.microsoft.com/office/drawing/2014/main" id="{1A1F6ED7-DD40-42F0-9F20-FBCB35F3C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174083" name="Text Box 1027">
            <a:extLst>
              <a:ext uri="{FF2B5EF4-FFF2-40B4-BE49-F238E27FC236}">
                <a16:creationId xmlns:a16="http://schemas.microsoft.com/office/drawing/2014/main" id="{374B271F-791C-43FC-852B-3858342E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эллипсу, с 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74091" name="Picture 1035">
            <a:extLst>
              <a:ext uri="{FF2B5EF4-FFF2-40B4-BE49-F238E27FC236}">
                <a16:creationId xmlns:a16="http://schemas.microsoft.com/office/drawing/2014/main" id="{67F72C8F-4829-4B35-8E54-2B15221F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560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93" name="Group 1037">
            <a:extLst>
              <a:ext uri="{FF2B5EF4-FFF2-40B4-BE49-F238E27FC236}">
                <a16:creationId xmlns:a16="http://schemas.microsoft.com/office/drawing/2014/main" id="{D85CBA0C-F5E7-4290-892D-C4D0EDE6D2E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362200"/>
            <a:ext cx="5768975" cy="3079750"/>
            <a:chOff x="528" y="1488"/>
            <a:chExt cx="3634" cy="1940"/>
          </a:xfrm>
        </p:grpSpPr>
        <p:sp>
          <p:nvSpPr>
            <p:cNvPr id="174086" name="Text Box 1030">
              <a:extLst>
                <a:ext uri="{FF2B5EF4-FFF2-40B4-BE49-F238E27FC236}">
                  <a16:creationId xmlns:a16="http://schemas.microsoft.com/office/drawing/2014/main" id="{5DB1A310-FDC1-4396-AB68-8E2099F88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092" name="Picture 1036">
              <a:extLst>
                <a:ext uri="{FF2B5EF4-FFF2-40B4-BE49-F238E27FC236}">
                  <a16:creationId xmlns:a16="http://schemas.microsoft.com/office/drawing/2014/main" id="{C5230F33-1931-43A6-BF99-B0FCE2D57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488"/>
              <a:ext cx="2626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6CB89A68-7DC2-48B7-9CDD-3FC90A38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3514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61795" name="Text Box 3">
            <a:extLst>
              <a:ext uri="{FF2B5EF4-FFF2-40B4-BE49-F238E27FC236}">
                <a16:creationId xmlns:a16="http://schemas.microsoft.com/office/drawing/2014/main" id="{7BB3034B-9473-4417-A87E-F4DCB976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058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 фокус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cs typeface="Times New Roman" panose="02020603050405020304" pitchFamily="18" charset="0"/>
              </a:rPr>
              <a:t>две касательные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 константа </a:t>
            </a:r>
            <a:r>
              <a:rPr lang="en-US" altLang="ru-RU" sz="2800" i="1" dirty="0">
                <a:cs typeface="Times New Roman" panose="02020603050405020304" pitchFamily="18" charset="0"/>
              </a:rPr>
              <a:t>c = </a:t>
            </a:r>
            <a:r>
              <a:rPr lang="en-US" altLang="ru-RU" sz="2800" dirty="0">
                <a:cs typeface="Times New Roman" panose="02020603050405020304" pitchFamily="18" charset="0"/>
              </a:rPr>
              <a:t>6 </a:t>
            </a:r>
            <a:r>
              <a:rPr lang="ru-RU" altLang="ru-RU" sz="2800" dirty="0">
                <a:cs typeface="Times New Roman" panose="02020603050405020304" pitchFamily="18" charset="0"/>
              </a:rPr>
              <a:t>эллипса. Постройте второй фокус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i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2F1B4-50B3-747B-93C0-3E0D166B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526" y="1668638"/>
            <a:ext cx="4032448" cy="319401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D6D297F-04E7-1AE6-9D9F-2600B74D68D0}"/>
              </a:ext>
            </a:extLst>
          </p:cNvPr>
          <p:cNvGrpSpPr/>
          <p:nvPr/>
        </p:nvGrpSpPr>
        <p:grpSpPr>
          <a:xfrm>
            <a:off x="0" y="1640974"/>
            <a:ext cx="9144000" cy="5161262"/>
            <a:chOff x="0" y="1640974"/>
            <a:chExt cx="9144000" cy="516126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0B475AF-ECB2-BB78-BE1B-472CADA9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6526" y="1640974"/>
              <a:ext cx="4240304" cy="3221683"/>
            </a:xfrm>
            <a:prstGeom prst="rect">
              <a:avLst/>
            </a:prstGeom>
          </p:spPr>
        </p:pic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CE2C796-302C-DA3B-CCAD-912F5AD0A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01688"/>
              <a:ext cx="9144000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 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Из точки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</a:t>
              </a:r>
              <a:r>
                <a:rPr lang="ru-RU" altLang="ru-RU" dirty="0"/>
                <a:t>опустим перпендикуляры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G’</a:t>
              </a:r>
              <a:r>
                <a:rPr lang="en-US" altLang="ru-RU" dirty="0"/>
                <a:t>,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G’’ </a:t>
              </a:r>
              <a:r>
                <a:rPr lang="ru-RU" altLang="ru-RU" dirty="0"/>
                <a:t>на касательные. На их продолжениях отложим отрезки </a:t>
              </a:r>
              <a:r>
                <a:rPr lang="en-US" altLang="ru-RU" i="1" dirty="0"/>
                <a:t>G’F’</a:t>
              </a:r>
              <a:r>
                <a:rPr lang="en-US" altLang="ru-RU" dirty="0"/>
                <a:t>, </a:t>
              </a:r>
              <a:r>
                <a:rPr lang="en-US" altLang="ru-RU" i="1" dirty="0"/>
                <a:t>G”F”</a:t>
              </a:r>
              <a:r>
                <a:rPr lang="en-US" altLang="ru-RU" dirty="0"/>
                <a:t>,</a:t>
              </a:r>
              <a:r>
                <a:rPr lang="ru-RU" altLang="ru-RU" dirty="0"/>
                <a:t> равны отрезками</a:t>
              </a:r>
              <a:r>
                <a:rPr lang="en-US" altLang="ru-RU" dirty="0"/>
                <a:t> </a:t>
              </a:r>
              <a:r>
                <a:rPr lang="ru-RU" altLang="ru-RU" dirty="0"/>
                <a:t>соответственно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G’</a:t>
              </a:r>
              <a:r>
                <a:rPr lang="en-US" altLang="ru-RU" dirty="0"/>
                <a:t>,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G”</a:t>
              </a:r>
              <a:r>
                <a:rPr lang="ru-RU" altLang="ru-RU" dirty="0"/>
                <a:t>.</a:t>
              </a:r>
              <a:r>
                <a:rPr lang="en-US" altLang="ru-RU" dirty="0"/>
                <a:t> </a:t>
              </a:r>
              <a:r>
                <a:rPr lang="ru-RU" altLang="ru-RU" dirty="0"/>
                <a:t>С центрами в точках </a:t>
              </a:r>
              <a:r>
                <a:rPr lang="en-US" altLang="ru-RU" i="1" dirty="0"/>
                <a:t>F’</a:t>
              </a:r>
              <a:r>
                <a:rPr lang="en-US" altLang="ru-RU" dirty="0"/>
                <a:t>, </a:t>
              </a:r>
              <a:r>
                <a:rPr lang="en-US" altLang="ru-RU" i="1" dirty="0"/>
                <a:t>F” </a:t>
              </a:r>
              <a:r>
                <a:rPr lang="ru-RU" altLang="ru-RU" dirty="0"/>
                <a:t>и радиусом </a:t>
              </a:r>
              <a:r>
                <a:rPr lang="en-US" altLang="ru-RU" i="1" dirty="0"/>
                <a:t>c </a:t>
              </a:r>
              <a:r>
                <a:rPr lang="ru-RU" altLang="ru-RU" dirty="0"/>
                <a:t>проведём окружности. Точка их пересечения будет искомым фокусом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</a:t>
              </a:r>
              <a:endParaRPr lang="ru-RU" alt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540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D2961FE3-9B76-42B9-8E30-AC09E1011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8D6B28BC-C759-4E2F-840D-0F68C49D4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геометрическое место </a:t>
            </a:r>
            <a:r>
              <a:rPr lang="ru-RU" altLang="ru-RU" sz="2800" dirty="0"/>
              <a:t>точек, равноудалённых от данной точки </a:t>
            </a:r>
            <a:r>
              <a:rPr lang="en-US" altLang="ru-RU" sz="2800" i="1" dirty="0"/>
              <a:t>P </a:t>
            </a:r>
            <a:r>
              <a:rPr lang="ru-RU" altLang="ru-RU" sz="2800" dirty="0"/>
              <a:t>и данной окружности</a:t>
            </a:r>
            <a:r>
              <a:rPr lang="en-US" altLang="ru-RU" sz="2800" dirty="0"/>
              <a:t> </a:t>
            </a:r>
            <a:r>
              <a:rPr lang="ru-RU" altLang="ru-RU" sz="2800" dirty="0"/>
              <a:t>с центром </a:t>
            </a:r>
            <a:r>
              <a:rPr lang="en-US" altLang="ru-RU" sz="2800" i="1" dirty="0"/>
              <a:t>O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184329" name="Picture 9">
            <a:extLst>
              <a:ext uri="{FF2B5EF4-FFF2-40B4-BE49-F238E27FC236}">
                <a16:creationId xmlns:a16="http://schemas.microsoft.com/office/drawing/2014/main" id="{FB0145BE-D3AC-4BD3-9750-D058B924F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676400"/>
            <a:ext cx="43164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31" name="Group 11">
            <a:extLst>
              <a:ext uri="{FF2B5EF4-FFF2-40B4-BE49-F238E27FC236}">
                <a16:creationId xmlns:a16="http://schemas.microsoft.com/office/drawing/2014/main" id="{B346E181-C2E9-4C55-85B8-7214F16AF94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8763000" cy="4953000"/>
            <a:chOff x="144" y="1056"/>
            <a:chExt cx="5520" cy="3120"/>
          </a:xfrm>
        </p:grpSpPr>
        <p:sp>
          <p:nvSpPr>
            <p:cNvPr id="184326" name="Text Box 6">
              <a:extLst>
                <a:ext uri="{FF2B5EF4-FFF2-40B4-BE49-F238E27FC236}">
                  <a16:creationId xmlns:a16="http://schemas.microsoft.com/office/drawing/2014/main" id="{02E701FA-2D21-41F5-98A4-CA669C2E5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88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r>
                <a:rPr lang="ru-RU" altLang="ru-RU"/>
                <a:t>Эллипс с фокусами </a:t>
              </a:r>
              <a:r>
                <a:rPr lang="en-US" altLang="ru-RU" i="1"/>
                <a:t>O</a:t>
              </a:r>
              <a:r>
                <a:rPr lang="en-US" altLang="ru-RU"/>
                <a:t>, </a:t>
              </a:r>
              <a:r>
                <a:rPr lang="en-US" altLang="ru-RU" i="1"/>
                <a:t>P</a:t>
              </a:r>
              <a:r>
                <a:rPr lang="en-US" altLang="ru-RU"/>
                <a:t>.</a:t>
              </a:r>
              <a:endParaRPr lang="ru-RU" altLang="ru-RU"/>
            </a:p>
          </p:txBody>
        </p:sp>
        <p:pic>
          <p:nvPicPr>
            <p:cNvPr id="184330" name="Picture 10">
              <a:extLst>
                <a:ext uri="{FF2B5EF4-FFF2-40B4-BE49-F238E27FC236}">
                  <a16:creationId xmlns:a16="http://schemas.microsoft.com/office/drawing/2014/main" id="{4064617C-E39C-488F-9635-18C3870AD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056"/>
              <a:ext cx="2719" cy="2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BC6309AB-0666-4934-A6C3-E513605E5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A98C401F-EB70-4960-8522-F83231923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Найдите геометрическое место </a:t>
            </a:r>
            <a:r>
              <a:rPr lang="ru-RU" altLang="ru-RU" sz="2800" dirty="0"/>
              <a:t>центров окружностей, касающихся двух данных окружностей</a:t>
            </a:r>
            <a:r>
              <a:rPr lang="en-US" altLang="ru-RU" sz="2800" dirty="0"/>
              <a:t> </a:t>
            </a:r>
            <a:r>
              <a:rPr lang="ru-RU" altLang="ru-RU" sz="2800" dirty="0"/>
              <a:t>с центрами </a:t>
            </a:r>
            <a:r>
              <a:rPr lang="en-US" altLang="ru-RU" sz="2800" i="1" dirty="0"/>
              <a:t>O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</a:t>
            </a:r>
            <a:r>
              <a:rPr lang="en-US" altLang="ru-RU" sz="2800" i="1" dirty="0"/>
              <a:t> O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ADC6CBAC-3398-4D17-ACAA-5BD13204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3164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6373" name="Group 5">
            <a:extLst>
              <a:ext uri="{FF2B5EF4-FFF2-40B4-BE49-F238E27FC236}">
                <a16:creationId xmlns:a16="http://schemas.microsoft.com/office/drawing/2014/main" id="{62430591-C558-4E81-B0CC-735C40061ED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8763000" cy="4953000"/>
            <a:chOff x="144" y="1056"/>
            <a:chExt cx="5520" cy="3120"/>
          </a:xfrm>
        </p:grpSpPr>
        <p:sp>
          <p:nvSpPr>
            <p:cNvPr id="186374" name="Text Box 6">
              <a:extLst>
                <a:ext uri="{FF2B5EF4-FFF2-40B4-BE49-F238E27FC236}">
                  <a16:creationId xmlns:a16="http://schemas.microsoft.com/office/drawing/2014/main" id="{BF217C1B-B324-4BA4-B824-B63D9322C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88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r>
                <a:rPr lang="ru-RU" altLang="ru-RU"/>
                <a:t>Эллипс с фокусами </a:t>
              </a:r>
              <a:r>
                <a:rPr lang="en-US" altLang="ru-RU" i="1"/>
                <a:t>O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en-US" altLang="ru-RU" i="1"/>
                <a:t>O</a:t>
              </a:r>
              <a:r>
                <a:rPr lang="en-US" altLang="ru-RU" baseline="-25000"/>
                <a:t>2</a:t>
              </a:r>
              <a:r>
                <a:rPr lang="en-US" altLang="ru-RU"/>
                <a:t>.</a:t>
              </a:r>
              <a:endParaRPr lang="ru-RU" altLang="ru-RU"/>
            </a:p>
          </p:txBody>
        </p:sp>
        <p:pic>
          <p:nvPicPr>
            <p:cNvPr id="186375" name="Picture 7">
              <a:extLst>
                <a:ext uri="{FF2B5EF4-FFF2-40B4-BE49-F238E27FC236}">
                  <a16:creationId xmlns:a16="http://schemas.microsoft.com/office/drawing/2014/main" id="{AC0BF930-BCAC-4448-BF26-031C213F6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56"/>
              <a:ext cx="2719" cy="2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A6F8FCD-0EA9-4EAB-B269-A49C6173F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4C5125BF-8A5D-4360-89F2-19616194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</a:t>
            </a:r>
            <a:r>
              <a:rPr lang="ru-RU" altLang="ru-RU" sz="2000" dirty="0" err="1">
                <a:cs typeface="Times New Roman" panose="02020603050405020304" pitchFamily="18" charset="0"/>
              </a:rPr>
              <a:t>Возьмем</a:t>
            </a:r>
            <a:r>
              <a:rPr lang="ru-RU" altLang="ru-RU" sz="2000" dirty="0">
                <a:cs typeface="Times New Roman" panose="02020603050405020304" pitchFamily="18" charset="0"/>
              </a:rPr>
              <a:t> лист бумаги </a:t>
            </a:r>
            <a:r>
              <a:rPr lang="ru-RU" altLang="ru-RU" sz="2000" dirty="0"/>
              <a:t>в</a:t>
            </a:r>
            <a:r>
              <a:rPr lang="ru-RU" altLang="ru-RU" sz="2000" dirty="0">
                <a:cs typeface="Times New Roman" panose="02020603050405020304" pitchFamily="18" charset="0"/>
              </a:rPr>
              <a:t> форм</a:t>
            </a:r>
            <a:r>
              <a:rPr lang="ru-RU" altLang="ru-RU" sz="2000" dirty="0"/>
              <a:t>е круга</a:t>
            </a:r>
            <a:r>
              <a:rPr lang="ru-RU" altLang="ru-RU" sz="2000" dirty="0">
                <a:cs typeface="Times New Roman" panose="02020603050405020304" pitchFamily="18" charset="0"/>
              </a:rPr>
              <a:t> и отметим </a:t>
            </a:r>
            <a:r>
              <a:rPr lang="ru-RU" altLang="ru-RU" sz="2000" dirty="0"/>
              <a:t>внутри него точку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dirty="0"/>
              <a:t>, отличную от центра.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0B04EF8C-E956-4345-949A-9B6A5571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000"/>
              <a:t>точкой </a:t>
            </a:r>
            <a:r>
              <a:rPr lang="en-US" altLang="ru-RU" sz="2000" i="1"/>
              <a:t>F’</a:t>
            </a:r>
            <a:r>
              <a:rPr lang="ru-RU" altLang="ru-RU" sz="2000"/>
              <a:t> на границе круга.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A9878D9A-09AE-4CD4-B075-627FE659E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С</a:t>
            </a:r>
            <a:r>
              <a:rPr lang="ru-RU" altLang="ru-RU" sz="2000">
                <a:cs typeface="Times New Roman" panose="02020603050405020304" pitchFamily="18" charset="0"/>
              </a:rPr>
              <a:t>нова согнем </a:t>
            </a:r>
            <a:r>
              <a:rPr lang="ru-RU" altLang="ru-RU" sz="2000"/>
              <a:t>и разогнем лист</a:t>
            </a:r>
            <a:r>
              <a:rPr lang="ru-RU" altLang="ru-RU" sz="20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000" i="1"/>
              <a:t>F’</a:t>
            </a:r>
            <a:r>
              <a:rPr lang="en-US" altLang="ru-RU" sz="2000" baseline="-25000"/>
              <a:t>1</a:t>
            </a:r>
            <a:r>
              <a:rPr lang="ru-RU" altLang="ru-RU" sz="2000" i="1"/>
              <a:t> </a:t>
            </a:r>
            <a:r>
              <a:rPr lang="ru-RU" altLang="ru-RU" sz="2000"/>
              <a:t>границы круга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9992" name="Text Box 8">
            <a:extLst>
              <a:ext uri="{FF2B5EF4-FFF2-40B4-BE49-F238E27FC236}">
                <a16:creationId xmlns:a16="http://schemas.microsoft.com/office/drawing/2014/main" id="{D7276389-875E-4341-B230-48205790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Разогнем лист.</a:t>
            </a:r>
            <a:r>
              <a:rPr lang="ru-RU" altLang="ru-RU" sz="200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серединным перпендикуляром к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отрезку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en-US" altLang="ru-RU" sz="2000" i="1">
                <a:cs typeface="Times New Roman" panose="02020603050405020304" pitchFamily="18" charset="0"/>
              </a:rPr>
              <a:t>F’</a:t>
            </a:r>
            <a:r>
              <a:rPr lang="ru-RU" altLang="ru-RU" sz="2000" i="1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и, следовательно, касательной к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995" name="Text Box 11">
            <a:extLst>
              <a:ext uri="{FF2B5EF4-FFF2-40B4-BE49-F238E27FC236}">
                <a16:creationId xmlns:a16="http://schemas.microsoft.com/office/drawing/2014/main" id="{33F2620D-FDED-4312-8BCD-C0DC7A18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	Сделаем так несколько раз, пока вся бумага не покроется линиями сгибов. </a:t>
            </a:r>
            <a:r>
              <a:rPr lang="ru-RU" altLang="ru-RU" sz="2000" dirty="0">
                <a:cs typeface="Times New Roman" panose="02020603050405020304" pitchFamily="18" charset="0"/>
              </a:rPr>
              <a:t>Линии сгибов будут касательными к </a:t>
            </a:r>
            <a:r>
              <a:rPr lang="ru-RU" altLang="ru-RU" sz="2000" dirty="0"/>
              <a:t>эллипсу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  <a:r>
              <a:rPr lang="ru-RU" altLang="ru-RU" sz="2000" dirty="0"/>
              <a:t>Чем больше будет линий сгибов тем больше г</a:t>
            </a:r>
            <a:r>
              <a:rPr lang="ru-RU" altLang="ru-RU" sz="2000" dirty="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000" dirty="0"/>
              <a:t>приближаться к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dirty="0"/>
              <a:t>эллипсу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0000" name="Picture 16">
            <a:extLst>
              <a:ext uri="{FF2B5EF4-FFF2-40B4-BE49-F238E27FC236}">
                <a16:creationId xmlns:a16="http://schemas.microsoft.com/office/drawing/2014/main" id="{A14CD067-FC55-4160-9C48-762D3AEA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1" name="Picture 17">
            <a:extLst>
              <a:ext uri="{FF2B5EF4-FFF2-40B4-BE49-F238E27FC236}">
                <a16:creationId xmlns:a16="http://schemas.microsoft.com/office/drawing/2014/main" id="{F0E3651E-2414-4D77-95D4-926C9A1D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2" name="Picture 18">
            <a:extLst>
              <a:ext uri="{FF2B5EF4-FFF2-40B4-BE49-F238E27FC236}">
                <a16:creationId xmlns:a16="http://schemas.microsoft.com/office/drawing/2014/main" id="{CC9D03DD-223A-4764-AA21-75496B45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3" name="Picture 19">
            <a:extLst>
              <a:ext uri="{FF2B5EF4-FFF2-40B4-BE49-F238E27FC236}">
                <a16:creationId xmlns:a16="http://schemas.microsoft.com/office/drawing/2014/main" id="{5D5073D7-C876-44FB-B794-7DFA9FB7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4" name="Picture 20">
            <a:extLst>
              <a:ext uri="{FF2B5EF4-FFF2-40B4-BE49-F238E27FC236}">
                <a16:creationId xmlns:a16="http://schemas.microsoft.com/office/drawing/2014/main" id="{6711342D-7DE2-42F3-A393-8C264DF6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6877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1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utoUpdateAnimBg="0"/>
      <p:bldP spid="169989" grpId="0" autoUpdateAnimBg="0"/>
      <p:bldP spid="169992" grpId="0" autoUpdateAnimBg="0"/>
      <p:bldP spid="16999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FB218-D78D-6A7C-6A3F-B66258269327}"/>
              </a:ext>
            </a:extLst>
          </p:cNvPr>
          <p:cNvSpPr txBox="1"/>
          <p:nvPr/>
        </p:nvSpPr>
        <p:spPr>
          <a:xfrm>
            <a:off x="35496" y="559223"/>
            <a:ext cx="907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Докажите, что углы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под которыми из фокусов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видны отрезки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касательных, проведённых к эллипсу из одной точки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равны.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C86A48-F00C-EF73-6BE5-8FAF2083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575" y="1691435"/>
            <a:ext cx="4648849" cy="3553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139C6F-1A74-AA01-B55B-F0E0105F8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202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844F1C-CD78-3DFF-CCCD-6F1E65CA4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16" y="1613244"/>
            <a:ext cx="5112568" cy="3944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84066A-9F3E-93E4-7CA6-7D246302280B}"/>
              </a:ext>
            </a:extLst>
          </p:cNvPr>
          <p:cNvSpPr txBox="1"/>
          <p:nvPr/>
        </p:nvSpPr>
        <p:spPr>
          <a:xfrm>
            <a:off x="35496" y="5647981"/>
            <a:ext cx="907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Доказательство.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ea typeface="Calibri" panose="020F0502020204030204" pitchFamily="34" charset="0"/>
              </a:rPr>
              <a:t>Докажем, например, равенство углов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ru-RU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A</a:t>
            </a:r>
            <a:r>
              <a:rPr lang="en-US" sz="2200" i="1" baseline="-25000" dirty="0">
                <a:ea typeface="Calibri" panose="020F0502020204030204" pitchFamily="34" charset="0"/>
              </a:rPr>
              <a:t>2</a:t>
            </a:r>
            <a:r>
              <a:rPr lang="en-US" sz="2200" dirty="0">
                <a:ea typeface="Calibri" panose="020F0502020204030204" pitchFamily="34" charset="0"/>
              </a:rPr>
              <a:t>. </a:t>
            </a:r>
            <a:r>
              <a:rPr lang="ru-RU" sz="2200" dirty="0">
                <a:ea typeface="Calibri" panose="020F0502020204030204" pitchFamily="34" charset="0"/>
              </a:rPr>
              <a:t>Из построения касательных следует равенство треугольников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F’</a:t>
            </a:r>
            <a:r>
              <a:rPr lang="en-US" sz="2200" baseline="-25000" dirty="0">
                <a:ea typeface="Calibri" panose="020F0502020204030204" pitchFamily="34" charset="0"/>
              </a:rPr>
              <a:t>2</a:t>
            </a:r>
            <a:r>
              <a:rPr lang="en-US" sz="2200" dirty="0">
                <a:ea typeface="Calibri" panose="020F0502020204030204" pitchFamily="34" charset="0"/>
              </a:rPr>
              <a:t> </a:t>
            </a:r>
            <a:r>
              <a:rPr lang="ru-RU" sz="2200" dirty="0">
                <a:ea typeface="Calibri" panose="020F0502020204030204" pitchFamily="34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F’’</a:t>
            </a:r>
            <a:r>
              <a:rPr lang="en-US" sz="2200" baseline="-25000" dirty="0">
                <a:ea typeface="Calibri" panose="020F0502020204030204" pitchFamily="34" charset="0"/>
              </a:rPr>
              <a:t>2</a:t>
            </a:r>
            <a:r>
              <a:rPr lang="en-US" sz="2200" dirty="0">
                <a:ea typeface="Calibri" panose="020F0502020204030204" pitchFamily="34" charset="0"/>
              </a:rPr>
              <a:t>. </a:t>
            </a:r>
            <a:r>
              <a:rPr lang="ru-RU" sz="2200" dirty="0">
                <a:ea typeface="Calibri" panose="020F0502020204030204" pitchFamily="34" charset="0"/>
              </a:rPr>
              <a:t>Значит, равны углы</a:t>
            </a:r>
            <a:r>
              <a:rPr lang="en-US" sz="2200" baseline="-25000" dirty="0">
                <a:ea typeface="Calibri" panose="020F0502020204030204" pitchFamily="34" charset="0"/>
              </a:rPr>
              <a:t>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ru-RU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A</a:t>
            </a:r>
            <a:r>
              <a:rPr lang="en-US" sz="2200" i="1" baseline="-25000" dirty="0">
                <a:ea typeface="Calibri" panose="020F0502020204030204" pitchFamily="34" charset="0"/>
              </a:rPr>
              <a:t>2</a:t>
            </a:r>
            <a:r>
              <a:rPr lang="en-US" sz="2200" dirty="0">
                <a:ea typeface="Calibri" panose="020F0502020204030204" pitchFamily="34" charset="0"/>
              </a:rPr>
              <a:t>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360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60773192-A518-41DB-8CD9-784D2AC6E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688B8014-1B96-4A2E-B425-6A51DB6E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 клетчатой бумаге постройте несколько точек, расположенных в узлах сетки, сумма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8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176135" name="Picture 7">
            <a:extLst>
              <a:ext uri="{FF2B5EF4-FFF2-40B4-BE49-F238E27FC236}">
                <a16:creationId xmlns:a16="http://schemas.microsoft.com/office/drawing/2014/main" id="{B5857ED7-D3B3-40C6-9E1B-86364F55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6" name="Picture 8">
            <a:extLst>
              <a:ext uri="{FF2B5EF4-FFF2-40B4-BE49-F238E27FC236}">
                <a16:creationId xmlns:a16="http://schemas.microsoft.com/office/drawing/2014/main" id="{55CC0936-F164-453C-A1C3-E8FDE605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7" name="Picture 9">
            <a:extLst>
              <a:ext uri="{FF2B5EF4-FFF2-40B4-BE49-F238E27FC236}">
                <a16:creationId xmlns:a16="http://schemas.microsoft.com/office/drawing/2014/main" id="{5E83DB1B-5C8F-4E03-90F0-2A0F8271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514600"/>
            <a:ext cx="51308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8" name="Picture 10">
            <a:extLst>
              <a:ext uri="{FF2B5EF4-FFF2-40B4-BE49-F238E27FC236}">
                <a16:creationId xmlns:a16="http://schemas.microsoft.com/office/drawing/2014/main" id="{37A3892E-6FBF-404E-9946-9C0A2ECB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9" name="Picture 11">
            <a:extLst>
              <a:ext uri="{FF2B5EF4-FFF2-40B4-BE49-F238E27FC236}">
                <a16:creationId xmlns:a16="http://schemas.microsoft.com/office/drawing/2014/main" id="{66842EA9-55C5-4C1A-9B76-9ECE0D27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FB218-D78D-6A7C-6A3F-B66258269327}"/>
              </a:ext>
            </a:extLst>
          </p:cNvPr>
          <p:cNvSpPr txBox="1"/>
          <p:nvPr/>
        </p:nvSpPr>
        <p:spPr>
          <a:xfrm>
            <a:off x="35496" y="599654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Докажите, что углы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равны.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FFBBAB-50B5-5CF8-E413-3260A4A9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84784"/>
            <a:ext cx="4884898" cy="363314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8C6811D-949E-3D48-5B6C-E05891D97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202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</p:spTree>
    <p:extLst>
      <p:ext uri="{BB962C8B-B14F-4D97-AF65-F5344CB8AC3E}">
        <p14:creationId xmlns:p14="http://schemas.microsoft.com/office/powerpoint/2010/main" val="2627595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AFB218-D78D-6A7C-6A3F-B66258269327}"/>
                  </a:ext>
                </a:extLst>
              </p:cNvPr>
              <p:cNvSpPr txBox="1"/>
              <p:nvPr/>
            </p:nvSpPr>
            <p:spPr>
              <a:xfrm>
                <a:off x="35496" y="116632"/>
                <a:ext cx="90730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Доказательство. </a:t>
                </a:r>
                <a:r>
                  <a:rPr lang="ru-RU" dirty="0">
                    <a:ea typeface="Calibri" panose="020F0502020204030204" pitchFamily="34" charset="0"/>
                  </a:rPr>
                  <a:t>Треугольники </a:t>
                </a:r>
                <a:r>
                  <a:rPr lang="en-US" i="1" dirty="0">
                    <a:ea typeface="Calibri" panose="020F0502020204030204" pitchFamily="34" charset="0"/>
                  </a:rPr>
                  <a:t>AF’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F</a:t>
                </a:r>
                <a:r>
                  <a:rPr lang="en-US" baseline="-25000" dirty="0">
                    <a:ea typeface="Calibri" panose="020F0502020204030204" pitchFamily="34" charset="0"/>
                  </a:rPr>
                  <a:t>2 </a:t>
                </a:r>
                <a:r>
                  <a:rPr lang="ru-RU" dirty="0">
                    <a:ea typeface="Calibri" panose="020F0502020204030204" pitchFamily="34" charset="0"/>
                  </a:rPr>
                  <a:t>и </a:t>
                </a:r>
                <a:r>
                  <a:rPr lang="en-US" i="1" dirty="0">
                    <a:ea typeface="Calibri" panose="020F0502020204030204" pitchFamily="34" charset="0"/>
                  </a:rPr>
                  <a:t>AF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F’</a:t>
                </a:r>
                <a:r>
                  <a:rPr lang="en-US" baseline="-25000" dirty="0">
                    <a:ea typeface="Calibri" panose="020F0502020204030204" pitchFamily="34" charset="0"/>
                  </a:rPr>
                  <a:t>2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 AF’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F</a:t>
                </a:r>
                <a:r>
                  <a:rPr lang="en-US" baseline="-25000" dirty="0">
                    <a:ea typeface="Calibri" panose="020F0502020204030204" pitchFamily="34" charset="0"/>
                  </a:rPr>
                  <a:t>2</a:t>
                </a:r>
                <a:r>
                  <a:rPr lang="ru-RU" baseline="-25000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a typeface="Calibri" panose="020F0502020204030204" pitchFamily="34" charset="0"/>
                  </a:rPr>
                  <a:t>AF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F’</a:t>
                </a:r>
                <a:r>
                  <a:rPr lang="en-US" baseline="-25000" dirty="0">
                    <a:ea typeface="Calibri" panose="020F0502020204030204" pitchFamily="34" charset="0"/>
                  </a:rPr>
                  <a:t>2 </a:t>
                </a:r>
                <a:r>
                  <a:rPr lang="ru-RU" dirty="0">
                    <a:ea typeface="Calibri" panose="020F0502020204030204" pitchFamily="34" charset="0"/>
                  </a:rPr>
                  <a:t>. Значит, равны углы </a:t>
                </a:r>
                <a:r>
                  <a:rPr lang="en-US" i="1" dirty="0">
                    <a:ea typeface="Calibri" panose="020F0502020204030204" pitchFamily="34" charset="0"/>
                  </a:rPr>
                  <a:t>F’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AF</a:t>
                </a:r>
                <a:r>
                  <a:rPr lang="ru-RU" baseline="-25000" dirty="0">
                    <a:ea typeface="Calibri" panose="020F0502020204030204" pitchFamily="34" charset="0"/>
                  </a:rPr>
                  <a:t>1</a:t>
                </a:r>
                <a:r>
                  <a:rPr lang="ru-RU" dirty="0">
                    <a:ea typeface="Calibri" panose="020F0502020204030204" pitchFamily="34" charset="0"/>
                  </a:rPr>
                  <a:t> и </a:t>
                </a:r>
                <a:r>
                  <a:rPr lang="en-US" i="1" dirty="0">
                    <a:ea typeface="Calibri" panose="020F0502020204030204" pitchFamily="34" charset="0"/>
                  </a:rPr>
                  <a:t>F’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AF</a:t>
                </a:r>
                <a:r>
                  <a:rPr lang="ru-RU" baseline="-25000" dirty="0">
                    <a:ea typeface="Calibri" panose="020F0502020204030204" pitchFamily="34" charset="0"/>
                  </a:rPr>
                  <a:t>1 </a:t>
                </a:r>
                <a:r>
                  <a:rPr lang="ru-RU" dirty="0">
                    <a:ea typeface="Calibri" panose="020F0502020204030204" pitchFamily="34" charset="0"/>
                  </a:rPr>
                  <a:t>. Следовательно, равны и углы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AF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AF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dirty="0">
                    <a:ea typeface="Calibri" panose="020F0502020204030204" pitchFamily="34" charset="0"/>
                  </a:rPr>
                  <a:t>. </a:t>
                </a:r>
                <a:endParaRPr lang="ru-RU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AFB218-D78D-6A7C-6A3F-B66258269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6632"/>
                <a:ext cx="9073008" cy="1200329"/>
              </a:xfrm>
              <a:prstGeom prst="rect">
                <a:avLst/>
              </a:prstGeom>
              <a:blipFill>
                <a:blip r:embed="rId3"/>
                <a:stretch>
                  <a:fillRect l="-1075" t="-4061" r="-1008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8EC604-A2F2-4C55-9751-45F964880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607" y="1628800"/>
            <a:ext cx="5300649" cy="43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30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FB218-D78D-6A7C-6A3F-B66258269327}"/>
              </a:ext>
            </a:extLst>
          </p:cNvPr>
          <p:cNvSpPr txBox="1"/>
          <p:nvPr/>
        </p:nvSpPr>
        <p:spPr>
          <a:xfrm>
            <a:off x="35496" y="575246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	Докажите, что величины углов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ea typeface="Calibri" panose="020F0502020204030204" pitchFamily="34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200" dirty="0">
                <a:ea typeface="Calibri" panose="020F0502020204030204" pitchFamily="34" charset="0"/>
              </a:rPr>
              <a:t>не зависит от положения точки</a:t>
            </a:r>
            <a:r>
              <a:rPr lang="en-US" sz="2200" dirty="0">
                <a:ea typeface="Calibri" panose="020F0502020204030204" pitchFamily="34" charset="0"/>
              </a:rPr>
              <a:t> </a:t>
            </a:r>
            <a:r>
              <a:rPr lang="en-US" sz="2200" i="1" dirty="0">
                <a:ea typeface="Calibri" panose="020F0502020204030204" pitchFamily="34" charset="0"/>
              </a:rPr>
              <a:t>B</a:t>
            </a:r>
            <a:r>
              <a:rPr lang="en-US" sz="2200" baseline="-25000" dirty="0">
                <a:ea typeface="Calibri" panose="020F0502020204030204" pitchFamily="34" charset="0"/>
              </a:rPr>
              <a:t>0</a:t>
            </a:r>
            <a:r>
              <a:rPr lang="en-US" sz="2200" dirty="0">
                <a:ea typeface="Calibri" panose="020F0502020204030204" pitchFamily="34" charset="0"/>
              </a:rPr>
              <a:t>.</a:t>
            </a:r>
            <a:r>
              <a:rPr lang="ru-RU" sz="2200" dirty="0">
                <a:ea typeface="Calibri" panose="020F0502020204030204" pitchFamily="34" charset="0"/>
              </a:rPr>
              <a:t> </a:t>
            </a:r>
            <a:endParaRPr lang="ru-RU" sz="22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278CCD-5494-61D3-AE26-A9327B2F3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72816"/>
            <a:ext cx="5209155" cy="410445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1893835-0F90-4377-80F2-845552E56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202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</p:spTree>
    <p:extLst>
      <p:ext uri="{BB962C8B-B14F-4D97-AF65-F5344CB8AC3E}">
        <p14:creationId xmlns:p14="http://schemas.microsoft.com/office/powerpoint/2010/main" val="3987354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1B0CFB-7275-010F-B73B-874E4C72B7CC}"/>
                  </a:ext>
                </a:extLst>
              </p:cNvPr>
              <p:cNvSpPr txBox="1"/>
              <p:nvPr/>
            </p:nvSpPr>
            <p:spPr>
              <a:xfrm>
                <a:off x="0" y="188640"/>
                <a:ext cx="907300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ru-RU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Доказательство. </a:t>
                </a:r>
                <a:r>
                  <a:rPr lang="ru-RU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Докажем, например, что величина угла 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ru-RU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  <a:r>
                  <a:rPr lang="en-US" sz="2200" i="1" dirty="0">
                    <a:ea typeface="Calibri" panose="020F0502020204030204" pitchFamily="34" charset="0"/>
                  </a:rPr>
                  <a:t>F</a:t>
                </a:r>
                <a:r>
                  <a:rPr lang="ru-RU" sz="2200" baseline="-25000" dirty="0">
                    <a:ea typeface="Calibri" panose="020F0502020204030204" pitchFamily="34" charset="0"/>
                  </a:rPr>
                  <a:t>1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ru-RU" sz="22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200" dirty="0">
                    <a:ea typeface="Calibri" panose="020F0502020204030204" pitchFamily="34" charset="0"/>
                  </a:rPr>
                  <a:t>не зависит от положения точки</a:t>
                </a:r>
                <a:r>
                  <a:rPr lang="en-US" sz="2200" dirty="0">
                    <a:ea typeface="Calibri" panose="020F0502020204030204" pitchFamily="34" charset="0"/>
                  </a:rPr>
                  <a:t> </a:t>
                </a:r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0</a:t>
                </a:r>
                <a:r>
                  <a:rPr lang="en-US" sz="2200" dirty="0">
                    <a:ea typeface="Calibri" panose="020F0502020204030204" pitchFamily="34" charset="0"/>
                  </a:rPr>
                  <a:t>.</a:t>
                </a:r>
                <a:r>
                  <a:rPr lang="ru-RU" sz="2200" dirty="0">
                    <a:ea typeface="Calibri" panose="020F0502020204030204" pitchFamily="34" charset="0"/>
                  </a:rPr>
                  <a:t> </a:t>
                </a:r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Имеют место равенства углов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ea typeface="Calibri" panose="020F0502020204030204" pitchFamily="34" charset="0"/>
                  </a:rPr>
                  <a:t>. </a:t>
                </a:r>
                <a:r>
                  <a:rPr lang="ru-RU" sz="2200" dirty="0">
                    <a:ea typeface="Calibri" panose="020F0502020204030204" pitchFamily="34" charset="0"/>
                  </a:rPr>
                  <a:t>Угол </a:t>
                </a:r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2</a:t>
                </a:r>
                <a:r>
                  <a:rPr lang="en-US" sz="2200" dirty="0">
                    <a:ea typeface="Calibri" panose="020F0502020204030204" pitchFamily="34" charset="0"/>
                  </a:rPr>
                  <a:t> </a:t>
                </a:r>
                <a:r>
                  <a:rPr lang="ru-RU" sz="2200" dirty="0">
                    <a:ea typeface="Calibri" panose="020F0502020204030204" pitchFamily="34" charset="0"/>
                  </a:rPr>
                  <a:t>равен половине угла </a:t>
                </a:r>
                <a:r>
                  <a:rPr lang="en-US" sz="2200" i="1" dirty="0">
                    <a:ea typeface="Calibri" panose="020F0502020204030204" pitchFamily="34" charset="0"/>
                  </a:rPr>
                  <a:t>A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ea typeface="Calibri" panose="020F0502020204030204" pitchFamily="34" charset="0"/>
                  </a:rPr>
                  <a:t>A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2</a:t>
                </a:r>
                <a:r>
                  <a:rPr lang="en-US" sz="2200" dirty="0">
                    <a:ea typeface="Calibri" panose="020F0502020204030204" pitchFamily="34" charset="0"/>
                  </a:rPr>
                  <a:t>, </a:t>
                </a:r>
                <a:r>
                  <a:rPr lang="ru-RU" sz="2200" dirty="0">
                    <a:ea typeface="Calibri" panose="020F0502020204030204" pitchFamily="34" charset="0"/>
                  </a:rPr>
                  <a:t>величина которого не зависит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от положения точки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Следовательно, величина угла </a:t>
                </a:r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2</a:t>
                </a:r>
                <a:r>
                  <a:rPr lang="ru-RU" sz="2200" dirty="0">
                    <a:ea typeface="Calibri" panose="020F0502020204030204" pitchFamily="34" charset="0"/>
                  </a:rPr>
                  <a:t> не зависит от положения точки </a:t>
                </a:r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ru-RU" sz="2200" baseline="-25000" dirty="0">
                    <a:ea typeface="Calibri" panose="020F0502020204030204" pitchFamily="34" charset="0"/>
                  </a:rPr>
                  <a:t>0</a:t>
                </a:r>
                <a:r>
                  <a:rPr lang="ru-RU" sz="2200" dirty="0">
                    <a:ea typeface="Calibri" panose="020F0502020204030204" pitchFamily="34" charset="0"/>
                  </a:rPr>
                  <a:t>.</a:t>
                </a:r>
                <a:r>
                  <a:rPr lang="en-US" sz="2200" dirty="0">
                    <a:ea typeface="Calibri" panose="020F0502020204030204" pitchFamily="34" charset="0"/>
                  </a:rPr>
                  <a:t> </a:t>
                </a:r>
                <a:endParaRPr lang="ru-RU" sz="22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1B0CFB-7275-010F-B73B-874E4C72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0"/>
                <a:ext cx="9073008" cy="1785104"/>
              </a:xfrm>
              <a:prstGeom prst="rect">
                <a:avLst/>
              </a:prstGeom>
              <a:blipFill>
                <a:blip r:embed="rId3"/>
                <a:stretch>
                  <a:fillRect l="-874" t="-2389" r="-874" b="-5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9B4DF-9765-88AD-17B1-D47619192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261776"/>
            <a:ext cx="495447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A37F7A0-D05D-4889-9300-F6F5B43CB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5D39BAFD-740D-460D-937F-C5C52187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 клетчатой бумаге постройте несколько точек, расположенных в узлах сетки, сумма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10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180233" name="Picture 9">
            <a:extLst>
              <a:ext uri="{FF2B5EF4-FFF2-40B4-BE49-F238E27FC236}">
                <a16:creationId xmlns:a16="http://schemas.microsoft.com/office/drawing/2014/main" id="{0E41D0ED-1B33-40BF-A4E5-C396C3C7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4384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4" name="Picture 10">
            <a:extLst>
              <a:ext uri="{FF2B5EF4-FFF2-40B4-BE49-F238E27FC236}">
                <a16:creationId xmlns:a16="http://schemas.microsoft.com/office/drawing/2014/main" id="{82054830-4941-49DB-810A-88A35BBE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438400"/>
            <a:ext cx="4391025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5" name="Picture 11">
            <a:extLst>
              <a:ext uri="{FF2B5EF4-FFF2-40B4-BE49-F238E27FC236}">
                <a16:creationId xmlns:a16="http://schemas.microsoft.com/office/drawing/2014/main" id="{EDFE4579-7749-4745-9A61-598AA2975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438400"/>
            <a:ext cx="43910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6" name="Picture 12">
            <a:extLst>
              <a:ext uri="{FF2B5EF4-FFF2-40B4-BE49-F238E27FC236}">
                <a16:creationId xmlns:a16="http://schemas.microsoft.com/office/drawing/2014/main" id="{C3FD89B4-441E-4E57-97CB-5D57B72B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2438400"/>
            <a:ext cx="441325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7" name="Picture 13">
            <a:extLst>
              <a:ext uri="{FF2B5EF4-FFF2-40B4-BE49-F238E27FC236}">
                <a16:creationId xmlns:a16="http://schemas.microsoft.com/office/drawing/2014/main" id="{084AEDC1-D39E-4452-BFDB-E18921E6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438400"/>
            <a:ext cx="44037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8" name="Picture 14">
            <a:extLst>
              <a:ext uri="{FF2B5EF4-FFF2-40B4-BE49-F238E27FC236}">
                <a16:creationId xmlns:a16="http://schemas.microsoft.com/office/drawing/2014/main" id="{BD113A9D-6EE0-41E1-A5BF-0E259E07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438400"/>
            <a:ext cx="44037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9" name="Picture 15">
            <a:extLst>
              <a:ext uri="{FF2B5EF4-FFF2-40B4-BE49-F238E27FC236}">
                <a16:creationId xmlns:a16="http://schemas.microsoft.com/office/drawing/2014/main" id="{69E73EB2-E0E0-411F-BB67-648A4016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4384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>
            <a:extLst>
              <a:ext uri="{FF2B5EF4-FFF2-40B4-BE49-F238E27FC236}">
                <a16:creationId xmlns:a16="http://schemas.microsoft.com/office/drawing/2014/main" id="{3AFCFFCC-803C-42D1-8BA7-69069BCA3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эллипса</a:t>
            </a:r>
          </a:p>
        </p:txBody>
      </p:sp>
      <p:sp>
        <p:nvSpPr>
          <p:cNvPr id="167939" name="Text Box 1027">
            <a:extLst>
              <a:ext uri="{FF2B5EF4-FFF2-40B4-BE49-F238E27FC236}">
                <a16:creationId xmlns:a16="http://schemas.microsoft.com/office/drawing/2014/main" id="{E5EC627A-358D-412A-82C0-30D969A6F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Геометрическое место точек плоскости, сумма расстояний от которых до двух заданных точек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эллипсом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эллипса.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7940" name="Picture 1028">
            <a:extLst>
              <a:ext uri="{FF2B5EF4-FFF2-40B4-BE49-F238E27FC236}">
                <a16:creationId xmlns:a16="http://schemas.microsoft.com/office/drawing/2014/main" id="{B932E607-0C60-4655-9762-A818B8FF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9973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1" name="Text Box 1029">
            <a:extLst>
              <a:ext uri="{FF2B5EF4-FFF2-40B4-BE49-F238E27FC236}">
                <a16:creationId xmlns:a16="http://schemas.microsoft.com/office/drawing/2014/main" id="{B37D0189-8AE4-407C-9279-C6D02908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для точек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эллипса с фокусами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сумма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постоянна и равна некоторому заданному отрезку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/>
              <a:t>, большему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B99097B-7992-4116-B3D2-3F6D0C064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2DA70865-93D5-4CFE-8F7E-3D58A8A9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 данному рисунку укажите способ построения эллипса с помощью кнопок, нитки и карандаша.</a:t>
            </a:r>
          </a:p>
        </p:txBody>
      </p:sp>
      <p:pic>
        <p:nvPicPr>
          <p:cNvPr id="59422" name="Picture 30">
            <a:extLst>
              <a:ext uri="{FF2B5EF4-FFF2-40B4-BE49-F238E27FC236}">
                <a16:creationId xmlns:a16="http://schemas.microsoft.com/office/drawing/2014/main" id="{0DAD0012-7CE5-44EB-95DD-FA1D1EFA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1403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0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04A72E5C-481C-42D2-9002-FE259A5F6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C73EF85A-2740-464A-ABB1-5C69EBCA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09600"/>
            <a:ext cx="91805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Даны фокусы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/>
              <a:t> и точка на эллипсе. Постройте ещё несколько точек этого эллипса.</a:t>
            </a:r>
            <a:endParaRPr lang="ru-RU" alt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5899" name="Picture 11">
            <a:extLst>
              <a:ext uri="{FF2B5EF4-FFF2-40B4-BE49-F238E27FC236}">
                <a16:creationId xmlns:a16="http://schemas.microsoft.com/office/drawing/2014/main" id="{EB8410F7-46B0-45D1-BBE2-6AD550A9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0" name="Picture 12">
            <a:extLst>
              <a:ext uri="{FF2B5EF4-FFF2-40B4-BE49-F238E27FC236}">
                <a16:creationId xmlns:a16="http://schemas.microsoft.com/office/drawing/2014/main" id="{7C65D438-C08F-4FED-BB40-F502ED99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812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1" name="Picture 13">
            <a:extLst>
              <a:ext uri="{FF2B5EF4-FFF2-40B4-BE49-F238E27FC236}">
                <a16:creationId xmlns:a16="http://schemas.microsoft.com/office/drawing/2014/main" id="{CAC8C70F-C44E-4FD3-9B09-5EF340EB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81200"/>
            <a:ext cx="438150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2" name="Picture 14">
            <a:extLst>
              <a:ext uri="{FF2B5EF4-FFF2-40B4-BE49-F238E27FC236}">
                <a16:creationId xmlns:a16="http://schemas.microsoft.com/office/drawing/2014/main" id="{20E76F69-D65D-472D-8143-571D270B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981200"/>
            <a:ext cx="45434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3" name="Picture 15">
            <a:extLst>
              <a:ext uri="{FF2B5EF4-FFF2-40B4-BE49-F238E27FC236}">
                <a16:creationId xmlns:a16="http://schemas.microsoft.com/office/drawing/2014/main" id="{5E65974C-D699-4E0E-A73C-56E4C14A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812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359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Для получения эллипса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 нужно выбрать инструмент «Эллипс», отметить левой кнопкой «мыши» две точки (фокусы эллипса) и третью точку. В результате на экране появится эллипс с данными фокусами, проходящий через данную точку. Цвет и размеры точек и линий можно менять.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7D105-0FBD-4EFD-A650-F64055280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04864"/>
            <a:ext cx="5615533" cy="44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3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63A4F0AF-84D6-73CA-95DD-666225BF8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87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88D5C6F6-F704-53CB-64A3-13F79EE1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073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Что будет происходить с эллипсом, если </a:t>
            </a:r>
            <a:r>
              <a:rPr lang="ru-RU" altLang="ru-RU" sz="3200" dirty="0"/>
              <a:t>константа </a:t>
            </a:r>
            <a:r>
              <a:rPr lang="en-US" altLang="ru-RU" sz="3200" i="1" dirty="0"/>
              <a:t>c </a:t>
            </a:r>
            <a:r>
              <a:rPr lang="ru-RU" altLang="ru-RU" sz="3200" dirty="0"/>
              <a:t>не изменяется, а </a:t>
            </a:r>
            <a:r>
              <a:rPr lang="ru-RU" altLang="ru-RU" sz="3200" dirty="0">
                <a:cs typeface="Times New Roman" panose="02020603050405020304" pitchFamily="18" charset="0"/>
              </a:rPr>
              <a:t>фокусы: 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приближаются друг к другу; б) удаляются друг от друга?</a:t>
            </a:r>
          </a:p>
        </p:txBody>
      </p:sp>
      <p:pic>
        <p:nvPicPr>
          <p:cNvPr id="147472" name="Picture 16">
            <a:extLst>
              <a:ext uri="{FF2B5EF4-FFF2-40B4-BE49-F238E27FC236}">
                <a16:creationId xmlns:a16="http://schemas.microsoft.com/office/drawing/2014/main" id="{536B8B79-6121-7A2D-9112-79547255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200525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74" name="Group 18">
            <a:extLst>
              <a:ext uri="{FF2B5EF4-FFF2-40B4-BE49-F238E27FC236}">
                <a16:creationId xmlns:a16="http://schemas.microsoft.com/office/drawing/2014/main" id="{D6EE11D5-AD68-AAE7-381E-BF1A5CEB332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09800"/>
            <a:ext cx="8077200" cy="4411663"/>
            <a:chOff x="432" y="1392"/>
            <a:chExt cx="5088" cy="2779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775C275A-92D7-A7E7-E828-956FBC5E4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Эллипс приближается к окружности</a:t>
              </a:r>
              <a:r>
                <a:rPr lang="en-US" altLang="ru-RU" dirty="0"/>
                <a:t> </a:t>
              </a:r>
              <a:r>
                <a:rPr lang="ru-RU" altLang="ru-RU" dirty="0"/>
                <a:t>радиуса </a:t>
              </a:r>
              <a:r>
                <a:rPr lang="en-US" altLang="ru-RU" i="1" dirty="0"/>
                <a:t>c</a:t>
              </a:r>
              <a:r>
                <a:rPr lang="en-US" altLang="ru-RU" dirty="0"/>
                <a:t>/2</a:t>
              </a:r>
              <a:r>
                <a:rPr lang="ru-RU" altLang="ru-RU" dirty="0"/>
                <a:t>; 	б) Эллипс приближается к отрезку длины </a:t>
              </a:r>
              <a:r>
                <a:rPr lang="en-US" altLang="ru-RU" i="1" dirty="0"/>
                <a:t>c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147473" name="Picture 17">
              <a:extLst>
                <a:ext uri="{FF2B5EF4-FFF2-40B4-BE49-F238E27FC236}">
                  <a16:creationId xmlns:a16="http://schemas.microsoft.com/office/drawing/2014/main" id="{F720D30A-504C-4426-98DE-36958F19B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92"/>
              <a:ext cx="3083" cy="2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1726</Words>
  <Application>Microsoft Office PowerPoint</Application>
  <PresentationFormat>Экран (4:3)</PresentationFormat>
  <Paragraphs>154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Cambria Math</vt:lpstr>
      <vt:lpstr>Times New Roman</vt:lpstr>
      <vt:lpstr>Оформление по умолчанию</vt:lpstr>
      <vt:lpstr>Эллипс</vt:lpstr>
      <vt:lpstr>Упражнение 1</vt:lpstr>
      <vt:lpstr>Упражнение 2</vt:lpstr>
      <vt:lpstr>Упражнение 3</vt:lpstr>
      <vt:lpstr>Определение эллипса</vt:lpstr>
      <vt:lpstr>Упражнение 4</vt:lpstr>
      <vt:lpstr>Упражнение 5</vt:lpstr>
      <vt:lpstr>Презентация PowerPoint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Касательная к эллипсу</vt:lpstr>
      <vt:lpstr>Презентация PowerPoint</vt:lpstr>
      <vt:lpstr>Презентация PowerPoint</vt:lpstr>
      <vt:lpstr>Упражнение 13</vt:lpstr>
      <vt:lpstr>Фокальное свойство эллипса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Лабораторная работа</vt:lpstr>
      <vt:lpstr>Упражнение 20</vt:lpstr>
      <vt:lpstr>Упражнение 21</vt:lpstr>
      <vt:lpstr>Презентация PowerPoint</vt:lpstr>
      <vt:lpstr>Упражнение 22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72</cp:revision>
  <dcterms:created xsi:type="dcterms:W3CDTF">2008-04-30T05:51:18Z</dcterms:created>
  <dcterms:modified xsi:type="dcterms:W3CDTF">2024-05-05T07:59:37Z</dcterms:modified>
</cp:coreProperties>
</file>