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0" r:id="rId2"/>
    <p:sldId id="320" r:id="rId3"/>
    <p:sldId id="328" r:id="rId4"/>
    <p:sldId id="321" r:id="rId5"/>
    <p:sldId id="326" r:id="rId6"/>
    <p:sldId id="329" r:id="rId7"/>
    <p:sldId id="1259" r:id="rId8"/>
    <p:sldId id="297" r:id="rId9"/>
    <p:sldId id="312" r:id="rId10"/>
    <p:sldId id="1252" r:id="rId11"/>
    <p:sldId id="316" r:id="rId12"/>
    <p:sldId id="1258" r:id="rId13"/>
    <p:sldId id="1432" r:id="rId14"/>
    <p:sldId id="1264" r:id="rId15"/>
    <p:sldId id="1271" r:id="rId16"/>
    <p:sldId id="1253" r:id="rId17"/>
    <p:sldId id="330" r:id="rId18"/>
    <p:sldId id="304" r:id="rId19"/>
    <p:sldId id="305" r:id="rId20"/>
    <p:sldId id="323" r:id="rId21"/>
    <p:sldId id="324" r:id="rId22"/>
    <p:sldId id="311" r:id="rId23"/>
    <p:sldId id="1260" r:id="rId24"/>
    <p:sldId id="322" r:id="rId25"/>
    <p:sldId id="1428" r:id="rId26"/>
    <p:sldId id="1429" r:id="rId27"/>
    <p:sldId id="1430" r:id="rId28"/>
    <p:sldId id="143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0929"/>
  </p:normalViewPr>
  <p:slideViewPr>
    <p:cSldViewPr>
      <p:cViewPr varScale="1">
        <p:scale>
          <a:sx n="95" d="100"/>
          <a:sy n="95" d="100"/>
        </p:scale>
        <p:origin x="3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29B9941-7A0A-4606-A517-68244751B2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D5BACD7-0B42-4B23-905B-C9B2300677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730BA36-D83C-407C-9D95-87032AA4F5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AC0B2F6-2D8D-4283-A1B5-64F225A8E4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35687F20-1C61-4F0D-B6AD-8D016A78CF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653896A-6CF4-4187-A34B-BFF0F9171E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AE5214-03A6-4D76-BBE4-DAFC601BE84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6ABC52-5367-41C0-AC09-B5F7BFA4C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1458B-763A-425E-A597-6CEA3418A4D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562D8504-EF4E-48BF-B268-86BC8706D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9C4CEF5-F760-4BA0-92BE-FC8E98BAD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56DD3E-93D2-C2C9-0362-55D9079E0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91FFF-2566-4F68-BB4A-D1F61FB03AE0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EC9A62C2-B65D-F39B-2453-43FA47DEA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FECACFAE-57B5-AAF8-62EB-871D755C1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2930E1-DBA5-48B6-9E41-9B712CDD47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EBD6A-39D5-4327-8F72-C4D75E8B6B42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DA860E91-8E07-4761-9DA5-C8F9CD0D96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6F3CBD3D-92D5-4738-B07E-D7FE51EED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73977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B4F5A2-6B0E-C005-EF0D-101611C55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1D870-976C-4DDD-B3D2-330866A59360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CBAF3230-FC3E-ACC8-BCCD-879D25A7F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A6BE34C8-729C-8FAB-26C9-0A80DBC6B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B4F5A2-6B0E-C005-EF0D-101611C55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1D870-976C-4DDD-B3D2-330866A59360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CBAF3230-FC3E-ACC8-BCCD-879D25A7F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A6BE34C8-729C-8FAB-26C9-0A80DBC6B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1504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B4F5A2-6B0E-C005-EF0D-101611C55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1D870-976C-4DDD-B3D2-330866A59360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CBAF3230-FC3E-ACC8-BCCD-879D25A7F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A6BE34C8-729C-8FAB-26C9-0A80DBC6B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11555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84AD7E7-711E-1BB8-2C39-747802F21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45F9D-5627-4227-8582-3798C06282AA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87E15676-107F-E9F8-80DB-103DB2360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63261DE4-A450-A7A5-37FB-B8487704C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30679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84AD7E7-711E-1BB8-2C39-747802F21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45F9D-5627-4227-8582-3798C06282AA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87E15676-107F-E9F8-80DB-103DB2360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63261DE4-A450-A7A5-37FB-B8487704C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1BDAD1-5F58-4546-8225-F1FB3BD3B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CF23-0250-4996-A58F-D7FD615919FB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7684931-1EEC-4AA4-8FC9-4CAB239CB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DD2F22-3861-49AA-9443-9E0DC679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3207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4D530F-8726-4D2F-BFDC-0D86242C69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13C87-15E9-4746-9E5D-D4C7F4E8A224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14F48180-8B64-40A4-B69B-C7BD8A2AD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298D28A2-EA0B-495C-B8E7-73D6775B5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3FAE61-8453-4E00-906D-3B8B41571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581C6-B1BD-4C1C-94B5-F9EDDEE8FF1E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EE553D91-C4C6-4156-9EBC-E06C45D36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FCBCC964-6D8A-498E-B22F-F1BFDE2B8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81AB63-0517-433B-A9AD-B2D7A2FAA1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901A2-4607-458D-BB89-0D9C0DF4ED7A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75106" name="Rectangle 1026">
            <a:extLst>
              <a:ext uri="{FF2B5EF4-FFF2-40B4-BE49-F238E27FC236}">
                <a16:creationId xmlns:a16="http://schemas.microsoft.com/office/drawing/2014/main" id="{06C0F0E7-4F2A-4965-A8EF-FCFA719DB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1027">
            <a:extLst>
              <a:ext uri="{FF2B5EF4-FFF2-40B4-BE49-F238E27FC236}">
                <a16:creationId xmlns:a16="http://schemas.microsoft.com/office/drawing/2014/main" id="{03D5510F-CB52-4465-AD84-C9264DC04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1545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B0AB96-0E7B-4B53-8963-90D0BB329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AF741-8B5B-43C1-A3DC-CE1B5CF93BE5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111AFFD9-A417-4F07-A7D4-DE618D497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64C2EB82-BEC6-4B96-B02D-582EF7459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2ED0DA-D178-47A9-8C90-D58E8B273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E548B-AA0A-4F1A-8208-B96C0AD4D6A5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6B4858C4-E750-4778-A341-0D1F18DAA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7AA84350-DE82-4F89-B589-F67B4B072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EA15DE-51B7-4187-BB91-C40696BE6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82BBC-DEA8-40BD-AF3D-771002AE70DB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56674" name="Rectangle 2050">
            <a:extLst>
              <a:ext uri="{FF2B5EF4-FFF2-40B4-BE49-F238E27FC236}">
                <a16:creationId xmlns:a16="http://schemas.microsoft.com/office/drawing/2014/main" id="{8975E8A2-21C5-4485-ABA0-6A5D4B3D1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2051">
            <a:extLst>
              <a:ext uri="{FF2B5EF4-FFF2-40B4-BE49-F238E27FC236}">
                <a16:creationId xmlns:a16="http://schemas.microsoft.com/office/drawing/2014/main" id="{647E27C3-3B63-4161-9858-D2F0638B1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3227F76-E964-AA87-69FD-8A9575BA0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DD472-50B9-448C-855C-1D7B3DB7AE01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B3D58174-408D-EE8D-33FD-A930425DF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8F43A541-2B9E-30BA-0C13-2F05FE252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FC2C19-F6C5-48F8-8F56-C8A27B6CBA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F0179-E753-42B2-8E30-8CCD05008428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038FE4BB-BC12-4857-B941-5EDE3AF62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AFA7DDE1-42F6-4057-B07B-DC52B10D4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15825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11638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46857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258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8231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87A169-28DF-4DA3-8F04-646416649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20BF4-507A-41CE-AB5B-BB55CE8FCCD9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17981771-3AA2-40BC-A332-011872756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6122A5DC-974F-4845-9825-795CE5D00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3994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98839A-FEBA-42D0-AE9B-C77F176586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9C34E-A73A-40DF-B032-21269A8CDF7F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77154" name="Rectangle 1026">
            <a:extLst>
              <a:ext uri="{FF2B5EF4-FFF2-40B4-BE49-F238E27FC236}">
                <a16:creationId xmlns:a16="http://schemas.microsoft.com/office/drawing/2014/main" id="{48346254-301E-457D-B611-CB567428C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1027">
            <a:extLst>
              <a:ext uri="{FF2B5EF4-FFF2-40B4-BE49-F238E27FC236}">
                <a16:creationId xmlns:a16="http://schemas.microsoft.com/office/drawing/2014/main" id="{AE37FB50-D573-4867-A4B4-B7A3255C2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E642D1-30F4-4270-9E73-CF9C8D8406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99B66-DF7B-4AC6-8087-0EF1E7965041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F231EF46-E7CE-486F-B121-7ADD61DC7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5356BF17-9E42-4EDC-A7E8-AEEB1D4D7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1BDAD1-5F58-4546-8225-F1FB3BD3B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CF23-0250-4996-A58F-D7FD615919FB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7684931-1EEC-4AA4-8FC9-4CAB239CB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DD2F22-3861-49AA-9443-9E0DC679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4806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0E4148-3DE2-1B99-F8DB-3DBFAEA27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FDDDC-D15F-44E8-989A-9B9C7D1203B1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EAEC464B-7296-D348-BE19-279AF5A8B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4BD851B1-2BBA-2651-918E-297ED516D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75135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6B1474-EBEE-4953-8603-310B83911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ABCD7-BAD8-47B7-8AE8-14C7515CFA84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8FFFE605-CB68-4388-92E6-26704EC01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D78EA132-4DA5-433E-8603-B2BB4E8C4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2543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CC5246-ED64-425C-9749-EA208E31D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35C01-A63C-4EE0-A353-6DC75D898322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7E767D60-AD58-4C09-B9B9-8B9599D00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DF6A9084-0316-484D-B11E-84800CBB7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3259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8372C-5C9D-4096-A722-1B5CD9E9E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05142A-93D1-4088-A000-8D117344B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02CE8-387B-4E61-BD6D-AFD41C66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EF9AF-B881-4963-865A-66FB679D5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8C5F78-4C8A-412F-A9FC-8D04DDBC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D5791-987C-41C8-A250-00478FAAD8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466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3B027-9194-4A92-9E17-CF6B880A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7A4949-B348-48CE-A2E8-D0FBAEC2E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10BC7D-23EC-4556-9EE4-631577E8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47F7C-E654-4CCC-9262-973BD734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6DB79C-48AC-4EC4-934C-7559A15E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2B8E5-A679-4D53-A2D3-AF3B768360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29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9724C5-32D2-4D8C-9293-6F23A3F94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F97087-FBD7-4431-BC61-5DD3F42C8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23C5D3-C568-4A3A-B7C8-711B4621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DA7DF-61DF-45D4-93F2-8A72C6D3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88FEF-318D-435E-B257-2CBDCABA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9F62D-180E-45BF-98E8-E9ADD95CAB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2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8F182-2197-41E0-8835-97967C57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7BC53-606D-44BB-AA7E-D92EADBD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05B618-49E6-4945-A394-3CA7FC58B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3BD8E-6B3F-4DA2-B41F-B6F101FA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0377AB-86F3-4643-8C97-9CB5A571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DE280-7E4A-499C-B6EE-2B112C97E7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126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F0240-A1CE-4A93-B55F-527D201D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90E924-DA9E-4AD3-8DB0-4EFE7127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14F6A-81F5-4C41-B337-C5A01663D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6343A-25DC-4C19-9E08-EF3D5767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B6681-A2AE-45E5-9A6E-392474CE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E1C4D-E0B8-4E4C-AA2E-27A893A252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66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61540-FD8C-4E83-8229-C7A1D02F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B0D7F-6DFF-4DA2-9F37-9C05E7111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5F338F-CFD5-4A3B-91BE-366E74BDD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5F8EE4-4F21-4FCB-B64A-B830C669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2D675-A68C-4899-B5F2-2AB079A8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13890A-AB4D-4E57-ABD0-B48C63FD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9616C-C358-4ECE-B7DF-6362CADB6A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20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FDB9A-BD6C-4EBA-8600-68BDAC32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A6B8F3-FB99-440C-92F2-284493905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4E3046-2F58-409E-B9C7-34A7DFB1E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19A790-ACE2-4C7F-A2CE-A25CDFBF0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0C9685-2198-4E93-8CC9-A416D1921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BE0F50-FC67-4B10-8B45-6C112192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00196D-BBCA-43D4-AF51-76DB1C86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872883-74B7-4AF6-82D4-C057F956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67CA6-4276-4FE1-AB2A-3C75597A20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21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C78F0-4CE4-4B31-84B7-B725119A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156D55-ED5D-4E4F-B7F2-1CBB657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102175-24DF-4FDA-9C8A-67E50FEE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3209BB-30A5-4C6E-87B0-76762D88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ABA24-433C-4818-99FC-71C846ED1E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62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560E5D-B434-4A9E-A397-2A568032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FA1749-50CB-40A2-AEC7-19D18B7E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8AEAD4-28E2-4B71-A05E-C8F98D80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8917-9816-406E-851C-1A2960D4ED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31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29BEB-EF17-4CF2-BF6A-1ED5E82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6172A-C92F-433C-A71D-78EA5279E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E2DA51-F6D9-4291-9E2F-6EBA6008F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0DED39-5977-4A22-B92A-30537486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0E362-FCFF-4A7C-9719-325C9F1A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59E20E-79FB-458B-B13D-3F5DE479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F743C-31E6-4C24-A1CC-E58405D766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01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FFE93-EBBD-44F3-945E-F4CEF6DB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7986F6-2FD0-4DDC-9779-80D7EAEBF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A7A095-A4AA-4634-9785-C968EB457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578DA3-F7FC-4FA8-9379-B62C6777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F4D3C8-3B77-4CD0-965C-B5FC5E53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6C3B4E-C416-4294-8D0F-9DE1F202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AA7D-DCDC-4B2D-92E6-495CE874B5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10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A57155-4140-43D4-9858-338B20DDB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83449-F8BC-4975-B438-2A5CE8630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B3E11D-525F-4864-A6BE-6C2296DAE9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8CFDD6-AD3A-4EE5-A806-1B0BABB4B6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795118-BB90-4CCA-AEA9-6B57FEFDA3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CF9BC3-1544-4845-8E50-5A38FF2103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EA8E7029-52B0-4FBF-9742-39235B4A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76872"/>
            <a:ext cx="7772400" cy="972344"/>
          </a:xfrm>
        </p:spPr>
        <p:txBody>
          <a:bodyPr/>
          <a:lstStyle/>
          <a:p>
            <a:r>
              <a:rPr lang="ru-RU" altLang="ru-RU" sz="6000" dirty="0">
                <a:solidFill>
                  <a:srgbClr val="FF3300"/>
                </a:solidFill>
              </a:rPr>
              <a:t>Гипербола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4448D0A0-57B7-9DDA-87D7-ABFB90331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3EC4895F-AE3E-9277-71D3-2F797E86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геометрическое место точек</a:t>
            </a:r>
            <a:r>
              <a:rPr lang="ru-RU" altLang="ru-RU" sz="2800" dirty="0"/>
              <a:t> </a:t>
            </a:r>
            <a:r>
              <a:rPr lang="en-US" altLang="ru-RU" sz="2800" i="1" dirty="0"/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, для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которых модуль разности </a:t>
            </a:r>
            <a:r>
              <a:rPr lang="en-US" altLang="ru-RU" sz="2800" dirty="0">
                <a:cs typeface="Times New Roman" panose="02020603050405020304" pitchFamily="18" charset="0"/>
              </a:rPr>
              <a:t>|</a:t>
            </a:r>
            <a:r>
              <a:rPr lang="en-US" altLang="ru-RU" sz="2800" i="1" dirty="0">
                <a:cs typeface="Times New Roman" panose="02020603050405020304" pitchFamily="18" charset="0"/>
              </a:rPr>
              <a:t>AF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 – </a:t>
            </a:r>
            <a:r>
              <a:rPr lang="en-US" altLang="ru-RU" sz="2800" i="1" dirty="0">
                <a:cs typeface="Times New Roman" panose="02020603050405020304" pitchFamily="18" charset="0"/>
              </a:rPr>
              <a:t>AF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2800" dirty="0">
                <a:cs typeface="Times New Roman" panose="02020603050405020304" pitchFamily="18" charset="0"/>
              </a:rPr>
              <a:t>|</a:t>
            </a:r>
            <a:r>
              <a:rPr lang="en-US" altLang="ru-RU" sz="2800" i="1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расстояний до двух заданных точек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: а)</a:t>
            </a:r>
            <a:r>
              <a:rPr lang="ru-RU" sz="2800" dirty="0"/>
              <a:t> </a:t>
            </a:r>
            <a:r>
              <a:rPr lang="ru-RU" altLang="ru-RU" sz="2800" dirty="0"/>
              <a:t>бол</a:t>
            </a:r>
            <a:r>
              <a:rPr lang="ru-RU" altLang="ru-RU" sz="2800" dirty="0">
                <a:cs typeface="Times New Roman" panose="02020603050405020304" pitchFamily="18" charset="0"/>
              </a:rPr>
              <a:t>ьше заданной величины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; б) </a:t>
            </a:r>
            <a:r>
              <a:rPr lang="ru-RU" altLang="ru-RU" sz="2800" dirty="0"/>
              <a:t>мен</a:t>
            </a:r>
            <a:r>
              <a:rPr lang="ru-RU" altLang="ru-RU" sz="2800" dirty="0">
                <a:cs typeface="Times New Roman" panose="02020603050405020304" pitchFamily="18" charset="0"/>
              </a:rPr>
              <a:t>ьше заданной величины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2036" name="Picture 4">
            <a:extLst>
              <a:ext uri="{FF2B5EF4-FFF2-40B4-BE49-F238E27FC236}">
                <a16:creationId xmlns:a16="http://schemas.microsoft.com/office/drawing/2014/main" id="{B286DC28-8198-2340-3C31-A80534D0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643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37" name="Group 5">
            <a:extLst>
              <a:ext uri="{FF2B5EF4-FFF2-40B4-BE49-F238E27FC236}">
                <a16:creationId xmlns:a16="http://schemas.microsoft.com/office/drawing/2014/main" id="{90C41600-76F1-63B3-C02A-60D5C7C35317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590800"/>
            <a:ext cx="8893175" cy="3433763"/>
            <a:chOff x="158" y="1632"/>
            <a:chExt cx="5602" cy="2163"/>
          </a:xfrm>
        </p:grpSpPr>
        <p:sp>
          <p:nvSpPr>
            <p:cNvPr id="172038" name="Text Box 6">
              <a:extLst>
                <a:ext uri="{FF2B5EF4-FFF2-40B4-BE49-F238E27FC236}">
                  <a16:creationId xmlns:a16="http://schemas.microsoft.com/office/drawing/2014/main" id="{DBA9D71D-614D-58CA-6092-5185B54FD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504"/>
              <a:ext cx="56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а) Точки </a:t>
              </a:r>
              <a:r>
                <a:rPr lang="en-US" altLang="ru-RU" i="1" dirty="0"/>
                <a:t> A’</a:t>
              </a:r>
              <a:r>
                <a:rPr lang="ru-RU" altLang="ru-RU" dirty="0"/>
                <a:t>, расположенные внутри ветвей гиперболы;</a:t>
              </a:r>
            </a:p>
          </p:txBody>
        </p:sp>
        <p:pic>
          <p:nvPicPr>
            <p:cNvPr id="172039" name="Picture 7">
              <a:extLst>
                <a:ext uri="{FF2B5EF4-FFF2-40B4-BE49-F238E27FC236}">
                  <a16:creationId xmlns:a16="http://schemas.microsoft.com/office/drawing/2014/main" id="{5588B1B3-7C4E-2427-E37D-1EC43C357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632"/>
              <a:ext cx="3298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2040" name="Group 8">
            <a:extLst>
              <a:ext uri="{FF2B5EF4-FFF2-40B4-BE49-F238E27FC236}">
                <a16:creationId xmlns:a16="http://schemas.microsoft.com/office/drawing/2014/main" id="{03EE7C6D-33CB-D9CC-F3AA-B6ADF683DEA5}"/>
              </a:ext>
            </a:extLst>
          </p:cNvPr>
          <p:cNvGrpSpPr>
            <a:grpSpLocks/>
          </p:cNvGrpSpPr>
          <p:nvPr/>
        </p:nvGrpSpPr>
        <p:grpSpPr bwMode="auto">
          <a:xfrm>
            <a:off x="1259632" y="2564904"/>
            <a:ext cx="7808168" cy="3916859"/>
            <a:chOff x="748" y="1584"/>
            <a:chExt cx="4964" cy="2499"/>
          </a:xfrm>
        </p:grpSpPr>
        <p:sp>
          <p:nvSpPr>
            <p:cNvPr id="172041" name="Text Box 9">
              <a:extLst>
                <a:ext uri="{FF2B5EF4-FFF2-40B4-BE49-F238E27FC236}">
                  <a16:creationId xmlns:a16="http://schemas.microsoft.com/office/drawing/2014/main" id="{B4112B8C-0CF3-6333-6D4C-0BE48A435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3792"/>
              <a:ext cx="49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б) точки</a:t>
              </a:r>
              <a:r>
                <a:rPr lang="en-US" altLang="ru-RU" dirty="0"/>
                <a:t> </a:t>
              </a:r>
              <a:r>
                <a:rPr lang="en-US" altLang="ru-RU" i="1" dirty="0"/>
                <a:t>A”</a:t>
              </a:r>
              <a:r>
                <a:rPr lang="ru-RU" altLang="ru-RU" dirty="0"/>
                <a:t>, расположенные между ветвями гиперболы.</a:t>
              </a:r>
            </a:p>
          </p:txBody>
        </p:sp>
        <p:pic>
          <p:nvPicPr>
            <p:cNvPr id="172042" name="Picture 10">
              <a:extLst>
                <a:ext uri="{FF2B5EF4-FFF2-40B4-BE49-F238E27FC236}">
                  <a16:creationId xmlns:a16="http://schemas.microsoft.com/office/drawing/2014/main" id="{E408EA55-9784-D314-885A-5FB231BA0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584"/>
              <a:ext cx="368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46607CE0-4159-4ACA-A0F8-C483DB480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165891" name="Text Box 3">
            <a:extLst>
              <a:ext uri="{FF2B5EF4-FFF2-40B4-BE49-F238E27FC236}">
                <a16:creationId xmlns:a16="http://schemas.microsoft.com/office/drawing/2014/main" id="{5871A4BF-BDFE-468C-B8B6-0F49C8CFA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геометрическое место точек пересечения пар окружностей с заданными центрами и разностью радиусов.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grpSp>
        <p:nvGrpSpPr>
          <p:cNvPr id="165892" name="Group 4">
            <a:extLst>
              <a:ext uri="{FF2B5EF4-FFF2-40B4-BE49-F238E27FC236}">
                <a16:creationId xmlns:a16="http://schemas.microsoft.com/office/drawing/2014/main" id="{5AC522D6-9910-44CF-9441-45468A6C881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33600"/>
            <a:ext cx="7696200" cy="4252913"/>
            <a:chOff x="192" y="1344"/>
            <a:chExt cx="4848" cy="2679"/>
          </a:xfrm>
        </p:grpSpPr>
        <p:pic>
          <p:nvPicPr>
            <p:cNvPr id="165893" name="Picture 5">
              <a:extLst>
                <a:ext uri="{FF2B5EF4-FFF2-40B4-BE49-F238E27FC236}">
                  <a16:creationId xmlns:a16="http://schemas.microsoft.com/office/drawing/2014/main" id="{267FE3A1-1884-4C14-B27D-08C477222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344"/>
              <a:ext cx="3022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894" name="Text Box 6">
              <a:extLst>
                <a:ext uri="{FF2B5EF4-FFF2-40B4-BE49-F238E27FC236}">
                  <a16:creationId xmlns:a16="http://schemas.microsoft.com/office/drawing/2014/main" id="{FC9A941B-DC74-42C6-A587-E803F4B46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96"/>
              <a:ext cx="48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Гипербола.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98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5750D50B-EB7C-AB13-A52A-BD652183A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D8ECDAB2-A988-EBB4-1A01-6E0CA366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геометрическое место центров окружностей,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проходящих через данную точку </a:t>
            </a:r>
            <a:r>
              <a:rPr lang="en-US" altLang="ru-RU" sz="3200" i="1" dirty="0">
                <a:cs typeface="Times New Roman" panose="02020603050405020304" pitchFamily="18" charset="0"/>
              </a:rPr>
              <a:t>P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ru-RU" altLang="ru-RU" sz="3200" dirty="0">
                <a:cs typeface="Times New Roman" panose="02020603050405020304" pitchFamily="18" charset="0"/>
              </a:rPr>
              <a:t>и касающихся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внешним или</a:t>
            </a:r>
            <a:r>
              <a:rPr lang="ru-RU" sz="3200" dirty="0"/>
              <a:t> </a:t>
            </a:r>
            <a:r>
              <a:rPr lang="ru-RU" altLang="ru-RU" sz="3200" dirty="0"/>
              <a:t>внутренним образом</a:t>
            </a:r>
            <a:r>
              <a:rPr lang="ru-RU" altLang="ru-RU" sz="3200" dirty="0">
                <a:cs typeface="Times New Roman" panose="02020603050405020304" pitchFamily="18" charset="0"/>
              </a:rPr>
              <a:t> данной окружности с центром </a:t>
            </a:r>
            <a:r>
              <a:rPr lang="en-US" altLang="ru-RU" sz="3200" i="1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0BAF6ED-14E5-E05E-8527-1EC46289537A}"/>
              </a:ext>
            </a:extLst>
          </p:cNvPr>
          <p:cNvGrpSpPr/>
          <p:nvPr/>
        </p:nvGrpSpPr>
        <p:grpSpPr>
          <a:xfrm>
            <a:off x="395536" y="2839143"/>
            <a:ext cx="7696200" cy="3646464"/>
            <a:chOff x="395536" y="2839143"/>
            <a:chExt cx="7696200" cy="3646464"/>
          </a:xfrm>
        </p:grpSpPr>
        <p:sp>
          <p:nvSpPr>
            <p:cNvPr id="167942" name="Text Box 6">
              <a:extLst>
                <a:ext uri="{FF2B5EF4-FFF2-40B4-BE49-F238E27FC236}">
                  <a16:creationId xmlns:a16="http://schemas.microsoft.com/office/drawing/2014/main" id="{9EDB5CB8-80C7-89AF-AC3A-6C884B892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5838383"/>
              <a:ext cx="7696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Гипербола.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8C7D9BC-E9CD-D90A-DC4D-981E75966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5896" y="2839143"/>
              <a:ext cx="4076432" cy="36464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5750D50B-EB7C-AB13-A52A-BD652183A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D8ECDAB2-A988-EBB4-1A01-6E0CA366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геометрическое место центров окружностей, касающихся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внешним или</a:t>
            </a:r>
            <a:r>
              <a:rPr lang="ru-RU" sz="3200" dirty="0"/>
              <a:t> </a:t>
            </a:r>
            <a:r>
              <a:rPr lang="ru-RU" altLang="ru-RU" sz="3200" dirty="0"/>
              <a:t>внутренним образом</a:t>
            </a:r>
            <a:r>
              <a:rPr lang="ru-RU" altLang="ru-RU" sz="3200" dirty="0">
                <a:cs typeface="Times New Roman" panose="02020603050405020304" pitchFamily="18" charset="0"/>
              </a:rPr>
              <a:t> двух заданных окружностей.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415AF2B-4F4C-5028-4392-3963A90FD6F0}"/>
              </a:ext>
            </a:extLst>
          </p:cNvPr>
          <p:cNvGrpSpPr/>
          <p:nvPr/>
        </p:nvGrpSpPr>
        <p:grpSpPr>
          <a:xfrm>
            <a:off x="304800" y="2411256"/>
            <a:ext cx="7696200" cy="3817822"/>
            <a:chOff x="304800" y="2411256"/>
            <a:chExt cx="7696200" cy="3817822"/>
          </a:xfrm>
        </p:grpSpPr>
        <p:sp>
          <p:nvSpPr>
            <p:cNvPr id="167942" name="Text Box 6">
              <a:extLst>
                <a:ext uri="{FF2B5EF4-FFF2-40B4-BE49-F238E27FC236}">
                  <a16:creationId xmlns:a16="http://schemas.microsoft.com/office/drawing/2014/main" id="{9EDB5CB8-80C7-89AF-AC3A-6C884B892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86405"/>
              <a:ext cx="7696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Гипербола.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BFE1967-6665-75F5-6C25-43BB86904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2411256"/>
              <a:ext cx="3916559" cy="3817822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4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5750D50B-EB7C-AB13-A52A-BD652183A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D8ECDAB2-A988-EBB4-1A01-6E0CA366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Даны две окружности. Найдите геометрическое место центров окружностей, касающихся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одной из них внешним, а другой внутренним образом.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090FE71-9D70-D417-8B99-E300FB06BDEF}"/>
              </a:ext>
            </a:extLst>
          </p:cNvPr>
          <p:cNvGrpSpPr/>
          <p:nvPr/>
        </p:nvGrpSpPr>
        <p:grpSpPr>
          <a:xfrm>
            <a:off x="304800" y="2288950"/>
            <a:ext cx="7696200" cy="3716568"/>
            <a:chOff x="304800" y="2288950"/>
            <a:chExt cx="7696200" cy="3716568"/>
          </a:xfrm>
        </p:grpSpPr>
        <p:sp>
          <p:nvSpPr>
            <p:cNvPr id="167942" name="Text Box 6">
              <a:extLst>
                <a:ext uri="{FF2B5EF4-FFF2-40B4-BE49-F238E27FC236}">
                  <a16:creationId xmlns:a16="http://schemas.microsoft.com/office/drawing/2014/main" id="{9EDB5CB8-80C7-89AF-AC3A-6C884B892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86405"/>
              <a:ext cx="7696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Гипербола.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1CAA72C-4A86-92BF-68C3-ACFCAD1DB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3808" y="2288950"/>
              <a:ext cx="4182059" cy="3286584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050">
            <a:extLst>
              <a:ext uri="{FF2B5EF4-FFF2-40B4-BE49-F238E27FC236}">
                <a16:creationId xmlns:a16="http://schemas.microsoft.com/office/drawing/2014/main" id="{39096AAD-9188-3EE8-FC44-1FBF5F71A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Касательная к гиперболе</a:t>
            </a:r>
          </a:p>
        </p:txBody>
      </p:sp>
      <p:sp>
        <p:nvSpPr>
          <p:cNvPr id="139268" name="Text Box 2052">
            <a:extLst>
              <a:ext uri="{FF2B5EF4-FFF2-40B4-BE49-F238E27FC236}">
                <a16:creationId xmlns:a16="http://schemas.microsoft.com/office/drawing/2014/main" id="{B77A76B8-9523-1681-D19C-110030E11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Прямая, проходящая через точку </a:t>
            </a:r>
            <a:r>
              <a:rPr lang="ru-RU" altLang="ru-RU" i="1" dirty="0">
                <a:cs typeface="Times New Roman" panose="02020603050405020304" pitchFamily="18" charset="0"/>
              </a:rPr>
              <a:t>А </a:t>
            </a:r>
            <a:r>
              <a:rPr lang="ru-RU" altLang="ru-RU" dirty="0">
                <a:cs typeface="Times New Roman" panose="02020603050405020304" pitchFamily="18" charset="0"/>
              </a:rPr>
              <a:t>гиперболы, остальные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ru-RU" altLang="ru-RU" dirty="0">
                <a:cs typeface="Times New Roman" panose="02020603050405020304" pitchFamily="18" charset="0"/>
              </a:rPr>
              <a:t> которой лежат между ветвями гиперболы, т.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е.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удовлетворяют неравенству </a:t>
            </a:r>
            <a:r>
              <a:rPr lang="en-US" altLang="ru-RU" dirty="0">
                <a:cs typeface="Times New Roman" panose="02020603050405020304" pitchFamily="18" charset="0"/>
              </a:rPr>
              <a:t>|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 –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’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en-US" altLang="ru-RU" dirty="0">
                <a:cs typeface="Times New Roman" panose="02020603050405020304" pitchFamily="18" charset="0"/>
              </a:rPr>
              <a:t>|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&lt;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касательной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к гиперболе.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Точка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точкой касания.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4858DA-12BF-01F4-DDFE-954904AE06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348880"/>
            <a:ext cx="4404405" cy="352839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0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88" name="Picture 2072">
            <a:extLst>
              <a:ext uri="{FF2B5EF4-FFF2-40B4-BE49-F238E27FC236}">
                <a16:creationId xmlns:a16="http://schemas.microsoft.com/office/drawing/2014/main" id="{3F5251E1-F99C-AE0F-1F46-FFC71B818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3" y="907840"/>
            <a:ext cx="36877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054">
            <a:extLst>
              <a:ext uri="{FF2B5EF4-FFF2-40B4-BE49-F238E27FC236}">
                <a16:creationId xmlns:a16="http://schemas.microsoft.com/office/drawing/2014/main" id="{C5DEAF72-A12B-46ED-3D16-3FBFEC15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Касательной к гиперболе, проходящей через точку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является прямая, содержащая биссектрису угла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D206CBCE-819A-543F-D26D-B208CD8A0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088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</a:t>
            </a:r>
            <a:r>
              <a:rPr lang="ru-RU" altLang="ru-RU" dirty="0"/>
              <a:t>На отрезке </a:t>
            </a:r>
            <a:r>
              <a:rPr lang="en-US" altLang="ru-RU" i="1" dirty="0"/>
              <a:t>F</a:t>
            </a:r>
            <a:r>
              <a:rPr lang="en-US" altLang="ru-RU" baseline="-25000" dirty="0"/>
              <a:t>1</a:t>
            </a:r>
            <a:r>
              <a:rPr lang="en-US" altLang="ru-RU" i="1" dirty="0"/>
              <a:t>A </a:t>
            </a:r>
            <a:r>
              <a:rPr lang="ru-RU" altLang="ru-RU" dirty="0"/>
              <a:t>отложим отрезок </a:t>
            </a:r>
            <a:r>
              <a:rPr lang="en-US" altLang="ru-RU" i="1" dirty="0"/>
              <a:t>AF</a:t>
            </a:r>
            <a:r>
              <a:rPr lang="en-US" altLang="ru-RU" i="1" baseline="-25000" dirty="0"/>
              <a:t>2</a:t>
            </a:r>
            <a:r>
              <a:rPr lang="en-US" altLang="ru-RU" dirty="0"/>
              <a:t>’, </a:t>
            </a:r>
            <a:r>
              <a:rPr lang="ru-RU" altLang="ru-RU" dirty="0"/>
              <a:t>равный отрезку </a:t>
            </a:r>
            <a:r>
              <a:rPr lang="en-US" altLang="ru-RU" i="1" dirty="0"/>
              <a:t>AF</a:t>
            </a:r>
            <a:r>
              <a:rPr lang="en-US" altLang="ru-RU" baseline="-25000" dirty="0"/>
              <a:t>2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altLang="ru-RU" dirty="0"/>
              <a:t>Прямая </a:t>
            </a:r>
            <a:r>
              <a:rPr lang="en-US" altLang="ru-RU" i="1" dirty="0"/>
              <a:t>a </a:t>
            </a:r>
            <a:r>
              <a:rPr lang="ru-RU" altLang="ru-RU" dirty="0"/>
              <a:t>является серединным перпендикуляром к отрезку </a:t>
            </a:r>
            <a:r>
              <a:rPr lang="en-US" altLang="ru-RU" i="1" dirty="0"/>
              <a:t>F</a:t>
            </a:r>
            <a:r>
              <a:rPr lang="en-US" altLang="ru-RU" baseline="-25000" dirty="0"/>
              <a:t>2</a:t>
            </a:r>
            <a:r>
              <a:rPr lang="en-US" altLang="ru-RU" i="1" dirty="0"/>
              <a:t>F</a:t>
            </a:r>
            <a:r>
              <a:rPr lang="en-US" altLang="ru-RU" baseline="-25000" dirty="0"/>
              <a:t>2</a:t>
            </a:r>
            <a:r>
              <a:rPr lang="en-US" altLang="ru-RU" i="1" dirty="0"/>
              <a:t>’</a:t>
            </a:r>
            <a:r>
              <a:rPr lang="en-US" altLang="ru-RU" dirty="0"/>
              <a:t>. </a:t>
            </a:r>
            <a:r>
              <a:rPr lang="ru-RU" altLang="ru-RU" dirty="0"/>
              <a:t>Следовательно, </a:t>
            </a:r>
            <a:r>
              <a:rPr lang="en-US" altLang="ru-RU" i="1" dirty="0"/>
              <a:t>A’F</a:t>
            </a:r>
            <a:r>
              <a:rPr lang="en-US" altLang="ru-RU" baseline="-25000" dirty="0"/>
              <a:t>2</a:t>
            </a:r>
            <a:r>
              <a:rPr lang="en-US" altLang="ru-RU" dirty="0"/>
              <a:t> = </a:t>
            </a:r>
            <a:r>
              <a:rPr lang="en-US" altLang="ru-RU" i="1" dirty="0"/>
              <a:t>A’F</a:t>
            </a:r>
            <a:r>
              <a:rPr lang="en-US" altLang="ru-RU" baseline="-25000" dirty="0"/>
              <a:t>2</a:t>
            </a:r>
            <a:r>
              <a:rPr lang="en-US" altLang="ru-RU" i="1" dirty="0"/>
              <a:t>’</a:t>
            </a:r>
            <a:r>
              <a:rPr lang="en-US" altLang="ru-RU" dirty="0"/>
              <a:t>. </a:t>
            </a:r>
            <a:r>
              <a:rPr lang="ru-RU" altLang="ru-RU" dirty="0"/>
              <a:t>Тогда </a:t>
            </a:r>
            <a:r>
              <a:rPr lang="en-US" altLang="ru-RU" dirty="0"/>
              <a:t>|</a:t>
            </a:r>
            <a:r>
              <a:rPr lang="en-US" altLang="ru-RU" i="1" dirty="0"/>
              <a:t>A’F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–</a:t>
            </a:r>
            <a:r>
              <a:rPr lang="en-US" altLang="ru-RU" dirty="0"/>
              <a:t> </a:t>
            </a:r>
            <a:r>
              <a:rPr lang="en-US" altLang="ru-RU" i="1" dirty="0"/>
              <a:t>A’F</a:t>
            </a:r>
            <a:r>
              <a:rPr lang="en-US" altLang="ru-RU" baseline="-25000" dirty="0"/>
              <a:t>2</a:t>
            </a:r>
            <a:r>
              <a:rPr lang="en-US" altLang="ru-RU" dirty="0"/>
              <a:t>| = |</a:t>
            </a:r>
            <a:r>
              <a:rPr lang="en-US" altLang="ru-RU" i="1" dirty="0"/>
              <a:t>A’F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–</a:t>
            </a:r>
            <a:r>
              <a:rPr lang="en-US" altLang="ru-RU" dirty="0"/>
              <a:t> </a:t>
            </a:r>
            <a:r>
              <a:rPr lang="en-US" altLang="ru-RU" i="1" dirty="0"/>
              <a:t>A’F</a:t>
            </a:r>
            <a:r>
              <a:rPr lang="en-US" altLang="ru-RU" baseline="-25000" dirty="0"/>
              <a:t>2</a:t>
            </a:r>
            <a:r>
              <a:rPr lang="en-US" altLang="ru-RU" i="1" dirty="0"/>
              <a:t>’</a:t>
            </a:r>
            <a:r>
              <a:rPr lang="en-US" altLang="ru-RU" dirty="0"/>
              <a:t>|</a:t>
            </a:r>
            <a:r>
              <a:rPr lang="en-US" altLang="ru-RU" i="1" dirty="0"/>
              <a:t>&lt; F</a:t>
            </a:r>
            <a:r>
              <a:rPr lang="en-US" altLang="ru-RU" baseline="-25000" dirty="0"/>
              <a:t>1</a:t>
            </a:r>
            <a:r>
              <a:rPr lang="en-US" altLang="ru-RU" i="1" dirty="0"/>
              <a:t>F</a:t>
            </a:r>
            <a:r>
              <a:rPr lang="en-US" altLang="ru-RU" baseline="-25000" dirty="0"/>
              <a:t>2</a:t>
            </a:r>
            <a:r>
              <a:rPr lang="en-US" altLang="ru-RU" i="1" dirty="0"/>
              <a:t>’ = AF</a:t>
            </a:r>
            <a:r>
              <a:rPr lang="en-US" altLang="ru-RU" baseline="-25000" dirty="0"/>
              <a:t>1</a:t>
            </a:r>
            <a:r>
              <a:rPr lang="en-US" altLang="ru-RU" dirty="0"/>
              <a:t> – </a:t>
            </a:r>
            <a:r>
              <a:rPr lang="en-US" altLang="ru-RU" i="1" dirty="0"/>
              <a:t>AF</a:t>
            </a:r>
            <a:r>
              <a:rPr lang="en-US" altLang="ru-RU" baseline="-25000" dirty="0"/>
              <a:t>2</a:t>
            </a:r>
            <a:r>
              <a:rPr lang="en-US" altLang="ru-RU" i="1" dirty="0"/>
              <a:t>’</a:t>
            </a:r>
            <a:r>
              <a:rPr lang="en-US" altLang="ru-RU" dirty="0"/>
              <a:t> = </a:t>
            </a:r>
            <a:r>
              <a:rPr lang="en-US" altLang="ru-RU" i="1" dirty="0"/>
              <a:t>AF</a:t>
            </a:r>
            <a:r>
              <a:rPr lang="en-US" altLang="ru-RU" baseline="-25000" dirty="0"/>
              <a:t>1</a:t>
            </a:r>
            <a:r>
              <a:rPr lang="en-US" altLang="ru-RU" dirty="0"/>
              <a:t> – </a:t>
            </a:r>
            <a:r>
              <a:rPr lang="en-US" altLang="ru-RU" i="1" dirty="0"/>
              <a:t>AF</a:t>
            </a:r>
            <a:r>
              <a:rPr lang="en-US" altLang="ru-RU" baseline="-25000" dirty="0"/>
              <a:t>2</a:t>
            </a:r>
            <a:r>
              <a:rPr lang="en-US" altLang="ru-RU" i="1" baseline="-25000" dirty="0"/>
              <a:t> </a:t>
            </a:r>
            <a:r>
              <a:rPr lang="en-US" altLang="ru-RU" dirty="0"/>
              <a:t>= </a:t>
            </a:r>
            <a:r>
              <a:rPr lang="en-US" altLang="ru-RU" i="1" dirty="0"/>
              <a:t>c</a:t>
            </a:r>
            <a:r>
              <a:rPr lang="en-US" altLang="ru-RU" dirty="0"/>
              <a:t>. </a:t>
            </a:r>
            <a:r>
              <a:rPr lang="ru-RU" altLang="ru-RU" dirty="0"/>
              <a:t>Значит, точка </a:t>
            </a:r>
            <a:r>
              <a:rPr lang="en-US" altLang="ru-RU" i="1" dirty="0"/>
              <a:t>A’ </a:t>
            </a:r>
            <a:r>
              <a:rPr lang="ru-RU" altLang="ru-RU" dirty="0"/>
              <a:t>не принадлежит гиперболе.</a:t>
            </a:r>
            <a:endParaRPr lang="ru-RU" altLang="ru-RU" i="1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E58E86-719A-09AD-49AD-0734BCCBC458}"/>
              </a:ext>
            </a:extLst>
          </p:cNvPr>
          <p:cNvGrpSpPr/>
          <p:nvPr/>
        </p:nvGrpSpPr>
        <p:grpSpPr>
          <a:xfrm>
            <a:off x="539552" y="878622"/>
            <a:ext cx="8604448" cy="3439490"/>
            <a:chOff x="539552" y="878622"/>
            <a:chExt cx="8604448" cy="3439490"/>
          </a:xfrm>
        </p:grpSpPr>
        <p:pic>
          <p:nvPicPr>
            <p:cNvPr id="139290" name="Picture 2074">
              <a:extLst>
                <a:ext uri="{FF2B5EF4-FFF2-40B4-BE49-F238E27FC236}">
                  <a16:creationId xmlns:a16="http://schemas.microsoft.com/office/drawing/2014/main" id="{F73AA9BB-2F27-C3B2-9740-D6DD7188E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878622"/>
              <a:ext cx="3687763" cy="297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 Box 9">
              <a:extLst>
                <a:ext uri="{FF2B5EF4-FFF2-40B4-BE49-F238E27FC236}">
                  <a16:creationId xmlns:a16="http://schemas.microsoft.com/office/drawing/2014/main" id="{98D97A9F-45F0-962C-F0BE-F92044D5E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008" y="901792"/>
              <a:ext cx="4499992" cy="3416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	Доказательство. </a:t>
              </a:r>
              <a:r>
                <a:rPr lang="ru-RU" altLang="ru-RU" dirty="0"/>
                <a:t>Для</a:t>
              </a:r>
              <a:r>
                <a:rPr lang="ru-RU" dirty="0"/>
                <a:t> </a:t>
              </a:r>
              <a:r>
                <a:rPr lang="ru-RU" altLang="ru-RU" dirty="0"/>
                <a:t>точки </a:t>
              </a:r>
              <a:r>
                <a:rPr lang="en-US" altLang="ru-RU" i="1" dirty="0"/>
                <a:t>A</a:t>
              </a:r>
              <a:r>
                <a:rPr lang="ru-RU" altLang="ru-RU" dirty="0"/>
                <a:t>, для которой выполняется равенство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–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c</a:t>
              </a:r>
              <a:r>
                <a:rPr lang="en-US" altLang="ru-RU" dirty="0"/>
                <a:t>,</a:t>
              </a:r>
              <a:r>
                <a:rPr lang="en-US" altLang="ru-RU" i="1" dirty="0"/>
                <a:t> </a:t>
              </a:r>
              <a:r>
                <a:rPr lang="ru-RU" altLang="ru-RU" dirty="0"/>
                <a:t>рассмотрим прямую </a:t>
              </a:r>
              <a:r>
                <a:rPr lang="en-US" altLang="ru-RU" i="1" dirty="0"/>
                <a:t>a</a:t>
              </a:r>
              <a:r>
                <a:rPr lang="ru-RU" altLang="ru-RU" dirty="0"/>
                <a:t>, содержащую биссектрису угла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.</a:t>
              </a:r>
              <a:r>
                <a:rPr lang="ru-RU" altLang="ru-RU" i="1" dirty="0"/>
                <a:t> </a:t>
              </a:r>
              <a:r>
                <a:rPr lang="ru-RU" altLang="ru-RU" dirty="0"/>
                <a:t>Докажем, что все остальные точки </a:t>
              </a:r>
              <a:r>
                <a:rPr lang="en-US" altLang="ru-RU" i="1" dirty="0"/>
                <a:t>A’ </a:t>
              </a:r>
              <a:r>
                <a:rPr lang="ru-RU" altLang="ru-RU" dirty="0"/>
                <a:t>прямой </a:t>
              </a:r>
              <a:r>
                <a:rPr lang="en-US" altLang="ru-RU" i="1" dirty="0"/>
                <a:t>a </a:t>
              </a:r>
              <a:r>
                <a:rPr lang="ru-RU" altLang="ru-RU" dirty="0"/>
                <a:t>лежат между ветвями гиперболы.</a:t>
              </a:r>
              <a:endParaRPr lang="ru-RU" altLang="ru-RU" i="1" dirty="0"/>
            </a:p>
          </p:txBody>
        </p:sp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>
            <a:extLst>
              <a:ext uri="{FF2B5EF4-FFF2-40B4-BE49-F238E27FC236}">
                <a16:creationId xmlns:a16="http://schemas.microsoft.com/office/drawing/2014/main" id="{D9C8A7D9-5A01-4218-AAF1-4C5B96BB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Для получения касательной к гиперболе, проходящей через данную точку, нужно выбрать инструмент «Касательная», кликнуть левой кнопкой «мыши» по отмеченной точке и гиперболе. В результате на экране появится касательная к гиперболе.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DB942B-D026-4B36-B6FE-4992AE2FE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09665"/>
            <a:ext cx="6551637" cy="51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30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5B080D08-8C5E-4683-9EFE-F73922C15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Фокальное свойство гиперболы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4C5848A5-0DEF-4B10-93E8-77480EDBC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Если источник света поместить в один из фокусов гиперболы, то лучи, отразившись от </a:t>
            </a:r>
            <a:r>
              <a:rPr lang="ru-RU" altLang="ru-RU" sz="2800" dirty="0" err="1">
                <a:cs typeface="Times New Roman" panose="02020603050405020304" pitchFamily="18" charset="0"/>
              </a:rPr>
              <a:t>нее</a:t>
            </a:r>
            <a:r>
              <a:rPr lang="ru-RU" altLang="ru-RU" sz="2800" dirty="0">
                <a:cs typeface="Times New Roman" panose="02020603050405020304" pitchFamily="18" charset="0"/>
              </a:rPr>
              <a:t>, пойдут так, как будто бы они исходят из другого фокуса.</a:t>
            </a:r>
          </a:p>
        </p:txBody>
      </p:sp>
      <p:pic>
        <p:nvPicPr>
          <p:cNvPr id="141325" name="Picture 13">
            <a:extLst>
              <a:ext uri="{FF2B5EF4-FFF2-40B4-BE49-F238E27FC236}">
                <a16:creationId xmlns:a16="http://schemas.microsoft.com/office/drawing/2014/main" id="{2228D44E-4270-478A-807B-16D14DCE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7879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EDEAD610-F2A7-4B9F-A9AB-784151FDD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09388A15-452A-491B-B2E9-D33F538EF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По данному рисунку укажите способ построения касательной, проходящей через точку </a:t>
            </a:r>
            <a:r>
              <a:rPr lang="en-US" altLang="ru-RU" sz="2800" i="1" dirty="0"/>
              <a:t>C</a:t>
            </a:r>
            <a:r>
              <a:rPr lang="ru-RU" altLang="ru-RU" sz="2800" i="1" dirty="0"/>
              <a:t>,</a:t>
            </a:r>
            <a:r>
              <a:rPr lang="ru-RU" altLang="ru-RU" sz="2800" dirty="0"/>
              <a:t> к гиперболе, заданной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 и константой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с помощью циркуля и линейки.</a:t>
            </a:r>
          </a:p>
        </p:txBody>
      </p:sp>
      <p:pic>
        <p:nvPicPr>
          <p:cNvPr id="143369" name="Picture 9">
            <a:extLst>
              <a:ext uri="{FF2B5EF4-FFF2-40B4-BE49-F238E27FC236}">
                <a16:creationId xmlns:a16="http://schemas.microsoft.com/office/drawing/2014/main" id="{77035CA9-DBBF-4D57-936A-09640ACCF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37719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B121C7D2-8542-4E77-BB53-F0F922A7C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74083" name="Text Box 3">
            <a:extLst>
              <a:ext uri="{FF2B5EF4-FFF2-40B4-BE49-F238E27FC236}">
                <a16:creationId xmlns:a16="http://schemas.microsoft.com/office/drawing/2014/main" id="{D6DD1FB0-71A2-424A-BA62-0D73FCC4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клетчатой бумаге постройте несколько точек, расположенных в узлах сетки, модуль разности расстояний от 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равен 2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Соедините их плавной кривой.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174093" name="Picture 13">
            <a:extLst>
              <a:ext uri="{FF2B5EF4-FFF2-40B4-BE49-F238E27FC236}">
                <a16:creationId xmlns:a16="http://schemas.microsoft.com/office/drawing/2014/main" id="{246E3A1A-CFCE-46CA-8EF0-DE739FDAC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4" name="Picture 14">
            <a:extLst>
              <a:ext uri="{FF2B5EF4-FFF2-40B4-BE49-F238E27FC236}">
                <a16:creationId xmlns:a16="http://schemas.microsoft.com/office/drawing/2014/main" id="{279E97E9-F62C-437E-BEC5-D2D179D7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5" name="Picture 15">
            <a:extLst>
              <a:ext uri="{FF2B5EF4-FFF2-40B4-BE49-F238E27FC236}">
                <a16:creationId xmlns:a16="http://schemas.microsoft.com/office/drawing/2014/main" id="{D5388940-49D2-4AF1-9FDE-B7A10D09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667000"/>
            <a:ext cx="4456113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6" name="Picture 16">
            <a:extLst>
              <a:ext uri="{FF2B5EF4-FFF2-40B4-BE49-F238E27FC236}">
                <a16:creationId xmlns:a16="http://schemas.microsoft.com/office/drawing/2014/main" id="{032AF968-4817-43C9-8EC4-28E64EB3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7" name="Picture 17">
            <a:extLst>
              <a:ext uri="{FF2B5EF4-FFF2-40B4-BE49-F238E27FC236}">
                <a16:creationId xmlns:a16="http://schemas.microsoft.com/office/drawing/2014/main" id="{9D648CE5-B62D-4D3F-87AF-DE68157E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2667000"/>
            <a:ext cx="447833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9" name="Picture 19">
            <a:extLst>
              <a:ext uri="{FF2B5EF4-FFF2-40B4-BE49-F238E27FC236}">
                <a16:creationId xmlns:a16="http://schemas.microsoft.com/office/drawing/2014/main" id="{CAE09533-B098-41E4-B441-6DC90CD87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0" name="Picture 20">
            <a:extLst>
              <a:ext uri="{FF2B5EF4-FFF2-40B4-BE49-F238E27FC236}">
                <a16:creationId xmlns:a16="http://schemas.microsoft.com/office/drawing/2014/main" id="{F22DE0A7-5BDB-46A6-9B11-15A3510F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9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>
            <a:extLst>
              <a:ext uri="{FF2B5EF4-FFF2-40B4-BE49-F238E27FC236}">
                <a16:creationId xmlns:a16="http://schemas.microsoft.com/office/drawing/2014/main" id="{2ED52A5C-6EDA-443D-BA0F-3F26E6ABF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80227" name="Text Box 1027">
            <a:extLst>
              <a:ext uri="{FF2B5EF4-FFF2-40B4-BE49-F238E27FC236}">
                <a16:creationId xmlns:a16="http://schemas.microsoft.com/office/drawing/2014/main" id="{1F137550-2353-4C78-A324-05DCB1E3E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касательную к гиперболе, с заданными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 </a:t>
            </a:r>
            <a:r>
              <a:rPr lang="en-US" altLang="ru-RU" sz="2800" i="1" dirty="0"/>
              <a:t> </a:t>
            </a:r>
            <a:r>
              <a:rPr lang="ru-RU" altLang="ru-RU" sz="2800" dirty="0"/>
              <a:t>и константой </a:t>
            </a:r>
            <a:r>
              <a:rPr lang="ru-RU" altLang="ru-RU" sz="2800" i="1" dirty="0"/>
              <a:t>с</a:t>
            </a:r>
            <a:r>
              <a:rPr lang="ru-RU" altLang="ru-RU" sz="2800" dirty="0"/>
              <a:t>. </a:t>
            </a:r>
          </a:p>
        </p:txBody>
      </p:sp>
      <p:pic>
        <p:nvPicPr>
          <p:cNvPr id="180232" name="Picture 1032">
            <a:extLst>
              <a:ext uri="{FF2B5EF4-FFF2-40B4-BE49-F238E27FC236}">
                <a16:creationId xmlns:a16="http://schemas.microsoft.com/office/drawing/2014/main" id="{F1C1A438-F3BC-4872-AFC0-8081D943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890713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0234" name="Group 1034">
            <a:extLst>
              <a:ext uri="{FF2B5EF4-FFF2-40B4-BE49-F238E27FC236}">
                <a16:creationId xmlns:a16="http://schemas.microsoft.com/office/drawing/2014/main" id="{7C928FE9-06DE-4AFD-9160-0B7D2A3482E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05000"/>
            <a:ext cx="5822950" cy="3109913"/>
            <a:chOff x="528" y="1200"/>
            <a:chExt cx="3668" cy="1959"/>
          </a:xfrm>
        </p:grpSpPr>
        <p:sp>
          <p:nvSpPr>
            <p:cNvPr id="180230" name="Text Box 1030">
              <a:extLst>
                <a:ext uri="{FF2B5EF4-FFF2-40B4-BE49-F238E27FC236}">
                  <a16:creationId xmlns:a16="http://schemas.microsoft.com/office/drawing/2014/main" id="{5892DEE8-3A9C-4EB5-87F3-7DA611BBB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80233" name="Picture 1033">
              <a:extLst>
                <a:ext uri="{FF2B5EF4-FFF2-40B4-BE49-F238E27FC236}">
                  <a16:creationId xmlns:a16="http://schemas.microsoft.com/office/drawing/2014/main" id="{D954FF88-AF89-40F1-B6B1-021887E60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888B5E4F-EABD-4829-B953-F82BBABC2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82275" name="Text Box 3">
            <a:extLst>
              <a:ext uri="{FF2B5EF4-FFF2-40B4-BE49-F238E27FC236}">
                <a16:creationId xmlns:a16="http://schemas.microsoft.com/office/drawing/2014/main" id="{825BB2F5-7AEB-428E-8015-7511603A4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гиперболе, с заданными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 </a:t>
            </a:r>
            <a:r>
              <a:rPr lang="en-US" altLang="ru-RU" sz="2800" i="1" dirty="0"/>
              <a:t> </a:t>
            </a:r>
            <a:r>
              <a:rPr lang="ru-RU" altLang="ru-RU" sz="2800" dirty="0"/>
              <a:t>и константой </a:t>
            </a:r>
            <a:r>
              <a:rPr lang="ru-RU" altLang="ru-RU" sz="2800" i="1" dirty="0"/>
              <a:t>с</a:t>
            </a:r>
            <a:r>
              <a:rPr lang="ru-RU" altLang="ru-RU" sz="2800" dirty="0"/>
              <a:t>. </a:t>
            </a:r>
          </a:p>
        </p:txBody>
      </p:sp>
      <p:pic>
        <p:nvPicPr>
          <p:cNvPr id="182280" name="Picture 8">
            <a:extLst>
              <a:ext uri="{FF2B5EF4-FFF2-40B4-BE49-F238E27FC236}">
                <a16:creationId xmlns:a16="http://schemas.microsoft.com/office/drawing/2014/main" id="{068FB225-CF82-4074-8D03-DAF39C66A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2282" name="Group 10">
            <a:extLst>
              <a:ext uri="{FF2B5EF4-FFF2-40B4-BE49-F238E27FC236}">
                <a16:creationId xmlns:a16="http://schemas.microsoft.com/office/drawing/2014/main" id="{8A1EECD2-A08B-4831-91A7-00A1C8B0C12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90800"/>
            <a:ext cx="5822950" cy="3109913"/>
            <a:chOff x="528" y="1632"/>
            <a:chExt cx="3668" cy="1959"/>
          </a:xfrm>
        </p:grpSpPr>
        <p:sp>
          <p:nvSpPr>
            <p:cNvPr id="182278" name="Text Box 6">
              <a:extLst>
                <a:ext uri="{FF2B5EF4-FFF2-40B4-BE49-F238E27FC236}">
                  <a16:creationId xmlns:a16="http://schemas.microsoft.com/office/drawing/2014/main" id="{8A658409-30BE-467C-A0F2-59B379202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2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82281" name="Picture 9">
              <a:extLst>
                <a:ext uri="{FF2B5EF4-FFF2-40B4-BE49-F238E27FC236}">
                  <a16:creationId xmlns:a16="http://schemas.microsoft.com/office/drawing/2014/main" id="{BF1CF13B-CB39-42A3-A950-CC68CBA78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632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267A500D-773B-4480-955B-86298407F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55651" name="Text Box 3">
            <a:extLst>
              <a:ext uri="{FF2B5EF4-FFF2-40B4-BE49-F238E27FC236}">
                <a16:creationId xmlns:a16="http://schemas.microsoft.com/office/drawing/2014/main" id="{FEF49A48-CE0B-47E1-BDC6-7B8ED595A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805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Сколько касательных можно провести к одной ветви гиперболы из точки: а) принадлежащей ветви гиперболы; б) лежащей вне ветви гиперболы; в) лежащей внутри ветви гиперболы?</a:t>
            </a:r>
          </a:p>
        </p:txBody>
      </p:sp>
      <p:sp>
        <p:nvSpPr>
          <p:cNvPr id="155653" name="Text Box 5">
            <a:extLst>
              <a:ext uri="{FF2B5EF4-FFF2-40B4-BE49-F238E27FC236}">
                <a16:creationId xmlns:a16="http://schemas.microsoft.com/office/drawing/2014/main" id="{A36E90E3-64C3-44BE-A670-5B8C386C7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912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/>
              <a:t>а) Одну; б) две; в) ни одной.</a:t>
            </a:r>
          </a:p>
        </p:txBody>
      </p:sp>
      <p:pic>
        <p:nvPicPr>
          <p:cNvPr id="155656" name="Picture 8">
            <a:extLst>
              <a:ext uri="{FF2B5EF4-FFF2-40B4-BE49-F238E27FC236}">
                <a16:creationId xmlns:a16="http://schemas.microsoft.com/office/drawing/2014/main" id="{AF615F06-68B0-4A0D-9ECC-B5804DCFC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9116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4D5A3106-B637-EF6F-F873-B8F177577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D83B1653-0941-6EF0-E818-2833812E1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Докажите, что касательные, к эллипсу и</a:t>
            </a:r>
            <a:r>
              <a:rPr lang="ru-RU" sz="3200" dirty="0"/>
              <a:t> </a:t>
            </a:r>
            <a:r>
              <a:rPr lang="ru-RU" altLang="ru-RU" sz="3200" dirty="0"/>
              <a:t>гиперболе с общими фокусами, проведённые через их общую точку, перпендикулярны.</a:t>
            </a:r>
          </a:p>
        </p:txBody>
      </p:sp>
      <p:pic>
        <p:nvPicPr>
          <p:cNvPr id="169993" name="Picture 9">
            <a:extLst>
              <a:ext uri="{FF2B5EF4-FFF2-40B4-BE49-F238E27FC236}">
                <a16:creationId xmlns:a16="http://schemas.microsoft.com/office/drawing/2014/main" id="{A1BDAC24-C092-E7EC-7D45-8E10D152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42005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995" name="Group 11">
            <a:extLst>
              <a:ext uri="{FF2B5EF4-FFF2-40B4-BE49-F238E27FC236}">
                <a16:creationId xmlns:a16="http://schemas.microsoft.com/office/drawing/2014/main" id="{802EFFED-3954-514D-21D3-D150BCE5E5C8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171950"/>
            <a:chOff x="0" y="1536"/>
            <a:chExt cx="5760" cy="2628"/>
          </a:xfrm>
        </p:grpSpPr>
        <p:sp>
          <p:nvSpPr>
            <p:cNvPr id="169989" name="Text Box 5">
              <a:extLst>
                <a:ext uri="{FF2B5EF4-FFF2-40B4-BE49-F238E27FC236}">
                  <a16:creationId xmlns:a16="http://schemas.microsoft.com/office/drawing/2014/main" id="{487B6A32-A9A0-8553-9F4C-B733EEA12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408"/>
              <a:ext cx="576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Решение: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Касательная к гиперболе содержит биссектрису угла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. </a:t>
              </a:r>
              <a:r>
                <a:rPr lang="ru-RU" altLang="ru-RU" dirty="0"/>
                <a:t>Касательная к эллипсу содержит биссектрису угла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AF’</a:t>
              </a:r>
              <a:r>
                <a:rPr lang="ru-RU" altLang="ru-RU" dirty="0"/>
                <a:t>. Следовательно, угол между ними равен 90</a:t>
              </a:r>
              <a:r>
                <a:rPr lang="ru-RU" altLang="ru-RU" baseline="30000" dirty="0"/>
                <a:t>о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169994" name="Picture 10">
              <a:extLst>
                <a:ext uri="{FF2B5EF4-FFF2-40B4-BE49-F238E27FC236}">
                  <a16:creationId xmlns:a16="http://schemas.microsoft.com/office/drawing/2014/main" id="{3E9241D2-32D8-1FB7-C474-0B25F94B2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536"/>
              <a:ext cx="2646" cy="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8E34A9A8-146D-4470-82E7-5904217EC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F03FBD5A-7FEE-493B-A5D2-CE2AE8BB2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</a:t>
            </a:r>
            <a:r>
              <a:rPr lang="ru-RU" altLang="ru-RU" sz="2000" dirty="0" err="1">
                <a:cs typeface="Times New Roman" panose="02020603050405020304" pitchFamily="18" charset="0"/>
              </a:rPr>
              <a:t>Возьмем</a:t>
            </a:r>
            <a:r>
              <a:rPr lang="ru-RU" altLang="ru-RU" sz="2000" dirty="0">
                <a:cs typeface="Times New Roman" panose="02020603050405020304" pitchFamily="18" charset="0"/>
              </a:rPr>
              <a:t> лист бумаги </a:t>
            </a:r>
            <a:r>
              <a:rPr lang="ru-RU" altLang="ru-RU" sz="2000" dirty="0"/>
              <a:t>прямоугольной формы с вырезанным в нем </a:t>
            </a:r>
            <a:r>
              <a:rPr lang="ru-RU" altLang="ru-RU" sz="2000" dirty="0" err="1"/>
              <a:t>кругом</a:t>
            </a:r>
            <a:r>
              <a:rPr lang="ru-RU" altLang="ru-RU" sz="2000" dirty="0" err="1">
                <a:cs typeface="Times New Roman" panose="02020603050405020304" pitchFamily="18" charset="0"/>
              </a:rPr>
              <a:t>и</a:t>
            </a:r>
            <a:r>
              <a:rPr lang="ru-RU" altLang="ru-RU" sz="2000" dirty="0">
                <a:cs typeface="Times New Roman" panose="02020603050405020304" pitchFamily="18" charset="0"/>
              </a:rPr>
              <a:t> отметим </a:t>
            </a:r>
            <a:r>
              <a:rPr lang="ru-RU" altLang="ru-RU" sz="2000" dirty="0"/>
              <a:t>на этом листе точку</a:t>
            </a:r>
            <a:r>
              <a:rPr lang="ru-RU" altLang="ru-RU" sz="2000" dirty="0">
                <a:cs typeface="Times New Roman" panose="02020603050405020304" pitchFamily="18" charset="0"/>
              </a:rPr>
              <a:t> </a:t>
            </a:r>
            <a:r>
              <a:rPr lang="ru-RU" altLang="ru-RU" sz="2000" i="1" dirty="0">
                <a:cs typeface="Times New Roman" panose="02020603050405020304" pitchFamily="18" charset="0"/>
              </a:rPr>
              <a:t>F</a:t>
            </a:r>
            <a:r>
              <a:rPr lang="ru-RU" altLang="ru-RU" sz="2000" dirty="0"/>
              <a:t>.</a:t>
            </a:r>
            <a:r>
              <a:rPr lang="ru-RU" altLang="ru-RU" sz="20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8180" name="Text Box 4">
            <a:extLst>
              <a:ext uri="{FF2B5EF4-FFF2-40B4-BE49-F238E27FC236}">
                <a16:creationId xmlns:a16="http://schemas.microsoft.com/office/drawing/2014/main" id="{68198E11-AC30-4FA5-913C-2E80DD00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14300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Сложим лист так, чтобы точка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совместилась с какой-нибудь </a:t>
            </a:r>
            <a:r>
              <a:rPr lang="ru-RU" altLang="ru-RU" sz="2000"/>
              <a:t>точкой </a:t>
            </a:r>
            <a:r>
              <a:rPr lang="en-US" altLang="ru-RU" sz="2000" i="1"/>
              <a:t>F’</a:t>
            </a:r>
            <a:r>
              <a:rPr lang="ru-RU" altLang="ru-RU" sz="2000"/>
              <a:t> на границе круга.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178181" name="Text Box 5">
            <a:extLst>
              <a:ext uri="{FF2B5EF4-FFF2-40B4-BE49-F238E27FC236}">
                <a16:creationId xmlns:a16="http://schemas.microsoft.com/office/drawing/2014/main" id="{31FCFE97-4B77-497D-92E4-C6827DBD2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10000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С</a:t>
            </a:r>
            <a:r>
              <a:rPr lang="ru-RU" altLang="ru-RU" sz="2000">
                <a:cs typeface="Times New Roman" panose="02020603050405020304" pitchFamily="18" charset="0"/>
              </a:rPr>
              <a:t>нова согнем </a:t>
            </a:r>
            <a:r>
              <a:rPr lang="ru-RU" altLang="ru-RU" sz="2000"/>
              <a:t>и разогнем лист</a:t>
            </a:r>
            <a:r>
              <a:rPr lang="ru-RU" altLang="ru-RU" sz="2000">
                <a:cs typeface="Times New Roman" panose="02020603050405020304" pitchFamily="18" charset="0"/>
              </a:rPr>
              <a:t>, совместив точку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 другой точкой </a:t>
            </a:r>
            <a:r>
              <a:rPr lang="en-US" altLang="ru-RU" sz="2000" i="1"/>
              <a:t>F’</a:t>
            </a:r>
            <a:r>
              <a:rPr lang="en-US" altLang="ru-RU" sz="2000" baseline="-25000"/>
              <a:t>1</a:t>
            </a:r>
            <a:r>
              <a:rPr lang="ru-RU" altLang="ru-RU" sz="2000" i="1"/>
              <a:t> </a:t>
            </a:r>
            <a:r>
              <a:rPr lang="ru-RU" altLang="ru-RU" sz="2000"/>
              <a:t>на границе круга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8182" name="Text Box 6">
            <a:extLst>
              <a:ext uri="{FF2B5EF4-FFF2-40B4-BE49-F238E27FC236}">
                <a16:creationId xmlns:a16="http://schemas.microsoft.com/office/drawing/2014/main" id="{10351759-F099-405A-9489-4BA7D8078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62200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Разогнем лист.</a:t>
            </a:r>
            <a:r>
              <a:rPr lang="ru-RU" altLang="ru-RU" sz="2000">
                <a:cs typeface="Times New Roman" panose="02020603050405020304" pitchFamily="18" charset="0"/>
              </a:rPr>
              <a:t> Линия сгиба будет</a:t>
            </a:r>
            <a:r>
              <a:rPr lang="ru-RU" altLang="ru-RU" sz="2000"/>
              <a:t> </a:t>
            </a:r>
            <a:r>
              <a:rPr lang="ru-RU" altLang="ru-RU" sz="2000">
                <a:cs typeface="Times New Roman" panose="02020603050405020304" pitchFamily="18" charset="0"/>
              </a:rPr>
              <a:t>серединным перпендикуляром к</a:t>
            </a:r>
            <a:r>
              <a:rPr lang="ru-RU" altLang="ru-RU" sz="2000"/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отрезку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en-US" altLang="ru-RU" sz="2000" i="1">
                <a:cs typeface="Times New Roman" panose="02020603050405020304" pitchFamily="18" charset="0"/>
              </a:rPr>
              <a:t>F’</a:t>
            </a:r>
            <a:r>
              <a:rPr lang="ru-RU" altLang="ru-RU" sz="2000" i="1">
                <a:cs typeface="Times New Roman" panose="02020603050405020304" pitchFamily="18" charset="0"/>
              </a:rPr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и, следовательно, касательной к </a:t>
            </a:r>
            <a:r>
              <a:rPr lang="ru-RU" altLang="ru-RU" sz="2000"/>
              <a:t>гиперболе</a:t>
            </a:r>
            <a:r>
              <a:rPr lang="ru-RU" altLang="ru-RU" sz="200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8183" name="Text Box 7">
            <a:extLst>
              <a:ext uri="{FF2B5EF4-FFF2-40B4-BE49-F238E27FC236}">
                <a16:creationId xmlns:a16="http://schemas.microsoft.com/office/drawing/2014/main" id="{74644278-2B7D-471B-86BE-3E4DC9762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Сделаем так несколько раз, пока вся бумага не покроется линиями сгибов. Линии сгибов будут касательными к </a:t>
            </a:r>
            <a:r>
              <a:rPr lang="ru-RU" altLang="ru-RU" sz="2000" dirty="0"/>
              <a:t>гиперболе</a:t>
            </a:r>
            <a:r>
              <a:rPr lang="ru-RU" altLang="ru-RU" sz="2000" dirty="0">
                <a:cs typeface="Times New Roman" panose="02020603050405020304" pitchFamily="18" charset="0"/>
              </a:rPr>
              <a:t>. </a:t>
            </a:r>
            <a:r>
              <a:rPr lang="ru-RU" altLang="ru-RU" sz="2000" dirty="0"/>
              <a:t>Чем больше будет линий сгибов тем больше г</a:t>
            </a:r>
            <a:r>
              <a:rPr lang="ru-RU" altLang="ru-RU" sz="2000" dirty="0">
                <a:cs typeface="Times New Roman" panose="02020603050405020304" pitchFamily="18" charset="0"/>
              </a:rPr>
              <a:t>раница участка внутри этих сгибов будет </a:t>
            </a:r>
            <a:r>
              <a:rPr lang="ru-RU" altLang="ru-RU" sz="2000" dirty="0"/>
              <a:t>приближаться к</a:t>
            </a:r>
            <a:r>
              <a:rPr lang="ru-RU" altLang="ru-RU" sz="2000" dirty="0">
                <a:cs typeface="Times New Roman" panose="02020603050405020304" pitchFamily="18" charset="0"/>
              </a:rPr>
              <a:t> </a:t>
            </a:r>
            <a:r>
              <a:rPr lang="ru-RU" altLang="ru-RU" sz="2000" dirty="0"/>
              <a:t>ветви гиперболы</a:t>
            </a:r>
            <a:r>
              <a:rPr lang="ru-RU" altLang="ru-RU" sz="20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8190" name="Picture 14">
            <a:extLst>
              <a:ext uri="{FF2B5EF4-FFF2-40B4-BE49-F238E27FC236}">
                <a16:creationId xmlns:a16="http://schemas.microsoft.com/office/drawing/2014/main" id="{2CE78BE2-1170-4320-AA3B-C6388428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327525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4" name="Picture 18">
            <a:extLst>
              <a:ext uri="{FF2B5EF4-FFF2-40B4-BE49-F238E27FC236}">
                <a16:creationId xmlns:a16="http://schemas.microsoft.com/office/drawing/2014/main" id="{8D5E86FA-7251-4EAB-8994-76BF4C7A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7" name="Picture 21">
            <a:extLst>
              <a:ext uri="{FF2B5EF4-FFF2-40B4-BE49-F238E27FC236}">
                <a16:creationId xmlns:a16="http://schemas.microsoft.com/office/drawing/2014/main" id="{3F3C4252-8619-45E8-8425-93263386E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8" name="Picture 22">
            <a:extLst>
              <a:ext uri="{FF2B5EF4-FFF2-40B4-BE49-F238E27FC236}">
                <a16:creationId xmlns:a16="http://schemas.microsoft.com/office/drawing/2014/main" id="{1AB1E6C2-DCAC-4671-85FD-FB36BCB9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9" name="Picture 23">
            <a:extLst>
              <a:ext uri="{FF2B5EF4-FFF2-40B4-BE49-F238E27FC236}">
                <a16:creationId xmlns:a16="http://schemas.microsoft.com/office/drawing/2014/main" id="{1888C280-B138-4F5D-A507-AB8E18E92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6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utoUpdateAnimBg="0"/>
      <p:bldP spid="178181" grpId="0" autoUpdateAnimBg="0"/>
      <p:bldP spid="178182" grpId="0" autoUpdateAnimBg="0"/>
      <p:bldP spid="17818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FB218-D78D-6A7C-6A3F-B66258269327}"/>
              </a:ext>
            </a:extLst>
          </p:cNvPr>
          <p:cNvSpPr txBox="1"/>
          <p:nvPr/>
        </p:nvSpPr>
        <p:spPr>
          <a:xfrm>
            <a:off x="35496" y="879742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Докажите, что 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глы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под которыми из фокусов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видны отрезки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касательных, проведённых к гиперболе из одной точки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равны.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1532DA-78C5-B698-5086-556DBF909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496" y="2536197"/>
            <a:ext cx="4887007" cy="37247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C4C6202-39DF-CE6F-27F2-9BC614A5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36D308-23A9-CBED-930D-717A2E024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35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FB218-D78D-6A7C-6A3F-B66258269327}"/>
              </a:ext>
            </a:extLst>
          </p:cNvPr>
          <p:cNvSpPr txBox="1"/>
          <p:nvPr/>
        </p:nvSpPr>
        <p:spPr>
          <a:xfrm>
            <a:off x="35496" y="116632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Доказательство. </a:t>
            </a:r>
            <a:r>
              <a:rPr lang="ru-RU" dirty="0">
                <a:ea typeface="Calibri" panose="020F0502020204030204" pitchFamily="34" charset="0"/>
              </a:rPr>
              <a:t>Докажем, например, равенство углов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AF</a:t>
            </a:r>
            <a:r>
              <a:rPr lang="ru-RU" baseline="-25000" dirty="0">
                <a:ea typeface="Calibri" panose="020F0502020204030204" pitchFamily="34" charset="0"/>
              </a:rPr>
              <a:t>1</a:t>
            </a:r>
            <a:r>
              <a:rPr lang="en-US" i="1" dirty="0">
                <a:ea typeface="Calibri" panose="020F0502020204030204" pitchFamily="34" charset="0"/>
              </a:rPr>
              <a:t>A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i="1" dirty="0">
                <a:ea typeface="Calibri" panose="020F0502020204030204" pitchFamily="34" charset="0"/>
              </a:rPr>
              <a:t>AF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i="1" dirty="0">
                <a:ea typeface="Calibri" panose="020F0502020204030204" pitchFamily="34" charset="0"/>
              </a:rPr>
              <a:t>A</a:t>
            </a:r>
            <a:r>
              <a:rPr lang="en-US" i="1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. </a:t>
            </a:r>
            <a:r>
              <a:rPr lang="ru-RU" dirty="0">
                <a:ea typeface="Calibri" panose="020F0502020204030204" pitchFamily="34" charset="0"/>
              </a:rPr>
              <a:t>Из построения касательных следует равенство треугольников </a:t>
            </a:r>
            <a:r>
              <a:rPr lang="en-US" i="1" dirty="0">
                <a:ea typeface="Calibri" panose="020F0502020204030204" pitchFamily="34" charset="0"/>
              </a:rPr>
              <a:t>AF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i="1" dirty="0">
                <a:ea typeface="Calibri" panose="020F0502020204030204" pitchFamily="34" charset="0"/>
              </a:rPr>
              <a:t>F’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и </a:t>
            </a:r>
            <a:r>
              <a:rPr lang="en-US" i="1" dirty="0">
                <a:ea typeface="Calibri" panose="020F0502020204030204" pitchFamily="34" charset="0"/>
              </a:rPr>
              <a:t>AF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i="1" dirty="0">
                <a:ea typeface="Calibri" panose="020F0502020204030204" pitchFamily="34" charset="0"/>
              </a:rPr>
              <a:t>F’’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. </a:t>
            </a:r>
            <a:r>
              <a:rPr lang="ru-RU" dirty="0">
                <a:ea typeface="Calibri" panose="020F0502020204030204" pitchFamily="34" charset="0"/>
              </a:rPr>
              <a:t>Значит, равны углы</a:t>
            </a:r>
            <a:r>
              <a:rPr lang="en-US" baseline="-25000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AF</a:t>
            </a:r>
            <a:r>
              <a:rPr lang="ru-RU" baseline="-25000" dirty="0">
                <a:ea typeface="Calibri" panose="020F0502020204030204" pitchFamily="34" charset="0"/>
              </a:rPr>
              <a:t>1</a:t>
            </a:r>
            <a:r>
              <a:rPr lang="en-US" i="1" dirty="0">
                <a:ea typeface="Calibri" panose="020F0502020204030204" pitchFamily="34" charset="0"/>
              </a:rPr>
              <a:t>A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i="1" dirty="0">
                <a:ea typeface="Calibri" panose="020F0502020204030204" pitchFamily="34" charset="0"/>
              </a:rPr>
              <a:t>AF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i="1" dirty="0">
                <a:ea typeface="Calibri" panose="020F0502020204030204" pitchFamily="34" charset="0"/>
              </a:rPr>
              <a:t>A</a:t>
            </a:r>
            <a:r>
              <a:rPr lang="en-US" i="1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. 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610EC8-CFDF-F43D-0683-2B2553BC4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049" y="1628800"/>
            <a:ext cx="5261902" cy="394642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C56C48-ADE7-B8DD-134E-26CF7894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80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FB218-D78D-6A7C-6A3F-B66258269327}"/>
              </a:ext>
            </a:extLst>
          </p:cNvPr>
          <p:cNvSpPr txBox="1"/>
          <p:nvPr/>
        </p:nvSpPr>
        <p:spPr>
          <a:xfrm>
            <a:off x="35496" y="764704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Докажите, что 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еличины углов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i="1" dirty="0">
                <a:ea typeface="Calibri" panose="020F0502020204030204" pitchFamily="34" charset="0"/>
              </a:rPr>
              <a:t>F</a:t>
            </a:r>
            <a:r>
              <a:rPr lang="ru-RU" baseline="-25000" dirty="0">
                <a:ea typeface="Calibri" panose="020F0502020204030204" pitchFamily="34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i="1" dirty="0">
                <a:ea typeface="Calibri" panose="020F0502020204030204" pitchFamily="34" charset="0"/>
              </a:rPr>
              <a:t>F</a:t>
            </a:r>
            <a:r>
              <a:rPr lang="ru-RU" baseline="-25000" dirty="0">
                <a:ea typeface="Calibri" panose="020F0502020204030204" pitchFamily="34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dirty="0">
                <a:ea typeface="Calibri" panose="020F0502020204030204" pitchFamily="34" charset="0"/>
              </a:rPr>
              <a:t>не зависит от положения точки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B</a:t>
            </a:r>
            <a:r>
              <a:rPr lang="en-US" baseline="-25000" dirty="0">
                <a:ea typeface="Calibri" panose="020F0502020204030204" pitchFamily="34" charset="0"/>
              </a:rPr>
              <a:t>0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ru-RU" dirty="0">
                <a:ea typeface="Calibri" panose="020F0502020204030204" pitchFamily="34" charset="0"/>
              </a:rPr>
              <a:t> 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0A0683-3E28-FB35-6300-FE3241299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049" y="1840837"/>
            <a:ext cx="5029902" cy="414395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83A3BCF-16A5-93B4-AB08-54FE9521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4ACD43-720B-7BC8-22EE-AFFA15BBD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26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AFB218-D78D-6A7C-6A3F-B66258269327}"/>
                  </a:ext>
                </a:extLst>
              </p:cNvPr>
              <p:cNvSpPr txBox="1"/>
              <p:nvPr/>
            </p:nvSpPr>
            <p:spPr>
              <a:xfrm>
                <a:off x="35496" y="116632"/>
                <a:ext cx="90730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Доказательство. </a:t>
                </a:r>
                <a:r>
                  <a:rPr lang="ru-RU" dirty="0">
                    <a:ea typeface="Calibri" panose="020F0502020204030204" pitchFamily="34" charset="0"/>
                  </a:rPr>
                  <a:t>Докажем, например, что величина угла </a:t>
                </a:r>
                <a:r>
                  <a:rPr lang="en-US" i="1" dirty="0">
                    <a:ea typeface="Calibri" panose="020F0502020204030204" pitchFamily="34" charset="0"/>
                  </a:rPr>
                  <a:t>B</a:t>
                </a:r>
                <a:r>
                  <a:rPr lang="ru-RU" baseline="-25000" dirty="0">
                    <a:ea typeface="Calibri" panose="020F0502020204030204" pitchFamily="34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</a:rPr>
                  <a:t>F</a:t>
                </a:r>
                <a:r>
                  <a:rPr lang="ru-RU" baseline="-25000" dirty="0">
                    <a:ea typeface="Calibri" panose="020F0502020204030204" pitchFamily="34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</a:rPr>
                  <a:t>B</a:t>
                </a:r>
                <a:r>
                  <a:rPr lang="en-US" baseline="-25000" dirty="0">
                    <a:ea typeface="Calibri" panose="020F0502020204030204" pitchFamily="34" charset="0"/>
                  </a:rPr>
                  <a:t>2</a:t>
                </a:r>
                <a:r>
                  <a:rPr lang="ru-RU" i="1" dirty="0"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</a:rPr>
                  <a:t>не зависит от положения точки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a typeface="Calibri" panose="020F0502020204030204" pitchFamily="34" charset="0"/>
                  </a:rPr>
                  <a:t>B</a:t>
                </a:r>
                <a:r>
                  <a:rPr lang="en-US" baseline="-25000" dirty="0">
                    <a:ea typeface="Calibri" panose="020F0502020204030204" pitchFamily="34" charset="0"/>
                  </a:rPr>
                  <a:t>0</a:t>
                </a:r>
                <a:r>
                  <a:rPr lang="en-US" dirty="0">
                    <a:ea typeface="Calibri" panose="020F0502020204030204" pitchFamily="34" charset="0"/>
                  </a:rPr>
                  <a:t>.</a:t>
                </a:r>
                <a:r>
                  <a:rPr lang="ru-RU" dirty="0"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Имеют место равенства углов </a:t>
                </a:r>
                <a14:m>
                  <m:oMath xmlns:m="http://schemas.openxmlformats.org/officeDocument/2006/math">
                    <m:r>
                      <a:rPr lang="ru-RU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. </a:t>
                </a:r>
                <a:r>
                  <a:rPr lang="ru-RU" dirty="0">
                    <a:ea typeface="Calibri" panose="020F0502020204030204" pitchFamily="34" charset="0"/>
                  </a:rPr>
                  <a:t>Угол </a:t>
                </a:r>
                <a:r>
                  <a:rPr lang="en-US" i="1" dirty="0">
                    <a:ea typeface="Calibri" panose="020F0502020204030204" pitchFamily="34" charset="0"/>
                  </a:rPr>
                  <a:t>B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ea typeface="Calibri" panose="020F0502020204030204" pitchFamily="34" charset="0"/>
                  </a:rPr>
                  <a:t>B</a:t>
                </a:r>
                <a:r>
                  <a:rPr lang="en-US" baseline="-25000" dirty="0">
                    <a:ea typeface="Calibri" panose="020F0502020204030204" pitchFamily="34" charset="0"/>
                  </a:rPr>
                  <a:t>2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</a:rPr>
                  <a:t>равен половине угла </a:t>
                </a:r>
                <a:r>
                  <a:rPr lang="en-US" i="1" dirty="0">
                    <a:ea typeface="Calibri" panose="020F0502020204030204" pitchFamily="34" charset="0"/>
                  </a:rPr>
                  <a:t>A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ea typeface="Calibri" panose="020F0502020204030204" pitchFamily="34" charset="0"/>
                  </a:rPr>
                  <a:t>A</a:t>
                </a:r>
                <a:r>
                  <a:rPr lang="en-US" baseline="-25000" dirty="0">
                    <a:ea typeface="Calibri" panose="020F0502020204030204" pitchFamily="34" charset="0"/>
                  </a:rPr>
                  <a:t>2</a:t>
                </a:r>
                <a:r>
                  <a:rPr lang="en-US" dirty="0">
                    <a:ea typeface="Calibri" panose="020F0502020204030204" pitchFamily="34" charset="0"/>
                  </a:rPr>
                  <a:t>, </a:t>
                </a:r>
                <a:r>
                  <a:rPr lang="ru-RU" dirty="0">
                    <a:ea typeface="Calibri" panose="020F0502020204030204" pitchFamily="34" charset="0"/>
                  </a:rPr>
                  <a:t>величина которого не зависит 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от положения точки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B</a:t>
                </a:r>
                <a:r>
                  <a:rPr lang="ru-RU" baseline="-25000" dirty="0">
                    <a:effectLst/>
                    <a:ea typeface="Calibri" panose="020F0502020204030204" pitchFamily="34" charset="0"/>
                  </a:rPr>
                  <a:t>0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.</a:t>
                </a:r>
                <a:r>
                  <a:rPr lang="en-US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Следовательно, величина угла </a:t>
                </a:r>
                <a:r>
                  <a:rPr lang="en-US" i="1" dirty="0">
                    <a:ea typeface="Calibri" panose="020F0502020204030204" pitchFamily="34" charset="0"/>
                  </a:rPr>
                  <a:t>B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ea typeface="Calibri" panose="020F0502020204030204" pitchFamily="34" charset="0"/>
                  </a:rPr>
                  <a:t>B</a:t>
                </a:r>
                <a:r>
                  <a:rPr lang="en-US" baseline="-25000" dirty="0">
                    <a:ea typeface="Calibri" panose="020F0502020204030204" pitchFamily="34" charset="0"/>
                  </a:rPr>
                  <a:t>2</a:t>
                </a:r>
                <a:r>
                  <a:rPr lang="ru-RU" dirty="0">
                    <a:ea typeface="Calibri" panose="020F0502020204030204" pitchFamily="34" charset="0"/>
                  </a:rPr>
                  <a:t> не зависит от положения точки </a:t>
                </a:r>
                <a:r>
                  <a:rPr lang="en-US" i="1" dirty="0">
                    <a:ea typeface="Calibri" panose="020F0502020204030204" pitchFamily="34" charset="0"/>
                  </a:rPr>
                  <a:t>B</a:t>
                </a:r>
                <a:r>
                  <a:rPr lang="ru-RU" baseline="-25000" dirty="0">
                    <a:ea typeface="Calibri" panose="020F0502020204030204" pitchFamily="34" charset="0"/>
                  </a:rPr>
                  <a:t>0</a:t>
                </a:r>
                <a:r>
                  <a:rPr lang="ru-RU" dirty="0">
                    <a:ea typeface="Calibri" panose="020F0502020204030204" pitchFamily="34" charset="0"/>
                  </a:rPr>
                  <a:t>.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AFB218-D78D-6A7C-6A3F-B66258269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6632"/>
                <a:ext cx="9073008" cy="2308324"/>
              </a:xfrm>
              <a:prstGeom prst="rect">
                <a:avLst/>
              </a:prstGeom>
              <a:blipFill>
                <a:blip r:embed="rId3"/>
                <a:stretch>
                  <a:fillRect l="-1075" t="-2111" r="-1008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7E1DD8-0685-16B4-E507-92622B72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433712"/>
            <a:ext cx="5058481" cy="422016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B1DC713-E10E-F887-8E3E-5928A7AE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8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F54E0136-3847-4B5C-82E2-1E92CE52A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90467" name="Text Box 3">
            <a:extLst>
              <a:ext uri="{FF2B5EF4-FFF2-40B4-BE49-F238E27FC236}">
                <a16:creationId xmlns:a16="http://schemas.microsoft.com/office/drawing/2014/main" id="{F2F1C930-B829-4B1E-B59B-2AEEC673E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клетчатой бумаге постройте несколько точек, расположенных в узлах сетки, модуль разности расстояний от 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равен </a:t>
            </a:r>
            <a:r>
              <a:rPr lang="en-US" altLang="ru-RU" sz="2800" dirty="0"/>
              <a:t>1</a:t>
            </a:r>
            <a:r>
              <a:rPr lang="ru-RU" altLang="ru-RU" sz="2800" dirty="0"/>
              <a:t>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Соедините их плавной кривой.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190468" name="Picture 4">
            <a:extLst>
              <a:ext uri="{FF2B5EF4-FFF2-40B4-BE49-F238E27FC236}">
                <a16:creationId xmlns:a16="http://schemas.microsoft.com/office/drawing/2014/main" id="{0C4A8074-DCE7-43A7-B3D4-8DA25E758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667000"/>
            <a:ext cx="4371975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9" name="Picture 5">
            <a:extLst>
              <a:ext uri="{FF2B5EF4-FFF2-40B4-BE49-F238E27FC236}">
                <a16:creationId xmlns:a16="http://schemas.microsoft.com/office/drawing/2014/main" id="{151E0319-C134-4709-ABD4-44885B0B0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667000"/>
            <a:ext cx="4371975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0" name="Picture 6">
            <a:extLst>
              <a:ext uri="{FF2B5EF4-FFF2-40B4-BE49-F238E27FC236}">
                <a16:creationId xmlns:a16="http://schemas.microsoft.com/office/drawing/2014/main" id="{563684C7-7DC7-47C4-8CD2-57169985A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667000"/>
            <a:ext cx="4371975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1" name="Picture 7">
            <a:extLst>
              <a:ext uri="{FF2B5EF4-FFF2-40B4-BE49-F238E27FC236}">
                <a16:creationId xmlns:a16="http://schemas.microsoft.com/office/drawing/2014/main" id="{66DBEB61-2DB9-4D8D-A5AA-0EF6ED82C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6670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2" name="Picture 8">
            <a:extLst>
              <a:ext uri="{FF2B5EF4-FFF2-40B4-BE49-F238E27FC236}">
                <a16:creationId xmlns:a16="http://schemas.microsoft.com/office/drawing/2014/main" id="{AC6B4168-9C0B-457C-8A11-8ED1DFD58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667000"/>
            <a:ext cx="4391025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3" name="Picture 9">
            <a:extLst>
              <a:ext uri="{FF2B5EF4-FFF2-40B4-BE49-F238E27FC236}">
                <a16:creationId xmlns:a16="http://schemas.microsoft.com/office/drawing/2014/main" id="{0E98564B-2F72-4C4B-8486-880661967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667000"/>
            <a:ext cx="4391025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4" name="Picture 10">
            <a:extLst>
              <a:ext uri="{FF2B5EF4-FFF2-40B4-BE49-F238E27FC236}">
                <a16:creationId xmlns:a16="http://schemas.microsoft.com/office/drawing/2014/main" id="{58DADE25-80EF-4578-9136-08242021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667000"/>
            <a:ext cx="4371975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7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6B81E46-8990-4F34-B6E0-43535CBE3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Определение гиперболы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E568D8AF-B7E7-4BC7-B3FA-E333AB55B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33400"/>
            <a:ext cx="887990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Геометрическое место точек плоскости,  модуль разности расстояний от которых до двух заданных точек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есть величина постоянная,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гиперболой.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фокусами</a:t>
            </a:r>
            <a:r>
              <a:rPr lang="ru-RU" altLang="ru-RU" sz="28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гиперболы</a:t>
            </a:r>
            <a:r>
              <a:rPr lang="ru-RU" altLang="ru-RU" sz="2800" dirty="0"/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76132" name="Text Box 4">
            <a:extLst>
              <a:ext uri="{FF2B5EF4-FFF2-40B4-BE49-F238E27FC236}">
                <a16:creationId xmlns:a16="http://schemas.microsoft.com/office/drawing/2014/main" id="{DD74A2AA-A4F1-4A38-AA3D-76A2F48F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0527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Таким образом, для точек </a:t>
            </a:r>
            <a:r>
              <a:rPr lang="ru-RU" altLang="ru-RU" i="1" dirty="0">
                <a:cs typeface="Times New Roman" panose="02020603050405020304" pitchFamily="18" charset="0"/>
              </a:rPr>
              <a:t>А </a:t>
            </a:r>
            <a:r>
              <a:rPr lang="ru-RU" altLang="ru-RU" dirty="0">
                <a:cs typeface="Times New Roman" panose="02020603050405020304" pitchFamily="18" charset="0"/>
              </a:rPr>
              <a:t>гиперболы с фокусами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выполняется одно из равенств: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 -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i="1" dirty="0">
                <a:cs typeface="Times New Roman" panose="02020603050405020304" pitchFamily="18" charset="0"/>
              </a:rPr>
              <a:t> –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, где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 - некоторый заданный отрезок. </a:t>
            </a:r>
          </a:p>
        </p:txBody>
      </p:sp>
      <p:pic>
        <p:nvPicPr>
          <p:cNvPr id="176133" name="Picture 5">
            <a:extLst>
              <a:ext uri="{FF2B5EF4-FFF2-40B4-BE49-F238E27FC236}">
                <a16:creationId xmlns:a16="http://schemas.microsoft.com/office/drawing/2014/main" id="{3E54F7A2-7A58-4F48-B9B8-AED475FA5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2211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E9D0A5B7-37C4-45CD-AC1A-198AE600A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F0CF1A3E-D7A7-4ED9-993A-51CC65145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По данному рисунку укажите способ построения гиперболы с помощью линейки, кнопок, нитки и карандаша.</a:t>
            </a:r>
          </a:p>
        </p:txBody>
      </p:sp>
      <p:pic>
        <p:nvPicPr>
          <p:cNvPr id="186372" name="Picture 4">
            <a:extLst>
              <a:ext uri="{FF2B5EF4-FFF2-40B4-BE49-F238E27FC236}">
                <a16:creationId xmlns:a16="http://schemas.microsoft.com/office/drawing/2014/main" id="{F3057872-514F-411D-B0A3-0EB266D05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754563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>
            <a:extLst>
              <a:ext uri="{FF2B5EF4-FFF2-40B4-BE49-F238E27FC236}">
                <a16:creationId xmlns:a16="http://schemas.microsoft.com/office/drawing/2014/main" id="{D9C8A7D9-5A01-4218-AAF1-4C5B96BB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359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Для получения гиперболы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 нужно выбрать инструмент «Гипербола», отметить левой кнопкой «мыши» две точки (фокусы гиперболы) и третью точку. В результате на экране появится гипербола с данными фокусами, проходящая через данную точку. Цвет и размеры точек и линий можно менять.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84DE6B-BA46-4682-8C26-5B5AA3068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132856"/>
            <a:ext cx="5831557" cy="462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48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5E6D8513-70A0-7F90-B06A-4E898BAAB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B597D621-74B5-406F-2965-EFAB7F3DB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Что будет происходить с </a:t>
            </a:r>
            <a:r>
              <a:rPr lang="ru-RU" altLang="ru-RU" sz="3200" dirty="0"/>
              <a:t>гиперболой</a:t>
            </a:r>
            <a:r>
              <a:rPr lang="ru-RU" altLang="ru-RU" sz="3200" dirty="0">
                <a:cs typeface="Times New Roman" panose="02020603050405020304" pitchFamily="18" charset="0"/>
              </a:rPr>
              <a:t>, если </a:t>
            </a:r>
            <a:r>
              <a:rPr lang="ru-RU" altLang="ru-RU" sz="3200" dirty="0"/>
              <a:t>константа </a:t>
            </a:r>
            <a:r>
              <a:rPr lang="en-US" altLang="ru-RU" sz="3200" i="1" dirty="0"/>
              <a:t>c </a:t>
            </a:r>
            <a:r>
              <a:rPr lang="ru-RU" altLang="ru-RU" sz="3200" dirty="0"/>
              <a:t>не изменяется, а </a:t>
            </a:r>
            <a:r>
              <a:rPr lang="ru-RU" altLang="ru-RU" sz="3200" dirty="0">
                <a:cs typeface="Times New Roman" panose="02020603050405020304" pitchFamily="18" charset="0"/>
              </a:rPr>
              <a:t>фокусы: а)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приближаются друг к другу; б) удаляются друг от друга?</a:t>
            </a:r>
          </a:p>
        </p:txBody>
      </p:sp>
      <p:grpSp>
        <p:nvGrpSpPr>
          <p:cNvPr id="147476" name="Group 20">
            <a:extLst>
              <a:ext uri="{FF2B5EF4-FFF2-40B4-BE49-F238E27FC236}">
                <a16:creationId xmlns:a16="http://schemas.microsoft.com/office/drawing/2014/main" id="{1BCE305E-E437-DDFB-3086-1A44102E677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590800"/>
            <a:ext cx="8077200" cy="4030663"/>
            <a:chOff x="432" y="1632"/>
            <a:chExt cx="5088" cy="2539"/>
          </a:xfrm>
        </p:grpSpPr>
        <p:sp>
          <p:nvSpPr>
            <p:cNvPr id="147462" name="Text Box 6">
              <a:extLst>
                <a:ext uri="{FF2B5EF4-FFF2-40B4-BE49-F238E27FC236}">
                  <a16:creationId xmlns:a16="http://schemas.microsoft.com/office/drawing/2014/main" id="{C8BBC7C2-28E0-7E8B-4F37-7B968E36D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50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а) Ветви гиперболы сжимаются; </a:t>
              </a:r>
            </a:p>
            <a:p>
              <a:pPr>
                <a:spcBef>
                  <a:spcPts val="0"/>
                </a:spcBef>
              </a:pPr>
              <a:r>
                <a:rPr lang="ru-RU" altLang="ru-RU" dirty="0"/>
                <a:t>	б) Ветви гиперболы расширяются.</a:t>
              </a:r>
            </a:p>
          </p:txBody>
        </p:sp>
        <p:pic>
          <p:nvPicPr>
            <p:cNvPr id="147475" name="Picture 19">
              <a:extLst>
                <a:ext uri="{FF2B5EF4-FFF2-40B4-BE49-F238E27FC236}">
                  <a16:creationId xmlns:a16="http://schemas.microsoft.com/office/drawing/2014/main" id="{2ADCEC41-C3D1-F422-E5E2-64329F009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632"/>
              <a:ext cx="2464" cy="2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6DFA23E2-3E3F-407A-8613-369C56085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26979" name="Text Box 3">
            <a:extLst>
              <a:ext uri="{FF2B5EF4-FFF2-40B4-BE49-F238E27FC236}">
                <a16:creationId xmlns:a16="http://schemas.microsoft.com/office/drawing/2014/main" id="{DDD66959-869F-4FFC-A1B6-A82C09A96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Дан</a:t>
            </a:r>
            <a:r>
              <a:rPr lang="ru-RU" altLang="ru-RU" sz="3200" dirty="0"/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гипербола</a:t>
            </a:r>
            <a:r>
              <a:rPr lang="ru-RU" altLang="ru-RU" sz="3200" dirty="0">
                <a:cs typeface="Times New Roman" panose="02020603050405020304" pitchFamily="18" charset="0"/>
              </a:rPr>
              <a:t> с фокусами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и константой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наи</a:t>
            </a:r>
            <a:r>
              <a:rPr lang="ru-RU" altLang="ru-RU" sz="3200" dirty="0"/>
              <a:t>меньшее</a:t>
            </a:r>
            <a:r>
              <a:rPr lang="ru-RU" altLang="ru-RU" sz="3200" dirty="0">
                <a:cs typeface="Times New Roman" panose="02020603050405020304" pitchFamily="18" charset="0"/>
              </a:rPr>
              <a:t> расстояние между точками</a:t>
            </a:r>
            <a:r>
              <a:rPr lang="ru-RU" altLang="ru-RU" sz="3200" dirty="0"/>
              <a:t>, лежащими на разных ветвях гиперболы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160428FD-8B56-4460-801E-1CD740388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/>
              <a:t>c</a:t>
            </a:r>
            <a:r>
              <a:rPr lang="ru-RU" altLang="ru-RU" sz="3200"/>
              <a:t>.</a:t>
            </a:r>
          </a:p>
        </p:txBody>
      </p:sp>
      <p:pic>
        <p:nvPicPr>
          <p:cNvPr id="126985" name="Picture 9">
            <a:extLst>
              <a:ext uri="{FF2B5EF4-FFF2-40B4-BE49-F238E27FC236}">
                <a16:creationId xmlns:a16="http://schemas.microsoft.com/office/drawing/2014/main" id="{193956F9-5DE7-4144-9E5C-C9D7DE607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42211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5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962ADC91-C437-4123-9A47-AADDACBC9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57699" name="Text Box 3">
            <a:extLst>
              <a:ext uri="{FF2B5EF4-FFF2-40B4-BE49-F238E27FC236}">
                <a16:creationId xmlns:a16="http://schemas.microsoft.com/office/drawing/2014/main" id="{E34BD06E-E3B0-4055-B85D-F6967B733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Расстояние между фокусами гиперболы равно 6 см, константа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равна 4 см. Чему равно наименьшее расстояние от точек гиперболы до фокусов?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7700" name="Text Box 4">
            <a:extLst>
              <a:ext uri="{FF2B5EF4-FFF2-40B4-BE49-F238E27FC236}">
                <a16:creationId xmlns:a16="http://schemas.microsoft.com/office/drawing/2014/main" id="{92B4DA5B-AB4C-4410-B0CB-C442E128C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 </a:t>
            </a:r>
            <a:r>
              <a:rPr lang="ru-RU" altLang="ru-RU" sz="3200"/>
              <a:t>см.</a:t>
            </a:r>
          </a:p>
        </p:txBody>
      </p:sp>
      <p:pic>
        <p:nvPicPr>
          <p:cNvPr id="157702" name="Picture 6">
            <a:extLst>
              <a:ext uri="{FF2B5EF4-FFF2-40B4-BE49-F238E27FC236}">
                <a16:creationId xmlns:a16="http://schemas.microsoft.com/office/drawing/2014/main" id="{29B24522-F10E-424B-B7C2-19AACB9C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42211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8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1510</Words>
  <Application>Microsoft Office PowerPoint</Application>
  <PresentationFormat>Экран (4:3)</PresentationFormat>
  <Paragraphs>139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Cambria Math</vt:lpstr>
      <vt:lpstr>Times New Roman</vt:lpstr>
      <vt:lpstr>Оформление по умолчанию</vt:lpstr>
      <vt:lpstr>Гипербола</vt:lpstr>
      <vt:lpstr>Упражнение 1</vt:lpstr>
      <vt:lpstr>Упражнение 2</vt:lpstr>
      <vt:lpstr>Определение гиперболы</vt:lpstr>
      <vt:lpstr>Упражнение 3</vt:lpstr>
      <vt:lpstr>Презентация PowerPoint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Касательная к гиперболе</vt:lpstr>
      <vt:lpstr>Презентация PowerPoint</vt:lpstr>
      <vt:lpstr>Презентация PowerPoint</vt:lpstr>
      <vt:lpstr>Фокальное свойство гиперболы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Лабораторная работа</vt:lpstr>
      <vt:lpstr>Упражнение 17</vt:lpstr>
      <vt:lpstr>Презентация PowerPoint</vt:lpstr>
      <vt:lpstr>Упражнение 18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74</cp:revision>
  <dcterms:created xsi:type="dcterms:W3CDTF">2008-04-30T05:51:18Z</dcterms:created>
  <dcterms:modified xsi:type="dcterms:W3CDTF">2024-08-06T15:24:21Z</dcterms:modified>
</cp:coreProperties>
</file>