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81" r:id="rId2"/>
    <p:sldId id="785" r:id="rId3"/>
    <p:sldId id="341" r:id="rId4"/>
    <p:sldId id="773" r:id="rId5"/>
    <p:sldId id="409" r:id="rId6"/>
    <p:sldId id="769" r:id="rId7"/>
    <p:sldId id="358" r:id="rId8"/>
    <p:sldId id="384" r:id="rId9"/>
    <p:sldId id="385" r:id="rId10"/>
    <p:sldId id="786" r:id="rId11"/>
    <p:sldId id="767" r:id="rId12"/>
    <p:sldId id="787" r:id="rId13"/>
    <p:sldId id="407" r:id="rId14"/>
    <p:sldId id="408" r:id="rId15"/>
    <p:sldId id="380" r:id="rId16"/>
    <p:sldId id="382" r:id="rId17"/>
    <p:sldId id="374" r:id="rId18"/>
    <p:sldId id="303" r:id="rId19"/>
    <p:sldId id="340" r:id="rId20"/>
    <p:sldId id="346" r:id="rId21"/>
    <p:sldId id="754" r:id="rId22"/>
    <p:sldId id="406" r:id="rId23"/>
    <p:sldId id="348" r:id="rId24"/>
    <p:sldId id="325" r:id="rId25"/>
    <p:sldId id="768" r:id="rId26"/>
    <p:sldId id="326" r:id="rId27"/>
    <p:sldId id="329" r:id="rId28"/>
    <p:sldId id="336" r:id="rId29"/>
    <p:sldId id="397" r:id="rId30"/>
    <p:sldId id="327" r:id="rId31"/>
    <p:sldId id="330" r:id="rId32"/>
    <p:sldId id="335" r:id="rId33"/>
    <p:sldId id="400" r:id="rId34"/>
    <p:sldId id="328" r:id="rId35"/>
    <p:sldId id="401" r:id="rId36"/>
    <p:sldId id="331" r:id="rId37"/>
    <p:sldId id="332" r:id="rId38"/>
    <p:sldId id="337" r:id="rId39"/>
    <p:sldId id="403" r:id="rId40"/>
    <p:sldId id="333" r:id="rId41"/>
    <p:sldId id="334" r:id="rId42"/>
    <p:sldId id="338" r:id="rId43"/>
    <p:sldId id="405" r:id="rId44"/>
    <p:sldId id="375" r:id="rId4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3" autoAdjust="0"/>
    <p:restoredTop sz="90929"/>
  </p:normalViewPr>
  <p:slideViewPr>
    <p:cSldViewPr>
      <p:cViewPr varScale="1">
        <p:scale>
          <a:sx n="95" d="100"/>
          <a:sy n="95" d="100"/>
        </p:scale>
        <p:origin x="2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C28D29A-C89F-43B3-B628-F12647DADA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98E60F7-4B76-43EC-8EEB-2B2E4869632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7D89D3A-D7F7-473E-9A5C-BDB52E72FA3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4EE4940-A122-4153-B168-6854D30BB56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944C96C-AD2F-446C-A631-60F8FE4E92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05B956D-FD5E-475C-983D-B1581BC2E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FEBE881-90EB-4811-A093-0E309F63970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7F8D74FE-79C3-4C33-96A8-53C0CE0279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782B21-3A15-4878-9C41-04DEB47B48AC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4099" name="Rectangle 1026">
            <a:extLst>
              <a:ext uri="{FF2B5EF4-FFF2-40B4-BE49-F238E27FC236}">
                <a16:creationId xmlns:a16="http://schemas.microsoft.com/office/drawing/2014/main" id="{AC22960B-38F3-4806-83AC-F78163BA31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FBDE9C48-4C64-4824-BE8E-B910CEA22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70624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6AE2FC5-4AEA-4A5A-A890-745753F41EB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BBDFFD1-4C1A-4368-BC13-BC54555CD622}" type="slidenum">
              <a:rPr lang="ru-RU" altLang="ru-RU"/>
              <a:pPr algn="r" eaLnBrk="1" hangingPunct="1">
                <a:spcBef>
                  <a:spcPct val="0"/>
                </a:spcBef>
              </a:pPr>
              <a:t>10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17ED9D9-8B3C-4D12-A5EF-20CEB7F24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AA9C881-EE7E-44E7-A3CC-B4E6C2388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11319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6AE2FC5-4AEA-4A5A-A890-745753F41EB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BBDFFD1-4C1A-4368-BC13-BC54555CD622}" type="slidenum">
              <a:rPr lang="ru-RU" altLang="ru-RU"/>
              <a:pPr algn="r" eaLnBrk="1" hangingPunct="1">
                <a:spcBef>
                  <a:spcPct val="0"/>
                </a:spcBef>
              </a:pPr>
              <a:t>11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17ED9D9-8B3C-4D12-A5EF-20CEB7F24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AA9C881-EE7E-44E7-A3CC-B4E6C2388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56309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6AE2FC5-4AEA-4A5A-A890-745753F41EB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BBDFFD1-4C1A-4368-BC13-BC54555CD622}" type="slidenum">
              <a:rPr lang="ru-RU" altLang="ru-RU"/>
              <a:pPr algn="r" eaLnBrk="1" hangingPunct="1">
                <a:spcBef>
                  <a:spcPct val="0"/>
                </a:spcBef>
              </a:pPr>
              <a:t>12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17ED9D9-8B3C-4D12-A5EF-20CEB7F24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AA9C881-EE7E-44E7-A3CC-B4E6C2388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06665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8D3E88E0-8FEE-4FB4-A6E4-1E00C606822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27F1727-5AD5-46AF-93D7-3B7E0CC41557}" type="slidenum">
              <a:rPr lang="ru-RU" altLang="ru-RU"/>
              <a:pPr algn="r" eaLnBrk="1" hangingPunct="1">
                <a:spcBef>
                  <a:spcPct val="0"/>
                </a:spcBef>
              </a:pPr>
              <a:t>13</a:t>
            </a:fld>
            <a:endParaRPr lang="ru-RU" altLang="ru-RU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CEE2DD5-A2FF-4BF1-8B41-343D731EE8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D98D991-4017-44C9-A696-A12D5DAA9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862644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9D5CA040-2163-4F45-B215-E51F37BFCD6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234F1F-C4CC-4D09-BF9C-2FA5B5D10E34}" type="slidenum">
              <a:rPr lang="ru-RU" altLang="ru-RU"/>
              <a:pPr algn="r" eaLnBrk="1" hangingPunct="1">
                <a:spcBef>
                  <a:spcPct val="0"/>
                </a:spcBef>
              </a:pPr>
              <a:t>14</a:t>
            </a:fld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E68CD74E-9AA6-4DC0-848B-4CA104F771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ED99812-0A76-4EC5-A3F1-9C0BDC6E3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69454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C3DD397-7667-4719-9DDD-90295E49D0E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953918-9645-4CEA-880E-1B68A01A8E09}" type="slidenum">
              <a:rPr lang="ru-RU" altLang="ru-RU"/>
              <a:pPr algn="r" eaLnBrk="1" hangingPunct="1">
                <a:spcBef>
                  <a:spcPct val="0"/>
                </a:spcBef>
              </a:pPr>
              <a:t>15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BB01DBE-93F4-4E22-83C8-082BC971CA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9034557-51C4-439F-A00A-9646D2E73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203BD9F6-A4FA-4718-B59B-4CED3C056CC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920E3FF-2160-4979-A75D-E13D358CBD68}" type="slidenum">
              <a:rPr lang="ru-RU" altLang="ru-RU"/>
              <a:pPr algn="r" eaLnBrk="1" hangingPunct="1">
                <a:spcBef>
                  <a:spcPct val="0"/>
                </a:spcBef>
              </a:pPr>
              <a:t>16</a:t>
            </a:fld>
            <a:endParaRPr lang="ru-RU" altLang="ru-RU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A37CAE8-CEEE-416D-9CC3-AA38E09AC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33981E8-69AC-4D43-BF39-8572CBA0E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BB7D5528-A2CB-43EE-86F0-5E991892868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C72440-9A2B-4AD1-8DDE-BB99B9373945}" type="slidenum">
              <a:rPr lang="ru-RU" altLang="ru-RU"/>
              <a:pPr algn="r" eaLnBrk="1" hangingPunct="1">
                <a:spcBef>
                  <a:spcPct val="0"/>
                </a:spcBef>
              </a:pPr>
              <a:t>17</a:t>
            </a:fld>
            <a:endParaRPr lang="ru-RU" altLang="ru-RU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69A22C6-5E61-4062-A249-041C56322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725A36E-5460-4A45-BF09-2041B06D7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35F65150-0995-44A2-8C0F-B0F1D358F0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E72F28-C0A8-4817-BE1E-F508F2233A31}" type="slidenum">
              <a:rPr lang="ru-RU" altLang="ru-RU"/>
              <a:pPr>
                <a:spcBef>
                  <a:spcPct val="0"/>
                </a:spcBef>
              </a:pPr>
              <a:t>18</a:t>
            </a:fld>
            <a:endParaRPr lang="ru-RU" altLang="ru-RU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19E6725-0DDC-42DF-B401-10FDF31E75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F952341B-41B1-49FA-BC79-B225EAE84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dirty="0">
                <a:latin typeface="Times New Roman" panose="02020603050405020304" pitchFamily="18" charset="0"/>
              </a:rPr>
              <a:t>В режиме слайдов ответы появляются после </a:t>
            </a:r>
            <a:r>
              <a:rPr lang="ru-RU" altLang="ru-RU" dirty="0" err="1">
                <a:latin typeface="Times New Roman" panose="02020603050405020304" pitchFamily="18" charset="0"/>
              </a:rPr>
              <a:t>кликанья</a:t>
            </a:r>
            <a:r>
              <a:rPr lang="ru-RU" altLang="ru-RU" dirty="0">
                <a:latin typeface="Times New Roman" panose="02020603050405020304" pitchFamily="18" charset="0"/>
              </a:rPr>
              <a:t>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12CD586-40EA-4A56-922C-A0C2E4BBFA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4CB523-4E57-4E28-B40C-17E07D61757F}" type="slidenum">
              <a:rPr lang="ru-RU" altLang="ru-RU"/>
              <a:pPr>
                <a:spcBef>
                  <a:spcPct val="0"/>
                </a:spcBef>
              </a:pPr>
              <a:t>19</a:t>
            </a:fld>
            <a:endParaRPr lang="ru-RU" altLang="ru-RU"/>
          </a:p>
        </p:txBody>
      </p:sp>
      <p:sp>
        <p:nvSpPr>
          <p:cNvPr id="30723" name="Rectangle 2050">
            <a:extLst>
              <a:ext uri="{FF2B5EF4-FFF2-40B4-BE49-F238E27FC236}">
                <a16:creationId xmlns:a16="http://schemas.microsoft.com/office/drawing/2014/main" id="{0BD79226-AF81-4DAF-9593-10CEF8B195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2051">
            <a:extLst>
              <a:ext uri="{FF2B5EF4-FFF2-40B4-BE49-F238E27FC236}">
                <a16:creationId xmlns:a16="http://schemas.microsoft.com/office/drawing/2014/main" id="{2CB0CBE4-E9AF-41A2-A956-24662438E0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A3B47AA-9207-4144-B143-48D7C166953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81DD69D-4230-448D-AC46-B465D8F87263}" type="slidenum">
              <a:rPr lang="ru-RU" altLang="ru-RU"/>
              <a:pPr algn="r" eaLnBrk="1" hangingPunct="1"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280CB88-AD7A-46BD-9FB6-7B73D4E75E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13F1247-F8FD-427A-8E20-4F76A050C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11812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54653D57-49E4-46D3-89EB-1837B37E310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733A2EB-9690-4C76-9317-EA77E0CD4FB4}" type="slidenum">
              <a:rPr lang="ru-RU" altLang="ru-RU"/>
              <a:pPr algn="r" eaLnBrk="1" hangingPunct="1">
                <a:spcBef>
                  <a:spcPct val="0"/>
                </a:spcBef>
              </a:pPr>
              <a:t>20</a:t>
            </a:fld>
            <a:endParaRPr lang="ru-RU" altLang="ru-RU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0AAE102-33A0-4661-97AA-750C64D6AA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462369D-FB43-4607-A9D8-6626179A0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54653D57-49E4-46D3-89EB-1837B37E310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733A2EB-9690-4C76-9317-EA77E0CD4FB4}" type="slidenum">
              <a:rPr lang="ru-RU" altLang="ru-RU"/>
              <a:pPr algn="r" eaLnBrk="1" hangingPunct="1">
                <a:spcBef>
                  <a:spcPct val="0"/>
                </a:spcBef>
              </a:pPr>
              <a:t>21</a:t>
            </a:fld>
            <a:endParaRPr lang="ru-RU" altLang="ru-RU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0AAE102-33A0-4661-97AA-750C64D6AA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462369D-FB43-4607-A9D8-6626179A0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838686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0A95A45D-84F6-4CA1-93C9-9F757033D6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639402-FFAE-48F9-BF84-9819342B18E1}" type="slidenum">
              <a:rPr lang="ru-RU" altLang="ru-RU"/>
              <a:pPr>
                <a:spcBef>
                  <a:spcPct val="0"/>
                </a:spcBef>
              </a:pPr>
              <a:t>22</a:t>
            </a:fld>
            <a:endParaRPr lang="ru-RU" altLang="ru-RU"/>
          </a:p>
        </p:txBody>
      </p:sp>
      <p:sp>
        <p:nvSpPr>
          <p:cNvPr id="32771" name="Rectangle 2050">
            <a:extLst>
              <a:ext uri="{FF2B5EF4-FFF2-40B4-BE49-F238E27FC236}">
                <a16:creationId xmlns:a16="http://schemas.microsoft.com/office/drawing/2014/main" id="{772DBB8B-6475-4753-A59C-655CDAA1E2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2051">
            <a:extLst>
              <a:ext uri="{FF2B5EF4-FFF2-40B4-BE49-F238E27FC236}">
                <a16:creationId xmlns:a16="http://schemas.microsoft.com/office/drawing/2014/main" id="{55C58A6D-6C00-4283-A75E-C03BDD11D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734879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F4B37A57-3505-4AC6-88E5-860FC88CDFF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1BE8F87-5384-49D3-AAD7-D9F07554EF52}" type="slidenum">
              <a:rPr lang="ru-RU" altLang="ru-RU"/>
              <a:pPr algn="r" eaLnBrk="1" hangingPunct="1">
                <a:spcBef>
                  <a:spcPct val="0"/>
                </a:spcBef>
              </a:pPr>
              <a:t>23</a:t>
            </a:fld>
            <a:endParaRPr lang="ru-RU" altLang="ru-RU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7653EEF-0EF7-4D0B-AF74-FCE084A20C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20C77CC-1F1F-419A-BC03-48FBACDFA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690EBE86-FACA-4364-9581-32EE7431D0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B01A391-64B5-486E-B8F3-25330BEB3CCC}" type="slidenum">
              <a:rPr lang="ru-RU" altLang="ru-RU"/>
              <a:pPr>
                <a:spcBef>
                  <a:spcPct val="0"/>
                </a:spcBef>
              </a:pPr>
              <a:t>24</a:t>
            </a:fld>
            <a:endParaRPr lang="ru-RU" altLang="ru-RU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16209F85-CB4F-48B6-8460-DDD4A160F5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AA291FC1-B6A9-4C51-8FFF-20B4DD45A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690EBE86-FACA-4364-9581-32EE7431D0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B01A391-64B5-486E-B8F3-25330BEB3CCC}" type="slidenum">
              <a:rPr lang="ru-RU" altLang="ru-RU"/>
              <a:pPr>
                <a:spcBef>
                  <a:spcPct val="0"/>
                </a:spcBef>
              </a:pPr>
              <a:t>25</a:t>
            </a:fld>
            <a:endParaRPr lang="ru-RU" altLang="ru-RU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16209F85-CB4F-48B6-8460-DDD4A160F5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AA291FC1-B6A9-4C51-8FFF-20B4DD45A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162759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BD3B38BB-F74B-4181-9BD6-77B2ACCF16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89CA05-3C83-4334-86FB-CE10783E5AE1}" type="slidenum">
              <a:rPr lang="ru-RU" altLang="ru-RU"/>
              <a:pPr>
                <a:spcBef>
                  <a:spcPct val="0"/>
                </a:spcBef>
              </a:pPr>
              <a:t>26</a:t>
            </a:fld>
            <a:endParaRPr lang="ru-RU" altLang="ru-RU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0C895AFE-B6FA-466C-8399-E98C339B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F262827A-84D2-4799-8C34-CF3042585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B219B853-C2D8-4BD2-9FFB-AD6F891353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5E37AC-D2D5-473E-8CF6-ABEFFB80B4FC}" type="slidenum">
              <a:rPr lang="ru-RU" altLang="ru-RU"/>
              <a:pPr>
                <a:spcBef>
                  <a:spcPct val="0"/>
                </a:spcBef>
              </a:pPr>
              <a:t>27</a:t>
            </a:fld>
            <a:endParaRPr lang="ru-RU" altLang="ru-RU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E915917-98E1-4C14-A4A8-54C49862B0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BA9D7C9-2DD1-4D54-B9F9-7FD055D9E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D717D64A-A52E-4C89-BB54-96127B8879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FB5D999-DC72-43C7-A1A4-FD9F63B62A40}" type="slidenum">
              <a:rPr lang="ru-RU" altLang="ru-RU"/>
              <a:pPr>
                <a:spcBef>
                  <a:spcPct val="0"/>
                </a:spcBef>
              </a:pPr>
              <a:t>28</a:t>
            </a:fld>
            <a:endParaRPr lang="ru-RU" altLang="ru-RU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044A671-3870-4131-9F43-7F90028C53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1C571DBC-EFD2-4C28-80E0-9D8220F01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9387DF1A-BA94-44FA-9B1F-72BA985D7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50BC6D8-4299-48D4-973C-F1B3A9476B10}" type="slidenum">
              <a:rPr lang="ru-RU" altLang="ru-RU"/>
              <a:pPr>
                <a:spcBef>
                  <a:spcPct val="0"/>
                </a:spcBef>
              </a:pPr>
              <a:t>29</a:t>
            </a:fld>
            <a:endParaRPr lang="ru-RU" altLang="ru-RU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AED0E978-4BB5-48DF-AB7C-541A4FBCA6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1A5C2B85-221A-4F27-B2BC-7F93853E8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A3B47AA-9207-4144-B143-48D7C166953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81DD69D-4230-448D-AC46-B465D8F87263}" type="slidenum">
              <a:rPr lang="ru-RU" altLang="ru-RU"/>
              <a:pPr algn="r" eaLnBrk="1" hangingPunct="1"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280CB88-AD7A-46BD-9FB6-7B73D4E75E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13F1247-F8FD-427A-8E20-4F76A050C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942547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CDFF3713-B7EC-4ADE-9846-9A835B8FC4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1FD4E8-FA56-4ACD-89D9-234696F103D6}" type="slidenum">
              <a:rPr lang="ru-RU" altLang="ru-RU"/>
              <a:pPr>
                <a:spcBef>
                  <a:spcPct val="0"/>
                </a:spcBef>
              </a:pPr>
              <a:t>30</a:t>
            </a:fld>
            <a:endParaRPr lang="ru-RU" altLang="ru-RU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637E20B2-7DDD-4F30-963F-BAED29BB63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F3459A92-3D76-4537-8C22-45249833B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BD591F88-137B-43E1-B667-CC5BCC9DD1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41875A-6A60-4B23-A23B-44166F01CF2C}" type="slidenum">
              <a:rPr lang="ru-RU" altLang="ru-RU"/>
              <a:pPr>
                <a:spcBef>
                  <a:spcPct val="0"/>
                </a:spcBef>
              </a:pPr>
              <a:t>31</a:t>
            </a:fld>
            <a:endParaRPr lang="ru-RU" altLang="ru-RU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C4E0EA22-CE8D-451E-B317-81F36F8363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399D72B4-C58E-4C06-B414-23F88C36DF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D35E6772-12EA-4175-9468-D3038CD6C3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3F10E27-DE10-4887-9BD3-08B1CB4220CF}" type="slidenum">
              <a:rPr lang="ru-RU" altLang="ru-RU"/>
              <a:pPr>
                <a:spcBef>
                  <a:spcPct val="0"/>
                </a:spcBef>
              </a:pPr>
              <a:t>32</a:t>
            </a:fld>
            <a:endParaRPr lang="ru-RU" altLang="ru-RU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F485EC9B-DD23-4BC2-85E9-70FF45ACFF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6265DF56-3B25-4981-A0EC-088A701E1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B8F1A3A7-0FE7-4DED-9DD8-748526E676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70A2E21-3EAB-439E-8969-96332B7CE5F1}" type="slidenum">
              <a:rPr lang="ru-RU" altLang="ru-RU"/>
              <a:pPr>
                <a:spcBef>
                  <a:spcPct val="0"/>
                </a:spcBef>
              </a:pPr>
              <a:t>33</a:t>
            </a:fld>
            <a:endParaRPr lang="ru-RU" altLang="ru-RU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916F90AC-F133-40AD-982B-85F395202D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E268D7AC-1C7D-4CF3-89C9-039929F874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B1577688-A2E1-43ED-8F61-C889D38A9D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8378504-9245-445A-8E4F-D80345A40C22}" type="slidenum">
              <a:rPr lang="ru-RU" altLang="ru-RU"/>
              <a:pPr>
                <a:spcBef>
                  <a:spcPct val="0"/>
                </a:spcBef>
              </a:pPr>
              <a:t>34</a:t>
            </a:fld>
            <a:endParaRPr lang="ru-RU" altLang="ru-RU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9A4FD2AE-3ED2-4296-A304-B80F778A7F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F4D5FF5A-6066-4B58-8057-5391A59A8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4740188D-482F-44C3-B904-9903E832F0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54F1E9-4CDB-4F13-A0FD-30E2B1D312B7}" type="slidenum">
              <a:rPr lang="ru-RU" altLang="ru-RU"/>
              <a:pPr>
                <a:spcBef>
                  <a:spcPct val="0"/>
                </a:spcBef>
              </a:pPr>
              <a:t>35</a:t>
            </a:fld>
            <a:endParaRPr lang="ru-RU" altLang="ru-RU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535F295A-FF62-4F12-8FD6-7A0AA066DA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F576B394-16C1-4EEA-96EC-E3F34AA68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4FF2E1D7-C144-4C64-A6B2-D72F118386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9564F17-5B18-441B-B0E3-C2DD0C6389E4}" type="slidenum">
              <a:rPr lang="ru-RU" altLang="ru-RU"/>
              <a:pPr>
                <a:spcBef>
                  <a:spcPct val="0"/>
                </a:spcBef>
              </a:pPr>
              <a:t>36</a:t>
            </a:fld>
            <a:endParaRPr lang="ru-RU" altLang="ru-RU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9104A5FD-FE41-4F9B-981D-C378986144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831E9F90-75DD-43C5-ABF1-F56C8607D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6CEABDD1-EDE2-494C-9A81-FD0AA90B1A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5A589C1-902B-4462-9A3F-5EAE9AA2BC94}" type="slidenum">
              <a:rPr lang="ru-RU" altLang="ru-RU"/>
              <a:pPr>
                <a:spcBef>
                  <a:spcPct val="0"/>
                </a:spcBef>
              </a:pPr>
              <a:t>37</a:t>
            </a:fld>
            <a:endParaRPr lang="ru-RU" altLang="ru-RU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59E12D19-4988-4A6E-967C-704A21AC5E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C7A01243-0A06-42E4-970C-F0CF3E293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B10DCB6C-3833-4D9E-B972-C058934AAF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B2F69D-6DE1-4814-9166-53E6EA316080}" type="slidenum">
              <a:rPr lang="ru-RU" altLang="ru-RU"/>
              <a:pPr>
                <a:spcBef>
                  <a:spcPct val="0"/>
                </a:spcBef>
              </a:pPr>
              <a:t>38</a:t>
            </a:fld>
            <a:endParaRPr lang="ru-RU" altLang="ru-RU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2A6CBE75-ADB5-4FA9-981A-8BC08AD70B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49BD58A5-F7B2-4827-A826-E8FB052BD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ECF8FB5A-106E-4C41-9B1A-50652D11F7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7126923-2471-4327-BFD3-EC19AF019DCA}" type="slidenum">
              <a:rPr lang="ru-RU" altLang="ru-RU"/>
              <a:pPr>
                <a:spcBef>
                  <a:spcPct val="0"/>
                </a:spcBef>
              </a:pPr>
              <a:t>39</a:t>
            </a:fld>
            <a:endParaRPr lang="ru-RU" altLang="ru-RU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BACDFBAE-8357-465D-9BA8-4119C231F8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392F138B-E08B-4605-B61E-4925386C7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A3B47AA-9207-4144-B143-48D7C166953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81DD69D-4230-448D-AC46-B465D8F87263}" type="slidenum">
              <a:rPr lang="ru-RU" altLang="ru-RU"/>
              <a:pPr algn="r" eaLnBrk="1" hangingPunct="1"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280CB88-AD7A-46BD-9FB6-7B73D4E75E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13F1247-F8FD-427A-8E20-4F76A050C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39993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DE6AA0D8-9277-4377-880E-A33B4390C8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0E8235-797C-4B2C-9A37-458E53DC2051}" type="slidenum">
              <a:rPr lang="ru-RU" altLang="ru-RU"/>
              <a:pPr>
                <a:spcBef>
                  <a:spcPct val="0"/>
                </a:spcBef>
              </a:pPr>
              <a:t>40</a:t>
            </a:fld>
            <a:endParaRPr lang="ru-RU" altLang="ru-RU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8DC37B42-B59F-403C-8921-7520E06522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B8BFE81E-7EA1-410E-BF97-15BBCD33C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9C618308-3C6A-45F4-AC67-0B305D07E1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B695AD7-4BDD-4FBC-9DB0-E32490EBFC6B}" type="slidenum">
              <a:rPr lang="ru-RU" altLang="ru-RU"/>
              <a:pPr>
                <a:spcBef>
                  <a:spcPct val="0"/>
                </a:spcBef>
              </a:pPr>
              <a:t>41</a:t>
            </a:fld>
            <a:endParaRPr lang="ru-RU" altLang="ru-RU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34320D1D-62BE-4706-892B-2AE4942D0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825AB645-E87D-410E-9A39-C1C3A9C99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936CEC6C-AD0B-4D0A-A892-628C525B9D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C1FF66-0B34-43EC-AF53-965E2CF318F5}" type="slidenum">
              <a:rPr lang="ru-RU" altLang="ru-RU"/>
              <a:pPr>
                <a:spcBef>
                  <a:spcPct val="0"/>
                </a:spcBef>
              </a:pPr>
              <a:t>42</a:t>
            </a:fld>
            <a:endParaRPr lang="ru-RU" altLang="ru-RU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2D922D85-09A3-4C92-8C33-0F0738BFCB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49737A25-3AE7-4767-816E-6F4BDC6C1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89B2341B-6EF4-43BF-BC1B-1A1F64AB83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2B673C-C487-4C90-A050-585F5AC016A4}" type="slidenum">
              <a:rPr lang="ru-RU" altLang="ru-RU"/>
              <a:pPr>
                <a:spcBef>
                  <a:spcPct val="0"/>
                </a:spcBef>
              </a:pPr>
              <a:t>43</a:t>
            </a:fld>
            <a:endParaRPr lang="ru-RU" altLang="ru-RU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F8FFFCE2-2BA0-4BD5-924F-AAB1EFF15B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5F866C07-4F53-428E-B02E-5827736D4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3EC3C774-4C75-49CA-B5D8-D5E0FAC94BA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BDEF4F-A1C2-4E4E-8401-F8E6AC032139}" type="slidenum">
              <a:rPr lang="ru-RU" altLang="ru-RU"/>
              <a:pPr algn="r" eaLnBrk="1" hangingPunct="1">
                <a:spcBef>
                  <a:spcPct val="0"/>
                </a:spcBef>
              </a:pPr>
              <a:t>44</a:t>
            </a:fld>
            <a:endParaRPr lang="ru-RU" altLang="ru-RU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72B6FDFD-DA42-4803-B17F-111CCC8AAA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46F3DF18-302B-494F-A125-0C7297AE5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7F8D74FE-79C3-4C33-96A8-53C0CE0279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782B21-3A15-4878-9C41-04DEB47B48AC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4099" name="Rectangle 1026">
            <a:extLst>
              <a:ext uri="{FF2B5EF4-FFF2-40B4-BE49-F238E27FC236}">
                <a16:creationId xmlns:a16="http://schemas.microsoft.com/office/drawing/2014/main" id="{AC22960B-38F3-4806-83AC-F78163BA31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FBDE9C48-4C64-4824-BE8E-B910CEA22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70830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3EC3C774-4C75-49CA-B5D8-D5E0FAC94BA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BDEF4F-A1C2-4E4E-8401-F8E6AC032139}" type="slidenum">
              <a:rPr lang="ru-RU" altLang="ru-RU"/>
              <a:pPr algn="r" eaLnBrk="1" hangingPunct="1"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72B6FDFD-DA42-4803-B17F-111CCC8AAA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46F3DF18-302B-494F-A125-0C7297AE5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38565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3791BD5A-913A-4018-8FD3-ADE2F3D8C8D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3A3067-9A17-49B5-9F2F-747CBDAE4A8D}" type="slidenum">
              <a:rPr lang="ru-RU" altLang="ru-RU"/>
              <a:pPr algn="r" eaLnBrk="1" hangingPunct="1"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0EA0F5A-3B4A-4F1A-AF99-D1E92D33CC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48DDD30-4562-4F3C-8DF8-31CF04D7C2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C98FEFA-1DD6-4DC2-8753-60560D12695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FF2D5A3-2361-4C3A-BE1E-86F9175D8501}" type="slidenum">
              <a:rPr lang="ru-RU" altLang="ru-RU"/>
              <a:pPr algn="r" eaLnBrk="1" hangingPunct="1">
                <a:spcBef>
                  <a:spcPct val="0"/>
                </a:spcBef>
              </a:pPr>
              <a:t>8</a:t>
            </a:fld>
            <a:endParaRPr lang="ru-RU" altLang="ru-RU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A98F126-0794-4BCD-A9A2-A14A6F54DA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26DA6EB-6B26-4FDC-A36D-32A505F88A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6AE2FC5-4AEA-4A5A-A890-745753F41EB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BBDFFD1-4C1A-4368-BC13-BC54555CD622}" type="slidenum">
              <a:rPr lang="ru-RU" altLang="ru-RU"/>
              <a:pPr algn="r" eaLnBrk="1" hangingPunct="1">
                <a:spcBef>
                  <a:spcPct val="0"/>
                </a:spcBef>
              </a:pPr>
              <a:t>9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17ED9D9-8B3C-4D12-A5EF-20CEB7F24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AA9C881-EE7E-44E7-A3CC-B4E6C2388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50342F-022B-4C54-BCCC-3439CABBEF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4C887C-474E-477C-A5B8-204666F310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063B4C-832A-4D49-9A84-5ACA75E10F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118D50-A467-4B5E-B5AB-100C2DA65D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526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A17DE6-E3C8-459A-8BD7-882283821C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719B8E-097E-4064-A4D0-30BADF6F2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4CA3F5-D041-44E0-9098-069AF06182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FFF33-E1C1-48B1-B4E0-74BCE00B79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0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330FDA-8931-4802-88C6-0F670974A5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DF0D26-64B9-47AE-BB9D-4B894D2B4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EB63F7-CE4E-47ED-8ABF-E99782E79E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3088D-4F47-45E5-8AAA-0ABF7D0CC1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323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0E2EE5-9E88-4149-9FE8-C81D1FEA21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63C34E-3D97-4C2F-AA48-0CBA21490C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5926EA-8D85-4C95-83F6-018DCE0AA3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DC546D-35C2-4B9E-AEB5-95C019D238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739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BC85EE-25E3-43E6-AD77-B1899E58F2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DA0336-59C5-421D-A1F9-385322D7AF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CC3C00-B862-4429-902F-F64CAEDBD4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CE1EDF-41C9-46C8-8769-FE1D8B7ED2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741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39D8C-6601-4FFE-982F-2398C322D7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3F735A-2C41-4C7B-85C3-B83E44FA8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48AB09-67C8-4832-BE2A-7E4E923107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D03EC-6F3B-4DA6-AEAE-EC613AF74A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114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66E86D2-6FB1-4D8C-B647-155886A0D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CDBB646-43C9-4E66-8B6F-220E775DE5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C8CA039-07F9-4782-B649-CA2794EECD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0371F-80A6-4FC9-A57D-E753F44A17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088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0C0DFA1-91AF-44ED-9874-BDE304EFB9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7509B04-4FE0-48B2-8C86-8E61D5F8F5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8AF1BE-CD3D-4D08-8002-98BF1AD22A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6F8DE-5497-4D87-88DF-BCEB908F2E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85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B311A6D-F72E-45F2-9448-6B2CF921B1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CA44D5-617D-4FF3-A693-B67387D0EB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A10634F-136C-42D4-B2AF-23998E6E2B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CB107A-C3D8-4425-918D-4595644441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177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9B32D1-EDCC-41B1-837E-7FDCBA8CD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12EBBC-1C77-42C8-B429-AEA2356010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E3F058-014B-4175-A22C-E8D7483392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B9FCC-5AF7-4BF1-87D2-9254A9C1F1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289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AE839A-88C3-4A43-828C-09FA40DEA8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121DF7-55AB-40FF-9910-EE45CB94AC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2CAC53-1020-4F7E-B6BB-36BA81735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5EE675-07B9-41D8-AA7B-2AB5E27684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406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14EA6F-35E2-4133-89B8-5207FFF33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9AD56DA-8B8A-46EB-9327-5B215FACA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E9BAF4-73B2-4112-9A19-C2680B86EF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A4CFAD-4617-45BC-B2E6-0CD6D499BA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8E1D758-AA0D-497B-B3BC-BE96851D3F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5108A17-C156-4B21-B309-6380E2BC7D1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9E8ADEA-2B44-434A-B463-8C1D450D6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1628800"/>
            <a:ext cx="7772400" cy="1116360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FF3300"/>
                </a:solidFill>
              </a:rPr>
              <a:t>24. Графы</a:t>
            </a:r>
          </a:p>
        </p:txBody>
      </p:sp>
    </p:spTree>
    <p:extLst>
      <p:ext uri="{BB962C8B-B14F-4D97-AF65-F5344CB8AC3E}">
        <p14:creationId xmlns:p14="http://schemas.microsoft.com/office/powerpoint/2010/main" val="3292629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>
            <a:extLst>
              <a:ext uri="{FF2B5EF4-FFF2-40B4-BE49-F238E27FC236}">
                <a16:creationId xmlns:a16="http://schemas.microsoft.com/office/drawing/2014/main" id="{BA97DF7D-9AD1-43AC-BE9E-E2B54151E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3. В графе 6 вершин, каждая из которых имеет индекс </a:t>
            </a:r>
            <a:r>
              <a:rPr lang="ru-RU" altLang="ru-RU" dirty="0"/>
              <a:t>4</a:t>
            </a:r>
            <a:r>
              <a:rPr lang="ru-RU" altLang="ru-RU" dirty="0">
                <a:cs typeface="Times New Roman" panose="02020603050405020304" pitchFamily="18" charset="0"/>
              </a:rPr>
              <a:t>. Сколько у него рёбер? Нарисуйте такой граф.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104EAC0F-C80D-4C00-8E1A-8194D0C6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724404"/>
            <a:ext cx="281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12.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1791B75-7E3A-059F-EE0D-2B477004C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472" y="2638314"/>
            <a:ext cx="3083019" cy="266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10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>
            <a:extLst>
              <a:ext uri="{FF2B5EF4-FFF2-40B4-BE49-F238E27FC236}">
                <a16:creationId xmlns:a16="http://schemas.microsoft.com/office/drawing/2014/main" id="{BA97DF7D-9AD1-43AC-BE9E-E2B54151E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4. В графе 12 рёбер, а каждая вершина имеет индекс 3. Сколько у него вершин? Нарисуйте такой граф.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AF98E856-D8BB-42CB-968F-0EB24CB747B4}"/>
              </a:ext>
            </a:extLst>
          </p:cNvPr>
          <p:cNvGrpSpPr/>
          <p:nvPr/>
        </p:nvGrpSpPr>
        <p:grpSpPr>
          <a:xfrm>
            <a:off x="609600" y="2747459"/>
            <a:ext cx="5102503" cy="2556379"/>
            <a:chOff x="609600" y="2747459"/>
            <a:chExt cx="5102503" cy="2556379"/>
          </a:xfrm>
        </p:grpSpPr>
        <p:sp>
          <p:nvSpPr>
            <p:cNvPr id="17412" name="Text Box 4">
              <a:extLst>
                <a:ext uri="{FF2B5EF4-FFF2-40B4-BE49-F238E27FC236}">
                  <a16:creationId xmlns:a16="http://schemas.microsoft.com/office/drawing/2014/main" id="{104EAC0F-C80D-4C00-8E1A-8194D0C62E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" y="4724400"/>
              <a:ext cx="28194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dirty="0">
                  <a:solidFill>
                    <a:srgbClr val="FF3300"/>
                  </a:solidFill>
                </a:rPr>
                <a:t>Ответ: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8.</a:t>
              </a:r>
            </a:p>
          </p:txBody>
        </p:sp>
        <p:pic>
          <p:nvPicPr>
            <p:cNvPr id="9" name="Picture 11">
              <a:extLst>
                <a:ext uri="{FF2B5EF4-FFF2-40B4-BE49-F238E27FC236}">
                  <a16:creationId xmlns:a16="http://schemas.microsoft.com/office/drawing/2014/main" id="{6E7D75D6-D15A-47FA-BD52-34AC701F91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6103" y="2747459"/>
              <a:ext cx="2286000" cy="2255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191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>
            <a:extLst>
              <a:ext uri="{FF2B5EF4-FFF2-40B4-BE49-F238E27FC236}">
                <a16:creationId xmlns:a16="http://schemas.microsoft.com/office/drawing/2014/main" id="{BA97DF7D-9AD1-43AC-BE9E-E2B54151E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5. Попробуйте изобразить граф, у которого </a:t>
            </a:r>
            <a:r>
              <a:rPr lang="ru-RU" altLang="ru-RU" dirty="0"/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вершин, каждая из которых имеет индекс 3. </a:t>
            </a:r>
            <a:endParaRPr lang="ru-RU" altLang="ru-RU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104EAC0F-C80D-4C00-8E1A-8194D0C6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724404"/>
            <a:ext cx="720276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Не существует.</a:t>
            </a:r>
          </a:p>
        </p:txBody>
      </p:sp>
    </p:spTree>
    <p:extLst>
      <p:ext uri="{BB962C8B-B14F-4D97-AF65-F5344CB8AC3E}">
        <p14:creationId xmlns:p14="http://schemas.microsoft.com/office/powerpoint/2010/main" val="1143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>
            <a:extLst>
              <a:ext uri="{FF2B5EF4-FFF2-40B4-BE49-F238E27FC236}">
                <a16:creationId xmlns:a16="http://schemas.microsoft.com/office/drawing/2014/main" id="{4AEC475D-CEF8-4905-912F-8B9931C29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0963"/>
            <a:ext cx="91440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/>
              <a:t>	</a:t>
            </a:r>
            <a:r>
              <a:rPr lang="ru-RU" altLang="ru-RU" sz="2800">
                <a:solidFill>
                  <a:srgbClr val="FF3300"/>
                </a:solidFill>
              </a:rPr>
              <a:t>Теорема.</a:t>
            </a:r>
            <a:r>
              <a:rPr lang="ru-RU" altLang="ru-RU" sz="2800"/>
              <a:t> Сумма индексов всех вершин графа равна удвоенному числу ребер этого графа.</a:t>
            </a:r>
            <a:r>
              <a:rPr lang="ru-RU" altLang="ru-RU" sz="2400"/>
              <a:t>	</a:t>
            </a:r>
          </a:p>
        </p:txBody>
      </p:sp>
      <p:sp>
        <p:nvSpPr>
          <p:cNvPr id="9219" name="Text Box 7">
            <a:extLst>
              <a:ext uri="{FF2B5EF4-FFF2-40B4-BE49-F238E27FC236}">
                <a16:creationId xmlns:a16="http://schemas.microsoft.com/office/drawing/2014/main" id="{39DD551E-C4C5-4DC6-A7A8-2AED34220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42988"/>
            <a:ext cx="91440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	</a:t>
            </a:r>
            <a:r>
              <a:rPr lang="ru-RU" altLang="ru-RU" sz="2800" dirty="0">
                <a:solidFill>
                  <a:srgbClr val="FF0000"/>
                </a:solidFill>
              </a:rPr>
              <a:t>Доказательство.</a:t>
            </a:r>
            <a:r>
              <a:rPr lang="ru-RU" altLang="ru-RU" sz="2800" dirty="0"/>
              <a:t> Индекс вершины это число </a:t>
            </a:r>
            <a:r>
              <a:rPr lang="ru-RU" altLang="ru-RU" sz="2800" dirty="0" err="1"/>
              <a:t>ребер</a:t>
            </a:r>
            <a:r>
              <a:rPr lang="ru-RU" altLang="ru-RU" sz="2800" dirty="0"/>
              <a:t>, выходящих из этой вершины. Сумма индексов всех вершин это число рёбер, выходящих из всех вершин. Так как ребра имеют две вершины, то при таком </a:t>
            </a:r>
            <a:r>
              <a:rPr lang="ru-RU" altLang="ru-RU" sz="2800" dirty="0" err="1"/>
              <a:t>подсчете</a:t>
            </a:r>
            <a:r>
              <a:rPr lang="ru-RU" altLang="ru-RU" sz="2800" dirty="0"/>
              <a:t> мы каждое ребро посчитаем дважды. Следовательно, сумма индексов всех вершин графа равна удвоенному числу рёбер этого графа.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03BB223-C438-438C-8430-2D7AAAC61A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3697483"/>
            <a:ext cx="3240360" cy="286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75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>
            <a:extLst>
              <a:ext uri="{FF2B5EF4-FFF2-40B4-BE49-F238E27FC236}">
                <a16:creationId xmlns:a16="http://schemas.microsoft.com/office/drawing/2014/main" id="{5134BA20-B7AC-477F-BF16-D0DA6E42C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84784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0000"/>
                </a:solidFill>
              </a:rPr>
              <a:t>	</a:t>
            </a:r>
            <a:r>
              <a:rPr lang="ru-RU" altLang="ru-RU" sz="2800" dirty="0">
                <a:solidFill>
                  <a:srgbClr val="FF0000"/>
                </a:solidFill>
              </a:rPr>
              <a:t>Следствие 2.</a:t>
            </a:r>
            <a:r>
              <a:rPr lang="ru-RU" altLang="ru-RU" sz="2800" dirty="0"/>
              <a:t> Число вершин с нечетным индексом четно.</a:t>
            </a:r>
            <a:r>
              <a:rPr lang="ru-RU" altLang="ru-RU" sz="2400" dirty="0"/>
              <a:t>	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463B8716-0BF0-4CC0-BFC5-26DBBE794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78264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0000"/>
                </a:solidFill>
              </a:rPr>
              <a:t>	</a:t>
            </a:r>
            <a:r>
              <a:rPr lang="ru-RU" altLang="ru-RU" sz="2800" dirty="0">
                <a:solidFill>
                  <a:srgbClr val="FF0000"/>
                </a:solidFill>
              </a:rPr>
              <a:t>Доказательство.</a:t>
            </a:r>
            <a:r>
              <a:rPr lang="ru-RU" altLang="ru-RU" sz="2800" dirty="0"/>
              <a:t> Действительно, если бы оно было нечетно, то сумма индексов вершин графа с нечетными индексами была бы нечетна. С другой стороны, сумма индексов вершин графа с четными индексами четна. Но тогда сумма всех индексов вершин графа была бы нечетна, что противоречит теореме.</a:t>
            </a:r>
            <a:endParaRPr lang="ru-RU" altLang="ru-RU" sz="2400" dirty="0"/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8FAAD4F7-7D7E-44D9-AD34-B684C42C5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1304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0000"/>
                </a:solidFill>
              </a:rPr>
              <a:t>	</a:t>
            </a:r>
            <a:r>
              <a:rPr lang="ru-RU" altLang="ru-RU" sz="2800" dirty="0">
                <a:solidFill>
                  <a:srgbClr val="FF0000"/>
                </a:solidFill>
              </a:rPr>
              <a:t>Следствие 1.</a:t>
            </a:r>
            <a:r>
              <a:rPr lang="ru-RU" altLang="ru-RU" sz="2800" dirty="0"/>
              <a:t> Сумма индексов всех вершин графа четна.</a:t>
            </a:r>
            <a:r>
              <a:rPr lang="ru-RU" altLang="ru-RU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5791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3ACEEB69-C8FF-4B6E-9417-A17082028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6. Может ли граф иметь: а) одну вершину нечетного индекса; б) две вершины нечетного индекса; в) три вершины нечетного индекса; г) четыре вершины нечетного индекса</a:t>
            </a:r>
            <a:r>
              <a:rPr lang="ru-RU" altLang="ru-RU" dirty="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57700" name="Text Box 4">
            <a:extLst>
              <a:ext uri="{FF2B5EF4-FFF2-40B4-BE49-F238E27FC236}">
                <a16:creationId xmlns:a16="http://schemas.microsoft.com/office/drawing/2014/main" id="{2729628B-AB1A-4C6B-A027-A81938BFC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343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а), в) Нет; б), г) 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>
            <a:extLst>
              <a:ext uri="{FF2B5EF4-FFF2-40B4-BE49-F238E27FC236}">
                <a16:creationId xmlns:a16="http://schemas.microsoft.com/office/drawing/2014/main" id="{F7854ED3-1170-49BB-A34A-D8471D313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7. В классе 15 компьютеров. Можно ли их соединить друг с другом так, чтобы каждый компьютер был соединен ровно с пятью другими?</a:t>
            </a:r>
            <a:endParaRPr lang="ru-RU" altLang="ru-RU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163844" name="Text Box 4">
            <a:extLst>
              <a:ext uri="{FF2B5EF4-FFF2-40B4-BE49-F238E27FC236}">
                <a16:creationId xmlns:a16="http://schemas.microsoft.com/office/drawing/2014/main" id="{69511856-7D4B-4869-81F2-A3B754BD0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4290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Нет.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07C271F-E249-4A4C-ACE6-C3C87DE132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Уникурсальные графы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99104CEA-F552-4D62-A7B6-6530FA685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</a:t>
            </a:r>
            <a:r>
              <a:rPr lang="ru-RU" altLang="ru-RU" sz="2400" dirty="0"/>
              <a:t> Граф называется</a:t>
            </a:r>
            <a:r>
              <a:rPr lang="ru-RU" altLang="ru-RU" sz="2400" dirty="0">
                <a:solidFill>
                  <a:schemeClr val="accent1"/>
                </a:solidFill>
              </a:rPr>
              <a:t> </a:t>
            </a:r>
            <a:r>
              <a:rPr lang="ru-RU" altLang="ru-RU" sz="2400" dirty="0">
                <a:solidFill>
                  <a:srgbClr val="FF3300"/>
                </a:solidFill>
              </a:rPr>
              <a:t>уникурсальным, </a:t>
            </a:r>
            <a:r>
              <a:rPr lang="ru-RU" altLang="ru-RU" sz="2400" dirty="0"/>
              <a:t>если можно пройти по каждому ребру этого графа ровно один раз, или, что то же самое, можно нарисовать этот  граф «одним росчерком», т. е. не отрывая карандаша от бумаги и проходя по каждому ребру ровно один раз. </a:t>
            </a:r>
            <a:endParaRPr lang="ru-RU" altLang="ru-RU" sz="2400" dirty="0">
              <a:solidFill>
                <a:schemeClr val="accent1"/>
              </a:solidFill>
            </a:endParaRPr>
          </a:p>
        </p:txBody>
      </p:sp>
      <p:pic>
        <p:nvPicPr>
          <p:cNvPr id="25604" name="Picture 6">
            <a:extLst>
              <a:ext uri="{FF2B5EF4-FFF2-40B4-BE49-F238E27FC236}">
                <a16:creationId xmlns:a16="http://schemas.microsoft.com/office/drawing/2014/main" id="{8BC5E6A7-71CE-4666-B1CF-BEF8466D8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71484"/>
            <a:ext cx="2893963" cy="2215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5" name="Text Box 8">
            <a:extLst>
              <a:ext uri="{FF2B5EF4-FFF2-40B4-BE49-F238E27FC236}">
                <a16:creationId xmlns:a16="http://schemas.microsoft.com/office/drawing/2014/main" id="{E5CBF1DF-40CE-4E37-8D1E-197D6D2C2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3290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	Для решения задачи Эйлера требуется выяснить, является ли этот граф уникурсальным.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A7859E47-6A25-4168-9295-AA15E40E4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40816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</a:t>
            </a:r>
            <a:r>
              <a:rPr lang="ru-RU" altLang="ru-RU" sz="2400" dirty="0"/>
              <a:t>На рисунке представлен граф, соответствующий задаче Эйлера, в котором ребра соответствуют мостам, а вершины – берегам и островам.</a:t>
            </a:r>
            <a:r>
              <a:rPr lang="ru-RU" altLang="ru-RU" sz="2400" dirty="0">
                <a:solidFill>
                  <a:schemeClr val="accent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3162453-0AFC-4723-AAEF-A0F2462DA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Теорема</a:t>
            </a:r>
            <a:r>
              <a:rPr lang="en-US" altLang="ru-RU" sz="3600" dirty="0">
                <a:solidFill>
                  <a:srgbClr val="FF3300"/>
                </a:solidFill>
              </a:rPr>
              <a:t> </a:t>
            </a:r>
            <a:r>
              <a:rPr lang="ru-RU" altLang="ru-RU" sz="3600" dirty="0">
                <a:solidFill>
                  <a:srgbClr val="FF3300"/>
                </a:solidFill>
              </a:rPr>
              <a:t>Эйлера</a:t>
            </a:r>
          </a:p>
        </p:txBody>
      </p:sp>
      <p:sp>
        <p:nvSpPr>
          <p:cNvPr id="27651" name="Text Box 6">
            <a:extLst>
              <a:ext uri="{FF2B5EF4-FFF2-40B4-BE49-F238E27FC236}">
                <a16:creationId xmlns:a16="http://schemas.microsoft.com/office/drawing/2014/main" id="{1D35AE00-7F14-48AB-9C39-3E05754B9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2895"/>
            <a:ext cx="9144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Для уникурсального графа число вершин нечетного индекса равно двум или нулю. </a:t>
            </a:r>
          </a:p>
        </p:txBody>
      </p:sp>
      <p:sp>
        <p:nvSpPr>
          <p:cNvPr id="27652" name="Text Box 30">
            <a:extLst>
              <a:ext uri="{FF2B5EF4-FFF2-40B4-BE49-F238E27FC236}">
                <a16:creationId xmlns:a16="http://schemas.microsoft.com/office/drawing/2014/main" id="{C68C959A-7998-4AB0-9C12-19ED9CC7A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03641"/>
            <a:ext cx="91440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</a:t>
            </a:r>
            <a:r>
              <a:rPr lang="ru-RU" altLang="ru-RU" sz="2200" dirty="0">
                <a:solidFill>
                  <a:srgbClr val="FF3300"/>
                </a:solidFill>
              </a:rPr>
              <a:t>Доказательство</a:t>
            </a:r>
            <a:r>
              <a:rPr lang="ru-RU" altLang="ru-RU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22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/>
              <a:t>Е</a:t>
            </a:r>
            <a:r>
              <a:rPr lang="ru-RU" altLang="ru-RU" sz="2200" dirty="0">
                <a:cs typeface="Times New Roman" panose="02020603050405020304" pitchFamily="18" charset="0"/>
              </a:rPr>
              <a:t>сли граф уникурсален, то у него есть начало и конец обхода. Остальные вершины имеют четный индекс, так как с каждым входом в такую вершину есть и выход. Если начало </a:t>
            </a:r>
            <a:r>
              <a:rPr lang="en-US" altLang="ru-RU" sz="2200" i="1" dirty="0">
                <a:cs typeface="Times New Roman" panose="02020603050405020304" pitchFamily="18" charset="0"/>
              </a:rPr>
              <a:t>A </a:t>
            </a:r>
            <a:r>
              <a:rPr lang="ru-RU" altLang="ru-RU" sz="2200" dirty="0">
                <a:cs typeface="Times New Roman" panose="02020603050405020304" pitchFamily="18" charset="0"/>
              </a:rPr>
              <a:t>и конец </a:t>
            </a:r>
            <a:r>
              <a:rPr lang="en-US" altLang="ru-RU" sz="2200" i="1" dirty="0">
                <a:cs typeface="Times New Roman" panose="02020603050405020304" pitchFamily="18" charset="0"/>
              </a:rPr>
              <a:t>B</a:t>
            </a:r>
            <a:r>
              <a:rPr lang="en-US" altLang="ru-RU" sz="2200" dirty="0"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cs typeface="Times New Roman" panose="02020603050405020304" pitchFamily="18" charset="0"/>
              </a:rPr>
              <a:t>не совпадают, то они являются единственными вершинами нечетного индекса. У начала выходов на один больше, чем входов, а у конца входов на один больше, чем выходов. Если начало </a:t>
            </a:r>
            <a:r>
              <a:rPr lang="en-US" altLang="ru-RU" sz="2200" i="1" dirty="0">
                <a:cs typeface="Times New Roman" panose="02020603050405020304" pitchFamily="18" charset="0"/>
              </a:rPr>
              <a:t>A </a:t>
            </a:r>
            <a:r>
              <a:rPr lang="ru-RU" altLang="ru-RU" sz="2200" dirty="0">
                <a:cs typeface="Times New Roman" panose="02020603050405020304" pitchFamily="18" charset="0"/>
              </a:rPr>
              <a:t>совпадает с концом</a:t>
            </a:r>
            <a:r>
              <a:rPr lang="en-US" altLang="ru-RU" sz="2200" dirty="0">
                <a:cs typeface="Times New Roman" panose="02020603050405020304" pitchFamily="18" charset="0"/>
              </a:rPr>
              <a:t> </a:t>
            </a:r>
            <a:r>
              <a:rPr lang="en-US" altLang="ru-RU" sz="2200" i="1" dirty="0">
                <a:cs typeface="Times New Roman" panose="02020603050405020304" pitchFamily="18" charset="0"/>
              </a:rPr>
              <a:t>B</a:t>
            </a:r>
            <a:r>
              <a:rPr lang="ru-RU" altLang="ru-RU" sz="2200" dirty="0">
                <a:cs typeface="Times New Roman" panose="02020603050405020304" pitchFamily="18" charset="0"/>
              </a:rPr>
              <a:t>, то вершин с нечетным индексом нет. </a:t>
            </a:r>
          </a:p>
        </p:txBody>
      </p:sp>
      <p:pic>
        <p:nvPicPr>
          <p:cNvPr id="27653" name="Рисунок 1">
            <a:extLst>
              <a:ext uri="{FF2B5EF4-FFF2-40B4-BE49-F238E27FC236}">
                <a16:creationId xmlns:a16="http://schemas.microsoft.com/office/drawing/2014/main" id="{893A9319-763C-487A-BFC9-4A8261F02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78" y="1342268"/>
            <a:ext cx="2015911" cy="1665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Рисунок 2">
            <a:extLst>
              <a:ext uri="{FF2B5EF4-FFF2-40B4-BE49-F238E27FC236}">
                <a16:creationId xmlns:a16="http://schemas.microsoft.com/office/drawing/2014/main" id="{86828254-979F-440F-8509-03592A123E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1352959"/>
            <a:ext cx="1800200" cy="148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0">
            <a:extLst>
              <a:ext uri="{FF2B5EF4-FFF2-40B4-BE49-F238E27FC236}">
                <a16:creationId xmlns:a16="http://schemas.microsoft.com/office/drawing/2014/main" id="{E2291CE7-69C5-46CB-8558-340977507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15732"/>
            <a:ext cx="91440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</a:t>
            </a:r>
            <a:r>
              <a:rPr lang="ru-RU" altLang="ru-RU" sz="2200" dirty="0"/>
              <a:t>Оказывается, верно и обратное. А именно, если для связного графа число вершин нечётного индекса равно двум или нулю, то этот граф является уникурсальным.</a:t>
            </a:r>
            <a:endParaRPr lang="ru-RU" altLang="ru-RU" sz="2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053">
            <a:extLst>
              <a:ext uri="{FF2B5EF4-FFF2-40B4-BE49-F238E27FC236}">
                <a16:creationId xmlns:a16="http://schemas.microsoft.com/office/drawing/2014/main" id="{6CEB5CDB-064A-467E-89FE-2E6078AF0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644900"/>
            <a:ext cx="2895600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9" name="Text Box 2054">
            <a:extLst>
              <a:ext uri="{FF2B5EF4-FFF2-40B4-BE49-F238E27FC236}">
                <a16:creationId xmlns:a16="http://schemas.microsoft.com/office/drawing/2014/main" id="{2D919EBE-B108-4A61-ABC4-5BBF45FF1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4664"/>
            <a:ext cx="899160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Решение задачи Эйлера. </a:t>
            </a:r>
            <a:r>
              <a:rPr lang="ru-RU" altLang="ru-RU" sz="2800" dirty="0"/>
              <a:t>Найдем индексы</a:t>
            </a:r>
            <a:r>
              <a:rPr lang="ru-RU" altLang="ru-RU" sz="2800" dirty="0">
                <a:cs typeface="Times New Roman" panose="02020603050405020304" pitchFamily="18" charset="0"/>
              </a:rPr>
              <a:t>  вершин графа </a:t>
            </a:r>
            <a:r>
              <a:rPr lang="ru-RU" altLang="ru-RU" sz="2800" dirty="0"/>
              <a:t>задачи Эйлера.</a:t>
            </a:r>
            <a:r>
              <a:rPr lang="ru-RU" altLang="ru-RU" sz="2800" dirty="0">
                <a:cs typeface="Times New Roman" panose="02020603050405020304" pitchFamily="18" charset="0"/>
              </a:rPr>
              <a:t> Вершина А имеет индекс 5, Б - 3, П - 3 и Л - 3. Таким образом, мы имеем четыре вершины нечетного индекса, и, следовательно, данный граф не является уникурсальным. </a:t>
            </a:r>
            <a:r>
              <a:rPr lang="ru-RU" altLang="ru-RU" sz="2800" dirty="0"/>
              <a:t>Значит</a:t>
            </a:r>
            <a:r>
              <a:rPr lang="ru-RU" altLang="ru-RU" sz="2800" dirty="0">
                <a:cs typeface="Times New Roman" panose="02020603050405020304" pitchFamily="18" charset="0"/>
              </a:rPr>
              <a:t>, нельзя пройти по каждому из семи мостов только один раз.</a:t>
            </a:r>
            <a:endParaRPr lang="ru-RU" alt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84A2E4F-3B93-45B4-8B39-64D50DFC6BD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38347"/>
            <a:ext cx="864096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Теория графов</a:t>
            </a:r>
          </a:p>
        </p:txBody>
      </p:sp>
      <p:sp>
        <p:nvSpPr>
          <p:cNvPr id="5123" name="Text Box 34">
            <a:extLst>
              <a:ext uri="{FF2B5EF4-FFF2-40B4-BE49-F238E27FC236}">
                <a16:creationId xmlns:a16="http://schemas.microsoft.com/office/drawing/2014/main" id="{387B9A71-E60D-4081-A006-864E63C53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5511"/>
            <a:ext cx="9144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	</a:t>
            </a:r>
            <a:r>
              <a:rPr lang="ru-RU" altLang="ru-RU" sz="2000" dirty="0"/>
              <a:t>Т</a:t>
            </a:r>
            <a:r>
              <a:rPr lang="ru-RU" altLang="ru-RU" sz="2000" dirty="0">
                <a:cs typeface="Times New Roman" panose="02020603050405020304" pitchFamily="18" charset="0"/>
              </a:rPr>
              <a:t>еория графов зародилась в ходе решения головоломок двести с лишним лет назад.</a:t>
            </a:r>
            <a:r>
              <a:rPr lang="ru-RU" altLang="ru-RU" sz="2000" dirty="0"/>
              <a:t> </a:t>
            </a:r>
            <a:r>
              <a:rPr lang="ru-RU" altLang="ru-RU" sz="2000" dirty="0">
                <a:cs typeface="Times New Roman" panose="02020603050405020304" pitchFamily="18" charset="0"/>
              </a:rPr>
              <a:t>Одной из таких задач-головоломок была задача о кенигсбергских мостах, которая привлекла к себе внимание Леонарда Эйлера (1707-1783), долгое время жившего и работавшего в России (с 1727 по 1741 год и с 1766 до конца жизни).</a:t>
            </a:r>
            <a:endParaRPr lang="ru-RU" altLang="ru-RU" sz="2000" dirty="0"/>
          </a:p>
        </p:txBody>
      </p:sp>
      <p:sp>
        <p:nvSpPr>
          <p:cNvPr id="5125" name="Text Box 36">
            <a:extLst>
              <a:ext uri="{FF2B5EF4-FFF2-40B4-BE49-F238E27FC236}">
                <a16:creationId xmlns:a16="http://schemas.microsoft.com/office/drawing/2014/main" id="{75F629EA-5FD4-4A1E-A979-7150FF8C4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1879" y="1796039"/>
            <a:ext cx="5674349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5588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Л. Эйлер был действительным членом Петербургской Академии наук, оказал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большое влияние на развитие отечественной математической школы и в деле подготовки кадров ученых-математиков и педагогов в России. Поражает своими размерами научное наследие ученого. При жизни им опуб­ликовано 530 книг 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статей, а сейчас их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известно уже более 800. Причем последние 12 лет своей жизни Эйлер тяжело болел, ослеп и, несмотря на тяжелый недуг, продолжал работать и творить. Статистические подсчеты показывают, что Эйлер в среднем делал одно открытие в неделю. Трудно найти математическую проблему, которая не была бы затронута в произве­дениях Эйлера. Все математики последующих поколений так или иначе учи­лись у Эйлера, и недаром известный французский ученый П.С. Лаплас ска­зал: "Читайте Эйлера, он – учитель всех нас".</a:t>
            </a:r>
          </a:p>
        </p:txBody>
      </p:sp>
      <p:pic>
        <p:nvPicPr>
          <p:cNvPr id="5126" name="Picture 1030" descr="C:\Documents and Settings\Администратор\Мои документы\PICTURE\jpg\Эйлер.jpg">
            <a:extLst>
              <a:ext uri="{FF2B5EF4-FFF2-40B4-BE49-F238E27FC236}">
                <a16:creationId xmlns:a16="http://schemas.microsoft.com/office/drawing/2014/main" id="{798B510E-D606-4DE9-B6FC-CD7828188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8282"/>
            <a:ext cx="3491879" cy="4361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1504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>
            <a:extLst>
              <a:ext uri="{FF2B5EF4-FFF2-40B4-BE49-F238E27FC236}">
                <a16:creationId xmlns:a16="http://schemas.microsoft.com/office/drawing/2014/main" id="{512CF19A-FAD5-47EF-8CC5-A516E2F7C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1. Выясните</a:t>
            </a:r>
            <a:r>
              <a:rPr lang="ru-RU" altLang="ru-RU" dirty="0">
                <a:cs typeface="Times New Roman" panose="02020603050405020304" pitchFamily="18" charset="0"/>
              </a:rPr>
              <a:t>, какие графы, изображенные на рисунке, являются уникурсальными?</a:t>
            </a:r>
          </a:p>
        </p:txBody>
      </p:sp>
      <p:sp>
        <p:nvSpPr>
          <p:cNvPr id="182277" name="Text Box 5">
            <a:extLst>
              <a:ext uri="{FF2B5EF4-FFF2-40B4-BE49-F238E27FC236}">
                <a16:creationId xmlns:a16="http://schemas.microsoft.com/office/drawing/2014/main" id="{9F0A9985-AA59-4EBF-8DD0-A7BF41718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а), б), г), д), ж), з).</a:t>
            </a:r>
          </a:p>
        </p:txBody>
      </p:sp>
      <p:pic>
        <p:nvPicPr>
          <p:cNvPr id="33796" name="Picture 8">
            <a:extLst>
              <a:ext uri="{FF2B5EF4-FFF2-40B4-BE49-F238E27FC236}">
                <a16:creationId xmlns:a16="http://schemas.microsoft.com/office/drawing/2014/main" id="{40132445-B3D8-4889-B542-642AA7347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524750" cy="300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>
            <a:extLst>
              <a:ext uri="{FF2B5EF4-FFF2-40B4-BE49-F238E27FC236}">
                <a16:creationId xmlns:a16="http://schemas.microsoft.com/office/drawing/2014/main" id="{512CF19A-FAD5-47EF-8CC5-A516E2F7C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2. Выясните</a:t>
            </a:r>
            <a:r>
              <a:rPr lang="ru-RU" altLang="ru-RU" dirty="0">
                <a:cs typeface="Times New Roman" panose="02020603050405020304" pitchFamily="18" charset="0"/>
              </a:rPr>
              <a:t>, какие графы, изображенные на рисунке, являются уникурсальными?</a:t>
            </a:r>
          </a:p>
        </p:txBody>
      </p:sp>
      <p:sp>
        <p:nvSpPr>
          <p:cNvPr id="182277" name="Text Box 5">
            <a:extLst>
              <a:ext uri="{FF2B5EF4-FFF2-40B4-BE49-F238E27FC236}">
                <a16:creationId xmlns:a16="http://schemas.microsoft.com/office/drawing/2014/main" id="{9F0A9985-AA59-4EBF-8DD0-A7BF41718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б).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9F271A-B5BD-4351-A9A9-78B6B146E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2528888"/>
            <a:ext cx="77279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37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054">
            <a:extLst>
              <a:ext uri="{FF2B5EF4-FFF2-40B4-BE49-F238E27FC236}">
                <a16:creationId xmlns:a16="http://schemas.microsoft.com/office/drawing/2014/main" id="{A6F6ECAA-027D-4E41-B2C7-54D2EF218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80988"/>
            <a:ext cx="8991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/>
              <a:t>	</a:t>
            </a:r>
            <a:r>
              <a:rPr lang="ru-RU" altLang="ru-RU" sz="2800" dirty="0"/>
              <a:t>3. Решите задачу, аналогичную задаче Эйлера, с пятнадцатью мостами.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/>
              <a:t>	Можно ли пройти по каждому мосту ровно один раз?</a:t>
            </a:r>
          </a:p>
        </p:txBody>
      </p:sp>
      <p:pic>
        <p:nvPicPr>
          <p:cNvPr id="31747" name="Picture 2">
            <a:extLst>
              <a:ext uri="{FF2B5EF4-FFF2-40B4-BE49-F238E27FC236}">
                <a16:creationId xmlns:a16="http://schemas.microsoft.com/office/drawing/2014/main" id="{627540E4-58B9-41AF-895F-4EE627080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5513388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224FBED4-F3B7-4E58-89D0-D828FF6D4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5949777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Да.</a:t>
            </a:r>
          </a:p>
        </p:txBody>
      </p:sp>
    </p:spTree>
    <p:extLst>
      <p:ext uri="{BB962C8B-B14F-4D97-AF65-F5344CB8AC3E}">
        <p14:creationId xmlns:p14="http://schemas.microsoft.com/office/powerpoint/2010/main" val="191797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3">
            <a:extLst>
              <a:ext uri="{FF2B5EF4-FFF2-40B4-BE49-F238E27FC236}">
                <a16:creationId xmlns:a16="http://schemas.microsoft.com/office/drawing/2014/main" id="{FAB8DDFE-E8E4-4388-8F3A-C52BB5F27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4. На рисунке изображен план подземелья, в одной из комнат которого находится клад, для отыскания которого нужно войти в одну из крайних комнат, пройти через все двери ровно по одному разу через каждую. Клад будет в комнате за последней дверью. В какой комнате находится клад?</a:t>
            </a:r>
            <a:r>
              <a:rPr lang="ru-RU" altLang="ru-RU" dirty="0"/>
              <a:t>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184324" name="Text Box 4">
            <a:extLst>
              <a:ext uri="{FF2B5EF4-FFF2-40B4-BE49-F238E27FC236}">
                <a16:creationId xmlns:a16="http://schemas.microsoft.com/office/drawing/2014/main" id="{B41840FA-4230-466B-9FFA-6B43A6575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18.</a:t>
            </a:r>
          </a:p>
        </p:txBody>
      </p:sp>
      <p:pic>
        <p:nvPicPr>
          <p:cNvPr id="35844" name="Picture 2053">
            <a:extLst>
              <a:ext uri="{FF2B5EF4-FFF2-40B4-BE49-F238E27FC236}">
                <a16:creationId xmlns:a16="http://schemas.microsoft.com/office/drawing/2014/main" id="{3B43B57E-1130-4B8D-9D5F-D8009E901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19400"/>
            <a:ext cx="4637088" cy="380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>
            <a:extLst>
              <a:ext uri="{FF2B5EF4-FFF2-40B4-BE49-F238E27FC236}">
                <a16:creationId xmlns:a16="http://schemas.microsoft.com/office/drawing/2014/main" id="{62198E4A-ECB5-4A9A-A281-CB4A966DC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5. Какое наименьшее число мостов в задаче о кёнигсбергских мостах придется пройти дважды, чтобы пройти по каждому мосту? </a:t>
            </a:r>
          </a:p>
        </p:txBody>
      </p:sp>
      <p:sp>
        <p:nvSpPr>
          <p:cNvPr id="184324" name="Text Box 4">
            <a:extLst>
              <a:ext uri="{FF2B5EF4-FFF2-40B4-BE49-F238E27FC236}">
                <a16:creationId xmlns:a16="http://schemas.microsoft.com/office/drawing/2014/main" id="{AF0BD2D3-8DE4-4255-B4E3-80C74557C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Один.</a:t>
            </a:r>
          </a:p>
        </p:txBody>
      </p:sp>
      <p:pic>
        <p:nvPicPr>
          <p:cNvPr id="37892" name="Picture 5">
            <a:extLst>
              <a:ext uri="{FF2B5EF4-FFF2-40B4-BE49-F238E27FC236}">
                <a16:creationId xmlns:a16="http://schemas.microsoft.com/office/drawing/2014/main" id="{6565AF97-33CF-4219-A70C-762DD188D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67000"/>
            <a:ext cx="3195638" cy="244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>
            <a:extLst>
              <a:ext uri="{FF2B5EF4-FFF2-40B4-BE49-F238E27FC236}">
                <a16:creationId xmlns:a16="http://schemas.microsoft.com/office/drawing/2014/main" id="{62198E4A-ECB5-4A9A-A281-CB4A966DC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648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6.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если в задаче о кёнигсбергских мостах добавить еще один мост в любом месте реки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Прегель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полученный граф будет уникурсальным.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5" name="Picture 35">
            <a:extLst>
              <a:ext uri="{FF2B5EF4-FFF2-40B4-BE49-F238E27FC236}">
                <a16:creationId xmlns:a16="http://schemas.microsoft.com/office/drawing/2014/main" id="{235182F7-DDBC-4C16-A20F-D590F31A6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441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096F63-489C-4436-B658-C5A2EEE9A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24559"/>
            <a:ext cx="3195638" cy="244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997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>
            <a:extLst>
              <a:ext uri="{FF2B5EF4-FFF2-40B4-BE49-F238E27FC236}">
                <a16:creationId xmlns:a16="http://schemas.microsoft.com/office/drawing/2014/main" id="{1C592323-86BB-4494-B5B3-65F3FCCE8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7. Можно ли обойти все рёбра тетраэдра, пройдя по каждому ребру ровно один раз?</a:t>
            </a:r>
          </a:p>
        </p:txBody>
      </p:sp>
      <p:sp>
        <p:nvSpPr>
          <p:cNvPr id="186372" name="Text Box 4">
            <a:extLst>
              <a:ext uri="{FF2B5EF4-FFF2-40B4-BE49-F238E27FC236}">
                <a16:creationId xmlns:a16="http://schemas.microsoft.com/office/drawing/2014/main" id="{6B521B31-E025-4C0E-8EE4-C914AEA8B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Нет.</a:t>
            </a:r>
          </a:p>
        </p:txBody>
      </p:sp>
      <p:pic>
        <p:nvPicPr>
          <p:cNvPr id="39940" name="Picture 6">
            <a:extLst>
              <a:ext uri="{FF2B5EF4-FFF2-40B4-BE49-F238E27FC236}">
                <a16:creationId xmlns:a16="http://schemas.microsoft.com/office/drawing/2014/main" id="{6BB9D657-313B-49C2-A757-94BC1ABC4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00" y="1954213"/>
            <a:ext cx="24892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>
            <a:extLst>
              <a:ext uri="{FF2B5EF4-FFF2-40B4-BE49-F238E27FC236}">
                <a16:creationId xmlns:a16="http://schemas.microsoft.com/office/drawing/2014/main" id="{3B88C1A8-204F-4A9B-8173-61567B49D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8. Какое наименьшее число </a:t>
            </a:r>
            <a:r>
              <a:rPr lang="ru-RU" altLang="ru-RU" dirty="0"/>
              <a:t>рёбер </a:t>
            </a:r>
            <a:r>
              <a:rPr lang="ru-RU" altLang="ru-RU" dirty="0">
                <a:cs typeface="Times New Roman" panose="02020603050405020304" pitchFamily="18" charset="0"/>
              </a:rPr>
              <a:t>придется пройти дважды, чтобы </a:t>
            </a:r>
            <a:r>
              <a:rPr lang="ru-RU" altLang="ru-RU" dirty="0"/>
              <a:t>обойти все рёбра тетраэдра</a:t>
            </a:r>
            <a:r>
              <a:rPr lang="ru-RU" altLang="ru-RU" dirty="0">
                <a:cs typeface="Times New Roman" panose="02020603050405020304" pitchFamily="18" charset="0"/>
              </a:rPr>
              <a:t>? </a:t>
            </a:r>
            <a:endParaRPr lang="ru-RU" altLang="ru-RU" dirty="0"/>
          </a:p>
        </p:txBody>
      </p:sp>
      <p:sp>
        <p:nvSpPr>
          <p:cNvPr id="192516" name="Text Box 4">
            <a:extLst>
              <a:ext uri="{FF2B5EF4-FFF2-40B4-BE49-F238E27FC236}">
                <a16:creationId xmlns:a16="http://schemas.microsoft.com/office/drawing/2014/main" id="{390A7C69-ADAF-4167-970B-7ECCB2DAC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Одно.</a:t>
            </a:r>
          </a:p>
        </p:txBody>
      </p:sp>
      <p:pic>
        <p:nvPicPr>
          <p:cNvPr id="41988" name="Picture 5">
            <a:extLst>
              <a:ext uri="{FF2B5EF4-FFF2-40B4-BE49-F238E27FC236}">
                <a16:creationId xmlns:a16="http://schemas.microsoft.com/office/drawing/2014/main" id="{1EF04D2A-768B-4637-B58B-0E216A883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00" y="1954213"/>
            <a:ext cx="24892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">
            <a:extLst>
              <a:ext uri="{FF2B5EF4-FFF2-40B4-BE49-F238E27FC236}">
                <a16:creationId xmlns:a16="http://schemas.microsoft.com/office/drawing/2014/main" id="{1FCEC967-6459-4377-B01B-0D5D4BC08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9. Какое наименьшее число </a:t>
            </a:r>
            <a:r>
              <a:rPr lang="ru-RU" altLang="ru-RU" dirty="0"/>
              <a:t>рёбер </a:t>
            </a:r>
            <a:r>
              <a:rPr lang="ru-RU" altLang="ru-RU" dirty="0">
                <a:cs typeface="Times New Roman" panose="02020603050405020304" pitchFamily="18" charset="0"/>
              </a:rPr>
              <a:t>придется пройти дважды, чтобы </a:t>
            </a:r>
            <a:r>
              <a:rPr lang="ru-RU" altLang="ru-RU" dirty="0"/>
              <a:t>обойти все рёбра тетраэдра и вернуться в исходную вершину</a:t>
            </a:r>
            <a:r>
              <a:rPr lang="ru-RU" altLang="ru-RU" dirty="0">
                <a:cs typeface="Times New Roman" panose="02020603050405020304" pitchFamily="18" charset="0"/>
              </a:rPr>
              <a:t>? </a:t>
            </a:r>
            <a:endParaRPr lang="ru-RU" altLang="ru-RU" dirty="0"/>
          </a:p>
        </p:txBody>
      </p:sp>
      <p:sp>
        <p:nvSpPr>
          <p:cNvPr id="208900" name="Text Box 4">
            <a:extLst>
              <a:ext uri="{FF2B5EF4-FFF2-40B4-BE49-F238E27FC236}">
                <a16:creationId xmlns:a16="http://schemas.microsoft.com/office/drawing/2014/main" id="{6BED67EF-DA41-4DB4-B951-5F36DE406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Два.</a:t>
            </a:r>
          </a:p>
        </p:txBody>
      </p:sp>
      <p:pic>
        <p:nvPicPr>
          <p:cNvPr id="44036" name="Picture 5">
            <a:extLst>
              <a:ext uri="{FF2B5EF4-FFF2-40B4-BE49-F238E27FC236}">
                <a16:creationId xmlns:a16="http://schemas.microsoft.com/office/drawing/2014/main" id="{DB189621-5931-4A65-A910-F0AE644C5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62200"/>
            <a:ext cx="24892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>
            <a:extLst>
              <a:ext uri="{FF2B5EF4-FFF2-40B4-BE49-F238E27FC236}">
                <a16:creationId xmlns:a16="http://schemas.microsoft.com/office/drawing/2014/main" id="{41245DCA-4E41-4B1F-AC53-86F433303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10. Какой наименьшей длины должна быть проволока, чтобы из неё можно было сложить рёберную модель тетраэдра с ребром 8 см? </a:t>
            </a:r>
            <a:endParaRPr lang="ru-RU" altLang="ru-RU" dirty="0"/>
          </a:p>
        </p:txBody>
      </p:sp>
      <p:sp>
        <p:nvSpPr>
          <p:cNvPr id="208900" name="Text Box 4">
            <a:extLst>
              <a:ext uri="{FF2B5EF4-FFF2-40B4-BE49-F238E27FC236}">
                <a16:creationId xmlns:a16="http://schemas.microsoft.com/office/drawing/2014/main" id="{29B489B1-F9FC-4FAD-AA50-C993D6A8E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56 см.</a:t>
            </a:r>
          </a:p>
        </p:txBody>
      </p:sp>
      <p:pic>
        <p:nvPicPr>
          <p:cNvPr id="48132" name="Picture 5">
            <a:extLst>
              <a:ext uri="{FF2B5EF4-FFF2-40B4-BE49-F238E27FC236}">
                <a16:creationId xmlns:a16="http://schemas.microsoft.com/office/drawing/2014/main" id="{B60839A7-8438-4D18-BF3F-6F15CB9E0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62200"/>
            <a:ext cx="24892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84A2E4F-3B93-45B4-8B39-64D50DFC6BD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38347"/>
            <a:ext cx="864096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Почему нужны графы в геометрии?</a:t>
            </a:r>
          </a:p>
        </p:txBody>
      </p:sp>
      <p:sp>
        <p:nvSpPr>
          <p:cNvPr id="5123" name="Text Box 34">
            <a:extLst>
              <a:ext uri="{FF2B5EF4-FFF2-40B4-BE49-F238E27FC236}">
                <a16:creationId xmlns:a16="http://schemas.microsoft.com/office/drawing/2014/main" id="{387B9A71-E60D-4081-A006-864E63C53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6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	1. Геометрические графы являются, в некотором смысле обобщением понятия ломаной.</a:t>
            </a:r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AB2131FD-9912-45A8-886C-A5A48F7CA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5168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	2. Теория графов – одно из современных направлений развития математики, имеющих приложения в различных её областях.</a:t>
            </a:r>
          </a:p>
        </p:txBody>
      </p:sp>
      <p:sp>
        <p:nvSpPr>
          <p:cNvPr id="8" name="Text Box 34">
            <a:extLst>
              <a:ext uri="{FF2B5EF4-FFF2-40B4-BE49-F238E27FC236}">
                <a16:creationId xmlns:a16="http://schemas.microsoft.com/office/drawing/2014/main" id="{D110F0B9-C561-40F8-8CCE-3370A4A23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5201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	3. С графами связаны классические задачи, знакомство с которыми должно входить в математическое образование учащихся.</a:t>
            </a:r>
          </a:p>
        </p:txBody>
      </p:sp>
      <p:sp>
        <p:nvSpPr>
          <p:cNvPr id="9" name="Text Box 34">
            <a:extLst>
              <a:ext uri="{FF2B5EF4-FFF2-40B4-BE49-F238E27FC236}">
                <a16:creationId xmlns:a16="http://schemas.microsoft.com/office/drawing/2014/main" id="{55132E96-B77C-4337-806C-6F7D5D174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1408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	4. Задачи, связанные с графами, включаются в различные олимпиады по математике.</a:t>
            </a:r>
          </a:p>
        </p:txBody>
      </p:sp>
      <p:sp>
        <p:nvSpPr>
          <p:cNvPr id="10" name="Text Box 34">
            <a:extLst>
              <a:ext uri="{FF2B5EF4-FFF2-40B4-BE49-F238E27FC236}">
                <a16:creationId xmlns:a16="http://schemas.microsoft.com/office/drawing/2014/main" id="{8D411EC8-0043-4814-82F1-AD855118D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308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	5. Решение таких задач развивает геометрические и комбинаторные представления учащихся, повышает мотивацию к обучению геометрии.</a:t>
            </a:r>
          </a:p>
        </p:txBody>
      </p:sp>
    </p:spTree>
    <p:extLst>
      <p:ext uri="{BB962C8B-B14F-4D97-AF65-F5344CB8AC3E}">
        <p14:creationId xmlns:p14="http://schemas.microsoft.com/office/powerpoint/2010/main" val="323580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7" grpId="0"/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">
            <a:extLst>
              <a:ext uri="{FF2B5EF4-FFF2-40B4-BE49-F238E27FC236}">
                <a16:creationId xmlns:a16="http://schemas.microsoft.com/office/drawing/2014/main" id="{A2F3075C-FADA-4CFA-B1D1-9D4E63DBE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11. Можно ли обойти все рёбра куба, пройдя по каждому ребру ровно один раз?</a:t>
            </a:r>
          </a:p>
        </p:txBody>
      </p:sp>
      <p:sp>
        <p:nvSpPr>
          <p:cNvPr id="188420" name="Text Box 4">
            <a:extLst>
              <a:ext uri="{FF2B5EF4-FFF2-40B4-BE49-F238E27FC236}">
                <a16:creationId xmlns:a16="http://schemas.microsoft.com/office/drawing/2014/main" id="{A85A01BC-6231-4DA3-9F9A-8ED160C75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Нет.</a:t>
            </a:r>
          </a:p>
        </p:txBody>
      </p:sp>
      <p:pic>
        <p:nvPicPr>
          <p:cNvPr id="50180" name="Picture 6">
            <a:extLst>
              <a:ext uri="{FF2B5EF4-FFF2-40B4-BE49-F238E27FC236}">
                <a16:creationId xmlns:a16="http://schemas.microsoft.com/office/drawing/2014/main" id="{04DEA8C5-7448-46A4-B708-6F3ACBB71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2149475"/>
            <a:ext cx="25971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3">
            <a:extLst>
              <a:ext uri="{FF2B5EF4-FFF2-40B4-BE49-F238E27FC236}">
                <a16:creationId xmlns:a16="http://schemas.microsoft.com/office/drawing/2014/main" id="{4964AC97-3EF4-4FB8-8E40-3DBE3BEEB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12. Какое наименьшее число </a:t>
            </a:r>
            <a:r>
              <a:rPr lang="ru-RU" altLang="ru-RU" dirty="0"/>
              <a:t>рёбер </a:t>
            </a:r>
            <a:r>
              <a:rPr lang="ru-RU" altLang="ru-RU" dirty="0">
                <a:cs typeface="Times New Roman" panose="02020603050405020304" pitchFamily="18" charset="0"/>
              </a:rPr>
              <a:t>придется пройти дважды, чтобы </a:t>
            </a:r>
            <a:r>
              <a:rPr lang="ru-RU" altLang="ru-RU" dirty="0"/>
              <a:t>обойти все рёбра куба</a:t>
            </a:r>
            <a:r>
              <a:rPr lang="ru-RU" altLang="ru-RU" dirty="0">
                <a:cs typeface="Times New Roman" panose="02020603050405020304" pitchFamily="18" charset="0"/>
              </a:rPr>
              <a:t>? </a:t>
            </a:r>
            <a:endParaRPr lang="ru-RU" altLang="ru-RU" dirty="0"/>
          </a:p>
        </p:txBody>
      </p:sp>
      <p:sp>
        <p:nvSpPr>
          <p:cNvPr id="196612" name="Text Box 4">
            <a:extLst>
              <a:ext uri="{FF2B5EF4-FFF2-40B4-BE49-F238E27FC236}">
                <a16:creationId xmlns:a16="http://schemas.microsoft.com/office/drawing/2014/main" id="{50D7F21D-0F50-451F-9880-0210BABB8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Три.</a:t>
            </a:r>
          </a:p>
        </p:txBody>
      </p:sp>
      <p:pic>
        <p:nvPicPr>
          <p:cNvPr id="52228" name="Picture 6">
            <a:extLst>
              <a:ext uri="{FF2B5EF4-FFF2-40B4-BE49-F238E27FC236}">
                <a16:creationId xmlns:a16="http://schemas.microsoft.com/office/drawing/2014/main" id="{423A2A06-66BE-4274-8808-76A76C9CC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2149475"/>
            <a:ext cx="25971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3">
            <a:extLst>
              <a:ext uri="{FF2B5EF4-FFF2-40B4-BE49-F238E27FC236}">
                <a16:creationId xmlns:a16="http://schemas.microsoft.com/office/drawing/2014/main" id="{E85312D2-56AF-4604-8716-2A10F4657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13. Какое наименьшее число </a:t>
            </a:r>
            <a:r>
              <a:rPr lang="ru-RU" altLang="ru-RU" dirty="0"/>
              <a:t>рёбер </a:t>
            </a:r>
            <a:r>
              <a:rPr lang="ru-RU" altLang="ru-RU" dirty="0">
                <a:cs typeface="Times New Roman" panose="02020603050405020304" pitchFamily="18" charset="0"/>
              </a:rPr>
              <a:t>придется пройти дважды, чтобы </a:t>
            </a:r>
            <a:r>
              <a:rPr lang="ru-RU" altLang="ru-RU" dirty="0"/>
              <a:t>обойти все рёбра куба и вернуться в исходную вершину</a:t>
            </a:r>
            <a:r>
              <a:rPr lang="ru-RU" altLang="ru-RU" dirty="0">
                <a:cs typeface="Times New Roman" panose="02020603050405020304" pitchFamily="18" charset="0"/>
              </a:rPr>
              <a:t>? </a:t>
            </a:r>
            <a:endParaRPr lang="ru-RU" altLang="ru-RU" dirty="0"/>
          </a:p>
        </p:txBody>
      </p:sp>
      <p:sp>
        <p:nvSpPr>
          <p:cNvPr id="206852" name="Text Box 4">
            <a:extLst>
              <a:ext uri="{FF2B5EF4-FFF2-40B4-BE49-F238E27FC236}">
                <a16:creationId xmlns:a16="http://schemas.microsoft.com/office/drawing/2014/main" id="{38A2BF6C-A144-4EC5-A8F8-438A3C1F4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Четыре.</a:t>
            </a:r>
          </a:p>
        </p:txBody>
      </p:sp>
      <p:pic>
        <p:nvPicPr>
          <p:cNvPr id="54276" name="Picture 5">
            <a:extLst>
              <a:ext uri="{FF2B5EF4-FFF2-40B4-BE49-F238E27FC236}">
                <a16:creationId xmlns:a16="http://schemas.microsoft.com/office/drawing/2014/main" id="{F1610801-CE13-4760-89B0-03BE83973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362200"/>
            <a:ext cx="25971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3">
            <a:extLst>
              <a:ext uri="{FF2B5EF4-FFF2-40B4-BE49-F238E27FC236}">
                <a16:creationId xmlns:a16="http://schemas.microsoft.com/office/drawing/2014/main" id="{23E53966-95EB-4011-B0BE-7AAED0FEE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14. Какой наименьшей длины должна быть проволока, чтобы из неё можно было сложить рёберную модель куба с ребром 4 см? </a:t>
            </a:r>
            <a:endParaRPr lang="ru-RU" altLang="ru-RU" dirty="0"/>
          </a:p>
        </p:txBody>
      </p:sp>
      <p:sp>
        <p:nvSpPr>
          <p:cNvPr id="208900" name="Text Box 4">
            <a:extLst>
              <a:ext uri="{FF2B5EF4-FFF2-40B4-BE49-F238E27FC236}">
                <a16:creationId xmlns:a16="http://schemas.microsoft.com/office/drawing/2014/main" id="{F83CE8F8-AE5B-4D91-A99B-F0DBEEB5D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60 см.</a:t>
            </a:r>
          </a:p>
        </p:txBody>
      </p:sp>
      <p:pic>
        <p:nvPicPr>
          <p:cNvPr id="58372" name="Picture 6">
            <a:extLst>
              <a:ext uri="{FF2B5EF4-FFF2-40B4-BE49-F238E27FC236}">
                <a16:creationId xmlns:a16="http://schemas.microsoft.com/office/drawing/2014/main" id="{DABD9884-BBDA-4421-9255-336FB8DA4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2541588"/>
            <a:ext cx="2597150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3">
            <a:extLst>
              <a:ext uri="{FF2B5EF4-FFF2-40B4-BE49-F238E27FC236}">
                <a16:creationId xmlns:a16="http://schemas.microsoft.com/office/drawing/2014/main" id="{F5CD4651-8B4E-4A6A-9C49-07E6B3F1A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15. Можно ли обойти все рёбра октаэдра, пройдя по каждому ребру ровно один раз?</a:t>
            </a:r>
          </a:p>
        </p:txBody>
      </p:sp>
      <p:sp>
        <p:nvSpPr>
          <p:cNvPr id="190468" name="Text Box 4">
            <a:extLst>
              <a:ext uri="{FF2B5EF4-FFF2-40B4-BE49-F238E27FC236}">
                <a16:creationId xmlns:a16="http://schemas.microsoft.com/office/drawing/2014/main" id="{BA08EE30-99AB-4017-B130-215669278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Да.</a:t>
            </a:r>
          </a:p>
        </p:txBody>
      </p:sp>
      <p:pic>
        <p:nvPicPr>
          <p:cNvPr id="60420" name="Picture 6">
            <a:extLst>
              <a:ext uri="{FF2B5EF4-FFF2-40B4-BE49-F238E27FC236}">
                <a16:creationId xmlns:a16="http://schemas.microsoft.com/office/drawing/2014/main" id="{F3A23AEF-35C1-4957-A91C-3E48F3EAB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28800"/>
            <a:ext cx="3387725" cy="35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3">
            <a:extLst>
              <a:ext uri="{FF2B5EF4-FFF2-40B4-BE49-F238E27FC236}">
                <a16:creationId xmlns:a16="http://schemas.microsoft.com/office/drawing/2014/main" id="{42C533CB-2EE2-4FA0-9063-CB64D031C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349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16. Какой наименьшей длины должна быть проволока, чтобы из неё можно было сложить рёберную модель октаэдра с ребром 4 см? </a:t>
            </a:r>
            <a:endParaRPr lang="ru-RU" altLang="ru-RU" dirty="0"/>
          </a:p>
        </p:txBody>
      </p:sp>
      <p:sp>
        <p:nvSpPr>
          <p:cNvPr id="208900" name="Text Box 4">
            <a:extLst>
              <a:ext uri="{FF2B5EF4-FFF2-40B4-BE49-F238E27FC236}">
                <a16:creationId xmlns:a16="http://schemas.microsoft.com/office/drawing/2014/main" id="{A45D4A6B-0E7F-4363-A36C-0A1CD689C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/>
              <a:t> 48 см.</a:t>
            </a:r>
          </a:p>
        </p:txBody>
      </p:sp>
      <p:pic>
        <p:nvPicPr>
          <p:cNvPr id="62468" name="Picture 6">
            <a:extLst>
              <a:ext uri="{FF2B5EF4-FFF2-40B4-BE49-F238E27FC236}">
                <a16:creationId xmlns:a16="http://schemas.microsoft.com/office/drawing/2014/main" id="{4DBAB6EF-0273-4F4B-897E-536426D35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137" y="1746674"/>
            <a:ext cx="3387725" cy="35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>
            <a:extLst>
              <a:ext uri="{FF2B5EF4-FFF2-40B4-BE49-F238E27FC236}">
                <a16:creationId xmlns:a16="http://schemas.microsoft.com/office/drawing/2014/main" id="{2235B5C9-431C-4E25-9513-8B602762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17. Можно ли обойти все рёбра икосаэдра, пройдя по каждому ребру ровно один раз?</a:t>
            </a:r>
          </a:p>
        </p:txBody>
      </p:sp>
      <p:sp>
        <p:nvSpPr>
          <p:cNvPr id="198660" name="Text Box 4">
            <a:extLst>
              <a:ext uri="{FF2B5EF4-FFF2-40B4-BE49-F238E27FC236}">
                <a16:creationId xmlns:a16="http://schemas.microsoft.com/office/drawing/2014/main" id="{E4D21A38-85D9-49A4-B5DC-FF80B78A2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Нет.</a:t>
            </a:r>
          </a:p>
        </p:txBody>
      </p:sp>
      <p:pic>
        <p:nvPicPr>
          <p:cNvPr id="64516" name="Picture 6">
            <a:extLst>
              <a:ext uri="{FF2B5EF4-FFF2-40B4-BE49-F238E27FC236}">
                <a16:creationId xmlns:a16="http://schemas.microsoft.com/office/drawing/2014/main" id="{67F648B3-D4E9-4289-A5A3-78141B152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1990725"/>
            <a:ext cx="2597150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3">
            <a:extLst>
              <a:ext uri="{FF2B5EF4-FFF2-40B4-BE49-F238E27FC236}">
                <a16:creationId xmlns:a16="http://schemas.microsoft.com/office/drawing/2014/main" id="{33A611F6-F6EF-4162-A3E7-F4E379BEB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18. Какое наименьшее число </a:t>
            </a:r>
            <a:r>
              <a:rPr lang="ru-RU" altLang="ru-RU" dirty="0"/>
              <a:t>рёбер </a:t>
            </a:r>
            <a:r>
              <a:rPr lang="ru-RU" altLang="ru-RU" dirty="0">
                <a:cs typeface="Times New Roman" panose="02020603050405020304" pitchFamily="18" charset="0"/>
              </a:rPr>
              <a:t>придется пройти дважды, чтобы </a:t>
            </a:r>
            <a:r>
              <a:rPr lang="ru-RU" altLang="ru-RU" dirty="0"/>
              <a:t>обойти все рёбра икосаэдра</a:t>
            </a:r>
            <a:r>
              <a:rPr lang="ru-RU" altLang="ru-RU" dirty="0">
                <a:cs typeface="Times New Roman" panose="02020603050405020304" pitchFamily="18" charset="0"/>
              </a:rPr>
              <a:t>? </a:t>
            </a:r>
            <a:endParaRPr lang="ru-RU" altLang="ru-RU" dirty="0"/>
          </a:p>
        </p:txBody>
      </p:sp>
      <p:sp>
        <p:nvSpPr>
          <p:cNvPr id="200708" name="Text Box 4">
            <a:extLst>
              <a:ext uri="{FF2B5EF4-FFF2-40B4-BE49-F238E27FC236}">
                <a16:creationId xmlns:a16="http://schemas.microsoft.com/office/drawing/2014/main" id="{DB45D7C2-F90B-4076-A9E3-C77ADE948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Пять.</a:t>
            </a:r>
          </a:p>
        </p:txBody>
      </p:sp>
      <p:pic>
        <p:nvPicPr>
          <p:cNvPr id="66564" name="Picture 6">
            <a:extLst>
              <a:ext uri="{FF2B5EF4-FFF2-40B4-BE49-F238E27FC236}">
                <a16:creationId xmlns:a16="http://schemas.microsoft.com/office/drawing/2014/main" id="{AC1AC708-DDE4-4A52-A62B-2DD399377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1990725"/>
            <a:ext cx="2597150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8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>
            <a:extLst>
              <a:ext uri="{FF2B5EF4-FFF2-40B4-BE49-F238E27FC236}">
                <a16:creationId xmlns:a16="http://schemas.microsoft.com/office/drawing/2014/main" id="{BD9BD924-2D99-46CE-9F09-C45098347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19. Какое наименьшее число </a:t>
            </a:r>
            <a:r>
              <a:rPr lang="ru-RU" altLang="ru-RU" dirty="0"/>
              <a:t>рёбер </a:t>
            </a:r>
            <a:r>
              <a:rPr lang="ru-RU" altLang="ru-RU" dirty="0">
                <a:cs typeface="Times New Roman" panose="02020603050405020304" pitchFamily="18" charset="0"/>
              </a:rPr>
              <a:t>придется пройти дважды, чтобы </a:t>
            </a:r>
            <a:r>
              <a:rPr lang="ru-RU" altLang="ru-RU" dirty="0"/>
              <a:t>обойти все рёбра икосаэдра и вернуться в исходную вершину</a:t>
            </a:r>
            <a:r>
              <a:rPr lang="ru-RU" altLang="ru-RU" dirty="0">
                <a:cs typeface="Times New Roman" panose="02020603050405020304" pitchFamily="18" charset="0"/>
              </a:rPr>
              <a:t>? </a:t>
            </a:r>
            <a:endParaRPr lang="ru-RU" altLang="ru-RU" dirty="0"/>
          </a:p>
        </p:txBody>
      </p:sp>
      <p:sp>
        <p:nvSpPr>
          <p:cNvPr id="210948" name="Text Box 4">
            <a:extLst>
              <a:ext uri="{FF2B5EF4-FFF2-40B4-BE49-F238E27FC236}">
                <a16:creationId xmlns:a16="http://schemas.microsoft.com/office/drawing/2014/main" id="{0991385A-1DA0-4E20-BB22-8BF56D27B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Шесть.</a:t>
            </a:r>
          </a:p>
        </p:txBody>
      </p:sp>
      <p:pic>
        <p:nvPicPr>
          <p:cNvPr id="68612" name="Picture 5">
            <a:extLst>
              <a:ext uri="{FF2B5EF4-FFF2-40B4-BE49-F238E27FC236}">
                <a16:creationId xmlns:a16="http://schemas.microsoft.com/office/drawing/2014/main" id="{E782E519-CCC6-4DB0-83CE-C1205C960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362200"/>
            <a:ext cx="2597150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3">
            <a:extLst>
              <a:ext uri="{FF2B5EF4-FFF2-40B4-BE49-F238E27FC236}">
                <a16:creationId xmlns:a16="http://schemas.microsoft.com/office/drawing/2014/main" id="{7D52D96F-E032-465A-8F99-E26698A71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20. Какой наименьшей длины должна быть проволока, чтобы из неё можно было сложить рёберную модель икосаэдра с ребром 4 см? </a:t>
            </a:r>
            <a:endParaRPr lang="ru-RU" altLang="ru-RU" dirty="0"/>
          </a:p>
        </p:txBody>
      </p:sp>
      <p:sp>
        <p:nvSpPr>
          <p:cNvPr id="208900" name="Text Box 4">
            <a:extLst>
              <a:ext uri="{FF2B5EF4-FFF2-40B4-BE49-F238E27FC236}">
                <a16:creationId xmlns:a16="http://schemas.microsoft.com/office/drawing/2014/main" id="{C3DC1AC2-5604-4C54-86C2-BA2C3244A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140 см.</a:t>
            </a:r>
          </a:p>
        </p:txBody>
      </p:sp>
      <p:pic>
        <p:nvPicPr>
          <p:cNvPr id="72708" name="Picture 5">
            <a:extLst>
              <a:ext uri="{FF2B5EF4-FFF2-40B4-BE49-F238E27FC236}">
                <a16:creationId xmlns:a16="http://schemas.microsoft.com/office/drawing/2014/main" id="{F354EBF8-0970-438F-A0C2-2EFE05D2D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362200"/>
            <a:ext cx="2597150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84A2E4F-3B93-45B4-8B39-64D50DFC6BD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38347"/>
            <a:ext cx="864096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Задача Эйлера о Кёнигсбергских мостах</a:t>
            </a:r>
          </a:p>
        </p:txBody>
      </p:sp>
      <p:pic>
        <p:nvPicPr>
          <p:cNvPr id="5124" name="Picture 35">
            <a:extLst>
              <a:ext uri="{FF2B5EF4-FFF2-40B4-BE49-F238E27FC236}">
                <a16:creationId xmlns:a16="http://schemas.microsoft.com/office/drawing/2014/main" id="{E464AF72-412B-414E-B7A0-5EE81BF2F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47537"/>
            <a:ext cx="441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Text Box 36">
            <a:extLst>
              <a:ext uri="{FF2B5EF4-FFF2-40B4-BE49-F238E27FC236}">
                <a16:creationId xmlns:a16="http://schemas.microsoft.com/office/drawing/2014/main" id="{75F629EA-5FD4-4A1E-A979-7150FF8C4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712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400" dirty="0">
                <a:cs typeface="Times New Roman" panose="02020603050405020304" pitchFamily="18" charset="0"/>
              </a:rPr>
              <a:t>Во времена Эйлера г. Кёнигсберге (ныне Калининград) было семь мостов через реку </a:t>
            </a:r>
            <a:r>
              <a:rPr lang="ru-RU" altLang="ru-RU" sz="2400" dirty="0" err="1">
                <a:cs typeface="Times New Roman" panose="02020603050405020304" pitchFamily="18" charset="0"/>
              </a:rPr>
              <a:t>Прегель</a:t>
            </a:r>
            <a:r>
              <a:rPr lang="ru-RU" altLang="ru-RU" sz="2400" dirty="0"/>
              <a:t> (</a:t>
            </a:r>
            <a:r>
              <a:rPr lang="ru-RU" altLang="ru-RU" sz="2400" dirty="0">
                <a:cs typeface="Times New Roman" panose="02020603050405020304" pitchFamily="18" charset="0"/>
              </a:rPr>
              <a:t>Л - левый берег, П - правый берег, А и Б - острова). </a:t>
            </a:r>
            <a:r>
              <a:rPr lang="ru-RU" altLang="ru-RU" sz="2400" dirty="0"/>
              <a:t>М</a:t>
            </a:r>
            <a:r>
              <a:rPr lang="ru-RU" altLang="ru-RU" sz="2400" dirty="0">
                <a:cs typeface="Times New Roman" panose="02020603050405020304" pitchFamily="18" charset="0"/>
              </a:rPr>
              <a:t>ожно ли, прогуливаясь </a:t>
            </a:r>
            <a:r>
              <a:rPr lang="ru-RU" altLang="ru-RU" sz="2400" dirty="0"/>
              <a:t>вдоль реки</a:t>
            </a:r>
            <a:r>
              <a:rPr lang="ru-RU" altLang="ru-RU" sz="2400" dirty="0">
                <a:cs typeface="Times New Roman" panose="02020603050405020304" pitchFamily="18" charset="0"/>
              </a:rPr>
              <a:t>, пройти </a:t>
            </a:r>
            <a:r>
              <a:rPr lang="ru-RU" altLang="ru-RU" sz="2400" dirty="0"/>
              <a:t>по</a:t>
            </a:r>
            <a:r>
              <a:rPr lang="ru-RU" altLang="ru-RU" sz="2400" dirty="0">
                <a:cs typeface="Times New Roman" panose="02020603050405020304" pitchFamily="18" charset="0"/>
              </a:rPr>
              <a:t> кажд</a:t>
            </a:r>
            <a:r>
              <a:rPr lang="ru-RU" altLang="ru-RU" sz="2400" dirty="0"/>
              <a:t>ому</a:t>
            </a:r>
            <a:r>
              <a:rPr lang="ru-RU" altLang="ru-RU" sz="2400" dirty="0">
                <a:cs typeface="Times New Roman" panose="02020603050405020304" pitchFamily="18" charset="0"/>
              </a:rPr>
              <a:t> мост</a:t>
            </a:r>
            <a:r>
              <a:rPr lang="ru-RU" altLang="ru-RU" sz="2400" dirty="0"/>
              <a:t>у</a:t>
            </a:r>
            <a:r>
              <a:rPr lang="ru-RU" altLang="ru-RU" sz="2400" dirty="0">
                <a:cs typeface="Times New Roman" panose="02020603050405020304" pitchFamily="18" charset="0"/>
              </a:rPr>
              <a:t> ровно один раз?</a:t>
            </a:r>
          </a:p>
        </p:txBody>
      </p:sp>
    </p:spTree>
    <p:extLst>
      <p:ext uri="{BB962C8B-B14F-4D97-AF65-F5344CB8AC3E}">
        <p14:creationId xmlns:p14="http://schemas.microsoft.com/office/powerpoint/2010/main" val="2274572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3">
            <a:extLst>
              <a:ext uri="{FF2B5EF4-FFF2-40B4-BE49-F238E27FC236}">
                <a16:creationId xmlns:a16="http://schemas.microsoft.com/office/drawing/2014/main" id="{7ECA0697-0566-4DB5-948C-09733387C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21. Можно ли обойти все рёбра додекаэдра, пройдя по каждому ребру ровно один раз?</a:t>
            </a:r>
          </a:p>
        </p:txBody>
      </p:sp>
      <p:sp>
        <p:nvSpPr>
          <p:cNvPr id="202756" name="Text Box 4">
            <a:extLst>
              <a:ext uri="{FF2B5EF4-FFF2-40B4-BE49-F238E27FC236}">
                <a16:creationId xmlns:a16="http://schemas.microsoft.com/office/drawing/2014/main" id="{022825DE-7B36-4F60-B404-F9B5107D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Нет.</a:t>
            </a:r>
          </a:p>
        </p:txBody>
      </p:sp>
      <p:pic>
        <p:nvPicPr>
          <p:cNvPr id="74756" name="Picture 7">
            <a:extLst>
              <a:ext uri="{FF2B5EF4-FFF2-40B4-BE49-F238E27FC236}">
                <a16:creationId xmlns:a16="http://schemas.microsoft.com/office/drawing/2014/main" id="{2CDB0E13-5DCF-4748-A4C8-E741AF0F5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75" y="1949450"/>
            <a:ext cx="2940050" cy="296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6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3">
            <a:extLst>
              <a:ext uri="{FF2B5EF4-FFF2-40B4-BE49-F238E27FC236}">
                <a16:creationId xmlns:a16="http://schemas.microsoft.com/office/drawing/2014/main" id="{7843D050-F578-47D8-9040-902372C79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22. Какое наименьшее число </a:t>
            </a:r>
            <a:r>
              <a:rPr lang="ru-RU" altLang="ru-RU" dirty="0"/>
              <a:t>рёбер </a:t>
            </a:r>
            <a:r>
              <a:rPr lang="ru-RU" altLang="ru-RU" dirty="0">
                <a:cs typeface="Times New Roman" panose="02020603050405020304" pitchFamily="18" charset="0"/>
              </a:rPr>
              <a:t>придется пройти дважды, чтобы </a:t>
            </a:r>
            <a:r>
              <a:rPr lang="ru-RU" altLang="ru-RU" dirty="0"/>
              <a:t>обойти все рёбра додекаэдра</a:t>
            </a:r>
            <a:r>
              <a:rPr lang="ru-RU" altLang="ru-RU" dirty="0">
                <a:cs typeface="Times New Roman" panose="02020603050405020304" pitchFamily="18" charset="0"/>
              </a:rPr>
              <a:t>? </a:t>
            </a:r>
            <a:endParaRPr lang="ru-RU" altLang="ru-RU" dirty="0"/>
          </a:p>
        </p:txBody>
      </p:sp>
      <p:sp>
        <p:nvSpPr>
          <p:cNvPr id="204804" name="Text Box 4">
            <a:extLst>
              <a:ext uri="{FF2B5EF4-FFF2-40B4-BE49-F238E27FC236}">
                <a16:creationId xmlns:a16="http://schemas.microsoft.com/office/drawing/2014/main" id="{9C24DBC9-2703-4BA7-B064-C690091F8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Девять.</a:t>
            </a:r>
          </a:p>
        </p:txBody>
      </p:sp>
      <p:pic>
        <p:nvPicPr>
          <p:cNvPr id="76804" name="Picture 6">
            <a:extLst>
              <a:ext uri="{FF2B5EF4-FFF2-40B4-BE49-F238E27FC236}">
                <a16:creationId xmlns:a16="http://schemas.microsoft.com/office/drawing/2014/main" id="{D6E05E64-E67E-461A-8DF0-4B75A83F2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057400"/>
            <a:ext cx="2940050" cy="296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3">
            <a:extLst>
              <a:ext uri="{FF2B5EF4-FFF2-40B4-BE49-F238E27FC236}">
                <a16:creationId xmlns:a16="http://schemas.microsoft.com/office/drawing/2014/main" id="{0A53BAEB-AB73-453E-AE8A-91B394F4C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23. Какое наименьшее число </a:t>
            </a:r>
            <a:r>
              <a:rPr lang="ru-RU" altLang="ru-RU" dirty="0"/>
              <a:t>рёбер </a:t>
            </a:r>
            <a:r>
              <a:rPr lang="ru-RU" altLang="ru-RU" dirty="0">
                <a:cs typeface="Times New Roman" panose="02020603050405020304" pitchFamily="18" charset="0"/>
              </a:rPr>
              <a:t>придется пройти дважды, чтобы </a:t>
            </a:r>
            <a:r>
              <a:rPr lang="ru-RU" altLang="ru-RU" dirty="0"/>
              <a:t>обойти все рёбра додекаэдра и вернуться в исходную вершину</a:t>
            </a:r>
            <a:r>
              <a:rPr lang="ru-RU" altLang="ru-RU" dirty="0">
                <a:cs typeface="Times New Roman" panose="02020603050405020304" pitchFamily="18" charset="0"/>
              </a:rPr>
              <a:t>? </a:t>
            </a:r>
            <a:endParaRPr lang="ru-RU" altLang="ru-RU" dirty="0"/>
          </a:p>
        </p:txBody>
      </p:sp>
      <p:sp>
        <p:nvSpPr>
          <p:cNvPr id="212996" name="Text Box 4">
            <a:extLst>
              <a:ext uri="{FF2B5EF4-FFF2-40B4-BE49-F238E27FC236}">
                <a16:creationId xmlns:a16="http://schemas.microsoft.com/office/drawing/2014/main" id="{C4E9D247-7C18-4305-9B88-DAF7E0D83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Десять.</a:t>
            </a:r>
          </a:p>
        </p:txBody>
      </p:sp>
      <p:pic>
        <p:nvPicPr>
          <p:cNvPr id="78852" name="Picture 5">
            <a:extLst>
              <a:ext uri="{FF2B5EF4-FFF2-40B4-BE49-F238E27FC236}">
                <a16:creationId xmlns:a16="http://schemas.microsoft.com/office/drawing/2014/main" id="{5D8959BF-CF66-4510-83ED-462DB1751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362200"/>
            <a:ext cx="2940050" cy="296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3">
            <a:extLst>
              <a:ext uri="{FF2B5EF4-FFF2-40B4-BE49-F238E27FC236}">
                <a16:creationId xmlns:a16="http://schemas.microsoft.com/office/drawing/2014/main" id="{D6F5A5A0-FF83-451E-A303-10F242D80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24. Какой наименьшей длины должна быть проволока, чтобы из неё можно было сложить рёберную модель додекаэдра с ребром 4 см? </a:t>
            </a:r>
            <a:endParaRPr lang="ru-RU" altLang="ru-RU" dirty="0"/>
          </a:p>
        </p:txBody>
      </p:sp>
      <p:sp>
        <p:nvSpPr>
          <p:cNvPr id="208900" name="Text Box 4">
            <a:extLst>
              <a:ext uri="{FF2B5EF4-FFF2-40B4-BE49-F238E27FC236}">
                <a16:creationId xmlns:a16="http://schemas.microsoft.com/office/drawing/2014/main" id="{1D3F1EC9-FEE4-4B5E-B746-92213867F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156 см.</a:t>
            </a:r>
          </a:p>
        </p:txBody>
      </p:sp>
      <p:pic>
        <p:nvPicPr>
          <p:cNvPr id="82948" name="Picture 5">
            <a:extLst>
              <a:ext uri="{FF2B5EF4-FFF2-40B4-BE49-F238E27FC236}">
                <a16:creationId xmlns:a16="http://schemas.microsoft.com/office/drawing/2014/main" id="{56A7903D-8FB2-44C5-8E55-F962A67C1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362200"/>
            <a:ext cx="2940050" cy="296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3">
            <a:extLst>
              <a:ext uri="{FF2B5EF4-FFF2-40B4-BE49-F238E27FC236}">
                <a16:creationId xmlns:a16="http://schemas.microsoft.com/office/drawing/2014/main" id="{3BBF9CB1-C3EE-4E40-89C7-87325CEE9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25*. Докажите, что у любого графа, у которого больше одной вершины и ребрами являются отрезки, имеются хотя бы две вершины одинакового индекса.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endParaRPr lang="ru-RU" altLang="ru-RU" sz="2800" dirty="0"/>
          </a:p>
        </p:txBody>
      </p:sp>
      <p:sp>
        <p:nvSpPr>
          <p:cNvPr id="212996" name="Text Box 4">
            <a:extLst>
              <a:ext uri="{FF2B5EF4-FFF2-40B4-BE49-F238E27FC236}">
                <a16:creationId xmlns:a16="http://schemas.microsoft.com/office/drawing/2014/main" id="{739A817D-406E-4DF9-9892-99939075A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200"/>
            <a:ext cx="90678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Пусть </a:t>
            </a:r>
            <a:r>
              <a:rPr lang="en-US" altLang="ru-RU" sz="2800" i="1" dirty="0"/>
              <a:t>A </a:t>
            </a:r>
            <a:r>
              <a:rPr lang="ru-RU" altLang="ru-RU" sz="2800" dirty="0"/>
              <a:t>– вершина графа с наибольшим индексом, равным </a:t>
            </a:r>
            <a:r>
              <a:rPr lang="en-US" altLang="ru-RU" sz="2800" i="1" dirty="0"/>
              <a:t>n</a:t>
            </a:r>
            <a:r>
              <a:rPr lang="ru-RU" altLang="ru-RU" sz="2800" dirty="0"/>
              <a:t>.</a:t>
            </a:r>
            <a:r>
              <a:rPr lang="en-US" altLang="ru-RU" sz="2800" dirty="0"/>
              <a:t> </a:t>
            </a:r>
            <a:r>
              <a:rPr lang="ru-RU" altLang="ru-RU" sz="2800" dirty="0"/>
              <a:t>Если среди вершин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…, </a:t>
            </a:r>
            <a:r>
              <a:rPr lang="en-US" altLang="ru-RU" sz="2800" i="1" dirty="0"/>
              <a:t>A</a:t>
            </a:r>
            <a:r>
              <a:rPr lang="en-US" altLang="ru-RU" sz="2800" i="1" baseline="-25000" dirty="0"/>
              <a:t>n</a:t>
            </a:r>
            <a:r>
              <a:rPr lang="en-US" altLang="ru-RU" sz="2800" i="1" dirty="0"/>
              <a:t> </a:t>
            </a:r>
            <a:r>
              <a:rPr lang="ru-RU" altLang="ru-RU" sz="2800" dirty="0"/>
              <a:t>имеется вершина индекса </a:t>
            </a:r>
            <a:r>
              <a:rPr lang="en-US" altLang="ru-RU" sz="2800" i="1" dirty="0"/>
              <a:t>n</a:t>
            </a:r>
            <a:r>
              <a:rPr lang="ru-RU" altLang="ru-RU" sz="2800" dirty="0"/>
              <a:t>, то мы получим две вершины индекса </a:t>
            </a:r>
            <a:r>
              <a:rPr lang="en-US" altLang="ru-RU" sz="2800" i="1" dirty="0"/>
              <a:t>n</a:t>
            </a:r>
            <a:r>
              <a:rPr lang="ru-RU" altLang="ru-RU" sz="2800" dirty="0"/>
              <a:t>. Если индексы всех вершин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…, </a:t>
            </a:r>
            <a:r>
              <a:rPr lang="en-US" altLang="ru-RU" sz="2800" i="1" dirty="0"/>
              <a:t>A</a:t>
            </a:r>
            <a:r>
              <a:rPr lang="en-US" altLang="ru-RU" sz="2800" i="1" baseline="-25000" dirty="0"/>
              <a:t>n</a:t>
            </a:r>
            <a:r>
              <a:rPr lang="en-US" altLang="ru-RU" sz="2800" dirty="0"/>
              <a:t> </a:t>
            </a:r>
            <a:r>
              <a:rPr lang="ru-RU" altLang="ru-RU" sz="2800" dirty="0"/>
              <a:t>меньше </a:t>
            </a:r>
            <a:r>
              <a:rPr lang="en-US" altLang="ru-RU" sz="2800" i="1" dirty="0"/>
              <a:t>n</a:t>
            </a:r>
            <a:r>
              <a:rPr lang="ru-RU" altLang="ru-RU" sz="2800" dirty="0"/>
              <a:t>, то среди этих вершин найдутся две вершины одинакового индекса, так как количество вершин равно </a:t>
            </a:r>
            <a:r>
              <a:rPr lang="en-US" altLang="ru-RU" sz="2800" i="1" dirty="0"/>
              <a:t>n</a:t>
            </a:r>
            <a:r>
              <a:rPr lang="ru-RU" altLang="ru-RU" sz="2800" dirty="0"/>
              <a:t>, а индексы этих вершин могут принимать значения только 1, 2, …, </a:t>
            </a:r>
            <a:r>
              <a:rPr lang="en-US" altLang="ru-RU" sz="2800" i="1" dirty="0"/>
              <a:t>n </a:t>
            </a:r>
            <a:r>
              <a:rPr lang="ru-RU" altLang="ru-RU" sz="2800" dirty="0"/>
              <a:t>– 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6">
            <a:extLst>
              <a:ext uri="{FF2B5EF4-FFF2-40B4-BE49-F238E27FC236}">
                <a16:creationId xmlns:a16="http://schemas.microsoft.com/office/drawing/2014/main" id="{3F34D376-BB72-4929-B74F-DD3FACD33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72473"/>
            <a:ext cx="91440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Фигура</a:t>
            </a:r>
            <a:r>
              <a:rPr lang="ru-RU" altLang="ru-RU" sz="2400" dirty="0"/>
              <a:t>,</a:t>
            </a:r>
            <a:r>
              <a:rPr lang="ru-RU" altLang="ru-RU" sz="2400" dirty="0">
                <a:cs typeface="Times New Roman" panose="02020603050405020304" pitchFamily="18" charset="0"/>
              </a:rPr>
              <a:t> образованная конечным набором точек плоскости и отрезков, соединяющих некоторые </a:t>
            </a:r>
            <a:r>
              <a:rPr lang="ru-RU" altLang="ru-RU" sz="2400" dirty="0"/>
              <a:t>пары </a:t>
            </a:r>
            <a:r>
              <a:rPr lang="ru-RU" altLang="ru-RU" sz="2400" dirty="0">
                <a:cs typeface="Times New Roman" panose="02020603050405020304" pitchFamily="18" charset="0"/>
              </a:rPr>
              <a:t>из этих точек, называется</a:t>
            </a:r>
            <a:r>
              <a:rPr lang="ru-RU" altLang="ru-RU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плоским графом</a:t>
            </a:r>
            <a:r>
              <a:rPr lang="ru-RU" altLang="ru-RU" sz="2400" dirty="0">
                <a:cs typeface="Times New Roman" panose="02020603050405020304" pitchFamily="18" charset="0"/>
              </a:rPr>
              <a:t>, или просто</a:t>
            </a:r>
            <a:r>
              <a:rPr lang="ru-RU" altLang="ru-RU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графом</a:t>
            </a:r>
            <a:r>
              <a:rPr lang="ru-RU" altLang="ru-RU" sz="2400" dirty="0">
                <a:cs typeface="Times New Roman" panose="02020603050405020304" pitchFamily="18" charset="0"/>
              </a:rPr>
              <a:t>. Точки называются</a:t>
            </a:r>
            <a:r>
              <a:rPr lang="ru-RU" altLang="ru-RU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вершинами</a:t>
            </a:r>
            <a:r>
              <a:rPr lang="ru-RU" altLang="ru-RU" sz="2400" dirty="0">
                <a:cs typeface="Times New Roman" panose="02020603050405020304" pitchFamily="18" charset="0"/>
              </a:rPr>
              <a:t>, а отрезки – </a:t>
            </a:r>
            <a:r>
              <a:rPr lang="ru-RU" altLang="ru-RU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рёбрами</a:t>
            </a:r>
            <a:r>
              <a:rPr lang="ru-RU" altLang="ru-RU" sz="2400" dirty="0">
                <a:cs typeface="Times New Roman" panose="02020603050405020304" pitchFamily="18" charset="0"/>
              </a:rPr>
              <a:t> графа.</a:t>
            </a:r>
            <a:endParaRPr lang="ru-RU" altLang="ru-RU" sz="2400" dirty="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	</a:t>
            </a:r>
            <a:r>
              <a:rPr lang="ru-RU" altLang="ru-RU" sz="2400" dirty="0">
                <a:cs typeface="Times New Roman" panose="02020603050405020304" pitchFamily="18" charset="0"/>
              </a:rPr>
              <a:t>Вместо отрезков в качестве рёбер графов рассматриваются также кривые линии.</a:t>
            </a:r>
          </a:p>
        </p:txBody>
      </p:sp>
      <p:pic>
        <p:nvPicPr>
          <p:cNvPr id="3076" name="Picture 29">
            <a:extLst>
              <a:ext uri="{FF2B5EF4-FFF2-40B4-BE49-F238E27FC236}">
                <a16:creationId xmlns:a16="http://schemas.microsoft.com/office/drawing/2014/main" id="{752C4B27-C572-4BA2-B2EA-B5B9D806F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892537"/>
            <a:ext cx="4572000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3">
            <a:extLst>
              <a:ext uri="{FF2B5EF4-FFF2-40B4-BE49-F238E27FC236}">
                <a16:creationId xmlns:a16="http://schemas.microsoft.com/office/drawing/2014/main" id="{C406B1C7-91B2-400F-B665-965B9EC68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16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</a:t>
            </a:r>
            <a:r>
              <a:rPr lang="ru-RU" altLang="ru-RU" sz="2400" dirty="0"/>
              <a:t>Для решения задачи Эйлера введем понятие графа.</a:t>
            </a:r>
          </a:p>
        </p:txBody>
      </p:sp>
    </p:spTree>
    <p:extLst>
      <p:ext uri="{BB962C8B-B14F-4D97-AF65-F5344CB8AC3E}">
        <p14:creationId xmlns:p14="http://schemas.microsoft.com/office/powerpoint/2010/main" val="299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3">
            <a:extLst>
              <a:ext uri="{FF2B5EF4-FFF2-40B4-BE49-F238E27FC236}">
                <a16:creationId xmlns:a16="http://schemas.microsoft.com/office/drawing/2014/main" id="{3BBF9CB1-C3EE-4E40-89C7-87325CEE9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 называется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связным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если любые две его вершины можно сое­динить ломаной, состоящей из ребер графа. На рисунках изображены связные графы.</a:t>
            </a:r>
            <a:endParaRPr lang="ru-RU" altLang="ru-RU" sz="2800" dirty="0"/>
          </a:p>
        </p:txBody>
      </p:sp>
      <p:pic>
        <p:nvPicPr>
          <p:cNvPr id="3" name="Picture 29">
            <a:extLst>
              <a:ext uri="{FF2B5EF4-FFF2-40B4-BE49-F238E27FC236}">
                <a16:creationId xmlns:a16="http://schemas.microsoft.com/office/drawing/2014/main" id="{0AB2E71F-BFC8-4D61-A3FD-DFA5161FA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15518"/>
            <a:ext cx="4572000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957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6CB2C588-E662-45AD-A19C-ADC85AF81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32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Индексом (степенью) вершины графа называется число ребер, сходящихся в данной вершине графа.</a:t>
            </a: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7E651CB3-9444-4EE0-87A2-024007D7A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06537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Например, на рисунке 1 индекс вершины </a:t>
            </a:r>
            <a:r>
              <a:rPr lang="ru-RU" altLang="ru-RU" sz="2800" i="1" dirty="0"/>
              <a:t>А</a:t>
            </a:r>
            <a:r>
              <a:rPr lang="en-US" altLang="ru-RU" sz="2800" i="1" dirty="0"/>
              <a:t> </a:t>
            </a:r>
            <a:r>
              <a:rPr lang="ru-RU" altLang="ru-RU" sz="2800" dirty="0"/>
              <a:t>равен 5, индекс вершин </a:t>
            </a:r>
            <a:r>
              <a:rPr lang="ru-RU" altLang="ru-RU" sz="2800" i="1" dirty="0"/>
              <a:t>Л</a:t>
            </a:r>
            <a:r>
              <a:rPr lang="ru-RU" altLang="ru-RU" sz="2800" dirty="0"/>
              <a:t>, </a:t>
            </a:r>
            <a:r>
              <a:rPr lang="ru-RU" altLang="ru-RU" sz="2800" i="1" dirty="0"/>
              <a:t>Б</a:t>
            </a:r>
            <a:r>
              <a:rPr lang="ru-RU" altLang="ru-RU" sz="2800" dirty="0"/>
              <a:t>, </a:t>
            </a:r>
            <a:r>
              <a:rPr lang="ru-RU" altLang="ru-RU" sz="2800" i="1" dirty="0"/>
              <a:t>П</a:t>
            </a:r>
            <a:r>
              <a:rPr lang="en-US" altLang="ru-RU" sz="2800" i="1" dirty="0"/>
              <a:t> </a:t>
            </a:r>
            <a:r>
              <a:rPr lang="ru-RU" altLang="ru-RU" sz="2800" dirty="0"/>
              <a:t>равен 3.</a:t>
            </a:r>
          </a:p>
        </p:txBody>
      </p:sp>
      <p:pic>
        <p:nvPicPr>
          <p:cNvPr id="7172" name="Picture 6">
            <a:extLst>
              <a:ext uri="{FF2B5EF4-FFF2-40B4-BE49-F238E27FC236}">
                <a16:creationId xmlns:a16="http://schemas.microsoft.com/office/drawing/2014/main" id="{35530DE5-9DBB-41FE-8F9B-13AE18F63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183063"/>
            <a:ext cx="2520950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Text Box 4">
            <a:extLst>
              <a:ext uri="{FF2B5EF4-FFF2-40B4-BE49-F238E27FC236}">
                <a16:creationId xmlns:a16="http://schemas.microsoft.com/office/drawing/2014/main" id="{701D884F-CC02-4D4B-8308-E35187CD9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73780"/>
            <a:ext cx="8991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При этом, при подсчёте индекса ребро-петля учитывается дважды. Например, на рисунке 2 индекс вершины </a:t>
            </a:r>
            <a:r>
              <a:rPr lang="en-US" altLang="ru-RU" sz="2800" i="1" dirty="0"/>
              <a:t>A </a:t>
            </a:r>
            <a:r>
              <a:rPr lang="ru-RU" altLang="ru-RU" sz="2800" dirty="0"/>
              <a:t>равен 2.</a:t>
            </a:r>
          </a:p>
        </p:txBody>
      </p:sp>
      <p:pic>
        <p:nvPicPr>
          <p:cNvPr id="7175" name="Рисунок 1">
            <a:extLst>
              <a:ext uri="{FF2B5EF4-FFF2-40B4-BE49-F238E27FC236}">
                <a16:creationId xmlns:a16="http://schemas.microsoft.com/office/drawing/2014/main" id="{6DAD2081-B7E3-4933-ABEB-3711659E76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941888"/>
            <a:ext cx="2016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Box 2">
            <a:extLst>
              <a:ext uri="{FF2B5EF4-FFF2-40B4-BE49-F238E27FC236}">
                <a16:creationId xmlns:a16="http://schemas.microsoft.com/office/drawing/2014/main" id="{F529F287-B58D-4622-B03D-DD1B7C1E9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163" y="6175375"/>
            <a:ext cx="44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/>
              <a:t>1)</a:t>
            </a:r>
            <a:endParaRPr lang="ru-RU" altLang="ru-RU"/>
          </a:p>
        </p:txBody>
      </p:sp>
      <p:sp>
        <p:nvSpPr>
          <p:cNvPr id="7177" name="TextBox 9">
            <a:extLst>
              <a:ext uri="{FF2B5EF4-FFF2-40B4-BE49-F238E27FC236}">
                <a16:creationId xmlns:a16="http://schemas.microsoft.com/office/drawing/2014/main" id="{4E07C856-52BA-4B8A-AB0A-6317E0EE9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6175375"/>
            <a:ext cx="439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/>
              <a:t>2</a:t>
            </a:r>
            <a:r>
              <a:rPr lang="en-US" altLang="ru-RU"/>
              <a:t>)</a:t>
            </a:r>
            <a:endParaRPr lang="ru-RU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F9DB88A7-1F47-488F-B135-035D25B42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1. В графе </a:t>
            </a:r>
            <a:r>
              <a:rPr lang="ru-RU" altLang="ru-RU" dirty="0"/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вершин, каждая из которых имеет индекс 3. Сколько у него рёбер? Нарисуйте такой граф.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26987" name="Group 11">
            <a:extLst>
              <a:ext uri="{FF2B5EF4-FFF2-40B4-BE49-F238E27FC236}">
                <a16:creationId xmlns:a16="http://schemas.microsoft.com/office/drawing/2014/main" id="{2986356C-B412-4C5C-A175-9D13669E1FDA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743200"/>
            <a:ext cx="5213350" cy="2560638"/>
            <a:chOff x="384" y="1728"/>
            <a:chExt cx="3284" cy="1613"/>
          </a:xfrm>
        </p:grpSpPr>
        <p:sp>
          <p:nvSpPr>
            <p:cNvPr id="15364" name="Text Box 7">
              <a:extLst>
                <a:ext uri="{FF2B5EF4-FFF2-40B4-BE49-F238E27FC236}">
                  <a16:creationId xmlns:a16="http://schemas.microsoft.com/office/drawing/2014/main" id="{19792067-BFC1-4453-8C95-2BBBE2117B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976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r>
                <a:rPr lang="ru-RU" altLang="ru-RU"/>
                <a:t>6.</a:t>
              </a:r>
            </a:p>
          </p:txBody>
        </p:sp>
        <p:pic>
          <p:nvPicPr>
            <p:cNvPr id="15365" name="Picture 10">
              <a:extLst>
                <a:ext uri="{FF2B5EF4-FFF2-40B4-BE49-F238E27FC236}">
                  <a16:creationId xmlns:a16="http://schemas.microsoft.com/office/drawing/2014/main" id="{95ACF279-F900-4B9A-81F2-7CC161A3C7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1728"/>
              <a:ext cx="1508" cy="1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349B550A-D88C-7E36-0265-BB8A0DA61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ru-RU" altLang="ru-RU" sz="3600" kern="0">
                <a:solidFill>
                  <a:srgbClr val="FF3300"/>
                </a:solidFill>
              </a:rPr>
              <a:t>Упражнения</a:t>
            </a:r>
            <a:endParaRPr lang="ru-RU" altLang="ru-RU" sz="3600" kern="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>
            <a:extLst>
              <a:ext uri="{FF2B5EF4-FFF2-40B4-BE49-F238E27FC236}">
                <a16:creationId xmlns:a16="http://schemas.microsoft.com/office/drawing/2014/main" id="{BA97DF7D-9AD1-43AC-BE9E-E2B54151E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2. В графе </a:t>
            </a:r>
            <a:r>
              <a:rPr lang="ru-RU" altLang="ru-RU" dirty="0"/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вершин, каждая из которых имеет индекс </a:t>
            </a:r>
            <a:r>
              <a:rPr lang="ru-RU" altLang="ru-RU" dirty="0"/>
              <a:t>4</a:t>
            </a:r>
            <a:r>
              <a:rPr lang="ru-RU" altLang="ru-RU" dirty="0">
                <a:cs typeface="Times New Roman" panose="02020603050405020304" pitchFamily="18" charset="0"/>
              </a:rPr>
              <a:t>. Сколько у него рёбер? Нарисуйте такой граф.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80232" name="Group 8">
            <a:extLst>
              <a:ext uri="{FF2B5EF4-FFF2-40B4-BE49-F238E27FC236}">
                <a16:creationId xmlns:a16="http://schemas.microsoft.com/office/drawing/2014/main" id="{A25700BF-56C3-480F-87B8-1C30B82FBFDF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514600"/>
            <a:ext cx="5487988" cy="2789238"/>
            <a:chOff x="384" y="1584"/>
            <a:chExt cx="3457" cy="1757"/>
          </a:xfrm>
        </p:grpSpPr>
        <p:sp>
          <p:nvSpPr>
            <p:cNvPr id="17412" name="Text Box 4">
              <a:extLst>
                <a:ext uri="{FF2B5EF4-FFF2-40B4-BE49-F238E27FC236}">
                  <a16:creationId xmlns:a16="http://schemas.microsoft.com/office/drawing/2014/main" id="{104EAC0F-C80D-4C00-8E1A-8194D0C62E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976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r>
                <a:rPr lang="ru-RU" altLang="ru-RU"/>
                <a:t>10.</a:t>
              </a:r>
            </a:p>
          </p:txBody>
        </p:sp>
        <p:pic>
          <p:nvPicPr>
            <p:cNvPr id="17413" name="Picture 7">
              <a:extLst>
                <a:ext uri="{FF2B5EF4-FFF2-40B4-BE49-F238E27FC236}">
                  <a16:creationId xmlns:a16="http://schemas.microsoft.com/office/drawing/2014/main" id="{4A37D01D-AA79-4D6E-A27F-D5FB63CE2F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584"/>
              <a:ext cx="1777" cy="16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2290</Words>
  <Application>Microsoft Office PowerPoint</Application>
  <PresentationFormat>Экран (4:3)</PresentationFormat>
  <Paragraphs>188</Paragraphs>
  <Slides>44</Slides>
  <Notes>44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6" baseType="lpstr">
      <vt:lpstr>Times New Roman</vt:lpstr>
      <vt:lpstr>Оформление по умолчанию</vt:lpstr>
      <vt:lpstr>24. Графы</vt:lpstr>
      <vt:lpstr>Теория графов</vt:lpstr>
      <vt:lpstr>Почему нужны графы в геометрии?</vt:lpstr>
      <vt:lpstr>Задача Эйлера о Кёнигсбергских мостах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Уникурсальные графы</vt:lpstr>
      <vt:lpstr>Теорема Эйлера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102</cp:revision>
  <dcterms:created xsi:type="dcterms:W3CDTF">2008-04-30T05:51:18Z</dcterms:created>
  <dcterms:modified xsi:type="dcterms:W3CDTF">2024-10-06T02:36:02Z</dcterms:modified>
</cp:coreProperties>
</file>