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58" r:id="rId2"/>
    <p:sldId id="1333" r:id="rId3"/>
    <p:sldId id="1334" r:id="rId4"/>
    <p:sldId id="859" r:id="rId5"/>
    <p:sldId id="860" r:id="rId6"/>
    <p:sldId id="861" r:id="rId7"/>
    <p:sldId id="862" r:id="rId8"/>
    <p:sldId id="863" r:id="rId9"/>
    <p:sldId id="864" r:id="rId10"/>
    <p:sldId id="768" r:id="rId11"/>
    <p:sldId id="1012" r:id="rId12"/>
    <p:sldId id="770" r:id="rId13"/>
    <p:sldId id="810" r:id="rId14"/>
    <p:sldId id="764" r:id="rId15"/>
    <p:sldId id="766" r:id="rId16"/>
    <p:sldId id="1335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0929"/>
  </p:normalViewPr>
  <p:slideViewPr>
    <p:cSldViewPr>
      <p:cViewPr varScale="1">
        <p:scale>
          <a:sx n="97" d="100"/>
          <a:sy n="97" d="100"/>
        </p:scale>
        <p:origin x="3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1D89FC-D08F-4587-AE5E-5F06FDB9A3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F76BED0-A347-494D-8D90-04C544C0B9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49425C6-28A7-4060-81DC-674E5525CB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5CE2EF6-AED0-45B6-876B-565CAD8E86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207AA22-CFFE-4B16-8F8D-14FDB64A96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47DE870-EE8E-476E-97AE-634B2EB8A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4C81CC-A8E0-4E4C-8E69-125BF3AC1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4A41E12-D7D6-4ADD-9519-89EE116EB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9C4A21-B71A-45D0-BE27-CCDCA5A8C991}" type="slidenum">
              <a:rPr lang="ru-RU" altLang="ru-RU" sz="1200"/>
              <a:pPr/>
              <a:t>1</a:t>
            </a:fld>
            <a:endParaRPr lang="ru-RU" altLang="ru-RU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AA1F27A-2165-438F-8249-B667706B5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1560F2F-4A46-4702-89EE-F7A56C88B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5956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1822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78156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7120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75493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177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4A41E12-D7D6-4ADD-9519-89EE116EB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9C4A21-B71A-45D0-BE27-CCDCA5A8C991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AA1F27A-2165-438F-8249-B667706B5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1560F2F-4A46-4702-89EE-F7A56C88B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995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4A41E12-D7D6-4ADD-9519-89EE116EB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9C4A21-B71A-45D0-BE27-CCDCA5A8C991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AA1F27A-2165-438F-8249-B667706B5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1560F2F-4A46-4702-89EE-F7A56C88B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069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BBEF4DC-471B-4E87-BDA4-59142A081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553DC9-F199-499A-9B38-52A7F93C8045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6BF4204-AA52-4DA7-9B97-6782E5B3A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A31E8E7-BBA4-49F1-B2FA-313E1EAB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01C1FFA-8E34-44F1-800E-658CAA48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CF5095-55DB-4C35-AFEA-AEFCA68A7889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A3E5732-D8AE-4AEA-86F8-445B4888F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1698479-753E-4818-9F8A-91AF8AA8B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D845711-FDA5-4E1D-B520-E6E605327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58C847-2B35-4BD3-B6E5-3C2F4D270951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6F326CE-DFF4-46EE-9B42-419B83CCA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914D59F-F5BE-44CE-B071-93938779C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41046A8-3486-42D1-8D38-55A7BC3204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D2C07E-C469-4C65-95EE-BB1EB1FEC41C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33795" name="Rectangle 3074">
            <a:extLst>
              <a:ext uri="{FF2B5EF4-FFF2-40B4-BE49-F238E27FC236}">
                <a16:creationId xmlns:a16="http://schemas.microsoft.com/office/drawing/2014/main" id="{51E9BE1A-9F62-46ED-B076-9A4466D84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075">
            <a:extLst>
              <a:ext uri="{FF2B5EF4-FFF2-40B4-BE49-F238E27FC236}">
                <a16:creationId xmlns:a16="http://schemas.microsoft.com/office/drawing/2014/main" id="{2CA1D2D8-FB06-46E7-8F08-75278C53F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F48FD38-BEFE-4529-8550-B85A4817C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80425C-6D70-40C2-9569-32DA040F7159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6DCA5C1-23A3-4E5F-BA71-82A34DAF3F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C00CFC4-8D0D-4773-BACE-79A69BC66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6143BC6-2281-4855-8841-BD8A0A956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2ADBE3-08C3-4A45-B328-053460881E8D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3168288-1A0F-4F18-A8BC-5AADBD806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F1C3200-F19B-4924-9230-A85FF255D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C071A2-BF60-4D62-9939-0EBFCF598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16EABB-7EE9-4125-875B-03BDBDD7E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C2C69-E835-438E-9ADD-AB6696871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68A9-44CD-48C8-BCE0-2BB9120D0E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89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B44E5-A016-4F40-BE94-2783DD5CB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8515E-7416-408B-ABFC-F29387D6C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D4753-5AFD-4A33-8F40-68E07459E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3975-CFBF-445F-8DD3-EA390D949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6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748AF-818E-43CB-B672-5CD50B6F3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4A247E-E5E5-4504-8E84-6965BE409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BA4D03-0902-4678-8FA4-8E9994D92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0F7B6-59FA-465D-823C-B7847B10B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91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F511B5-DE38-4B19-BFCA-8342BB8E5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88AAA6-9C63-41F5-B6F0-35D155BE6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198DF8-D97F-445A-804C-045193E08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03EB-0F68-471F-8B08-0AE5A27378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20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DA2C0-22E3-453F-A036-7021357C9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C831A-3F02-4E65-9E59-DE6278549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9F441D-C68C-43B8-9BBA-F45D36875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4673-BE03-4A1C-A4D3-DF5F71B54E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33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17161-C9AD-46BE-81B4-AABF2627C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0876B4-C97F-49DE-9C34-54092044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14859-D3EF-484F-990E-415395B6A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91784-E779-4795-BC41-7D0E44BE1C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05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20E0D9-C1AB-41E6-B74D-91D2B4D25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B7C8B6-7EBB-4BF4-9990-5FE1FF946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859CC-8192-4F56-8EB5-BA70284E6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073B-0BB6-4F13-9D18-8D485F926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8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6E48AB-A5EA-4EEC-AA83-B64FA90DE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A49E02-E4E7-4A80-B8E4-8C49875E9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F9B6D9-C04E-450F-B3A5-FCDC8D2CD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DCDD0-45E8-44A9-B3E2-9521AE07F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42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1090C3-2DD8-414E-91E6-06D402026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431A51-C4CE-45B1-82C6-8EA6847D6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5788C5-9D44-4D21-BB6C-5780F6526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87D6-2FD2-4755-977B-A43AACEB50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89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BF52E-5277-45EB-AE4E-371EC0BA9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99332-F7F4-4427-8C91-F5E38F237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71854E-3CB6-42D3-8EC4-90E6D6FBC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D9429-FF4B-49E4-8DEE-D494C8AD17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29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C1AAA-47A7-4087-961C-05DEF1A39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08CE5-B0B9-4D81-AD30-3D6517EAB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EB032-46C9-416F-81D3-57FD317EE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3C0C-A87B-49D8-A6A5-ACD8591E0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64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7C1C44-B4FD-4D1B-8C86-78CF305F2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53BC34-A2AB-4334-BFF2-B9B079522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434DBC-EEE5-4179-87D4-64D6161752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1F2424-45D7-41CC-A1F3-D74F53CA14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01CCAA-3A92-49F5-8049-5FA26D1B04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1AB1784-BE74-4810-AA21-4E8BC28E1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Box 2">
            <a:extLst>
              <a:ext uri="{FF2B5EF4-FFF2-40B4-BE49-F238E27FC236}">
                <a16:creationId xmlns:a16="http://schemas.microsoft.com/office/drawing/2014/main" id="{64D81253-0BA8-4790-97C4-7FB5BDCA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281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4400">
                <a:solidFill>
                  <a:srgbClr val="FF0000"/>
                </a:solidFill>
              </a:rPr>
              <a:t>6а. </a:t>
            </a:r>
            <a:r>
              <a:rPr lang="ru-RU" altLang="ru-RU" sz="4400" dirty="0">
                <a:solidFill>
                  <a:srgbClr val="FF0000"/>
                </a:solidFill>
              </a:rPr>
              <a:t>Теорема о пропорциональных отрезках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462894"/>
                <a:ext cx="9144000" cy="112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baseline="-25000" dirty="0"/>
                  <a:t> </a:t>
                </a:r>
                <a:r>
                  <a:rPr lang="en-US" dirty="0"/>
                  <a:t>– </a:t>
                </a:r>
                <a:r>
                  <a:rPr lang="ru-RU" dirty="0"/>
                  <a:t>биссектриса,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– медиана.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/>
                  <a:t>.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462894"/>
                <a:ext cx="9144000" cy="1127040"/>
              </a:xfrm>
              <a:prstGeom prst="rect">
                <a:avLst/>
              </a:prstGeom>
              <a:blipFill>
                <a:blip r:embed="rId3"/>
                <a:stretch>
                  <a:fillRect l="-1067" t="-4324" r="-1000" b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418637"/>
            <a:ext cx="3528392" cy="201036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47A79A9-29DE-4C32-8097-0F7A576F4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842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606B6E1-0705-4362-8B7F-422D30DC09BB}"/>
              </a:ext>
            </a:extLst>
          </p:cNvPr>
          <p:cNvGrpSpPr/>
          <p:nvPr/>
        </p:nvGrpSpPr>
        <p:grpSpPr>
          <a:xfrm>
            <a:off x="9625" y="1418637"/>
            <a:ext cx="9144000" cy="5110446"/>
            <a:chOff x="9625" y="1418637"/>
            <a:chExt cx="9144000" cy="511044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5007BED-E2A9-4B62-AA12-8153D2926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1559" y="1418637"/>
              <a:ext cx="3557732" cy="20103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38733D6F-CD70-4289-98BA-BBE120C7A58F}"/>
                    </a:ext>
                  </a:extLst>
                </p:cNvPr>
                <p:cNvSpPr/>
                <p:nvPr/>
              </p:nvSpPr>
              <p:spPr>
                <a:xfrm>
                  <a:off x="9625" y="3645024"/>
                  <a:ext cx="9144000" cy="288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Решение</a:t>
                  </a:r>
                  <a:r>
                    <a:rPr lang="ru-RU" dirty="0"/>
                    <a:t>.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ru-RU" dirty="0"/>
                    <a:t>Через точку </a:t>
                  </a:r>
                  <a:r>
                    <a:rPr lang="en-US" i="1" dirty="0"/>
                    <a:t>C</a:t>
                  </a:r>
                  <a:r>
                    <a:rPr lang="ru-RU" baseline="-25000" dirty="0"/>
                    <a:t>1</a:t>
                  </a:r>
                  <a:r>
                    <a:rPr lang="ru-RU" dirty="0"/>
                    <a:t> проведём прямую, параллельную прямой </a:t>
                  </a:r>
                  <a:r>
                    <a:rPr lang="en-US" i="1" dirty="0"/>
                    <a:t>AA</a:t>
                  </a:r>
                  <a:r>
                    <a:rPr lang="ru-RU" baseline="-25000" dirty="0"/>
                    <a:t>1</a:t>
                  </a:r>
                  <a:r>
                    <a:rPr lang="ru-RU" dirty="0"/>
                    <a:t>, и обозначим </a:t>
                  </a:r>
                  <a:r>
                    <a:rPr lang="en-US" i="1" dirty="0"/>
                    <a:t>A</a:t>
                  </a:r>
                  <a:r>
                    <a:rPr lang="ru-RU" i="1" dirty="0"/>
                    <a:t>’ </a:t>
                  </a:r>
                  <a:r>
                    <a:rPr lang="ru-RU" dirty="0"/>
                    <a:t>её точку пересечения со стороной </a:t>
                  </a:r>
                  <a:r>
                    <a:rPr lang="en-US" i="1" dirty="0"/>
                    <a:t>BC</a:t>
                  </a:r>
                  <a:r>
                    <a:rPr lang="ru-RU" dirty="0"/>
                    <a:t>.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ru-RU" dirty="0"/>
                    <a:t>Тогда отрезок </a:t>
                  </a:r>
                  <a:r>
                    <a:rPr lang="en-US" i="1" dirty="0"/>
                    <a:t>C</a:t>
                  </a:r>
                  <a:r>
                    <a:rPr lang="ru-RU" baseline="-25000" dirty="0"/>
                    <a:t>1</a:t>
                  </a:r>
                  <a:r>
                    <a:rPr lang="en-US" i="1" dirty="0"/>
                    <a:t>A</a:t>
                  </a:r>
                  <a:r>
                    <a:rPr lang="ru-RU" i="1" dirty="0"/>
                    <a:t>’ </a:t>
                  </a:r>
                  <a:r>
                    <a:rPr lang="ru-RU" dirty="0"/>
                    <a:t>является средней линией треугольника </a:t>
                  </a:r>
                  <a:r>
                    <a:rPr lang="en-US" i="1" dirty="0"/>
                    <a:t>ABA</a:t>
                  </a:r>
                  <a:r>
                    <a:rPr lang="ru-RU" baseline="-25000" dirty="0"/>
                    <a:t>1</a:t>
                  </a:r>
                  <a:r>
                    <a:rPr lang="ru-RU" dirty="0"/>
                    <a:t>. Следовательно, </a:t>
                  </a:r>
                  <a:r>
                    <a:rPr lang="en-US" i="1" dirty="0"/>
                    <a:t>A</a:t>
                  </a:r>
                  <a:r>
                    <a:rPr lang="ru-RU" baseline="-25000" dirty="0"/>
                    <a:t>1</a:t>
                  </a:r>
                  <a:r>
                    <a:rPr lang="en-US" i="1" dirty="0"/>
                    <a:t>A</a:t>
                  </a:r>
                  <a:r>
                    <a:rPr lang="ru-RU" i="1" dirty="0"/>
                    <a:t>’ = </a:t>
                  </a:r>
                  <a:r>
                    <a:rPr lang="en-US" i="1" dirty="0"/>
                    <a:t>A</a:t>
                  </a:r>
                  <a:r>
                    <a:rPr lang="ru-RU" i="1" dirty="0"/>
                    <a:t>’</a:t>
                  </a:r>
                  <a:r>
                    <a:rPr lang="en-US" i="1" dirty="0"/>
                    <a:t>B</a:t>
                  </a:r>
                  <a:r>
                    <a:rPr lang="ru-RU" dirty="0"/>
                    <a:t>. По свойству биссектрисы треугольника точка </a:t>
                  </a:r>
                  <a:r>
                    <a:rPr lang="en-US" i="1" dirty="0"/>
                    <a:t>A</a:t>
                  </a:r>
                  <a:r>
                    <a:rPr lang="ru-RU" baseline="-25000" dirty="0"/>
                    <a:t>1</a:t>
                  </a:r>
                  <a:r>
                    <a:rPr lang="ru-RU" dirty="0"/>
                    <a:t> делит отрезок </a:t>
                  </a:r>
                  <a:r>
                    <a:rPr lang="en-US" i="1" dirty="0"/>
                    <a:t>BC </a:t>
                  </a:r>
                  <a:r>
                    <a:rPr lang="ru-RU" dirty="0"/>
                    <a:t>в отношении </a:t>
                  </a:r>
                  <a:r>
                    <a:rPr lang="en-US" i="1" dirty="0"/>
                    <a:t>CA</a:t>
                  </a:r>
                  <a:r>
                    <a:rPr lang="ru-RU" baseline="-25000" dirty="0"/>
                    <a:t>1</a:t>
                  </a:r>
                  <a:r>
                    <a:rPr lang="ru-RU" dirty="0"/>
                    <a:t> : </a:t>
                  </a:r>
                  <a:r>
                    <a:rPr lang="en-US" i="1" dirty="0"/>
                    <a:t>A</a:t>
                  </a:r>
                  <a:r>
                    <a:rPr lang="ru-RU" baseline="-25000" dirty="0"/>
                    <a:t>1</a:t>
                  </a:r>
                  <a:r>
                    <a:rPr lang="en-US" i="1" dirty="0"/>
                    <a:t>B</a:t>
                  </a:r>
                  <a:r>
                    <a:rPr lang="ru-RU" i="1" dirty="0"/>
                    <a:t> =</a:t>
                  </a:r>
                  <a:r>
                    <a:rPr lang="ru-RU" dirty="0"/>
                    <a:t> </a:t>
                  </a:r>
                  <a:r>
                    <a:rPr lang="en-US" i="1" dirty="0"/>
                    <a:t>b </a:t>
                  </a:r>
                  <a:r>
                    <a:rPr lang="ru-RU" dirty="0"/>
                    <a:t>: </a:t>
                  </a:r>
                  <a:r>
                    <a:rPr lang="en-US" i="1" dirty="0"/>
                    <a:t>c</a:t>
                  </a:r>
                  <a:r>
                    <a:rPr lang="ru-RU" dirty="0"/>
                    <a:t>. Значит, </a:t>
                  </a:r>
                  <a:r>
                    <a:rPr lang="en-US" i="1" dirty="0"/>
                    <a:t>CA</a:t>
                  </a:r>
                  <a:r>
                    <a:rPr lang="ru-RU" baseline="-25000" dirty="0"/>
                    <a:t>1</a:t>
                  </a:r>
                  <a:r>
                    <a:rPr lang="ru-RU" dirty="0"/>
                    <a:t> : </a:t>
                  </a:r>
                  <a:r>
                    <a:rPr lang="en-US" i="1" dirty="0"/>
                    <a:t>A</a:t>
                  </a:r>
                  <a:r>
                    <a:rPr lang="ru-RU" baseline="-25000" dirty="0"/>
                    <a:t>1</a:t>
                  </a:r>
                  <a:r>
                    <a:rPr lang="en-US" i="1" dirty="0"/>
                    <a:t>A</a:t>
                  </a:r>
                  <a:r>
                    <a:rPr lang="ru-RU" i="1" dirty="0"/>
                    <a:t>’ =</a:t>
                  </a:r>
                  <a:r>
                    <a:rPr lang="ru-RU" dirty="0"/>
                    <a:t> 2</a:t>
                  </a:r>
                  <a:r>
                    <a:rPr lang="en-US" i="1" dirty="0"/>
                    <a:t>b </a:t>
                  </a:r>
                  <a:r>
                    <a:rPr lang="ru-RU" dirty="0"/>
                    <a:t>: </a:t>
                  </a:r>
                  <a:r>
                    <a:rPr lang="en-US" i="1" dirty="0"/>
                    <a:t>c</a:t>
                  </a:r>
                  <a:r>
                    <a:rPr lang="ru-RU" dirty="0"/>
                    <a:t>. По теореме о пропорциональных отрезках получаем 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𝐶𝑂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38733D6F-CD70-4289-98BA-BBE120C7A5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" y="3645024"/>
                  <a:ext cx="9144000" cy="2884059"/>
                </a:xfrm>
                <a:prstGeom prst="rect">
                  <a:avLst/>
                </a:prstGeom>
                <a:blipFill>
                  <a:blip r:embed="rId6"/>
                  <a:stretch>
                    <a:fillRect l="-1067" t="-1691" r="-1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34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338" y="476672"/>
            <a:ext cx="91456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dirty="0"/>
              <a:t>В треугольнике </a:t>
            </a:r>
            <a:r>
              <a:rPr lang="en-US" i="1" dirty="0"/>
              <a:t>ABC </a:t>
            </a:r>
            <a:r>
              <a:rPr lang="ru-RU" dirty="0"/>
              <a:t>биссектриса </a:t>
            </a:r>
            <a:r>
              <a:rPr lang="en-US" i="1" dirty="0"/>
              <a:t>AD </a:t>
            </a:r>
            <a:r>
              <a:rPr lang="ru-RU" dirty="0"/>
              <a:t>делит сторону </a:t>
            </a:r>
            <a:r>
              <a:rPr lang="en-US" i="1" dirty="0"/>
              <a:t>BC </a:t>
            </a:r>
            <a:r>
              <a:rPr lang="ru-RU" dirty="0"/>
              <a:t>в отношении 2:1. В каком отношении делит эту биссектрису медиана </a:t>
            </a:r>
            <a:r>
              <a:rPr lang="en-US" i="1" dirty="0"/>
              <a:t>CE</a:t>
            </a:r>
            <a:r>
              <a:rPr lang="ru-RU" dirty="0"/>
              <a:t>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00111"/>
            <a:ext cx="3569141" cy="195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FF57EF3-2E64-4EBF-91BA-3769C2B78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842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36F1E6B-5D17-43B9-AEBB-8A020E8E057E}"/>
              </a:ext>
            </a:extLst>
          </p:cNvPr>
          <p:cNvGrpSpPr/>
          <p:nvPr/>
        </p:nvGrpSpPr>
        <p:grpSpPr>
          <a:xfrm>
            <a:off x="0" y="1775664"/>
            <a:ext cx="9144000" cy="3390105"/>
            <a:chOff x="0" y="1775664"/>
            <a:chExt cx="9144000" cy="3390105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214E16F4-BEF4-4510-B133-120942287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775664"/>
              <a:ext cx="3569141" cy="1981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1430752-E890-4DA7-8E1B-77933E6ADE92}"/>
                    </a:ext>
                  </a:extLst>
                </p:cNvPr>
                <p:cNvSpPr txBox="1"/>
                <p:nvPr/>
              </p:nvSpPr>
              <p:spPr>
                <a:xfrm>
                  <a:off x="0" y="4149080"/>
                  <a:ext cx="9144000" cy="1016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</a:t>
                  </a:r>
                  <a:r>
                    <a:rPr lang="ru-RU" dirty="0"/>
                    <a:t> Через точку </a:t>
                  </a:r>
                  <a:r>
                    <a:rPr lang="en-US" i="1" dirty="0"/>
                    <a:t>D </a:t>
                  </a:r>
                  <a:r>
                    <a:rPr lang="ru-RU" dirty="0"/>
                    <a:t>проведём прямую, параллельную </a:t>
                  </a:r>
                  <a:r>
                    <a:rPr lang="en-US" i="1" dirty="0"/>
                    <a:t>CE. </a:t>
                  </a:r>
                  <a:r>
                    <a:rPr lang="ru-RU" dirty="0"/>
                    <a:t>Тогда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𝐸𝐺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𝐺𝐵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ru-RU" dirty="0"/>
                    <a:t>Так как </a:t>
                  </a:r>
                  <a:r>
                    <a:rPr lang="en-US" i="1" dirty="0"/>
                    <a:t>AE = EB</a:t>
                  </a:r>
                  <a:r>
                    <a:rPr lang="ru-RU" dirty="0"/>
                    <a:t>, то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𝐴𝐹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𝐹𝐷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𝐸𝐺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a14:m>
                  <a:r>
                    <a:rPr lang="ru-RU" dirty="0"/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1430752-E890-4DA7-8E1B-77933E6AD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149080"/>
                  <a:ext cx="9144000" cy="1016689"/>
                </a:xfrm>
                <a:prstGeom prst="rect">
                  <a:avLst/>
                </a:prstGeom>
                <a:blipFill>
                  <a:blip r:embed="rId5"/>
                  <a:stretch>
                    <a:fillRect l="-1000" t="-4819" r="-1000" b="-24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47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620688"/>
                <a:ext cx="9144000" cy="112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baseline="-25000" dirty="0"/>
                  <a:t> </a:t>
                </a:r>
                <a:r>
                  <a:rPr lang="en-US" dirty="0"/>
                  <a:t>–</a:t>
                </a:r>
                <a:r>
                  <a:rPr lang="ru-RU" dirty="0"/>
                  <a:t> медиана,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– биссектриса.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/>
                  <a:t>. 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620688"/>
                <a:ext cx="9144000" cy="1127040"/>
              </a:xfrm>
              <a:prstGeom prst="rect">
                <a:avLst/>
              </a:prstGeom>
              <a:blipFill>
                <a:blip r:embed="rId3"/>
                <a:stretch>
                  <a:fillRect l="-1067" t="-4324" r="-1000" b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784599"/>
            <a:ext cx="2952328" cy="235599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ED7861D-49B6-46A9-B116-18776FEA6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842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CA6897D-8D03-424E-9672-F9C48E1E3351}"/>
              </a:ext>
            </a:extLst>
          </p:cNvPr>
          <p:cNvGrpSpPr/>
          <p:nvPr/>
        </p:nvGrpSpPr>
        <p:grpSpPr>
          <a:xfrm>
            <a:off x="0" y="1795441"/>
            <a:ext cx="9155291" cy="4945098"/>
            <a:chOff x="0" y="1795441"/>
            <a:chExt cx="9155291" cy="49450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1DB7B22-A1BA-4920-A3E4-5F37132EC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0209" y="1795441"/>
              <a:ext cx="2990573" cy="23820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2CE85B0B-D67D-413C-82AD-2D0012A89F1E}"/>
                    </a:ext>
                  </a:extLst>
                </p:cNvPr>
                <p:cNvSpPr/>
                <p:nvPr/>
              </p:nvSpPr>
              <p:spPr>
                <a:xfrm>
                  <a:off x="0" y="4140596"/>
                  <a:ext cx="9155291" cy="2599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sz="2000" dirty="0"/>
                    <a:t>Через точку </a:t>
                  </a:r>
                  <a:r>
                    <a:rPr lang="en-US" sz="2000" i="1" dirty="0"/>
                    <a:t>C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 проведём прямую, параллельную прямой </a:t>
                  </a:r>
                  <a:r>
                    <a:rPr lang="en-US" sz="2000" i="1" dirty="0"/>
                    <a:t>AA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 и обозначим </a:t>
                  </a:r>
                  <a:r>
                    <a:rPr lang="en-US" sz="2000" i="1" dirty="0"/>
                    <a:t>A</a:t>
                  </a:r>
                  <a:r>
                    <a:rPr lang="ru-RU" sz="2000" i="1" dirty="0"/>
                    <a:t>’ </a:t>
                  </a:r>
                  <a:r>
                    <a:rPr lang="ru-RU" sz="2000" dirty="0"/>
                    <a:t>её точку пересечения со стороной </a:t>
                  </a:r>
                  <a:r>
                    <a:rPr lang="en-US" sz="2000" i="1" dirty="0"/>
                    <a:t>BC</a:t>
                  </a:r>
                  <a:r>
                    <a:rPr lang="ru-RU" sz="2000" dirty="0"/>
                    <a:t>. По свойству биссектрисы треугольника точка </a:t>
                  </a:r>
                  <a:r>
                    <a:rPr lang="en-US" sz="2000" i="1" dirty="0"/>
                    <a:t>C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 делит отрезок </a:t>
                  </a:r>
                  <a:r>
                    <a:rPr lang="en-US" sz="2000" i="1" dirty="0"/>
                    <a:t>AB </a:t>
                  </a:r>
                  <a:r>
                    <a:rPr lang="ru-RU" sz="2000" dirty="0"/>
                    <a:t>в отношении </a:t>
                  </a:r>
                  <a:r>
                    <a:rPr lang="en-US" sz="2000" i="1" dirty="0"/>
                    <a:t>b </a:t>
                  </a:r>
                  <a:r>
                    <a:rPr lang="ru-RU" sz="2000" dirty="0"/>
                    <a:t>: </a:t>
                  </a:r>
                  <a:r>
                    <a:rPr lang="en-US" sz="2000" i="1" dirty="0"/>
                    <a:t>a</a:t>
                  </a:r>
                  <a:r>
                    <a:rPr lang="ru-RU" sz="2000" dirty="0"/>
                    <a:t>. По теореме о пропорциональных отрезках точка </a:t>
                  </a:r>
                  <a:r>
                    <a:rPr lang="en-US" sz="2000" i="1" dirty="0"/>
                    <a:t>A</a:t>
                  </a:r>
                  <a:r>
                    <a:rPr lang="ru-RU" sz="2000" i="1" dirty="0"/>
                    <a:t>’ </a:t>
                  </a:r>
                  <a:r>
                    <a:rPr lang="ru-RU" sz="2000" dirty="0"/>
                    <a:t>делит отрезок </a:t>
                  </a:r>
                  <a:r>
                    <a:rPr lang="en-US" sz="2000" i="1" dirty="0"/>
                    <a:t>A</a:t>
                  </a:r>
                  <a:r>
                    <a:rPr lang="ru-RU" sz="2000" baseline="-25000" dirty="0"/>
                    <a:t>1</a:t>
                  </a:r>
                  <a:r>
                    <a:rPr lang="en-US" sz="2000" i="1" dirty="0"/>
                    <a:t>B </a:t>
                  </a:r>
                  <a:r>
                    <a:rPr lang="ru-RU" sz="2000" dirty="0"/>
                    <a:t>в отношении </a:t>
                  </a:r>
                  <a:r>
                    <a:rPr lang="en-US" sz="2000" i="1" dirty="0"/>
                    <a:t>b </a:t>
                  </a:r>
                  <a:r>
                    <a:rPr lang="ru-RU" sz="2000" dirty="0"/>
                    <a:t>: </a:t>
                  </a:r>
                  <a:r>
                    <a:rPr lang="en-US" sz="2000" i="1" dirty="0"/>
                    <a:t>a</a:t>
                  </a:r>
                  <a:r>
                    <a:rPr lang="ru-RU" sz="2000" dirty="0"/>
                    <a:t>. Следовательно, для некоторого числа </a:t>
                  </a:r>
                  <a:r>
                    <a:rPr lang="en-US" sz="2000" i="1" dirty="0"/>
                    <a:t>t </a:t>
                  </a:r>
                  <a:r>
                    <a:rPr lang="ru-RU" sz="2000" dirty="0"/>
                    <a:t>выполняются равенства </a:t>
                  </a:r>
                  <a:r>
                    <a:rPr lang="en-US" sz="2000" i="1" dirty="0"/>
                    <a:t>A</a:t>
                  </a:r>
                  <a:r>
                    <a:rPr lang="ru-RU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ru-RU" sz="2000" i="1" dirty="0"/>
                    <a:t>’ = </a:t>
                  </a:r>
                  <a:r>
                    <a:rPr lang="en-US" sz="2000" i="1" dirty="0" err="1"/>
                    <a:t>bt</a:t>
                  </a:r>
                  <a:r>
                    <a:rPr lang="ru-RU" sz="2000" dirty="0"/>
                    <a:t>, </a:t>
                  </a:r>
                  <a:r>
                    <a:rPr lang="en-US" sz="2000" i="1" dirty="0"/>
                    <a:t>A</a:t>
                  </a:r>
                  <a:r>
                    <a:rPr lang="ru-RU" sz="2000" i="1" dirty="0"/>
                    <a:t>’</a:t>
                  </a:r>
                  <a:r>
                    <a:rPr lang="en-US" sz="2000" i="1" dirty="0"/>
                    <a:t>B</a:t>
                  </a:r>
                  <a:r>
                    <a:rPr lang="ru-RU" sz="2000" i="1" dirty="0"/>
                    <a:t> = </a:t>
                  </a:r>
                  <a:r>
                    <a:rPr lang="en-US" sz="2000" i="1" dirty="0"/>
                    <a:t>at</a:t>
                  </a:r>
                  <a:r>
                    <a:rPr lang="ru-RU" sz="2000" dirty="0"/>
                    <a:t>. Так как точка </a:t>
                  </a:r>
                  <a:r>
                    <a:rPr lang="en-US" sz="2000" i="1" dirty="0"/>
                    <a:t>A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 – середина отрезка </a:t>
                  </a:r>
                  <a:r>
                    <a:rPr lang="en-US" sz="2000" i="1" dirty="0"/>
                    <a:t>BC</a:t>
                  </a:r>
                  <a:r>
                    <a:rPr lang="ru-RU" sz="2000" dirty="0"/>
                    <a:t>, то имеет место 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𝑏𝑡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+1.</m:t>
                      </m:r>
                    </m:oMath>
                  </a14:m>
                  <a:r>
                    <a:rPr lang="ru-RU" sz="2000" dirty="0"/>
                    <a:t> Следовательно, отношение </a:t>
                  </a:r>
                  <a:r>
                    <a:rPr lang="en-US" sz="2000" i="1" dirty="0"/>
                    <a:t>CO </a:t>
                  </a:r>
                  <a:r>
                    <a:rPr lang="ru-RU" sz="2000" dirty="0"/>
                    <a:t>: </a:t>
                  </a:r>
                  <a:r>
                    <a:rPr lang="en-US" sz="2000" i="1" dirty="0"/>
                    <a:t>OC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 также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ru-RU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2CE85B0B-D67D-413C-82AD-2D0012A89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140596"/>
                  <a:ext cx="9155291" cy="2599943"/>
                </a:xfrm>
                <a:prstGeom prst="rect">
                  <a:avLst/>
                </a:prstGeom>
                <a:blipFill>
                  <a:blip r:embed="rId6"/>
                  <a:stretch>
                    <a:fillRect l="-666" r="-666" b="-4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26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599513"/>
                <a:ext cx="9144000" cy="1032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биссектрисы, </a:t>
                </a:r>
                <a:r>
                  <a:rPr lang="en-US" i="1" dirty="0"/>
                  <a:t>O </a:t>
                </a:r>
                <a:r>
                  <a:rPr lang="ru-RU" dirty="0"/>
                  <a:t>– их точка пересечения.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99513"/>
                <a:ext cx="9144000" cy="1032077"/>
              </a:xfrm>
              <a:prstGeom prst="rect">
                <a:avLst/>
              </a:prstGeom>
              <a:blipFill>
                <a:blip r:embed="rId3"/>
                <a:stretch>
                  <a:fillRect l="-1067" t="-4706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6A218648-BCAE-454C-9E62-A797F4849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C27E8F-857B-41A0-8F8A-E365597D0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553807"/>
            <a:ext cx="2609377" cy="259527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0A97318-781C-4DEE-A2C9-933ED2355F7C}"/>
              </a:ext>
            </a:extLst>
          </p:cNvPr>
          <p:cNvGrpSpPr/>
          <p:nvPr/>
        </p:nvGrpSpPr>
        <p:grpSpPr>
          <a:xfrm>
            <a:off x="9625" y="1549025"/>
            <a:ext cx="9144000" cy="5304803"/>
            <a:chOff x="9625" y="1549025"/>
            <a:chExt cx="9144000" cy="5304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FC4F4736-39DB-47D5-93B0-D6221F879AE4}"/>
                    </a:ext>
                  </a:extLst>
                </p:cNvPr>
                <p:cNvSpPr/>
                <p:nvPr/>
              </p:nvSpPr>
              <p:spPr>
                <a:xfrm>
                  <a:off x="9625" y="4085378"/>
                  <a:ext cx="9144000" cy="27684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dirty="0">
                      <a:solidFill>
                        <a:srgbClr val="FF0000"/>
                      </a:solidFill>
                    </a:rPr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</a:t>
                  </a:r>
                  <a:r>
                    <a:rPr lang="ru-RU" dirty="0"/>
                    <a:t>. Так как</a:t>
                  </a:r>
                  <a:r>
                    <a:rPr lang="en-US" dirty="0"/>
                    <a:t> </a:t>
                  </a:r>
                  <a:r>
                    <a:rPr lang="en-US" i="1" dirty="0"/>
                    <a:t>BC = a </a:t>
                  </a:r>
                  <a:r>
                    <a:rPr lang="ru-RU" dirty="0"/>
                    <a:t>и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lang="ru-RU" dirty="0"/>
                    <a:t>, то </a:t>
                  </a:r>
                  <a:r>
                    <a:rPr lang="en-US" i="1" dirty="0"/>
                    <a:t>CA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lang="en-US" dirty="0"/>
                    <a:t>, </a:t>
                  </a:r>
                  <a:r>
                    <a:rPr lang="en-US" i="1" dirty="0"/>
                    <a:t>A</a:t>
                  </a:r>
                  <a:r>
                    <a:rPr lang="en-US" baseline="-25000" dirty="0"/>
                    <a:t>1</a:t>
                  </a:r>
                  <a:r>
                    <a:rPr lang="en-US" i="1" dirty="0"/>
                    <a:t>B</a:t>
                  </a:r>
                  <a:r>
                    <a:rPr lang="en-US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lang="en-US" dirty="0"/>
                    <a:t>. </a:t>
                  </a:r>
                  <a:r>
                    <a:rPr lang="ru-RU" dirty="0"/>
                    <a:t>Через точку </a:t>
                  </a:r>
                  <a:r>
                    <a:rPr lang="en-US" i="1" dirty="0"/>
                    <a:t>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:r>
                    <a:rPr lang="ru-RU" dirty="0"/>
                    <a:t>проведём прямую, параллельную прямой </a:t>
                  </a:r>
                  <a:r>
                    <a:rPr lang="en-US" i="1" dirty="0"/>
                    <a:t>AA</a:t>
                  </a:r>
                  <a:r>
                    <a:rPr lang="en-US" baseline="-25000" dirty="0"/>
                    <a:t>1</a:t>
                  </a:r>
                  <a:r>
                    <a:rPr lang="ru-RU" dirty="0"/>
                    <a:t>, и обозначим </a:t>
                  </a:r>
                  <a:r>
                    <a:rPr lang="en-US" i="1" dirty="0"/>
                    <a:t>A’ </a:t>
                  </a:r>
                  <a:r>
                    <a:rPr lang="ru-RU" dirty="0"/>
                    <a:t>её точку пересечения с отрезком </a:t>
                  </a:r>
                  <a:r>
                    <a:rPr lang="en-US" i="1" dirty="0"/>
                    <a:t>BC</a:t>
                  </a:r>
                  <a:r>
                    <a:rPr lang="en-US" dirty="0"/>
                    <a:t>. </a:t>
                  </a:r>
                  <a:r>
                    <a:rPr lang="ru-RU" dirty="0"/>
                    <a:t>Так как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ru-RU" dirty="0"/>
                    <a:t>, то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ru-RU" dirty="0"/>
                    <a:t>Следовательно, </a:t>
                  </a:r>
                  <a:r>
                    <a:rPr lang="en-US" i="1" dirty="0"/>
                    <a:t>A</a:t>
                  </a:r>
                  <a:r>
                    <a:rPr lang="en-US" baseline="-25000" dirty="0"/>
                    <a:t>1</a:t>
                  </a:r>
                  <a:r>
                    <a:rPr lang="en-US" i="1" dirty="0"/>
                    <a:t>A’</a:t>
                  </a:r>
                  <a:r>
                    <a:rPr lang="en-US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r>
                    <a:rPr lang="en-US" dirty="0"/>
                    <a:t>. </a:t>
                  </a:r>
                  <a:r>
                    <a:rPr lang="ru-RU" dirty="0"/>
                    <a:t>Тогда,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ru-RU" dirty="0"/>
                    <a:t>Значит,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FC4F4736-39DB-47D5-93B0-D6221F879A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" y="4085378"/>
                  <a:ext cx="9144000" cy="2768450"/>
                </a:xfrm>
                <a:prstGeom prst="rect">
                  <a:avLst/>
                </a:prstGeom>
                <a:blipFill>
                  <a:blip r:embed="rId5"/>
                  <a:stretch>
                    <a:fillRect l="-1067" r="-1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5AC7289-9E40-4278-A555-85904BFBC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4026" y="1549025"/>
              <a:ext cx="2639159" cy="262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10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599513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Может ли одна биссектриса треугольника проходить через середину другой биссектрисы?</a:t>
            </a:r>
            <a:r>
              <a:rPr lang="ru-RU" sz="2800" dirty="0"/>
              <a:t>	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CA12D1-F36D-4CFC-A120-9D861857C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DE2776-3F78-4DAA-B479-2527520C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772816"/>
            <a:ext cx="2971374" cy="2955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F183353-7E15-468D-A531-6E502763F420}"/>
                  </a:ext>
                </a:extLst>
              </p:cNvPr>
              <p:cNvSpPr/>
              <p:nvPr/>
            </p:nvSpPr>
            <p:spPr>
              <a:xfrm>
                <a:off x="9625" y="4738931"/>
                <a:ext cx="9144000" cy="668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Нет. В силу предыдущей задачи,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&gt;1.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F183353-7E15-468D-A531-6E502763F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4738931"/>
                <a:ext cx="9144000" cy="668068"/>
              </a:xfrm>
              <a:prstGeom prst="rect">
                <a:avLst/>
              </a:prstGeom>
              <a:blipFill>
                <a:blip r:embed="rId4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0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620688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AC = </a:t>
                </a:r>
                <a:r>
                  <a:rPr lang="en-US" dirty="0"/>
                  <a:t>10, </a:t>
                </a:r>
                <a:r>
                  <a:rPr lang="en-US" i="1" dirty="0"/>
                  <a:t>AB = </a:t>
                </a:r>
                <a:r>
                  <a:rPr lang="en-US" dirty="0"/>
                  <a:t>8, </a:t>
                </a:r>
                <a:r>
                  <a:rPr lang="en-US" i="1" dirty="0"/>
                  <a:t>BC = </a:t>
                </a:r>
                <a:r>
                  <a:rPr lang="en-US" dirty="0"/>
                  <a:t>6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отношения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620688"/>
                <a:ext cx="9144000" cy="1046633"/>
              </a:xfrm>
              <a:prstGeom prst="rect">
                <a:avLst/>
              </a:prstGeom>
              <a:blipFill>
                <a:blip r:embed="rId3"/>
                <a:stretch>
                  <a:fillRect l="-1067" t="-4651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197F23F3-4DF6-44E9-AC1D-AD16A09D3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145035-BB6B-4744-A9B5-E52A5E4E1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883345"/>
            <a:ext cx="3270807" cy="259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97170B1-3102-4CCF-8058-D5614485396F}"/>
                  </a:ext>
                </a:extLst>
              </p:cNvPr>
              <p:cNvSpPr/>
              <p:nvPr/>
            </p:nvSpPr>
            <p:spPr>
              <a:xfrm>
                <a:off x="9625" y="4581128"/>
                <a:ext cx="9144000" cy="662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97170B1-3102-4CCF-8058-D56144853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4581128"/>
                <a:ext cx="9144000" cy="662746"/>
              </a:xfrm>
              <a:prstGeom prst="rect">
                <a:avLst/>
              </a:prstGeom>
              <a:blipFill>
                <a:blip r:embed="rId5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1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62068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/>
              <a:t>Докажите, что середины оснований трапеции и точка пересечения продолжения её боковых сторон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принадлежат одной прямой.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7F23F3-4DF6-44E9-AC1D-AD16A09D3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B645-B992-4050-84B7-E08B5E71C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05683"/>
            <a:ext cx="2808312" cy="244201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96FF3C9-4C6A-4DB8-B044-97B90096CFA3}"/>
              </a:ext>
            </a:extLst>
          </p:cNvPr>
          <p:cNvGrpSpPr/>
          <p:nvPr/>
        </p:nvGrpSpPr>
        <p:grpSpPr>
          <a:xfrm>
            <a:off x="16847" y="2013306"/>
            <a:ext cx="9144000" cy="4660253"/>
            <a:chOff x="16847" y="2013306"/>
            <a:chExt cx="9144000" cy="466025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97170B1-3102-4CCF-8058-D5614485396F}"/>
                </a:ext>
              </a:extLst>
            </p:cNvPr>
            <p:cNvSpPr/>
            <p:nvPr/>
          </p:nvSpPr>
          <p:spPr>
            <a:xfrm>
              <a:off x="3347864" y="2067110"/>
              <a:ext cx="5812983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rgbClr val="FF0000"/>
                  </a:solidFill>
                </a:rPr>
                <a:t>	</a:t>
              </a:r>
              <a:r>
                <a:rPr lang="ru-RU" sz="2200" dirty="0">
                  <a:solidFill>
                    <a:srgbClr val="FF0000"/>
                  </a:solidFill>
                </a:rPr>
                <a:t>Решение. </a:t>
              </a:r>
              <a:r>
                <a:rPr lang="ru-RU" sz="2200" dirty="0"/>
                <a:t>Пусть </a:t>
              </a:r>
              <a:r>
                <a:rPr lang="en-US" sz="2200" i="1" dirty="0"/>
                <a:t>ABCD </a:t>
              </a:r>
              <a:r>
                <a:rPr lang="ru-RU" sz="2200" dirty="0"/>
                <a:t>– трапеция, </a:t>
              </a:r>
              <a:r>
                <a:rPr lang="en-US" sz="2200" i="1" dirty="0"/>
                <a:t>F</a:t>
              </a:r>
              <a:r>
                <a:rPr lang="en-US" sz="2200" dirty="0"/>
                <a:t> </a:t>
              </a:r>
              <a:r>
                <a:rPr lang="ru-RU" sz="2200" dirty="0"/>
                <a:t>и</a:t>
              </a:r>
              <a:r>
                <a:rPr lang="en-US" sz="2200" dirty="0"/>
                <a:t> </a:t>
              </a:r>
              <a:r>
                <a:rPr lang="en-US" sz="2200" i="1" dirty="0"/>
                <a:t>G</a:t>
              </a:r>
              <a:r>
                <a:rPr lang="en-US" sz="2200" dirty="0"/>
                <a:t> </a:t>
              </a:r>
              <a:r>
                <a:rPr lang="ru-RU" sz="2200" dirty="0"/>
                <a:t>– середины оснований соответственно </a:t>
              </a:r>
              <a:r>
                <a:rPr lang="en-US" sz="2200" i="1" dirty="0"/>
                <a:t>AB </a:t>
              </a:r>
              <a:r>
                <a:rPr lang="ru-RU" sz="2200" dirty="0"/>
                <a:t> и </a:t>
              </a:r>
              <a:r>
                <a:rPr lang="en-US" sz="2200" i="1" dirty="0"/>
                <a:t>CD</a:t>
              </a:r>
              <a:r>
                <a:rPr lang="ru-RU" sz="2200" dirty="0"/>
                <a:t>, </a:t>
              </a:r>
              <a:r>
                <a:rPr lang="en-US" sz="2200" i="1" dirty="0"/>
                <a:t>E’ </a:t>
              </a:r>
              <a:r>
                <a:rPr lang="ru-RU" sz="2200" dirty="0"/>
                <a:t>– точка пересечения прямых </a:t>
              </a:r>
              <a:r>
                <a:rPr lang="en-US" sz="2200" i="1" dirty="0"/>
                <a:t>AD </a:t>
              </a:r>
              <a:r>
                <a:rPr lang="ru-RU" sz="2200" dirty="0"/>
                <a:t>и </a:t>
              </a:r>
              <a:r>
                <a:rPr lang="en-US" sz="2200" i="1" dirty="0"/>
                <a:t>FG</a:t>
              </a:r>
              <a:r>
                <a:rPr lang="en-US" sz="2200" dirty="0"/>
                <a:t>.</a:t>
              </a:r>
              <a:r>
                <a:rPr lang="ru-RU" sz="2200" dirty="0"/>
                <a:t> Обозначим </a:t>
              </a:r>
              <a:r>
                <a:rPr lang="en-US" sz="2200" i="1" dirty="0"/>
                <a:t>AB = a</a:t>
              </a:r>
              <a:r>
                <a:rPr lang="en-US" sz="2200" dirty="0"/>
                <a:t>, </a:t>
              </a:r>
              <a:r>
                <a:rPr lang="en-US" sz="2200" i="1" dirty="0"/>
                <a:t>CD = b (a &gt; b</a:t>
              </a:r>
              <a:r>
                <a:rPr lang="en-US" sz="2200" dirty="0"/>
                <a:t>)</a:t>
              </a:r>
              <a:r>
                <a:rPr lang="en-US" sz="2200" i="1" dirty="0"/>
                <a:t>. </a:t>
              </a:r>
              <a:r>
                <a:rPr lang="ru-RU" sz="2200" dirty="0"/>
                <a:t>Через точку </a:t>
              </a:r>
              <a:r>
                <a:rPr lang="en-US" sz="2200" i="1" dirty="0"/>
                <a:t>G </a:t>
              </a:r>
              <a:r>
                <a:rPr lang="ru-RU" sz="2200" dirty="0"/>
                <a:t>проведём прямую, параллельную </a:t>
              </a:r>
              <a:r>
                <a:rPr lang="en-US" sz="2200" i="1" dirty="0"/>
                <a:t>AD</a:t>
              </a:r>
              <a:r>
                <a:rPr lang="ru-RU" sz="2200" dirty="0"/>
                <a:t>, и обозначим </a:t>
              </a:r>
              <a:r>
                <a:rPr lang="en-US" sz="2200" i="1" dirty="0"/>
                <a:t>P </a:t>
              </a:r>
              <a:r>
                <a:rPr lang="ru-RU" sz="2200" dirty="0"/>
                <a:t>её точку пересечения с прямой </a:t>
              </a:r>
              <a:r>
                <a:rPr lang="en-US" sz="2200" i="1" dirty="0"/>
                <a:t>AB</a:t>
              </a:r>
              <a:r>
                <a:rPr lang="en-US" sz="2200" dirty="0"/>
                <a:t>. </a:t>
              </a:r>
              <a:r>
                <a:rPr lang="ru-RU" sz="2200" dirty="0"/>
                <a:t>Тогда </a:t>
              </a:r>
              <a:r>
                <a:rPr lang="en-US" sz="2200" i="1" dirty="0"/>
                <a:t>APGD </a:t>
              </a:r>
              <a:r>
                <a:rPr lang="ru-RU" sz="2200" dirty="0"/>
                <a:t>– параллелограмм, </a:t>
              </a:r>
              <a:r>
                <a:rPr lang="en-US" sz="2200" i="1" dirty="0"/>
                <a:t>AP = DG</a:t>
              </a:r>
              <a:r>
                <a:rPr lang="en-US" sz="2200" dirty="0"/>
                <a:t>.</a:t>
              </a:r>
              <a:endParaRPr lang="ru-RU" sz="2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E400B465-4904-4FE2-A3E9-D14D70503E7F}"/>
                    </a:ext>
                  </a:extLst>
                </p:cNvPr>
                <p:cNvSpPr/>
                <p:nvPr/>
              </p:nvSpPr>
              <p:spPr>
                <a:xfrm>
                  <a:off x="16847" y="4509120"/>
                  <a:ext cx="9144000" cy="2164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</a:t>
                  </a:r>
                  <a:r>
                    <a:rPr lang="ru-RU" sz="2200" dirty="0"/>
                    <a:t>По теореме о пропорциональных отрезках </a:t>
                  </a:r>
                  <a:r>
                    <a:rPr lang="en-US" sz="2200" i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𝑃𝐹</m:t>
                          </m:r>
                        </m:den>
                      </m:f>
                      <m:r>
                        <a:rPr lang="ru-RU" sz="22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𝐺𝐹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sz="2200" dirty="0"/>
                    <a:t> Аналогичным образом доказывается, что для точки </a:t>
                  </a:r>
                  <a:r>
                    <a:rPr lang="en-US" sz="2200" i="1" dirty="0"/>
                    <a:t>E” </a:t>
                  </a:r>
                  <a:r>
                    <a:rPr lang="ru-RU" sz="2200" dirty="0"/>
                    <a:t>пересечения прямых </a:t>
                  </a:r>
                  <a:r>
                    <a:rPr lang="en-US" sz="2200" i="1" dirty="0"/>
                    <a:t>BC</a:t>
                  </a:r>
                  <a:r>
                    <a:rPr lang="ru-RU" sz="2200" dirty="0"/>
                    <a:t> и </a:t>
                  </a:r>
                  <a:r>
                    <a:rPr lang="en-US" sz="2200" i="1" dirty="0"/>
                    <a:t>FG</a:t>
                  </a:r>
                  <a:r>
                    <a:rPr lang="ru-RU" sz="2200" dirty="0"/>
                    <a:t> выполняется</a:t>
                  </a:r>
                  <a:r>
                    <a:rPr lang="en-US" sz="2200" dirty="0"/>
                    <a:t> </a:t>
                  </a:r>
                  <a:r>
                    <a:rPr lang="ru-RU" sz="2200" dirty="0"/>
                    <a:t>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𝐺𝐹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2200" dirty="0"/>
                    <a:t> </a:t>
                  </a:r>
                  <a:r>
                    <a:rPr lang="ru-RU" sz="2200" dirty="0"/>
                    <a:t>Следовательно, точки </a:t>
                  </a:r>
                  <a:r>
                    <a:rPr lang="en-US" sz="2200" i="1" dirty="0"/>
                    <a:t>E’ </a:t>
                  </a:r>
                  <a:r>
                    <a:rPr lang="ru-RU" sz="2200" dirty="0"/>
                    <a:t>и </a:t>
                  </a:r>
                  <a:r>
                    <a:rPr lang="en-US" sz="2200" i="1" dirty="0"/>
                    <a:t>E” </a:t>
                  </a:r>
                  <a:r>
                    <a:rPr lang="ru-RU" sz="2200" dirty="0"/>
                    <a:t>совпадают. Обозначим эту точку </a:t>
                  </a:r>
                  <a:r>
                    <a:rPr lang="en-US" sz="2200" i="1" dirty="0"/>
                    <a:t>E</a:t>
                  </a:r>
                  <a:r>
                    <a:rPr lang="en-US" sz="2200" dirty="0"/>
                    <a:t>.</a:t>
                  </a:r>
                  <a:r>
                    <a:rPr lang="en-US" sz="2200" i="1" dirty="0"/>
                    <a:t> </a:t>
                  </a:r>
                  <a:r>
                    <a:rPr lang="ru-RU" sz="2200" dirty="0"/>
                    <a:t>Точки </a:t>
                  </a:r>
                  <a:r>
                    <a:rPr lang="en-US" sz="2200" i="1" dirty="0"/>
                    <a:t>F</a:t>
                  </a:r>
                  <a:r>
                    <a:rPr lang="en-US" sz="2200" dirty="0"/>
                    <a:t>, </a:t>
                  </a:r>
                  <a:r>
                    <a:rPr lang="en-US" sz="2200" i="1" dirty="0"/>
                    <a:t>G</a:t>
                  </a:r>
                  <a:r>
                    <a:rPr lang="en-US" sz="2200" dirty="0"/>
                    <a:t>, </a:t>
                  </a:r>
                  <a:r>
                    <a:rPr lang="en-US" sz="2200" i="1" dirty="0"/>
                    <a:t>E </a:t>
                  </a:r>
                  <a:r>
                    <a:rPr lang="ru-RU" sz="2200" dirty="0"/>
                    <a:t>будут принадлежать одной прямой.</a:t>
                  </a:r>
                </a:p>
              </p:txBody>
            </p:sp>
          </mc:Choice>
          <mc:Fallback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E400B465-4904-4FE2-A3E9-D14D70503E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7" y="4509120"/>
                  <a:ext cx="9144000" cy="2164439"/>
                </a:xfrm>
                <a:prstGeom prst="rect">
                  <a:avLst/>
                </a:prstGeom>
                <a:blipFill>
                  <a:blip r:embed="rId4"/>
                  <a:stretch>
                    <a:fillRect l="-867" r="-867" b="-4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17CE287-D79F-4278-8540-5979D2572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692" y="2013306"/>
              <a:ext cx="2792155" cy="2458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4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Прямоугольник 4">
                <a:extLst>
                  <a:ext uri="{FF2B5EF4-FFF2-40B4-BE49-F238E27FC236}">
                    <a16:creationId xmlns:a16="http://schemas.microsoft.com/office/drawing/2014/main" id="{24E3FD8E-B1B5-4A92-8497-C78A9E86D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4624"/>
                <a:ext cx="9144000" cy="1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i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Отношением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двух отрезков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называется число, показы­вающее сколько раз отрезок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и его части укладываются в отрезке </a:t>
                </a:r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АВ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Если отрезок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принять за единичный, то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будет равно длине отрезка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22532" name="Прямоугольник 4">
                <a:extLst>
                  <a:ext uri="{FF2B5EF4-FFF2-40B4-BE49-F238E27FC236}">
                    <a16:creationId xmlns:a16="http://schemas.microsoft.com/office/drawing/2014/main" id="{24E3FD8E-B1B5-4A92-8497-C78A9E86D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624"/>
                <a:ext cx="9144000" cy="1884490"/>
              </a:xfrm>
              <a:prstGeom prst="rect">
                <a:avLst/>
              </a:prstGeom>
              <a:blipFill>
                <a:blip r:embed="rId3"/>
                <a:stretch>
                  <a:fillRect l="-1000" r="-1000" b="-22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4">
                <a:extLst>
                  <a:ext uri="{FF2B5EF4-FFF2-40B4-BE49-F238E27FC236}">
                    <a16:creationId xmlns:a16="http://schemas.microsoft.com/office/drawing/2014/main" id="{932F47C4-47AC-4747-AB00-D93D2AA6A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90565"/>
                <a:ext cx="9144000" cy="1401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i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Говорят, что отрезки </a:t>
                </a:r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АВ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пропорциональны отрезкам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EF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GH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если равны их отношения,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𝐸𝐹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𝐺𝐻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Число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k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называется коэффициентом пропорциональности.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Прямоугольник 4">
                <a:extLst>
                  <a:ext uri="{FF2B5EF4-FFF2-40B4-BE49-F238E27FC236}">
                    <a16:creationId xmlns:a16="http://schemas.microsoft.com/office/drawing/2014/main" id="{932F47C4-47AC-4747-AB00-D93D2AA6A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90565"/>
                <a:ext cx="9144000" cy="1401409"/>
              </a:xfrm>
              <a:prstGeom prst="rect">
                <a:avLst/>
              </a:prstGeom>
              <a:blipFill>
                <a:blip r:embed="rId4"/>
                <a:stretch>
                  <a:fillRect l="-1000" t="-3478" r="-1000" b="-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D82A39CF-4601-4276-906C-ADCE2849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197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i="1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Теорема.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 пропорциональных отрезках.) Параллельные прямые, пересекающие стороны угла, отсекают от сторон угла пропорциональные отрезки.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71922-DCDA-4401-95FD-A76558234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454834"/>
            <a:ext cx="4398575" cy="24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4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4">
                <a:extLst>
                  <a:ext uri="{FF2B5EF4-FFF2-40B4-BE49-F238E27FC236}">
                    <a16:creationId xmlns:a16="http://schemas.microsoft.com/office/drawing/2014/main" id="{D82A39CF-4601-4276-906C-ADCE2849F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6632"/>
                <a:ext cx="9144000" cy="135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i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Доказательство.</a:t>
                </a:r>
                <a:r>
                  <a:rPr lang="ru-RU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Пусть две параллельные прямые пересекают стороны угла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точках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D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Докажем, что имеет место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dirty="0"/>
                  <a:t> 	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8" name="Прямоугольник 4">
                <a:extLst>
                  <a:ext uri="{FF2B5EF4-FFF2-40B4-BE49-F238E27FC236}">
                    <a16:creationId xmlns:a16="http://schemas.microsoft.com/office/drawing/2014/main" id="{D82A39CF-4601-4276-906C-ADCE2849F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355628"/>
              </a:xfrm>
              <a:prstGeom prst="rect">
                <a:avLst/>
              </a:prstGeom>
              <a:blipFill>
                <a:blip r:embed="rId3"/>
                <a:stretch>
                  <a:fillRect l="-1000" t="-3587" r="-1000" b="-3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71922-DCDA-4401-95FD-A76558234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76244"/>
            <a:ext cx="4104456" cy="2242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4">
                <a:extLst>
                  <a:ext uri="{FF2B5EF4-FFF2-40B4-BE49-F238E27FC236}">
                    <a16:creationId xmlns:a16="http://schemas.microsoft.com/office/drawing/2014/main" id="{9371396C-EBCC-47B3-BCE5-6BFF2AF9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122702"/>
                <a:ext cx="9144000" cy="2773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i="1" dirty="0">
                    <a:solidFill>
                      <a:srgbClr val="FF0000"/>
                    </a:solidFill>
                  </a:rPr>
                  <a:t>	</a:t>
                </a:r>
                <a:r>
                  <a:rPr lang="ru-RU" altLang="ru-RU" dirty="0"/>
                  <a:t> Отрезки, равные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ru-RU" i="1" dirty="0"/>
                  <a:t>AB</a:t>
                </a:r>
                <a:r>
                  <a:rPr lang="ru-RU" altLang="ru-RU" dirty="0"/>
                  <a:t> переводятся в отрезки, равные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altLang="ru-R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ru-RU" i="1" dirty="0"/>
                  <a:t>AD </a:t>
                </a:r>
                <a:r>
                  <a:rPr lang="ru-RU" altLang="ru-RU" dirty="0"/>
                  <a:t>и т. д. Таким образом, устанавливается соответствие между процессами измерения длин отрезков </a:t>
                </a:r>
                <a:r>
                  <a:rPr lang="en-US" altLang="ru-RU" i="1" dirty="0"/>
                  <a:t>AC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AE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При этом, если отрезок </a:t>
                </a:r>
                <a:r>
                  <a:rPr lang="en-US" altLang="ru-RU" i="1" dirty="0"/>
                  <a:t>AB </a:t>
                </a:r>
                <a:r>
                  <a:rPr lang="ru-RU" altLang="ru-RU" dirty="0"/>
                  <a:t>и его части укладывается в отрезке </a:t>
                </a:r>
                <a:r>
                  <a:rPr lang="en-US" altLang="ru-RU" i="1" dirty="0"/>
                  <a:t>AC k </a:t>
                </a:r>
                <a:r>
                  <a:rPr lang="ru-RU" altLang="ru-RU" dirty="0"/>
                  <a:t>раз, то отрезок </a:t>
                </a:r>
                <a:r>
                  <a:rPr lang="en-US" altLang="ru-RU" i="1" dirty="0"/>
                  <a:t>AD </a:t>
                </a:r>
                <a:r>
                  <a:rPr lang="ru-RU" altLang="ru-RU" dirty="0"/>
                  <a:t>и его части укладывается в отрезке </a:t>
                </a:r>
                <a:r>
                  <a:rPr lang="en-US" altLang="ru-RU" i="1" dirty="0"/>
                  <a:t>AE </a:t>
                </a:r>
                <a:r>
                  <a:rPr lang="ru-RU" altLang="ru-RU" dirty="0"/>
                  <a:t>также</a:t>
                </a:r>
                <a:r>
                  <a:rPr lang="en-US" altLang="ru-RU" i="1" dirty="0"/>
                  <a:t> k </a:t>
                </a:r>
                <a:r>
                  <a:rPr lang="ru-RU" altLang="ru-RU" dirty="0"/>
                  <a:t>раз,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</a:t>
                </a:r>
              </a:p>
            </p:txBody>
          </p:sp>
        </mc:Choice>
        <mc:Fallback xmlns="">
          <p:sp>
            <p:nvSpPr>
              <p:cNvPr id="10" name="Прямоугольник 4">
                <a:extLst>
                  <a:ext uri="{FF2B5EF4-FFF2-40B4-BE49-F238E27FC236}">
                    <a16:creationId xmlns:a16="http://schemas.microsoft.com/office/drawing/2014/main" id="{9371396C-EBCC-47B3-BCE5-6BFF2AF93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22702"/>
                <a:ext cx="9144000" cy="2773195"/>
              </a:xfrm>
              <a:prstGeom prst="rect">
                <a:avLst/>
              </a:prstGeom>
              <a:blipFill>
                <a:blip r:embed="rId5"/>
                <a:stretch>
                  <a:fillRect l="-1000" r="-1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4">
                <a:extLst>
                  <a:ext uri="{FF2B5EF4-FFF2-40B4-BE49-F238E27FC236}">
                    <a16:creationId xmlns:a16="http://schemas.microsoft.com/office/drawing/2014/main" id="{C55F51A1-99BE-4438-B433-B89F02888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984" y="1289747"/>
                <a:ext cx="4716016" cy="2832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i="1" dirty="0">
                    <a:solidFill>
                      <a:srgbClr val="FF0000"/>
                    </a:solidFill>
                  </a:rPr>
                  <a:t>	</a:t>
                </a:r>
                <a:r>
                  <a:rPr lang="ru-RU" altLang="ru-RU" dirty="0"/>
                  <a:t>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ru-RU" altLang="ru-RU" dirty="0"/>
                  <a:t> показывает сколько раз отрезок </a:t>
                </a:r>
                <a:r>
                  <a:rPr lang="en-US" altLang="ru-RU" i="1" dirty="0"/>
                  <a:t>AB </a:t>
                </a:r>
                <a:r>
                  <a:rPr lang="ru-RU" altLang="ru-RU" dirty="0"/>
                  <a:t>и его части укладывается в отрезке </a:t>
                </a:r>
                <a:r>
                  <a:rPr lang="en-US" altLang="ru-RU" i="1" dirty="0"/>
                  <a:t>AC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Прямые, параллельные прямой </a:t>
                </a:r>
                <a:r>
                  <a:rPr lang="en-US" altLang="ru-RU" i="1" dirty="0"/>
                  <a:t>BD</a:t>
                </a:r>
                <a:r>
                  <a:rPr lang="ru-RU" altLang="ru-RU" dirty="0"/>
                  <a:t>, переводят отрезки на прямой </a:t>
                </a:r>
                <a:r>
                  <a:rPr lang="en-US" altLang="ru-RU" i="1" dirty="0"/>
                  <a:t>AC</a:t>
                </a:r>
                <a:r>
                  <a:rPr lang="ru-RU" altLang="ru-RU" dirty="0"/>
                  <a:t>, равные отрезку </a:t>
                </a:r>
                <a:r>
                  <a:rPr lang="en-US" altLang="ru-RU" i="1" dirty="0"/>
                  <a:t>AB</a:t>
                </a:r>
                <a:r>
                  <a:rPr lang="en-US" altLang="ru-RU" dirty="0"/>
                  <a:t>, </a:t>
                </a:r>
                <a:r>
                  <a:rPr lang="ru-RU" altLang="ru-RU" dirty="0"/>
                  <a:t>в отрезки прямой </a:t>
                </a:r>
                <a:r>
                  <a:rPr lang="en-US" altLang="ru-RU" i="1" dirty="0"/>
                  <a:t>AE</a:t>
                </a:r>
                <a:r>
                  <a:rPr lang="ru-RU" altLang="ru-RU" dirty="0"/>
                  <a:t>, равны отрезку </a:t>
                </a:r>
                <a:r>
                  <a:rPr lang="en-US" altLang="ru-RU" i="1" dirty="0"/>
                  <a:t>AD</a:t>
                </a:r>
                <a:r>
                  <a:rPr lang="ru-RU" altLang="ru-RU" dirty="0"/>
                  <a:t>. </a:t>
                </a:r>
              </a:p>
            </p:txBody>
          </p:sp>
        </mc:Choice>
        <mc:Fallback xmlns="">
          <p:sp>
            <p:nvSpPr>
              <p:cNvPr id="11" name="Прямоугольник 4">
                <a:extLst>
                  <a:ext uri="{FF2B5EF4-FFF2-40B4-BE49-F238E27FC236}">
                    <a16:creationId xmlns:a16="http://schemas.microsoft.com/office/drawing/2014/main" id="{C55F51A1-99BE-4438-B433-B89F02888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1289747"/>
                <a:ext cx="4716016" cy="2832955"/>
              </a:xfrm>
              <a:prstGeom prst="rect">
                <a:avLst/>
              </a:prstGeom>
              <a:blipFill>
                <a:blip r:embed="rId6"/>
                <a:stretch>
                  <a:fillRect l="-1938" r="-1938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86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3A56A0-C052-4774-9C9A-F2A2ECA04E6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24" y="0"/>
            <a:ext cx="9144000" cy="1355628"/>
          </a:xfrm>
          <a:prstGeom prst="rect">
            <a:avLst/>
          </a:prstGeom>
          <a:blipFill>
            <a:blip r:embed="rId3"/>
            <a:stretch>
              <a:fillRect l="-1067" t="-3604" r="-1000" b="-3604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24579" name="Рисунок 6">
            <a:extLst>
              <a:ext uri="{FF2B5EF4-FFF2-40B4-BE49-F238E27FC236}">
                <a16:creationId xmlns:a16="http://schemas.microsoft.com/office/drawing/2014/main" id="{62523F46-70C8-4628-A9FB-CF9BBD04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76363"/>
            <a:ext cx="29543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8B509-1E76-4BC1-9A93-9DC47722B90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3" y="1375833"/>
            <a:ext cx="5724128" cy="1901931"/>
          </a:xfrm>
          <a:prstGeom prst="rect">
            <a:avLst/>
          </a:prstGeom>
          <a:blipFill>
            <a:blip r:embed="rId5"/>
            <a:stretch>
              <a:fillRect l="-1065" t="-1923" r="-1171" b="-4167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9FE62809-B212-45C7-BD2E-A8ECBD89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449763"/>
            <a:ext cx="3267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DE5C4F-58D1-491E-95AB-14BE319CB62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28877" y="3283399"/>
            <a:ext cx="9144000" cy="1355628"/>
          </a:xfrm>
          <a:prstGeom prst="rect">
            <a:avLst/>
          </a:prstGeom>
          <a:blipFill>
            <a:blip r:embed="rId7"/>
            <a:stretch>
              <a:fillRect l="-1000" t="-3604" r="-1067" b="-3604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ACB3DD-16CC-4C6C-9E67-C50A82FD531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3" y="4704331"/>
            <a:ext cx="5724128" cy="1232517"/>
          </a:xfrm>
          <a:prstGeom prst="rect">
            <a:avLst/>
          </a:prstGeom>
          <a:blipFill>
            <a:blip r:embed="rId8"/>
            <a:stretch>
              <a:fillRect l="-1065" t="-2970" r="-1171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06DA713D-BBBF-43BB-8038-E047CA0D6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Б</a:t>
            </a:r>
            <a:r>
              <a:rPr lang="ru-RU" altLang="ru-RU" sz="2800" dirty="0">
                <a:cs typeface="Times New Roman" panose="02020603050405020304" pitchFamily="18" charset="0"/>
              </a:rPr>
              <a:t>иссектриса угла треугольника делит противолежащую сторону на части, пропорциональные прилежащим сторонам</a:t>
            </a:r>
            <a:r>
              <a:rPr lang="ru-RU" altLang="ru-RU" sz="2800" dirty="0"/>
              <a:t>, т. е. </a:t>
            </a:r>
            <a:r>
              <a:rPr lang="ru-RU" altLang="ru-RU" sz="2800" dirty="0">
                <a:cs typeface="Times New Roman" panose="02020603050405020304" pitchFamily="18" charset="0"/>
              </a:rPr>
              <a:t>если </a:t>
            </a:r>
            <a:r>
              <a:rPr lang="ru-RU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 – биссектриса треугольника </a:t>
            </a:r>
            <a:r>
              <a:rPr lang="ru-RU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то </a:t>
            </a:r>
            <a:r>
              <a:rPr lang="ru-RU" altLang="ru-RU" sz="2800" i="1" dirty="0">
                <a:cs typeface="Times New Roman" panose="02020603050405020304" pitchFamily="18" charset="0"/>
              </a:rPr>
              <a:t>AD</a:t>
            </a:r>
            <a:r>
              <a:rPr lang="ru-RU" altLang="ru-RU" sz="2800" dirty="0">
                <a:cs typeface="Times New Roman" panose="02020603050405020304" pitchFamily="18" charset="0"/>
              </a:rPr>
              <a:t> : </a:t>
            </a:r>
            <a:r>
              <a:rPr lang="ru-RU" altLang="ru-RU" sz="2800" i="1" dirty="0">
                <a:cs typeface="Times New Roman" panose="02020603050405020304" pitchFamily="18" charset="0"/>
              </a:rPr>
              <a:t>DB = AC</a:t>
            </a:r>
            <a:r>
              <a:rPr lang="ru-RU" altLang="ru-RU" sz="2800" dirty="0">
                <a:cs typeface="Times New Roman" panose="02020603050405020304" pitchFamily="18" charset="0"/>
              </a:rPr>
              <a:t> : </a:t>
            </a:r>
            <a:r>
              <a:rPr lang="ru-RU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 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578F97CA-62C2-4957-9148-8F82FBDE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5212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6" name="Text Box 6">
            <a:extLst>
              <a:ext uri="{FF2B5EF4-FFF2-40B4-BE49-F238E27FC236}">
                <a16:creationId xmlns:a16="http://schemas.microsoft.com/office/drawing/2014/main" id="{D5022640-8559-4D64-86EA-4A33F471EBE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332656"/>
            <a:ext cx="9144000" cy="2465996"/>
          </a:xfrm>
          <a:prstGeom prst="rect">
            <a:avLst/>
          </a:prstGeom>
          <a:blipFill>
            <a:blip r:embed="rId3"/>
            <a:stretch>
              <a:fillRect l="-1000" t="-1980" r="-1000" b="-1485"/>
            </a:stretch>
          </a:blipFill>
          <a:ln>
            <a:noFill/>
          </a:ln>
          <a:effectLst/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30723" name="Рисунок 1">
            <a:extLst>
              <a:ext uri="{FF2B5EF4-FFF2-40B4-BE49-F238E27FC236}">
                <a16:creationId xmlns:a16="http://schemas.microsoft.com/office/drawing/2014/main" id="{988E362C-4079-4E60-8606-44918454C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141663"/>
            <a:ext cx="4224337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>
            <a:extLst>
              <a:ext uri="{FF2B5EF4-FFF2-40B4-BE49-F238E27FC236}">
                <a16:creationId xmlns:a16="http://schemas.microsoft.com/office/drawing/2014/main" id="{12F47664-1214-4451-B1DF-C4E21C6EE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</a:t>
            </a:r>
            <a:r>
              <a:rPr lang="en-US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>
                <a:solidFill>
                  <a:srgbClr val="FF0000"/>
                </a:solidFill>
              </a:rPr>
              <a:t>(обратная). </a:t>
            </a:r>
            <a:r>
              <a:rPr lang="ru-RU" altLang="ru-RU" sz="2800" dirty="0"/>
              <a:t>Е</a:t>
            </a:r>
            <a:r>
              <a:rPr lang="ru-RU" altLang="ru-RU" sz="2800" dirty="0">
                <a:cs typeface="Times New Roman" panose="02020603050405020304" pitchFamily="18" charset="0"/>
              </a:rPr>
              <a:t>сли луч, проведенный из вершины угла треугольника, делит противолежащую сторону на части, пропорциональные сторонам треугольника, прилежащим к лучу, то этот луч является биссектрисой угла треугольника.</a:t>
            </a:r>
            <a:r>
              <a:rPr lang="ru-RU" altLang="ru-RU" sz="2800" dirty="0"/>
              <a:t> 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3E51B0E0-64F2-454B-A39C-7B7555B2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822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47711A88-6F6E-4725-9F07-3C95F1BC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40063"/>
            <a:ext cx="29924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4" name="Text Box 6">
            <a:extLst>
              <a:ext uri="{FF2B5EF4-FFF2-40B4-BE49-F238E27FC236}">
                <a16:creationId xmlns:a16="http://schemas.microsoft.com/office/drawing/2014/main" id="{E5DD125F-93B1-47F6-8703-3C406EC9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20963"/>
            <a:ext cx="58674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Доказательство: </a:t>
            </a:r>
            <a:r>
              <a:rPr lang="ru-RU" altLang="ru-RU">
                <a:cs typeface="Times New Roman" panose="02020603050405020304" pitchFamily="18" charset="0"/>
              </a:rPr>
              <a:t>Пусть для луча </a:t>
            </a:r>
            <a:r>
              <a:rPr lang="en-US" altLang="ru-RU" i="1">
                <a:cs typeface="Times New Roman" panose="02020603050405020304" pitchFamily="18" charset="0"/>
              </a:rPr>
              <a:t>CD </a:t>
            </a:r>
            <a:r>
              <a:rPr lang="ru-RU" altLang="ru-RU">
                <a:cs typeface="Times New Roman" panose="02020603050405020304" pitchFamily="18" charset="0"/>
              </a:rPr>
              <a:t>выполняется равенство </a:t>
            </a:r>
            <a:r>
              <a:rPr lang="ru-RU" altLang="ru-RU" i="1">
                <a:cs typeface="Times New Roman" panose="02020603050405020304" pitchFamily="18" charset="0"/>
              </a:rPr>
              <a:t>AD</a:t>
            </a:r>
            <a:r>
              <a:rPr lang="ru-RU" altLang="ru-RU">
                <a:cs typeface="Times New Roman" panose="02020603050405020304" pitchFamily="18" charset="0"/>
              </a:rPr>
              <a:t> : </a:t>
            </a:r>
            <a:r>
              <a:rPr lang="ru-RU" altLang="ru-RU" i="1">
                <a:cs typeface="Times New Roman" panose="02020603050405020304" pitchFamily="18" charset="0"/>
              </a:rPr>
              <a:t>DB = AC</a:t>
            </a:r>
            <a:r>
              <a:rPr lang="ru-RU" altLang="ru-RU">
                <a:cs typeface="Times New Roman" panose="02020603050405020304" pitchFamily="18" charset="0"/>
              </a:rPr>
              <a:t> : </a:t>
            </a:r>
            <a:r>
              <a:rPr lang="ru-RU" altLang="ru-RU" i="1">
                <a:cs typeface="Times New Roman" panose="02020603050405020304" pitchFamily="18" charset="0"/>
              </a:rPr>
              <a:t>BC</a:t>
            </a:r>
            <a:r>
              <a:rPr lang="ru-RU" altLang="ru-RU">
                <a:cs typeface="Times New Roman" panose="02020603050405020304" pitchFamily="18" charset="0"/>
              </a:rPr>
              <a:t>. Проведем прямую </a:t>
            </a:r>
            <a:r>
              <a:rPr lang="ru-RU" altLang="ru-RU" i="1">
                <a:cs typeface="Times New Roman" panose="02020603050405020304" pitchFamily="18" charset="0"/>
              </a:rPr>
              <a:t>BE</a:t>
            </a:r>
            <a:r>
              <a:rPr lang="ru-RU" altLang="ru-RU">
                <a:cs typeface="Times New Roman" panose="02020603050405020304" pitchFamily="18" charset="0"/>
              </a:rPr>
              <a:t>, параллельную </a:t>
            </a:r>
            <a:r>
              <a:rPr lang="ru-RU" altLang="ru-RU" i="1">
                <a:cs typeface="Times New Roman" panose="02020603050405020304" pitchFamily="18" charset="0"/>
              </a:rPr>
              <a:t>CD</a:t>
            </a:r>
            <a:r>
              <a:rPr lang="ru-RU" altLang="ru-RU">
                <a:cs typeface="Times New Roman" panose="02020603050405020304" pitchFamily="18" charset="0"/>
              </a:rPr>
              <a:t>. По теорем</a:t>
            </a:r>
            <a:r>
              <a:rPr lang="ru-RU" altLang="ru-RU"/>
              <a:t>е</a:t>
            </a:r>
            <a:r>
              <a:rPr lang="ru-RU" altLang="ru-RU">
                <a:cs typeface="Times New Roman" panose="02020603050405020304" pitchFamily="18" charset="0"/>
              </a:rPr>
              <a:t> о пропорциональных отрезках, </a:t>
            </a:r>
            <a:r>
              <a:rPr lang="ru-RU" altLang="ru-RU" i="1">
                <a:cs typeface="Times New Roman" panose="02020603050405020304" pitchFamily="18" charset="0"/>
              </a:rPr>
              <a:t>AD</a:t>
            </a:r>
            <a:r>
              <a:rPr lang="ru-RU" altLang="ru-RU">
                <a:cs typeface="Times New Roman" panose="02020603050405020304" pitchFamily="18" charset="0"/>
              </a:rPr>
              <a:t> : </a:t>
            </a:r>
            <a:r>
              <a:rPr lang="ru-RU" altLang="ru-RU" i="1">
                <a:cs typeface="Times New Roman" panose="02020603050405020304" pitchFamily="18" charset="0"/>
              </a:rPr>
              <a:t>DB = AC</a:t>
            </a:r>
            <a:r>
              <a:rPr lang="ru-RU" altLang="ru-RU">
                <a:cs typeface="Times New Roman" panose="02020603050405020304" pitchFamily="18" charset="0"/>
              </a:rPr>
              <a:t> : </a:t>
            </a:r>
            <a:r>
              <a:rPr lang="ru-RU" altLang="ru-RU" i="1">
                <a:cs typeface="Times New Roman" panose="02020603050405020304" pitchFamily="18" charset="0"/>
              </a:rPr>
              <a:t>CE</a:t>
            </a:r>
            <a:r>
              <a:rPr lang="ru-RU" altLang="ru-RU">
                <a:cs typeface="Times New Roman" panose="02020603050405020304" pitchFamily="18" charset="0"/>
              </a:rPr>
              <a:t>. Сравнивая эти два равенства, получаем равенство </a:t>
            </a:r>
            <a:r>
              <a:rPr lang="en-US" altLang="ru-RU" i="1">
                <a:cs typeface="Times New Roman" panose="02020603050405020304" pitchFamily="18" charset="0"/>
              </a:rPr>
              <a:t>BC</a:t>
            </a:r>
            <a:r>
              <a:rPr lang="ru-RU" altLang="ru-RU" i="1">
                <a:cs typeface="Times New Roman" panose="02020603050405020304" pitchFamily="18" charset="0"/>
              </a:rPr>
              <a:t> = </a:t>
            </a:r>
            <a:r>
              <a:rPr lang="en-US" altLang="ru-RU" i="1">
                <a:cs typeface="Times New Roman" panose="02020603050405020304" pitchFamily="18" charset="0"/>
              </a:rPr>
              <a:t>CE</a:t>
            </a:r>
            <a:r>
              <a:rPr lang="ru-RU" altLang="ru-RU">
                <a:cs typeface="Times New Roman" panose="02020603050405020304" pitchFamily="18" charset="0"/>
              </a:rPr>
              <a:t>, из которого следует равенство углов </a:t>
            </a:r>
            <a:r>
              <a:rPr lang="en-US" altLang="ru-RU" i="1">
                <a:cs typeface="Times New Roman" panose="02020603050405020304" pitchFamily="18" charset="0"/>
              </a:rPr>
              <a:t>CBE </a:t>
            </a:r>
            <a:r>
              <a:rPr lang="ru-RU" altLang="ru-RU">
                <a:cs typeface="Times New Roman" panose="02020603050405020304" pitchFamily="18" charset="0"/>
              </a:rPr>
              <a:t>и </a:t>
            </a:r>
            <a:r>
              <a:rPr lang="en-US" altLang="ru-RU" i="1">
                <a:cs typeface="Times New Roman" panose="02020603050405020304" pitchFamily="18" charset="0"/>
              </a:rPr>
              <a:t>BEC</a:t>
            </a:r>
            <a:r>
              <a:rPr lang="ru-RU" altLang="ru-RU">
                <a:cs typeface="Times New Roman" panose="02020603050405020304" pitchFamily="18" charset="0"/>
              </a:rPr>
              <a:t>. Но угол </a:t>
            </a:r>
            <a:r>
              <a:rPr lang="en-US" altLang="ru-RU" i="1">
                <a:cs typeface="Times New Roman" panose="02020603050405020304" pitchFamily="18" charset="0"/>
              </a:rPr>
              <a:t>CBE </a:t>
            </a:r>
            <a:r>
              <a:rPr lang="ru-RU" altLang="ru-RU">
                <a:cs typeface="Times New Roman" panose="02020603050405020304" pitchFamily="18" charset="0"/>
              </a:rPr>
              <a:t>равен углу </a:t>
            </a:r>
            <a:r>
              <a:rPr lang="en-US" altLang="ru-RU" i="1">
                <a:cs typeface="Times New Roman" panose="02020603050405020304" pitchFamily="18" charset="0"/>
              </a:rPr>
              <a:t>BCD</a:t>
            </a:r>
            <a:r>
              <a:rPr lang="ru-RU" altLang="ru-RU">
                <a:cs typeface="Times New Roman" panose="02020603050405020304" pitchFamily="18" charset="0"/>
              </a:rPr>
              <a:t>, а угол </a:t>
            </a:r>
            <a:r>
              <a:rPr lang="en-US" altLang="ru-RU" i="1">
                <a:cs typeface="Times New Roman" panose="02020603050405020304" pitchFamily="18" charset="0"/>
              </a:rPr>
              <a:t>BEC </a:t>
            </a:r>
            <a:r>
              <a:rPr lang="ru-RU" altLang="ru-RU">
                <a:cs typeface="Times New Roman" panose="02020603050405020304" pitchFamily="18" charset="0"/>
              </a:rPr>
              <a:t>равен углу </a:t>
            </a:r>
            <a:r>
              <a:rPr lang="en-US" altLang="ru-RU" i="1">
                <a:cs typeface="Times New Roman" panose="02020603050405020304" pitchFamily="18" charset="0"/>
              </a:rPr>
              <a:t>ACD</a:t>
            </a:r>
            <a:r>
              <a:rPr lang="ru-RU" altLang="ru-RU">
                <a:cs typeface="Times New Roman" panose="02020603050405020304" pitchFamily="18" charset="0"/>
              </a:rPr>
              <a:t>. Значит, </a:t>
            </a:r>
            <a:r>
              <a:rPr lang="en-US" altLang="ru-RU" i="1">
                <a:cs typeface="Times New Roman" panose="02020603050405020304" pitchFamily="18" charset="0"/>
              </a:rPr>
              <a:t>CD </a:t>
            </a:r>
            <a:r>
              <a:rPr lang="ru-RU" altLang="ru-RU">
                <a:cs typeface="Times New Roman" panose="02020603050405020304" pitchFamily="18" charset="0"/>
              </a:rPr>
              <a:t>– биссектриса треугольника </a:t>
            </a:r>
            <a:r>
              <a:rPr lang="en-US" altLang="ru-RU" i="1">
                <a:cs typeface="Times New Roman" panose="02020603050405020304" pitchFamily="18" charset="0"/>
              </a:rPr>
              <a:t>ABC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>
            <a:extLst>
              <a:ext uri="{FF2B5EF4-FFF2-40B4-BE49-F238E27FC236}">
                <a16:creationId xmlns:a16="http://schemas.microsoft.com/office/drawing/2014/main" id="{B9EE943F-B4FD-46F1-B7E9-075FFDAB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65175"/>
            <a:ext cx="5035694" cy="208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6AC4CF-1582-44CB-B953-6D83A9BCBC83}"/>
                  </a:ext>
                </a:extLst>
              </p:cNvPr>
              <p:cNvSpPr txBox="1"/>
              <p:nvPr/>
            </p:nvSpPr>
            <p:spPr>
              <a:xfrm>
                <a:off x="0" y="188640"/>
                <a:ext cx="9144000" cy="2094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Теорема. 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Докажите, что биссектриса внешнего угла треугольника пересекает продолжение противолежащей стороны в точке, расстояния от которой до концов этой стороны пропорциональны прилежащим сторонам треугольника, т. е. имеет место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6AC4CF-1582-44CB-B953-6D83A9BCB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0"/>
                <a:ext cx="9144000" cy="2094291"/>
              </a:xfrm>
              <a:prstGeom prst="rect">
                <a:avLst/>
              </a:prstGeom>
              <a:blipFill>
                <a:blip r:embed="rId4"/>
                <a:stretch>
                  <a:fillRect l="-1000" t="-2332" r="-100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5D4F39-777B-401C-909F-8A9D8DD7681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2465996"/>
          </a:xfrm>
          <a:prstGeom prst="rect">
            <a:avLst/>
          </a:prstGeom>
          <a:blipFill>
            <a:blip r:embed="rId3"/>
            <a:stretch>
              <a:fillRect l="-1000" t="-1975" r="-1000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36867" name="Рисунок 2">
            <a:extLst>
              <a:ext uri="{FF2B5EF4-FFF2-40B4-BE49-F238E27FC236}">
                <a16:creationId xmlns:a16="http://schemas.microsoft.com/office/drawing/2014/main" id="{2BB9CC01-49A8-4596-89DA-A6002979F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08275"/>
            <a:ext cx="5014913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1264</Words>
  <Application>Microsoft Office PowerPoint</Application>
  <PresentationFormat>Экран (4:3)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128</cp:revision>
  <dcterms:created xsi:type="dcterms:W3CDTF">2008-04-30T05:51:18Z</dcterms:created>
  <dcterms:modified xsi:type="dcterms:W3CDTF">2021-07-06T13:25:33Z</dcterms:modified>
</cp:coreProperties>
</file>