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333" r:id="rId3"/>
    <p:sldId id="316" r:id="rId4"/>
    <p:sldId id="325" r:id="rId5"/>
    <p:sldId id="326" r:id="rId6"/>
    <p:sldId id="327" r:id="rId7"/>
    <p:sldId id="328" r:id="rId8"/>
    <p:sldId id="324" r:id="rId9"/>
    <p:sldId id="329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30" r:id="rId18"/>
    <p:sldId id="334" r:id="rId19"/>
    <p:sldId id="338" r:id="rId20"/>
    <p:sldId id="314" r:id="rId21"/>
    <p:sldId id="1093" r:id="rId22"/>
    <p:sldId id="323" r:id="rId23"/>
    <p:sldId id="335" r:id="rId24"/>
    <p:sldId id="337" r:id="rId25"/>
    <p:sldId id="33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90929"/>
  </p:normalViewPr>
  <p:slideViewPr>
    <p:cSldViewPr>
      <p:cViewPr varScale="1">
        <p:scale>
          <a:sx n="94" d="100"/>
          <a:sy n="94" d="100"/>
        </p:scale>
        <p:origin x="1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CA5CDE3-E040-4BCC-A2BA-6E971BFC00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09EAB1-F8A2-4E64-89C8-290A0A9853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9274EA2-99EB-412E-AFAF-2CD4A9F2B63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29BE267-4315-4AE1-8584-91E4C34C31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311FBD3-88EE-4F93-94C7-81FD0A8BC7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833235D-27B1-41BD-B7AA-A66123984F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D3BC65-13C0-4BC7-A7E5-9731B74891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4A229D-5976-43CD-B672-849197A5A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42F7E-951F-409B-82B8-3E6F67644C5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02398B36-BE4A-4474-A7D0-C9D98042C0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90E7C59-2556-400D-A531-2CCFB4E1D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843136-43A4-4195-9BFE-14439E10A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2A8ED-8D22-417F-BB75-BF5A13A5EF2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FB5C62AB-27B5-4C1E-8B16-D4B0CD47E5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76A6E7A5-C4B6-42CA-A562-C2C8915B1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D2FEC6-9A66-43B8-AB30-ADB11EB9B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4B7F2-385B-4B12-8493-EE3E936D52A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6139503B-6E59-41E8-8D99-AF7FBFE88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9A5B3808-8350-4EDB-B52E-C56B32473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3D5AD2-26A3-434A-A603-CB3226986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EB167-650B-446F-95C4-B5726D9A9DDF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8210D679-5506-491A-B376-142039452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24ED0682-4725-4B05-ADD1-7A858336D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1CCB14-897A-4405-A85E-7F786E0BE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1C1DD-3E21-43B8-953B-53A528C4377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8D990115-6AB8-4090-BB00-6CD8043CD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5ED00BBB-3947-4C62-A1B7-343572809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313FB0-059F-48A1-81A5-45C335FC1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50D01-E11B-486F-88E7-1017916010E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B693D749-D4CA-48BF-AAA3-B4C2478C98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DF467CCD-B243-4999-8183-A083F0595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DC9140-9290-47DD-B66E-704C483CE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7F792-105E-4C64-92A8-3DA46DCFBA7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68FFBBC5-4C5D-4966-8358-9F1BEA83ED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F524E371-D756-45C7-BC8E-8E1083982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6FCB65-21FD-4BAC-B2F6-062A5AA5EC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5FD64-3795-4AFB-B2FF-C1B4591B13C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4CF094E7-F99C-41BB-B67C-17BC5ECA42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3125EBC9-7ED6-4CE7-977A-BC6289255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CFD234-6C12-4654-8580-BB551832D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29870-A0A2-4C66-8078-6D1CD504F9B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CB46113D-8873-4CC3-8D8A-876A73234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71185B04-4022-43E3-9A89-3B4227C50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CFD234-6C12-4654-8580-BB551832D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29870-A0A2-4C66-8078-6D1CD504F9B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CB46113D-8873-4CC3-8D8A-876A73234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71185B04-4022-43E3-9A89-3B4227C50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99657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CFD234-6C12-4654-8580-BB551832D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29870-A0A2-4C66-8078-6D1CD504F9B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CB46113D-8873-4CC3-8D8A-876A732348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71185B04-4022-43E3-9A89-3B4227C50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4006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4A229D-5976-43CD-B672-849197A5A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42F7E-951F-409B-82B8-3E6F67644C5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02398B36-BE4A-4474-A7D0-C9D98042C0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90E7C59-2556-400D-A531-2CCFB4E1D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57264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E991F5-3283-42B8-8C8A-A05A7626F5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93533-12E2-4B3A-BFC6-50D2C7D29FD0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3A77C4F4-F083-4752-8B9E-B1009CCB0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ACD130AB-2543-4F08-A7CA-E6AD19684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E5F2CE1-13A8-4D25-A5F4-3AA815EB2D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1EE796-9430-41B1-9CCC-BFC32B96F57E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D4254CE-64E1-45AE-8F4A-CF32DC6A07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D589F31-525A-4998-8651-45F628A2B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651427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B84C16-CCDD-459A-BC34-51CED99DB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1D31E-0ECF-4DDD-8E7D-32B479D76E2C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D5F23E73-19DD-43F5-9C0C-6646C5062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6213FB67-CD04-41C1-A4FA-4D87D93CA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B84C16-CCDD-459A-BC34-51CED99DB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1D31E-0ECF-4DDD-8E7D-32B479D76E2C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D5F23E73-19DD-43F5-9C0C-6646C5062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6213FB67-CD04-41C1-A4FA-4D87D93CA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27736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B84C16-CCDD-459A-BC34-51CED99DB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1D31E-0ECF-4DDD-8E7D-32B479D76E2C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D5F23E73-19DD-43F5-9C0C-6646C5062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6213FB67-CD04-41C1-A4FA-4D87D93CA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483810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B84C16-CCDD-459A-BC34-51CED99DB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1D31E-0ECF-4DDD-8E7D-32B479D76E2C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D5F23E73-19DD-43F5-9C0C-6646C5062E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6213FB67-CD04-41C1-A4FA-4D87D93CA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40887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7DCA14-8679-43C5-BF66-074978B053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B4F5D-F41C-414D-8CAA-1363415CA3A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A4565E70-7F89-4297-A6C3-1036929A4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71FB1B54-5A7D-416E-B889-10135313D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5E2776B-8183-4EB4-8DF5-67E7F06F4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5A086-0614-47D3-ABBB-D16A67EF8B6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0FB54714-FF27-4302-8729-398E30B8A5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05ADF87B-81B2-4657-967B-EAB938F74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1FB4E8-D25B-4C7A-BBFA-37924AFC1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3AF8F-9CBB-49FE-9F2D-261EF608799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F9A658A9-3B68-4164-9B13-94751E20E3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71BD32B4-B6E5-4BAD-BAEC-09E553557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12FE43-8215-4D9B-92DF-2F0B5BDDC3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FC784-4414-4BBA-92C7-853528C26E8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502FAA42-BB87-40CB-A3FE-3E6D2DAD7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ECBA1336-B724-4B0F-BCA4-AD84AB93A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211803-8CEE-4D18-9090-185A35B9AA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6A9DB-A12C-4A68-A78E-559424CCD12F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6143A6F3-8191-4C80-96FC-345319B0E4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BE2D12AF-6A66-4756-9AF9-D10B71165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095F69-68E0-43C7-9D60-83D4F715DE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CD596-E1AD-47C2-8F85-58E9EEE90421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FA1375C3-E122-4B55-B265-5E9D0A2354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2BFFB05B-578D-4D8A-8BEB-058E106C6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E282C3-BC13-475C-BC65-46023C4C74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8F704-71BF-4D35-AE9E-07B5348F6E3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1E316AB3-FB28-4273-95A6-E648DCA626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9419993A-4CB6-48A6-B8C6-8E9180CF0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158774-598B-49BF-9A49-6332FE21A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268384-5E8C-4A20-88DE-6E3EEC480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F1B227-E935-4ED9-ACBD-C5454EA2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55CC5F-8992-46BB-8995-47956985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0E187A-53EF-4A8A-930D-382371C9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7DFF3-3F6E-4F39-8CAC-CFB0D4BFD3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866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7563C-1DEF-43E0-BE88-2842329F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D31AF1-A2ED-4800-9383-81C372F6B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F89009-8CFA-4DF3-98EF-D1A1A2E3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46260D-0D1F-429C-86FC-D67303286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AA8200-E562-4E4A-BA9E-DFB8FA53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7D0AD-C1AA-47A6-ADCF-021F0014A9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405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D0F623E-10B0-4EBC-B2B5-8A37B08029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FAFB58-1055-43AA-ACA9-EBA36DA77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A5AA4D-D856-4A3D-A7BE-EF042641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E7C0F4-7E9E-495B-BAFD-1FD16A01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EFA5F8-7EA5-45AC-8C2E-764EF099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9A95-3433-4170-BB8C-DE3EDD9343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029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14E53-388F-4481-BE81-242B59B53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33A77F-E465-4E18-8902-392B33BEE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F62F9D-92F5-4057-8D19-70C39EE5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8E52E7-C56F-43EA-9C5A-4AE9F7F1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7B5885-3C04-4C86-B874-6527C5D1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C52DE-7940-4541-A7BE-FEE134D252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68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DF3C0-3835-4141-A5DD-264ADA9E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7A9EE7-5882-4725-ACAF-D7DD3A3F4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ED4DB5-61D8-43B6-8115-D3E03C8B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06873-5BED-40B2-BCBF-3DBF6A26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EA410A-4583-481C-8CB5-8B38B9CD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CB556-4E34-4C4D-92F2-FA377032AA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417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894AB-DC24-415F-9FCF-8A5DC4798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CC1EAF-AB02-425B-8C1D-FE51D7498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5F1BEC-C335-4F58-9E92-5878FAA90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2649DB-BE7C-4388-AC8B-1A67D0E9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6D8D49-B3F7-4335-9904-29A26FF5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4AABF9-0092-4593-95BB-8A9A491E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17376-10FC-45F4-97A1-123D8EF5B5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89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E317D-B184-496D-BB78-C2A6EB53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2C9583-9CF6-4BA4-A1E9-F3E09E7A1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CD809D-CD6A-4152-8E8B-E5414104C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C1F22A-874A-449F-A369-3D5F03FB9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335F41-68C0-418C-9068-2F4617D82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AE173F-94B8-41CA-B75B-554C05F3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901B44-C144-4CE7-B3DD-2ED36C9B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EA8F89-166C-4E5F-8C80-E6E6AE1F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EE205-F02C-4868-A24F-91804EC6D3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331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C18F1-8918-4704-9F33-FFBCD5EAC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EC69083-EEEF-466B-A700-99F77095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59E4A6-ABCC-4074-B2A1-E555D1F1D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69724F-A939-42E1-936C-E98B3A94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758BD-8DB5-45FC-B818-C1E817BBA8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22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09FE70-ED0A-4F8D-B963-92A6D16B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51649F-1411-448B-B8C0-84D7A1F5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2311D9-0B45-4975-9147-281955D7F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56D33-CC25-409D-A10E-304EA17B38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888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F00C6-E4A6-422A-9D24-A1C1B17F2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5E9F14-2AD9-4BB2-9900-94B38E9DF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0B52FB-20E8-4965-B557-F38C52F54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F4198B-018A-496A-8B5C-9BE8898F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6CD61A-6CBD-4C15-A0E9-51B0F378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52DC33-9281-401C-BA8D-8111A10E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98E32-75C7-4C46-BC3C-BF6DDE562D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480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D5ED1-5527-446C-B86B-FA827F95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B01B046-2029-46DB-811F-FE65EA814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6B11D8-BE5E-4108-956D-3479E26E5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FA5927-D6E1-4BD8-B653-882B4D58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177A4E-8157-4F52-ABD8-3F78CF58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DC6F79-F16B-4E3F-8E93-BF70FF6D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6C080-889C-441A-95E0-9E49D86DF7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81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80E270-FCE1-4E7A-BB8B-80F5186AE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C4A4A7-D0D7-47D9-8084-63D356391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9A7CD4-2C88-4FFE-A1E8-7FEA1AEDA1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003899-86A3-4F0E-820A-9935F527DA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4C30F7-FF52-42E6-B8F7-9581801B9F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7692E4-9702-46FB-B06B-E04270247F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708E6C8-D7E3-41CD-9000-E0C5D5AE1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1772816"/>
            <a:ext cx="7772400" cy="11883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Площадь трапеции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487357B7-22C3-4F78-BF5D-9DF975472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49507" name="Text Box 3">
            <a:extLst>
              <a:ext uri="{FF2B5EF4-FFF2-40B4-BE49-F238E27FC236}">
                <a16:creationId xmlns:a16="http://schemas.microsoft.com/office/drawing/2014/main" id="{DE33D107-E128-4D20-8AED-98E3ABD8F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Основания трапеции равны 36 см и 12 см, боковая сторона, равная 7 см, образует с одним из оснований трапеции угол 150°. Найдите площадь трапеции.</a:t>
            </a:r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84AAB161-2609-48FF-BB8E-42510BE4E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33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84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52C490A4-96C9-4C2D-AD00-22A976E07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B77E8A85-AAF6-4CA4-90BA-667BC52FB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Основание трапеции равно 26 см, высота 10 см, а площадь 200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второе основание трапеции.</a:t>
            </a: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EE1731E6-3D1F-4A48-8B44-2F016510D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14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19D0F10C-668F-4532-93A2-01EA53788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53603" name="Text Box 3">
            <a:extLst>
              <a:ext uri="{FF2B5EF4-FFF2-40B4-BE49-F238E27FC236}">
                <a16:creationId xmlns:a16="http://schemas.microsoft.com/office/drawing/2014/main" id="{8D136ACE-5128-4716-AB20-190DB97A8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Высота трапеции равна 20 см, площадь - 400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среднюю линию трапеции.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BD8E9362-9CC6-43C5-83D5-C4B8D3C97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20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6C114467-B4DB-4EAF-8968-3212110FE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646B48BE-DF15-4C4A-A7F5-A2FC3852C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Площадь трапеции равна 36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, высота равна 2 см. Найдите основания трапеции, если они относятся как 4:5.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96246CF4-3285-406F-B1F5-DDF81BCC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16 см и 20 см.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8703A8D8-5A1A-4F94-A420-5B653F0BF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A3010C4B-C1A3-448E-87DC-ED3610EE3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прямоугольной трапеции, основания которой равны 3 см и 1 см, большая боковая сторона составляет с основанием угол 45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0383D89A-2471-4807-8FC1-F1E3F1164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4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CF2A4B3F-F3F3-443E-95C5-7C2249AC5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6FA3539F-7F12-4EC4-A54E-0D7B2A04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площадь трапеции, у которой средняя линия равна 10 см, боковая сторона – 6 см и составляет с одним из оснований угол 150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59748" name="Text Box 4">
            <a:extLst>
              <a:ext uri="{FF2B5EF4-FFF2-40B4-BE49-F238E27FC236}">
                <a16:creationId xmlns:a16="http://schemas.microsoft.com/office/drawing/2014/main" id="{EC2AFE53-B95E-4F24-89A7-AC480AD4E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30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D105558-2CC8-47F4-89EC-5EA7B5DA1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8571632E-9C17-456D-84A0-71F6FF32F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Тупой угол равнобедренной трапеции равен 135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, а высота, проведенная из вершины этого угла, делит большее основание на отрезки 1,4 см и 3,4 см. Найдите площадь трапеции.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0AA10188-A6A0-4525-9E0F-9299E6582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81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4,76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C8E02C2D-2B92-4F87-B047-F29F135D9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196611" name="Text Box 3">
            <a:extLst>
              <a:ext uri="{FF2B5EF4-FFF2-40B4-BE49-F238E27FC236}">
                <a16:creationId xmlns:a16="http://schemas.microsoft.com/office/drawing/2014/main" id="{97816570-9B4E-4461-B7F0-DA27C590D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763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прямая, проходящая через середину средней линии трапеции и пересекающая основания, делит эту трапецию на две равновеликие части.</a:t>
            </a:r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8F7F4BE3-3B92-454D-96BD-E1EB5616C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sz="2800" dirty="0">
                <a:cs typeface="Times New Roman" panose="02020603050405020304" pitchFamily="18" charset="0"/>
              </a:rPr>
              <a:t>Пусть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– трапеция (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||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), </a:t>
            </a:r>
            <a:r>
              <a:rPr lang="en-US" altLang="ru-RU" sz="2800" i="1" dirty="0">
                <a:cs typeface="Times New Roman" panose="02020603050405020304" pitchFamily="18" charset="0"/>
              </a:rPr>
              <a:t>EF</a:t>
            </a:r>
            <a:r>
              <a:rPr lang="ru-RU" altLang="ru-RU" sz="2800" dirty="0">
                <a:cs typeface="Times New Roman" panose="02020603050405020304" pitchFamily="18" charset="0"/>
              </a:rPr>
              <a:t> – средняя линия, </a:t>
            </a:r>
            <a:r>
              <a:rPr lang="en-US" altLang="ru-RU" sz="2800" i="1" dirty="0">
                <a:cs typeface="Times New Roman" panose="02020603050405020304" pitchFamily="18" charset="0"/>
              </a:rPr>
              <a:t>PQ</a:t>
            </a:r>
            <a:r>
              <a:rPr lang="ru-RU" altLang="ru-RU" sz="2800" dirty="0">
                <a:cs typeface="Times New Roman" panose="02020603050405020304" pitchFamily="18" charset="0"/>
              </a:rPr>
              <a:t> – прямая, проходящая через середину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средней линии и пересекающая основания в точках </a:t>
            </a:r>
            <a:r>
              <a:rPr lang="en-US" altLang="ru-RU" sz="2800" i="1" dirty="0">
                <a:cs typeface="Times New Roman" panose="02020603050405020304" pitchFamily="18" charset="0"/>
              </a:rPr>
              <a:t>P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Q</a:t>
            </a:r>
            <a:r>
              <a:rPr lang="ru-RU" altLang="ru-RU" sz="2800" dirty="0">
                <a:cs typeface="Times New Roman" panose="02020603050405020304" pitchFamily="18" charset="0"/>
              </a:rPr>
              <a:t>. Трапеции </a:t>
            </a:r>
            <a:r>
              <a:rPr lang="en-US" altLang="ru-RU" sz="2800" i="1" dirty="0">
                <a:cs typeface="Times New Roman" panose="02020603050405020304" pitchFamily="18" charset="0"/>
              </a:rPr>
              <a:t>APQD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PBCQ</a:t>
            </a:r>
            <a:r>
              <a:rPr lang="ru-RU" altLang="ru-RU" sz="2800" dirty="0">
                <a:cs typeface="Times New Roman" panose="02020603050405020304" pitchFamily="18" charset="0"/>
              </a:rPr>
              <a:t> имеют равные средние линии и высоты. Следовательно, площади этих трапеций равны, т.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е. они равновелики.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6BBB36-A33C-446D-BD3F-C227628264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124" y="1772816"/>
            <a:ext cx="3419952" cy="2343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C8E02C2D-2B92-4F87-B047-F29F135D9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96611" name="Text Box 3">
            <a:extLst>
              <a:ext uri="{FF2B5EF4-FFF2-40B4-BE49-F238E27FC236}">
                <a16:creationId xmlns:a16="http://schemas.microsoft.com/office/drawing/2014/main" id="{97816570-9B4E-4461-B7F0-DA27C590D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Дана трапеция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площадь треугольника, вершинами которого являются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середина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боковой стороны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2 раза меньше площади этой трапеции.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8F7F4BE3-3B92-454D-96BD-E1EB5616C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3357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Площадь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EFC </a:t>
            </a:r>
            <a:r>
              <a:rPr lang="ru-RU" altLang="ru-RU" dirty="0">
                <a:cs typeface="Times New Roman" panose="02020603050405020304" pitchFamily="18" charset="0"/>
              </a:rPr>
              <a:t>равна половине произведения стороны </a:t>
            </a:r>
            <a:r>
              <a:rPr lang="en-US" altLang="ru-RU" i="1" dirty="0">
                <a:cs typeface="Times New Roman" panose="02020603050405020304" pitchFamily="18" charset="0"/>
              </a:rPr>
              <a:t>EF </a:t>
            </a:r>
            <a:r>
              <a:rPr lang="ru-RU" altLang="ru-RU" dirty="0">
                <a:cs typeface="Times New Roman" panose="02020603050405020304" pitchFamily="18" charset="0"/>
              </a:rPr>
              <a:t>на высоту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CH</a:t>
            </a:r>
            <a:r>
              <a:rPr lang="ru-RU" altLang="ru-RU" dirty="0">
                <a:cs typeface="Times New Roman" panose="02020603050405020304" pitchFamily="18" charset="0"/>
              </a:rPr>
              <a:t>, проведённую к этой стороне. Так как высоты этих треугольников равны половине высоты трапеции, то сумма их площадей равна половине произведения </a:t>
            </a:r>
            <a:r>
              <a:rPr lang="en-US" altLang="ru-RU" i="1" dirty="0">
                <a:cs typeface="Times New Roman" panose="02020603050405020304" pitchFamily="18" charset="0"/>
              </a:rPr>
              <a:t>EF </a:t>
            </a:r>
            <a:r>
              <a:rPr lang="ru-RU" altLang="ru-RU" dirty="0">
                <a:cs typeface="Times New Roman" panose="02020603050405020304" pitchFamily="18" charset="0"/>
              </a:rPr>
              <a:t>на высоту трапеции, т. е. равна площади трапеции. Значит, площадь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BCE </a:t>
            </a:r>
            <a:r>
              <a:rPr lang="ru-RU" altLang="ru-RU" dirty="0">
                <a:cs typeface="Times New Roman" panose="02020603050405020304" pitchFamily="18" charset="0"/>
              </a:rPr>
              <a:t>равна половине площади трапеции.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FF37917-DE8A-41DB-BEC2-2165F2E2B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99" y="1918194"/>
            <a:ext cx="3743847" cy="1952898"/>
          </a:xfrm>
          <a:prstGeom prst="rect">
            <a:avLst/>
          </a:prstGeom>
        </p:spPr>
      </p:pic>
      <p:sp>
        <p:nvSpPr>
          <p:cNvPr id="10" name="Text Box 3">
            <a:extLst>
              <a:ext uri="{FF2B5EF4-FFF2-40B4-BE49-F238E27FC236}">
                <a16:creationId xmlns:a16="http://schemas.microsoft.com/office/drawing/2014/main" id="{5BD028A9-7B7E-476C-B0E5-9AD6A1790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58" y="1642884"/>
            <a:ext cx="5220641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 Доказательство: </a:t>
            </a:r>
            <a:r>
              <a:rPr lang="ru-RU" altLang="ru-RU" dirty="0">
                <a:cs typeface="Times New Roman" panose="02020603050405020304" pitchFamily="18" charset="0"/>
              </a:rPr>
              <a:t>Проведём среднюю линию </a:t>
            </a:r>
            <a:r>
              <a:rPr lang="en-US" altLang="ru-RU" i="1" dirty="0">
                <a:cs typeface="Times New Roman" panose="02020603050405020304" pitchFamily="18" charset="0"/>
              </a:rPr>
              <a:t>EF </a:t>
            </a:r>
            <a:r>
              <a:rPr lang="ru-RU" altLang="ru-RU" dirty="0">
                <a:cs typeface="Times New Roman" panose="02020603050405020304" pitchFamily="18" charset="0"/>
              </a:rPr>
              <a:t>трапеции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en-US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Площадь треугольника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EFB </a:t>
            </a:r>
            <a:r>
              <a:rPr lang="ru-RU" altLang="ru-RU" dirty="0">
                <a:cs typeface="Times New Roman" panose="02020603050405020304" pitchFamily="18" charset="0"/>
              </a:rPr>
              <a:t>равна половине произведения стороны </a:t>
            </a:r>
            <a:r>
              <a:rPr lang="en-US" altLang="ru-RU" i="1" dirty="0">
                <a:cs typeface="Times New Roman" panose="02020603050405020304" pitchFamily="18" charset="0"/>
              </a:rPr>
              <a:t>EF </a:t>
            </a:r>
            <a:r>
              <a:rPr lang="ru-RU" altLang="ru-RU" dirty="0">
                <a:cs typeface="Times New Roman" panose="02020603050405020304" pitchFamily="18" charset="0"/>
              </a:rPr>
              <a:t>на высоту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BG</a:t>
            </a:r>
            <a:r>
              <a:rPr lang="ru-RU" altLang="ru-RU" dirty="0">
                <a:cs typeface="Times New Roman" panose="02020603050405020304" pitchFamily="18" charset="0"/>
              </a:rPr>
              <a:t>, проведённую к этой стороне. </a:t>
            </a:r>
          </a:p>
        </p:txBody>
      </p:sp>
    </p:spTree>
    <p:extLst>
      <p:ext uri="{BB962C8B-B14F-4D97-AF65-F5344CB8AC3E}">
        <p14:creationId xmlns:p14="http://schemas.microsoft.com/office/powerpoint/2010/main" val="416823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C8E02C2D-2B92-4F87-B047-F29F135D9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96611" name="Text Box 3">
            <a:extLst>
              <a:ext uri="{FF2B5EF4-FFF2-40B4-BE49-F238E27FC236}">
                <a16:creationId xmlns:a16="http://schemas.microsoft.com/office/drawing/2014/main" id="{97816570-9B4E-4461-B7F0-DA27C590D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четырёхугольнике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середина стороны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</a:t>
            </a:r>
            <a:r>
              <a:rPr lang="en-US" i="1" dirty="0">
                <a:ea typeface="Times New Roman" panose="02020603050405020304" pitchFamily="18" charset="0"/>
              </a:rPr>
              <a:t>. </a:t>
            </a:r>
            <a:r>
              <a:rPr lang="ru-RU" dirty="0">
                <a:ea typeface="Times New Roman" panose="02020603050405020304" pitchFamily="18" charset="0"/>
              </a:rPr>
              <a:t>Площадь треугольника </a:t>
            </a:r>
            <a:r>
              <a:rPr lang="en-US" i="1" dirty="0">
                <a:ea typeface="Times New Roman" panose="02020603050405020304" pitchFamily="18" charset="0"/>
              </a:rPr>
              <a:t>ADE </a:t>
            </a:r>
            <a:r>
              <a:rPr lang="ru-RU" dirty="0">
                <a:ea typeface="Times New Roman" panose="02020603050405020304" pitchFamily="18" charset="0"/>
              </a:rPr>
              <a:t>равна половине площади четырёхугольника </a:t>
            </a:r>
            <a:r>
              <a:rPr lang="en-US" i="1" dirty="0">
                <a:ea typeface="Times New Roman" panose="02020603050405020304" pitchFamily="18" charset="0"/>
              </a:rPr>
              <a:t>ABCD</a:t>
            </a:r>
            <a:r>
              <a:rPr lang="ru-RU" dirty="0">
                <a:ea typeface="Times New Roman" panose="02020603050405020304" pitchFamily="18" charset="0"/>
              </a:rPr>
              <a:t>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стороны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четырёхугольника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параллельны.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8F7F4BE3-3B92-454D-96BD-E1EB5616C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54014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Сумма площадей треугольников </a:t>
            </a:r>
            <a:r>
              <a:rPr lang="en-US" altLang="ru-RU" i="1" dirty="0">
                <a:cs typeface="Times New Roman" panose="02020603050405020304" pitchFamily="18" charset="0"/>
              </a:rPr>
              <a:t>ADE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A’D’E </a:t>
            </a:r>
            <a:r>
              <a:rPr lang="ru-RU" altLang="ru-RU" dirty="0">
                <a:cs typeface="Times New Roman" panose="02020603050405020304" pitchFamily="18" charset="0"/>
              </a:rPr>
              <a:t>равна половине площади параллелограмма </a:t>
            </a:r>
            <a:r>
              <a:rPr lang="en-US" altLang="ru-RU" i="1" dirty="0">
                <a:cs typeface="Times New Roman" panose="02020603050405020304" pitchFamily="18" charset="0"/>
              </a:rPr>
              <a:t>AD’A’D</a:t>
            </a:r>
            <a:r>
              <a:rPr lang="en-US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cs typeface="Times New Roman" panose="02020603050405020304" pitchFamily="18" charset="0"/>
              </a:rPr>
              <a:t>Из условия следует, что сумма площадей этих треугольников также равна половине площади шестиугольника </a:t>
            </a:r>
            <a:r>
              <a:rPr lang="en-US" altLang="ru-RU" i="1" dirty="0">
                <a:cs typeface="Times New Roman" panose="02020603050405020304" pitchFamily="18" charset="0"/>
              </a:rPr>
              <a:t>ABD’A’CD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Значит, точки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 </a:t>
            </a:r>
            <a:r>
              <a:rPr lang="ru-RU" altLang="ru-RU" dirty="0">
                <a:cs typeface="Times New Roman" panose="02020603050405020304" pitchFamily="18" charset="0"/>
              </a:rPr>
              <a:t>должны принадлежать соответственно прямым </a:t>
            </a:r>
            <a:r>
              <a:rPr lang="en-US" altLang="ru-RU" i="1" dirty="0">
                <a:cs typeface="Times New Roman" panose="02020603050405020304" pitchFamily="18" charset="0"/>
              </a:rPr>
              <a:t>AD’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A’D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стороны </a:t>
            </a:r>
            <a:r>
              <a:rPr lang="en-US" i="1" dirty="0">
                <a:ea typeface="Times New Roman" panose="02020603050405020304" pitchFamily="18" charset="0"/>
              </a:rPr>
              <a:t>AB </a:t>
            </a:r>
            <a:r>
              <a:rPr lang="ru-RU" dirty="0">
                <a:ea typeface="Times New Roman" panose="02020603050405020304" pitchFamily="18" charset="0"/>
              </a:rPr>
              <a:t>и </a:t>
            </a:r>
            <a:r>
              <a:rPr lang="en-US" i="1" dirty="0">
                <a:ea typeface="Times New Roman" panose="02020603050405020304" pitchFamily="18" charset="0"/>
              </a:rPr>
              <a:t>CD </a:t>
            </a:r>
            <a:r>
              <a:rPr lang="ru-RU" dirty="0">
                <a:ea typeface="Times New Roman" panose="02020603050405020304" pitchFamily="18" charset="0"/>
              </a:rPr>
              <a:t>четырёхугольника </a:t>
            </a:r>
            <a:r>
              <a:rPr lang="en-US" i="1" dirty="0">
                <a:ea typeface="Times New Roman" panose="02020603050405020304" pitchFamily="18" charset="0"/>
              </a:rPr>
              <a:t>ABCD </a:t>
            </a:r>
            <a:r>
              <a:rPr lang="ru-RU" dirty="0">
                <a:ea typeface="Times New Roman" panose="02020603050405020304" pitchFamily="18" charset="0"/>
              </a:rPr>
              <a:t>параллельны.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0292C5-A75F-4786-A84E-7C4E375F2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257234"/>
            <a:ext cx="2201178" cy="1545507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7B25844D-7F95-4D9F-AADD-F9BA18BE5757}"/>
              </a:ext>
            </a:extLst>
          </p:cNvPr>
          <p:cNvGrpSpPr/>
          <p:nvPr/>
        </p:nvGrpSpPr>
        <p:grpSpPr>
          <a:xfrm>
            <a:off x="179512" y="2117507"/>
            <a:ext cx="8964489" cy="1694664"/>
            <a:chOff x="179512" y="2117507"/>
            <a:chExt cx="8964489" cy="1694664"/>
          </a:xfrm>
        </p:grpSpPr>
        <p:sp>
          <p:nvSpPr>
            <p:cNvPr id="10" name="Text Box 3">
              <a:extLst>
                <a:ext uri="{FF2B5EF4-FFF2-40B4-BE49-F238E27FC236}">
                  <a16:creationId xmlns:a16="http://schemas.microsoft.com/office/drawing/2014/main" id="{5BD028A9-7B7E-476C-B0E5-9AD6A1790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7905" y="2117507"/>
              <a:ext cx="5436096" cy="1631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cs typeface="Times New Roman" panose="02020603050405020304" pitchFamily="18" charset="0"/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 Доказательство: </a:t>
              </a:r>
              <a:r>
                <a:rPr lang="ru-RU" altLang="ru-RU" dirty="0">
                  <a:cs typeface="Times New Roman" panose="02020603050405020304" pitchFamily="18" charset="0"/>
                </a:rPr>
                <a:t>Рассмотрим четырёхугольник </a:t>
              </a:r>
              <a:r>
                <a:rPr lang="en-US" altLang="ru-RU" i="1" dirty="0">
                  <a:cs typeface="Times New Roman" panose="02020603050405020304" pitchFamily="18" charset="0"/>
                </a:rPr>
                <a:t>BD’A’C</a:t>
              </a:r>
              <a:r>
                <a:rPr lang="ru-RU" altLang="ru-RU" dirty="0">
                  <a:cs typeface="Times New Roman" panose="02020603050405020304" pitchFamily="18" charset="0"/>
                </a:rPr>
                <a:t>, центрально-симметричный четырёхугольнику </a:t>
              </a:r>
              <a:r>
                <a:rPr lang="en-US" altLang="ru-RU" i="1" dirty="0">
                  <a:cs typeface="Times New Roman" panose="02020603050405020304" pitchFamily="18" charset="0"/>
                </a:rPr>
                <a:t>ABCD </a:t>
              </a:r>
              <a:r>
                <a:rPr lang="ru-RU" altLang="ru-RU" dirty="0">
                  <a:cs typeface="Times New Roman" panose="02020603050405020304" pitchFamily="18" charset="0"/>
                </a:rPr>
                <a:t>относительно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E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DA7CF80F-7C83-46B1-90FF-5535819D8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9512" y="2285130"/>
              <a:ext cx="3528392" cy="1527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3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C984C403-B77F-44C3-8493-9B49F6EA5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625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трапеции равна произведению </a:t>
            </a:r>
            <a:r>
              <a:rPr lang="ru-RU" altLang="ru-RU" sz="2800" dirty="0" err="1">
                <a:cs typeface="Times New Roman" panose="02020603050405020304" pitchFamily="18" charset="0"/>
              </a:rPr>
              <a:t>полусуммы</a:t>
            </a:r>
            <a:r>
              <a:rPr lang="ru-RU" altLang="ru-RU" sz="2800" dirty="0">
                <a:cs typeface="Times New Roman" panose="02020603050405020304" pitchFamily="18" charset="0"/>
              </a:rPr>
              <a:t> оснований на высоту.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78" name="Text Box 18">
                <a:extLst>
                  <a:ext uri="{FF2B5EF4-FFF2-40B4-BE49-F238E27FC236}">
                    <a16:creationId xmlns:a16="http://schemas.microsoft.com/office/drawing/2014/main" id="{28726867-50FF-4332-8B7C-0A7A6B322F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2924944"/>
                <a:ext cx="9067800" cy="2723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Пусть дана трапеция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ABCD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AD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||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BC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 Диагональ 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АС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разбивает ее на два треугольника, основаниями которых служат основания трапеции и высоты которых равны высоте трапеции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Следовательно, пло­щадь трапеции равна сумме площадей этих треугольников, т. е. 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𝑎h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𝑏h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78" name="Text Box 18">
                <a:extLst>
                  <a:ext uri="{FF2B5EF4-FFF2-40B4-BE49-F238E27FC236}">
                    <a16:creationId xmlns:a16="http://schemas.microsoft.com/office/drawing/2014/main" id="{28726867-50FF-4332-8B7C-0A7A6B322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2924944"/>
                <a:ext cx="9067800" cy="2723887"/>
              </a:xfrm>
              <a:prstGeom prst="rect">
                <a:avLst/>
              </a:prstGeom>
              <a:blipFill>
                <a:blip r:embed="rId3"/>
                <a:stretch>
                  <a:fillRect l="-1076" r="-10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4" name="Picture 24">
            <a:extLst>
              <a:ext uri="{FF2B5EF4-FFF2-40B4-BE49-F238E27FC236}">
                <a16:creationId xmlns:a16="http://schemas.microsoft.com/office/drawing/2014/main" id="{D09648A3-CB03-4B13-86D5-C07ADC924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08720"/>
            <a:ext cx="3168352" cy="190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18">
            <a:extLst>
              <a:ext uri="{FF2B5EF4-FFF2-40B4-BE49-F238E27FC236}">
                <a16:creationId xmlns:a16="http://schemas.microsoft.com/office/drawing/2014/main" id="{3DDDCA45-FFC4-4A27-A319-953906425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48831"/>
            <a:ext cx="9067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    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Следствие 1.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Площадь трапеции равна произведению средней линии на высоту.</a:t>
            </a:r>
          </a:p>
        </p:txBody>
      </p:sp>
    </p:spTree>
    <p:extLst>
      <p:ext uri="{BB962C8B-B14F-4D97-AF65-F5344CB8AC3E}">
        <p14:creationId xmlns:p14="http://schemas.microsoft.com/office/powerpoint/2010/main" val="3956955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B8787A08-837C-44A9-A1D0-A24E454EA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163843" name="Text Box 3">
            <a:extLst>
              <a:ext uri="{FF2B5EF4-FFF2-40B4-BE49-F238E27FC236}">
                <a16:creationId xmlns:a16="http://schemas.microsoft.com/office/drawing/2014/main" id="{F4625E5E-D027-4C29-9732-80ABC92BE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трапеции проведены диагонали. Укажите пары равновеликих треугольников.</a:t>
            </a:r>
          </a:p>
        </p:txBody>
      </p:sp>
      <p:sp>
        <p:nvSpPr>
          <p:cNvPr id="163845" name="Text Box 5">
            <a:extLst>
              <a:ext uri="{FF2B5EF4-FFF2-40B4-BE49-F238E27FC236}">
                <a16:creationId xmlns:a16="http://schemas.microsoft.com/office/drawing/2014/main" id="{CB94F38A-0D72-4A66-859E-228AB2D69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ABD </a:t>
            </a:r>
            <a:r>
              <a:rPr lang="ru-RU" altLang="ru-RU" sz="3200">
                <a:cs typeface="Times New Roman" panose="02020603050405020304" pitchFamily="18" charset="0"/>
              </a:rPr>
              <a:t>и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ABC</a:t>
            </a:r>
            <a:r>
              <a:rPr lang="en-US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ACD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и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BCD</a:t>
            </a:r>
            <a:r>
              <a:rPr lang="en-US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AOD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и</a:t>
            </a:r>
            <a:r>
              <a:rPr lang="en-US" altLang="ru-RU" sz="3200">
                <a:cs typeface="Times New Roman" panose="02020603050405020304" pitchFamily="18" charset="0"/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BOC</a:t>
            </a:r>
            <a:r>
              <a:rPr lang="en-US" altLang="ru-RU" sz="3200">
                <a:cs typeface="Times New Roman" panose="02020603050405020304" pitchFamily="18" charset="0"/>
              </a:rPr>
              <a:t>.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163847" name="Picture 7">
            <a:extLst>
              <a:ext uri="{FF2B5EF4-FFF2-40B4-BE49-F238E27FC236}">
                <a16:creationId xmlns:a16="http://schemas.microsoft.com/office/drawing/2014/main" id="{9C1EF60F-AAAC-477B-A13D-B246B49F4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3900488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99239ED-5A36-4671-8E95-E925ED0E4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6314C406-96E6-4395-A6DA-1306BD94E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8" y="797748"/>
            <a:ext cx="91805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В трапеции </a:t>
            </a:r>
            <a:r>
              <a:rPr lang="en-US" altLang="ru-RU" sz="3200" i="1" dirty="0"/>
              <a:t>ABCD</a:t>
            </a:r>
            <a:r>
              <a:rPr lang="ru-RU" altLang="ru-RU" sz="3200" i="1" dirty="0"/>
              <a:t> </a:t>
            </a:r>
            <a:r>
              <a:rPr lang="ru-RU" altLang="ru-RU" sz="3200" dirty="0"/>
              <a:t>площади треугольников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BCD </a:t>
            </a:r>
            <a:r>
              <a:rPr lang="ru-RU" altLang="ru-RU" sz="3200" dirty="0"/>
              <a:t>равны соответственно 20 и 14. Найдите площадь трапеции.</a:t>
            </a:r>
            <a:endParaRPr lang="en-US" altLang="ru-RU" sz="3200" i="1" dirty="0">
              <a:cs typeface="Times New Roman" panose="02020603050405020304" pitchFamily="18" charset="0"/>
            </a:endParaRPr>
          </a:p>
        </p:txBody>
      </p:sp>
      <p:sp>
        <p:nvSpPr>
          <p:cNvPr id="217092" name="Text Box 4">
            <a:extLst>
              <a:ext uri="{FF2B5EF4-FFF2-40B4-BE49-F238E27FC236}">
                <a16:creationId xmlns:a16="http://schemas.microsoft.com/office/drawing/2014/main" id="{3B8B7EF9-1064-499E-8126-9C59020D3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Решение. </a:t>
            </a:r>
            <a:r>
              <a:rPr lang="ru-RU" altLang="ru-RU" sz="2800" dirty="0"/>
              <a:t>Так как площади треугольников </a:t>
            </a:r>
            <a:r>
              <a:rPr lang="en-US" altLang="ru-RU" sz="2800" i="1" dirty="0"/>
              <a:t>ADE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BCD </a:t>
            </a:r>
            <a:r>
              <a:rPr lang="ru-RU" altLang="ru-RU" sz="2800" dirty="0"/>
              <a:t>равны, то площадь трапеции равна сумме площадей треугольников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BCD</a:t>
            </a:r>
            <a:r>
              <a:rPr lang="ru-RU" altLang="ru-RU" sz="2800" dirty="0"/>
              <a:t>, т. е. равна 34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08A04A-2F65-0668-5CA8-1FEA8B6E1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406405"/>
            <a:ext cx="3901896" cy="239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3BA20C9-AB4D-4A00-8E69-811FA0B93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326E22C2-DED4-4AAF-A39A-6CE318C1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Основания трапеции равны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</a:t>
            </a:r>
            <a:r>
              <a:rPr lang="ru-RU" altLang="ru-RU" sz="3200" dirty="0"/>
              <a:t>. Найдите отношение площадей трапеций, на которые разбивается данная трапеция средней линией.</a:t>
            </a:r>
            <a:endParaRPr lang="en-US" altLang="ru-RU" sz="3200" dirty="0"/>
          </a:p>
        </p:txBody>
      </p:sp>
      <p:pic>
        <p:nvPicPr>
          <p:cNvPr id="182283" name="Picture 11">
            <a:extLst>
              <a:ext uri="{FF2B5EF4-FFF2-40B4-BE49-F238E27FC236}">
                <a16:creationId xmlns:a16="http://schemas.microsoft.com/office/drawing/2014/main" id="{188F4C44-F6F6-4DC8-B69A-1B192E043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109913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2282" name="Group 10">
            <a:extLst>
              <a:ext uri="{FF2B5EF4-FFF2-40B4-BE49-F238E27FC236}">
                <a16:creationId xmlns:a16="http://schemas.microsoft.com/office/drawing/2014/main" id="{96C6DA38-37CB-4748-AFE4-C2491A68246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029200"/>
            <a:ext cx="8610600" cy="930275"/>
            <a:chOff x="192" y="3168"/>
            <a:chExt cx="5424" cy="586"/>
          </a:xfrm>
        </p:grpSpPr>
        <p:sp>
          <p:nvSpPr>
            <p:cNvPr id="182276" name="Text Box 4">
              <a:extLst>
                <a:ext uri="{FF2B5EF4-FFF2-40B4-BE49-F238E27FC236}">
                  <a16:creationId xmlns:a16="http://schemas.microsoft.com/office/drawing/2014/main" id="{9B8994C6-2288-48E2-B7D8-58E99186D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264"/>
              <a:ext cx="54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82281" name="Object 9">
              <a:extLst>
                <a:ext uri="{FF2B5EF4-FFF2-40B4-BE49-F238E27FC236}">
                  <a16:creationId xmlns:a16="http://schemas.microsoft.com/office/drawing/2014/main" id="{0F24DF6A-3ED0-4374-BDFF-57373751C3F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3168"/>
            <a:ext cx="700" cy="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45760" imgH="457200" progId="Equation.DSMT4">
                    <p:embed/>
                  </p:oleObj>
                </mc:Choice>
                <mc:Fallback>
                  <p:oleObj name="Equation" r:id="rId4" imgW="545760" imgH="457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168"/>
                          <a:ext cx="700" cy="5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3BA20C9-AB4D-4A00-8E69-811FA0B93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7721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326E22C2-DED4-4AAF-A39A-6CE318C1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499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Докажите, что 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отрезок, соединяющий середины оснований трапеции, делит эту трапецию на равновеликие части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altLang="ru-RU" dirty="0"/>
          </a:p>
        </p:txBody>
      </p:sp>
      <p:sp>
        <p:nvSpPr>
          <p:cNvPr id="182276" name="Text Box 4">
            <a:extLst>
              <a:ext uri="{FF2B5EF4-FFF2-40B4-BE49-F238E27FC236}">
                <a16:creationId xmlns:a16="http://schemas.microsoft.com/office/drawing/2014/main" id="{9B8994C6-2288-48E2-B7D8-58E99186D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65104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 </a:t>
            </a:r>
            <a:r>
              <a:rPr lang="ru-RU" altLang="ru-RU" dirty="0"/>
              <a:t>Пусть отрезок </a:t>
            </a:r>
            <a:r>
              <a:rPr lang="en-US" altLang="ru-RU" i="1" dirty="0"/>
              <a:t>EF </a:t>
            </a:r>
            <a:r>
              <a:rPr lang="ru-RU" altLang="ru-RU" dirty="0"/>
              <a:t>соединяет середины оснований </a:t>
            </a:r>
            <a:r>
              <a:rPr lang="en-US" altLang="ru-RU" i="1" dirty="0"/>
              <a:t>AB </a:t>
            </a:r>
            <a:r>
              <a:rPr lang="ru-RU" altLang="ru-RU" dirty="0"/>
              <a:t>и </a:t>
            </a:r>
            <a:r>
              <a:rPr lang="en-US" altLang="ru-RU" i="1" dirty="0"/>
              <a:t>CD </a:t>
            </a:r>
            <a:r>
              <a:rPr lang="ru-RU" altLang="ru-RU" dirty="0"/>
              <a:t>трапеции </a:t>
            </a:r>
            <a:r>
              <a:rPr lang="en-US" altLang="ru-RU" i="1" dirty="0"/>
              <a:t>ABCD</a:t>
            </a:r>
            <a:r>
              <a:rPr lang="en-US" altLang="ru-RU" dirty="0"/>
              <a:t>.</a:t>
            </a:r>
            <a:r>
              <a:rPr lang="ru-RU" altLang="ru-RU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Трапеции </a:t>
            </a:r>
            <a:r>
              <a:rPr lang="en-US" altLang="ru-RU" sz="2400" i="1" dirty="0">
                <a:cs typeface="Times New Roman" panose="02020603050405020304" pitchFamily="18" charset="0"/>
              </a:rPr>
              <a:t>AEFD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EBCF</a:t>
            </a:r>
            <a:r>
              <a:rPr lang="ru-RU" altLang="ru-RU" sz="2400" dirty="0">
                <a:cs typeface="Times New Roman" panose="02020603050405020304" pitchFamily="18" charset="0"/>
              </a:rPr>
              <a:t> имеют соответственно равные основания и высоты. Следовательно, площади этих трапеций равны, т.</a:t>
            </a:r>
            <a:r>
              <a:rPr lang="en-US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е. они равновелики.</a:t>
            </a:r>
            <a:endParaRPr lang="ru-RU" altLang="ru-RU" i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44C8C60-AF75-4BB2-8F6A-755CC0A0D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780108"/>
            <a:ext cx="2845573" cy="205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6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3BA20C9-AB4D-4A00-8E69-811FA0B93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7721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326E22C2-DED4-4AAF-A39A-6CE318C1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499"/>
            <a:ext cx="8763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Отрезок, соединивший середины противоположных сторон выпукло­го четырехугольника, разделил его площадь пополам. Докажите, что этот четырехугольник – трапеция или параллелограмм.</a:t>
            </a:r>
            <a:endParaRPr lang="en-US" alt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C76D3ADC-7EDE-4B0A-BD93-6F37876EFF74}"/>
              </a:ext>
            </a:extLst>
          </p:cNvPr>
          <p:cNvGrpSpPr/>
          <p:nvPr/>
        </p:nvGrpSpPr>
        <p:grpSpPr>
          <a:xfrm>
            <a:off x="0" y="2060848"/>
            <a:ext cx="9144000" cy="4671160"/>
            <a:chOff x="0" y="2060848"/>
            <a:chExt cx="9144000" cy="4671160"/>
          </a:xfrm>
        </p:grpSpPr>
        <p:sp>
          <p:nvSpPr>
            <p:cNvPr id="182276" name="Text Box 4">
              <a:extLst>
                <a:ext uri="{FF2B5EF4-FFF2-40B4-BE49-F238E27FC236}">
                  <a16:creationId xmlns:a16="http://schemas.microsoft.com/office/drawing/2014/main" id="{9B8994C6-2288-48E2-B7D8-58E99186D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931241"/>
              <a:ext cx="9144000" cy="2800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Пусть отрезок </a:t>
              </a:r>
              <a:r>
                <a:rPr lang="en-US" altLang="ru-RU" i="1" dirty="0"/>
                <a:t>EF </a:t>
              </a:r>
              <a:r>
                <a:rPr lang="ru-RU" altLang="ru-RU" dirty="0"/>
                <a:t>соединяет середины сторон </a:t>
              </a:r>
              <a:r>
                <a:rPr lang="en-US" altLang="ru-RU" i="1" dirty="0"/>
                <a:t>AB </a:t>
              </a:r>
              <a:r>
                <a:rPr lang="ru-RU" altLang="ru-RU" dirty="0"/>
                <a:t>и </a:t>
              </a:r>
              <a:r>
                <a:rPr lang="en-US" altLang="ru-RU" i="1" dirty="0"/>
                <a:t>CD </a:t>
              </a:r>
              <a:r>
                <a:rPr lang="ru-RU" altLang="ru-RU" dirty="0"/>
                <a:t>выпуклого четырёхугольника</a:t>
              </a:r>
              <a:r>
                <a:rPr lang="ru-RU" altLang="ru-RU" i="1" dirty="0"/>
                <a:t> </a:t>
              </a:r>
              <a:r>
                <a:rPr lang="en-US" altLang="ru-RU" i="1" dirty="0"/>
                <a:t>ABCD</a:t>
              </a:r>
              <a:r>
                <a:rPr lang="en-US" altLang="ru-RU" dirty="0"/>
                <a:t>.</a:t>
              </a:r>
              <a:r>
                <a:rPr lang="ru-RU" altLang="ru-RU" dirty="0"/>
                <a:t> Площади треугольников </a:t>
              </a:r>
              <a:r>
                <a:rPr lang="en-US" altLang="ru-RU" i="1" dirty="0"/>
                <a:t>AEF </a:t>
              </a:r>
              <a:r>
                <a:rPr lang="ru-RU" altLang="ru-RU" dirty="0"/>
                <a:t>и </a:t>
              </a:r>
              <a:r>
                <a:rPr lang="en-US" altLang="ru-RU" i="1" dirty="0"/>
                <a:t>BEF </a:t>
              </a:r>
              <a:r>
                <a:rPr lang="ru-RU" altLang="ru-RU" dirty="0"/>
                <a:t>равны. Из равенства площадей четырёхугольников </a:t>
              </a:r>
              <a:r>
                <a:rPr lang="en-US" altLang="ru-RU" i="1" dirty="0"/>
                <a:t>AEFD </a:t>
              </a:r>
              <a:r>
                <a:rPr lang="ru-RU" altLang="ru-RU" dirty="0"/>
                <a:t>и </a:t>
              </a:r>
              <a:r>
                <a:rPr lang="en-US" altLang="ru-RU" i="1" dirty="0"/>
                <a:t>BEFC </a:t>
              </a:r>
              <a:r>
                <a:rPr lang="ru-RU" altLang="ru-RU" dirty="0"/>
                <a:t>следует равенство площадей треугольников </a:t>
              </a:r>
              <a:r>
                <a:rPr lang="en-US" altLang="ru-RU" i="1" dirty="0"/>
                <a:t>ADF </a:t>
              </a:r>
              <a:r>
                <a:rPr lang="ru-RU" altLang="ru-RU" dirty="0"/>
                <a:t> и </a:t>
              </a:r>
              <a:r>
                <a:rPr lang="en-US" altLang="ru-RU" i="1" dirty="0"/>
                <a:t>BCF</a:t>
              </a:r>
              <a:r>
                <a:rPr lang="ru-RU" altLang="ru-RU" dirty="0"/>
                <a:t>. Следовательно, точки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 </a:t>
              </a:r>
              <a:r>
                <a:rPr lang="ru-RU" altLang="ru-RU" dirty="0"/>
                <a:t>должны принадлежать прямой, параллельной прямой </a:t>
              </a:r>
              <a:r>
                <a:rPr lang="en-US" altLang="ru-RU" i="1" dirty="0"/>
                <a:t>BC</a:t>
              </a:r>
              <a:r>
                <a:rPr lang="ru-RU" altLang="ru-RU" dirty="0"/>
                <a:t>. Значит,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четырехугольник </a:t>
              </a:r>
              <a:r>
                <a:rPr lang="en-US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ABCD </a:t>
              </a:r>
              <a:r>
                <a:rPr lang="ru-RU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– трапеция или параллелограмм.</a:t>
              </a:r>
              <a:r>
                <a:rPr lang="en-US" altLang="ru-RU" i="1" dirty="0"/>
                <a:t> </a:t>
              </a:r>
              <a:endParaRPr lang="ru-RU" altLang="ru-RU" i="1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4049A191-B677-4AE0-9949-540620927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3577" y="2060848"/>
              <a:ext cx="2476846" cy="18195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4699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3BA20C9-AB4D-4A00-8E69-811FA0B93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7721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3</a:t>
            </a:r>
            <a:r>
              <a:rPr lang="en-US" altLang="ru-RU" sz="360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2275" name="Text Box 3">
            <a:extLst>
              <a:ext uri="{FF2B5EF4-FFF2-40B4-BE49-F238E27FC236}">
                <a16:creationId xmlns:a16="http://schemas.microsoft.com/office/drawing/2014/main" id="{326E22C2-DED4-4AAF-A39A-6CE318C1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499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Диагонали равнобедренной трапеции перпендикулярны. Найдите площадь этой трапеции, если её средняя линия равна 4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en-US" alt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6EB96E-1694-4D06-A0EC-ED86A9944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1700808"/>
            <a:ext cx="2476846" cy="1638529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E4CF6D4-E7AF-4787-AF1B-5D38390D79FB}"/>
              </a:ext>
            </a:extLst>
          </p:cNvPr>
          <p:cNvGrpSpPr/>
          <p:nvPr/>
        </p:nvGrpSpPr>
        <p:grpSpPr>
          <a:xfrm>
            <a:off x="107504" y="1642416"/>
            <a:ext cx="8884096" cy="4773666"/>
            <a:chOff x="0" y="1642416"/>
            <a:chExt cx="9144000" cy="4773666"/>
          </a:xfrm>
        </p:grpSpPr>
        <p:sp>
          <p:nvSpPr>
            <p:cNvPr id="182276" name="Text Box 4">
              <a:extLst>
                <a:ext uri="{FF2B5EF4-FFF2-40B4-BE49-F238E27FC236}">
                  <a16:creationId xmlns:a16="http://schemas.microsoft.com/office/drawing/2014/main" id="{9B8994C6-2288-48E2-B7D8-58E99186D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615315"/>
              <a:ext cx="9144000" cy="2800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Через вершину </a:t>
              </a:r>
              <a:r>
                <a:rPr lang="en-US" altLang="ru-RU" i="1" dirty="0"/>
                <a:t>C </a:t>
              </a:r>
              <a:r>
                <a:rPr lang="ru-RU" altLang="ru-RU" dirty="0"/>
                <a:t>равнобедренной трапеции </a:t>
              </a:r>
              <a:r>
                <a:rPr lang="en-US" altLang="ru-RU" i="1" dirty="0"/>
                <a:t>ABCD </a:t>
              </a:r>
              <a:r>
                <a:rPr lang="ru-RU" altLang="ru-RU" dirty="0"/>
                <a:t>проведём прямую, параллельную диагонали </a:t>
              </a:r>
              <a:r>
                <a:rPr lang="en-US" altLang="ru-RU" i="1" dirty="0"/>
                <a:t>BD</a:t>
              </a:r>
              <a:r>
                <a:rPr lang="ru-RU" altLang="ru-RU" dirty="0"/>
                <a:t>. Обозначим </a:t>
              </a:r>
              <a:r>
                <a:rPr lang="en-US" altLang="ru-RU" i="1" dirty="0"/>
                <a:t>E </a:t>
              </a:r>
              <a:r>
                <a:rPr lang="ru-RU" altLang="ru-RU" dirty="0"/>
                <a:t>её точку пересечения с прямой </a:t>
              </a:r>
              <a:r>
                <a:rPr lang="en-US" altLang="ru-RU" i="1" dirty="0"/>
                <a:t>AB</a:t>
              </a:r>
              <a:r>
                <a:rPr lang="ru-RU" altLang="ru-RU" dirty="0"/>
                <a:t>. Четырёхугольник </a:t>
              </a:r>
              <a:r>
                <a:rPr lang="en-US" altLang="ru-RU" i="1" dirty="0"/>
                <a:t>BECD </a:t>
              </a:r>
              <a:r>
                <a:rPr lang="ru-RU" altLang="ru-RU" dirty="0"/>
                <a:t>– параллелограмм.</a:t>
              </a:r>
              <a:r>
                <a:rPr lang="en-US" altLang="ru-RU" dirty="0"/>
                <a:t> </a:t>
              </a:r>
              <a:r>
                <a:rPr lang="ru-RU" altLang="ru-RU" dirty="0"/>
                <a:t>Треугольник </a:t>
              </a:r>
              <a:r>
                <a:rPr lang="en-US" altLang="ru-RU" i="1" dirty="0"/>
                <a:t>AEC </a:t>
              </a:r>
              <a:r>
                <a:rPr lang="ru-RU" altLang="ru-RU" dirty="0"/>
                <a:t>прямоугольный и равнобедренный. Его гипотенуза </a:t>
              </a:r>
              <a:r>
                <a:rPr lang="en-US" altLang="ru-RU" i="1" dirty="0"/>
                <a:t>AE </a:t>
              </a:r>
              <a:r>
                <a:rPr lang="ru-RU" altLang="ru-RU" dirty="0"/>
                <a:t>равна удвоенной средней линии трапеции. Площадь трапеции равна площади этого треугольника и равна 16.</a:t>
              </a:r>
              <a:endParaRPr lang="ru-RU" altLang="ru-RU" i="1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46B3BAF6-F97D-4632-B99D-BBC43952E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1840" y="1642416"/>
              <a:ext cx="3219899" cy="17337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229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8181679F-380C-4203-B772-F34A2F3A9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132059B4-90B3-4CDE-9DEA-81D684503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площадь трапеции, изображенной на клетчатой бумаге, клетками которой являются единичные квадраты.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7C760AEE-2F97-44EF-A50C-E833E73DB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67944" name="Picture 8">
            <a:extLst>
              <a:ext uri="{FF2B5EF4-FFF2-40B4-BE49-F238E27FC236}">
                <a16:creationId xmlns:a16="http://schemas.microsoft.com/office/drawing/2014/main" id="{8965BD43-B575-4205-956E-63850A4CD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6CE24A98-874D-4714-B533-7AA797417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86371" name="Text Box 3">
            <a:extLst>
              <a:ext uri="{FF2B5EF4-FFF2-40B4-BE49-F238E27FC236}">
                <a16:creationId xmlns:a16="http://schemas.microsoft.com/office/drawing/2014/main" id="{27C4F70E-A8D1-4B4E-8C7D-86A75A8C1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площадь трапеции, изображенной на клетчатой бумаге, клетками которой являются единичные квадраты.</a:t>
            </a:r>
          </a:p>
        </p:txBody>
      </p:sp>
      <p:sp>
        <p:nvSpPr>
          <p:cNvPr id="186372" name="Text Box 4">
            <a:extLst>
              <a:ext uri="{FF2B5EF4-FFF2-40B4-BE49-F238E27FC236}">
                <a16:creationId xmlns:a16="http://schemas.microsoft.com/office/drawing/2014/main" id="{5E344B28-CC6D-49B8-BAD5-E02113B11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7,5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6374" name="Picture 6">
            <a:extLst>
              <a:ext uri="{FF2B5EF4-FFF2-40B4-BE49-F238E27FC236}">
                <a16:creationId xmlns:a16="http://schemas.microsoft.com/office/drawing/2014/main" id="{01A5F6DC-6FFD-4CED-8613-5FE48CE69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46063412-7733-4026-AB50-740F7B2EC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D8F08B1B-CB08-46D1-B0C3-F9EF06EC5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площадь трапеции, изображенной на клетчатой бумаге, клетками которой являются единичные квадраты.</a:t>
            </a:r>
          </a:p>
        </p:txBody>
      </p:sp>
      <p:sp>
        <p:nvSpPr>
          <p:cNvPr id="188420" name="Text Box 4">
            <a:extLst>
              <a:ext uri="{FF2B5EF4-FFF2-40B4-BE49-F238E27FC236}">
                <a16:creationId xmlns:a16="http://schemas.microsoft.com/office/drawing/2014/main" id="{D6149A4A-F92C-42AD-8E9A-750E28B45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8422" name="Picture 6">
            <a:extLst>
              <a:ext uri="{FF2B5EF4-FFF2-40B4-BE49-F238E27FC236}">
                <a16:creationId xmlns:a16="http://schemas.microsoft.com/office/drawing/2014/main" id="{3C024F59-B9E4-4276-BD3E-B85D1B16F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8031F98A-F2BE-4471-B158-FC6A6BAEC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019D6874-877B-4177-AE2F-54ECD9122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площадь трапеции, изображенной на клетчатой бумаге, клетками которой являются единичные квадраты.</a:t>
            </a:r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C9097C7C-C11E-4D0B-A10E-3A212974F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90470" name="Picture 6">
            <a:extLst>
              <a:ext uri="{FF2B5EF4-FFF2-40B4-BE49-F238E27FC236}">
                <a16:creationId xmlns:a16="http://schemas.microsoft.com/office/drawing/2014/main" id="{BB7520F0-2B07-487C-8233-55C86E54B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D9F533E7-1C7D-47B2-ADBB-3E2EF2701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92515" name="Text Box 3">
            <a:extLst>
              <a:ext uri="{FF2B5EF4-FFF2-40B4-BE49-F238E27FC236}">
                <a16:creationId xmlns:a16="http://schemas.microsoft.com/office/drawing/2014/main" id="{11F1C770-F348-4BDD-B7A9-81B823B21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площадь трапеции, изображенной на клетчатой бумаге, клетками которой являются единичные квадраты.</a:t>
            </a:r>
          </a:p>
        </p:txBody>
      </p:sp>
      <p:sp>
        <p:nvSpPr>
          <p:cNvPr id="192516" name="Text Box 4">
            <a:extLst>
              <a:ext uri="{FF2B5EF4-FFF2-40B4-BE49-F238E27FC236}">
                <a16:creationId xmlns:a16="http://schemas.microsoft.com/office/drawing/2014/main" id="{81D49766-45E8-4563-8EA7-928FCADA7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7,5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92518" name="Picture 6">
            <a:extLst>
              <a:ext uri="{FF2B5EF4-FFF2-40B4-BE49-F238E27FC236}">
                <a16:creationId xmlns:a16="http://schemas.microsoft.com/office/drawing/2014/main" id="{135232F3-7B45-4EC3-9260-821190E7F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9905141C-3EE8-45EE-BCFB-95647EB30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84323" name="Text Box 3">
            <a:extLst>
              <a:ext uri="{FF2B5EF4-FFF2-40B4-BE49-F238E27FC236}">
                <a16:creationId xmlns:a16="http://schemas.microsoft.com/office/drawing/2014/main" id="{E8DC401C-C9AF-43FA-8F4F-411A3BCFF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площадь трапеции, основания которой 12 см и 16 см, а высота 15 см.</a:t>
            </a: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EB7D4A05-369F-47EF-A230-E7E6050DE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210 см</a:t>
            </a:r>
            <a:r>
              <a:rPr lang="ru-RU" altLang="ru-RU" sz="3200" baseline="30000">
                <a:cs typeface="Times New Roman" panose="02020603050405020304" pitchFamily="18" charset="0"/>
              </a:rPr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F95F8E00-C4CB-432D-8B72-B16EFC8DA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94563" name="Text Box 3">
            <a:extLst>
              <a:ext uri="{FF2B5EF4-FFF2-40B4-BE49-F238E27FC236}">
                <a16:creationId xmlns:a16="http://schemas.microsoft.com/office/drawing/2014/main" id="{B35296DB-C385-4110-B7CE-07E6A94B7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Основания трапеции равны 10 см и 35 см, площадь равна 225 см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её высоту.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94564" name="Text Box 4">
            <a:extLst>
              <a:ext uri="{FF2B5EF4-FFF2-40B4-BE49-F238E27FC236}">
                <a16:creationId xmlns:a16="http://schemas.microsoft.com/office/drawing/2014/main" id="{95E12371-8B75-4AE8-A2C9-AF94047C1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10 см.</a:t>
            </a:r>
            <a:r>
              <a:rPr lang="ru-RU" alt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1347</Words>
  <Application>Microsoft Office PowerPoint</Application>
  <PresentationFormat>Экран (4:3)</PresentationFormat>
  <Paragraphs>126</Paragraphs>
  <Slides>25</Slides>
  <Notes>25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Cambria Math</vt:lpstr>
      <vt:lpstr>Times New Roman</vt:lpstr>
      <vt:lpstr>Оформление по умолчанию</vt:lpstr>
      <vt:lpstr>Equation</vt:lpstr>
      <vt:lpstr>Площадь трапеции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17*</vt:lpstr>
      <vt:lpstr>Упражнение 18</vt:lpstr>
      <vt:lpstr>Упражнение 19</vt:lpstr>
      <vt:lpstr>Упражнение 20*</vt:lpstr>
      <vt:lpstr>Упражнение 21</vt:lpstr>
      <vt:lpstr>Упражнение 22*</vt:lpstr>
      <vt:lpstr>Упражнение 23*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66</cp:revision>
  <dcterms:created xsi:type="dcterms:W3CDTF">2008-04-30T05:51:18Z</dcterms:created>
  <dcterms:modified xsi:type="dcterms:W3CDTF">2023-05-04T14:47:04Z</dcterms:modified>
</cp:coreProperties>
</file>