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0" r:id="rId2"/>
    <p:sldId id="338" r:id="rId3"/>
    <p:sldId id="316" r:id="rId4"/>
    <p:sldId id="307" r:id="rId5"/>
    <p:sldId id="308" r:id="rId6"/>
    <p:sldId id="337" r:id="rId7"/>
    <p:sldId id="309" r:id="rId8"/>
    <p:sldId id="310" r:id="rId9"/>
    <p:sldId id="311" r:id="rId10"/>
    <p:sldId id="312" r:id="rId11"/>
    <p:sldId id="313" r:id="rId12"/>
    <p:sldId id="314" r:id="rId13"/>
    <p:sldId id="323" r:id="rId14"/>
    <p:sldId id="332" r:id="rId15"/>
    <p:sldId id="339" r:id="rId16"/>
    <p:sldId id="336" r:id="rId17"/>
    <p:sldId id="333" r:id="rId18"/>
    <p:sldId id="334" r:id="rId19"/>
    <p:sldId id="335" r:id="rId20"/>
    <p:sldId id="340" r:id="rId21"/>
  </p:sldIdLst>
  <p:sldSz cx="9144000" cy="6858000" type="screen4x3"/>
  <p:notesSz cx="6858000" cy="9144000"/>
  <p:defaultTextStyle>
    <a:defPPr>
      <a:defRPr lang="ru-RU"/>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55" autoAdjust="0"/>
    <p:restoredTop sz="90929"/>
  </p:normalViewPr>
  <p:slideViewPr>
    <p:cSldViewPr>
      <p:cViewPr varScale="1">
        <p:scale>
          <a:sx n="95" d="100"/>
          <a:sy n="95" d="100"/>
        </p:scale>
        <p:origin x="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CCEB1E3-7E2A-44FA-A1E0-6429CC5E6B1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ltLang="ru-RU"/>
          </a:p>
        </p:txBody>
      </p:sp>
      <p:sp>
        <p:nvSpPr>
          <p:cNvPr id="6147" name="Rectangle 3">
            <a:extLst>
              <a:ext uri="{FF2B5EF4-FFF2-40B4-BE49-F238E27FC236}">
                <a16:creationId xmlns:a16="http://schemas.microsoft.com/office/drawing/2014/main" id="{77A20A1C-4044-468D-96B1-17B94CFD1056}"/>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ltLang="ru-RU"/>
          </a:p>
        </p:txBody>
      </p:sp>
      <p:sp>
        <p:nvSpPr>
          <p:cNvPr id="6148" name="Rectangle 4">
            <a:extLst>
              <a:ext uri="{FF2B5EF4-FFF2-40B4-BE49-F238E27FC236}">
                <a16:creationId xmlns:a16="http://schemas.microsoft.com/office/drawing/2014/main" id="{A4D0E3EE-1C26-4E64-A8F3-9E60BFFD042E}"/>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a:extLst>
              <a:ext uri="{FF2B5EF4-FFF2-40B4-BE49-F238E27FC236}">
                <a16:creationId xmlns:a16="http://schemas.microsoft.com/office/drawing/2014/main" id="{6B193088-5852-4EBC-9C81-9494AA24D40A}"/>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6150" name="Rectangle 6">
            <a:extLst>
              <a:ext uri="{FF2B5EF4-FFF2-40B4-BE49-F238E27FC236}">
                <a16:creationId xmlns:a16="http://schemas.microsoft.com/office/drawing/2014/main" id="{8B45C9AC-5788-4A5F-AC46-0202196245AC}"/>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ltLang="ru-RU"/>
          </a:p>
        </p:txBody>
      </p:sp>
      <p:sp>
        <p:nvSpPr>
          <p:cNvPr id="6151" name="Rectangle 7">
            <a:extLst>
              <a:ext uri="{FF2B5EF4-FFF2-40B4-BE49-F238E27FC236}">
                <a16:creationId xmlns:a16="http://schemas.microsoft.com/office/drawing/2014/main" id="{AB6DF5B5-9659-4672-A240-92FC6B1A4311}"/>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188524B-A1C8-423D-B619-496418E0CF37}"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18229-50C5-4C63-80F8-FCC1CB27E886}"/>
              </a:ext>
            </a:extLst>
          </p:cNvPr>
          <p:cNvSpPr>
            <a:spLocks noGrp="1" noChangeArrowheads="1"/>
          </p:cNvSpPr>
          <p:nvPr>
            <p:ph type="sldNum" sz="quarter" idx="5"/>
          </p:nvPr>
        </p:nvSpPr>
        <p:spPr>
          <a:ln/>
        </p:spPr>
        <p:txBody>
          <a:bodyPr/>
          <a:lstStyle/>
          <a:p>
            <a:fld id="{2BCF2C78-B0D4-44F5-9877-9267CB02A0CC}" type="slidenum">
              <a:rPr lang="ru-RU" altLang="ru-RU"/>
              <a:pPr/>
              <a:t>1</a:t>
            </a:fld>
            <a:endParaRPr lang="ru-RU" altLang="ru-RU"/>
          </a:p>
        </p:txBody>
      </p:sp>
      <p:sp>
        <p:nvSpPr>
          <p:cNvPr id="93186" name="Rectangle 2">
            <a:extLst>
              <a:ext uri="{FF2B5EF4-FFF2-40B4-BE49-F238E27FC236}">
                <a16:creationId xmlns:a16="http://schemas.microsoft.com/office/drawing/2014/main" id="{73A7019A-B55F-4827-A2FB-90953763C8B1}"/>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3187" name="Rectangle 3">
            <a:extLst>
              <a:ext uri="{FF2B5EF4-FFF2-40B4-BE49-F238E27FC236}">
                <a16:creationId xmlns:a16="http://schemas.microsoft.com/office/drawing/2014/main" id="{213FF9BE-95E5-42FD-9A75-18DB76E55DE8}"/>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F86DB35-905F-47E0-8592-F159CBD2B9D2}"/>
              </a:ext>
            </a:extLst>
          </p:cNvPr>
          <p:cNvSpPr>
            <a:spLocks noGrp="1" noChangeArrowheads="1"/>
          </p:cNvSpPr>
          <p:nvPr>
            <p:ph type="sldNum" sz="quarter" idx="5"/>
          </p:nvPr>
        </p:nvSpPr>
        <p:spPr>
          <a:ln/>
        </p:spPr>
        <p:txBody>
          <a:bodyPr/>
          <a:lstStyle/>
          <a:p>
            <a:fld id="{CDCBD84F-32DC-47B0-8D68-A4C20CE72BA6}" type="slidenum">
              <a:rPr lang="ru-RU" altLang="ru-RU"/>
              <a:pPr/>
              <a:t>10</a:t>
            </a:fld>
            <a:endParaRPr lang="ru-RU" altLang="ru-RU"/>
          </a:p>
        </p:txBody>
      </p:sp>
      <p:sp>
        <p:nvSpPr>
          <p:cNvPr id="160770" name="Rectangle 2">
            <a:extLst>
              <a:ext uri="{FF2B5EF4-FFF2-40B4-BE49-F238E27FC236}">
                <a16:creationId xmlns:a16="http://schemas.microsoft.com/office/drawing/2014/main" id="{45610734-78C6-4ED3-B9AC-C4A06657B722}"/>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60771" name="Rectangle 3">
            <a:extLst>
              <a:ext uri="{FF2B5EF4-FFF2-40B4-BE49-F238E27FC236}">
                <a16:creationId xmlns:a16="http://schemas.microsoft.com/office/drawing/2014/main" id="{37E290B1-7EA7-497F-8095-DD6559CB2041}"/>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F302251-39D8-49B5-93C1-0BCE6CAEC5EF}"/>
              </a:ext>
            </a:extLst>
          </p:cNvPr>
          <p:cNvSpPr>
            <a:spLocks noGrp="1" noChangeArrowheads="1"/>
          </p:cNvSpPr>
          <p:nvPr>
            <p:ph type="sldNum" sz="quarter" idx="5"/>
          </p:nvPr>
        </p:nvSpPr>
        <p:spPr>
          <a:ln/>
        </p:spPr>
        <p:txBody>
          <a:bodyPr/>
          <a:lstStyle/>
          <a:p>
            <a:fld id="{DB46A3A3-5008-4741-AEE0-D88FE06F7F71}" type="slidenum">
              <a:rPr lang="ru-RU" altLang="ru-RU"/>
              <a:pPr/>
              <a:t>11</a:t>
            </a:fld>
            <a:endParaRPr lang="ru-RU" altLang="ru-RU"/>
          </a:p>
        </p:txBody>
      </p:sp>
      <p:sp>
        <p:nvSpPr>
          <p:cNvPr id="162818" name="Rectangle 2">
            <a:extLst>
              <a:ext uri="{FF2B5EF4-FFF2-40B4-BE49-F238E27FC236}">
                <a16:creationId xmlns:a16="http://schemas.microsoft.com/office/drawing/2014/main" id="{0A4A11C6-D6CF-4C7E-B6AC-C32CFEEC9189}"/>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62819" name="Rectangle 3">
            <a:extLst>
              <a:ext uri="{FF2B5EF4-FFF2-40B4-BE49-F238E27FC236}">
                <a16:creationId xmlns:a16="http://schemas.microsoft.com/office/drawing/2014/main" id="{1D1CE3AA-67E9-4827-AB6D-D90C713A1600}"/>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C8819EB-B8C5-4858-9AE5-FE33C32D4B4C}"/>
              </a:ext>
            </a:extLst>
          </p:cNvPr>
          <p:cNvSpPr>
            <a:spLocks noGrp="1" noChangeArrowheads="1"/>
          </p:cNvSpPr>
          <p:nvPr>
            <p:ph type="sldNum" sz="quarter" idx="5"/>
          </p:nvPr>
        </p:nvSpPr>
        <p:spPr>
          <a:ln/>
        </p:spPr>
        <p:txBody>
          <a:bodyPr/>
          <a:lstStyle/>
          <a:p>
            <a:fld id="{148A3F68-3F6D-4AFC-BC7B-D2C058972BDF}" type="slidenum">
              <a:rPr lang="ru-RU" altLang="ru-RU"/>
              <a:pPr/>
              <a:t>12</a:t>
            </a:fld>
            <a:endParaRPr lang="ru-RU" altLang="ru-RU"/>
          </a:p>
        </p:txBody>
      </p:sp>
      <p:sp>
        <p:nvSpPr>
          <p:cNvPr id="164866" name="Rectangle 2">
            <a:extLst>
              <a:ext uri="{FF2B5EF4-FFF2-40B4-BE49-F238E27FC236}">
                <a16:creationId xmlns:a16="http://schemas.microsoft.com/office/drawing/2014/main" id="{6D97767A-4E9C-47BC-B7CF-7EE1F0937A46}"/>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64867" name="Rectangle 3">
            <a:extLst>
              <a:ext uri="{FF2B5EF4-FFF2-40B4-BE49-F238E27FC236}">
                <a16:creationId xmlns:a16="http://schemas.microsoft.com/office/drawing/2014/main" id="{1DC3302F-0E90-486D-ADD8-90A95EFC33D0}"/>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866F0C4-F2B0-4657-B23C-3E1AEB1A2868}"/>
              </a:ext>
            </a:extLst>
          </p:cNvPr>
          <p:cNvSpPr>
            <a:spLocks noGrp="1" noChangeArrowheads="1"/>
          </p:cNvSpPr>
          <p:nvPr>
            <p:ph type="sldNum" sz="quarter" idx="5"/>
          </p:nvPr>
        </p:nvSpPr>
        <p:spPr>
          <a:ln/>
        </p:spPr>
        <p:txBody>
          <a:bodyPr/>
          <a:lstStyle/>
          <a:p>
            <a:fld id="{877237DE-F3D4-49FA-8B37-0BB0ACF25CD2}" type="slidenum">
              <a:rPr lang="ru-RU" altLang="ru-RU"/>
              <a:pPr/>
              <a:t>13</a:t>
            </a:fld>
            <a:endParaRPr lang="ru-RU" altLang="ru-RU"/>
          </a:p>
        </p:txBody>
      </p:sp>
      <p:sp>
        <p:nvSpPr>
          <p:cNvPr id="183298" name="Rectangle 2">
            <a:extLst>
              <a:ext uri="{FF2B5EF4-FFF2-40B4-BE49-F238E27FC236}">
                <a16:creationId xmlns:a16="http://schemas.microsoft.com/office/drawing/2014/main" id="{129E35E0-E6AC-406C-ACDB-3576F912E5F9}"/>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3299" name="Rectangle 3">
            <a:extLst>
              <a:ext uri="{FF2B5EF4-FFF2-40B4-BE49-F238E27FC236}">
                <a16:creationId xmlns:a16="http://schemas.microsoft.com/office/drawing/2014/main" id="{548088CF-AE22-4BED-B506-CF820DC2F91C}"/>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E66AA9-B4DB-4BFA-B5EA-352B5315AD89}"/>
              </a:ext>
            </a:extLst>
          </p:cNvPr>
          <p:cNvSpPr>
            <a:spLocks noGrp="1" noChangeArrowheads="1"/>
          </p:cNvSpPr>
          <p:nvPr>
            <p:ph type="sldNum" sz="quarter" idx="5"/>
          </p:nvPr>
        </p:nvSpPr>
        <p:spPr>
          <a:ln/>
        </p:spPr>
        <p:txBody>
          <a:bodyPr/>
          <a:lstStyle/>
          <a:p>
            <a:fld id="{1465EB4D-224F-43BB-8C1F-C82712740DD0}" type="slidenum">
              <a:rPr lang="ru-RU" altLang="ru-RU"/>
              <a:pPr/>
              <a:t>14</a:t>
            </a:fld>
            <a:endParaRPr lang="ru-RU" altLang="ru-RU"/>
          </a:p>
        </p:txBody>
      </p:sp>
      <p:sp>
        <p:nvSpPr>
          <p:cNvPr id="201730" name="Rectangle 2">
            <a:extLst>
              <a:ext uri="{FF2B5EF4-FFF2-40B4-BE49-F238E27FC236}">
                <a16:creationId xmlns:a16="http://schemas.microsoft.com/office/drawing/2014/main" id="{37169B90-7E31-4715-85B5-67C1EE03E299}"/>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1731" name="Rectangle 3">
            <a:extLst>
              <a:ext uri="{FF2B5EF4-FFF2-40B4-BE49-F238E27FC236}">
                <a16:creationId xmlns:a16="http://schemas.microsoft.com/office/drawing/2014/main" id="{9543B626-BEA3-4C6F-8D6E-9ED7B3B193B4}"/>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EA9CDFC-77AB-410F-9A4D-BF70976CA285}"/>
              </a:ext>
            </a:extLst>
          </p:cNvPr>
          <p:cNvSpPr>
            <a:spLocks noGrp="1" noChangeArrowheads="1"/>
          </p:cNvSpPr>
          <p:nvPr>
            <p:ph type="sldNum" sz="quarter" idx="5"/>
          </p:nvPr>
        </p:nvSpPr>
        <p:spPr>
          <a:ln/>
        </p:spPr>
        <p:txBody>
          <a:bodyPr/>
          <a:lstStyle/>
          <a:p>
            <a:fld id="{09E7CEBB-E465-4422-8899-21E4CE786AED}" type="slidenum">
              <a:rPr lang="ru-RU" altLang="ru-RU"/>
              <a:pPr/>
              <a:t>15</a:t>
            </a:fld>
            <a:endParaRPr lang="ru-RU" altLang="ru-RU"/>
          </a:p>
        </p:txBody>
      </p:sp>
      <p:sp>
        <p:nvSpPr>
          <p:cNvPr id="201730" name="Rectangle 2">
            <a:extLst>
              <a:ext uri="{FF2B5EF4-FFF2-40B4-BE49-F238E27FC236}">
                <a16:creationId xmlns:a16="http://schemas.microsoft.com/office/drawing/2014/main" id="{15B3FAFE-0F2B-49DB-9A16-9061FBDB4AA4}"/>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1731" name="Rectangle 3">
            <a:extLst>
              <a:ext uri="{FF2B5EF4-FFF2-40B4-BE49-F238E27FC236}">
                <a16:creationId xmlns:a16="http://schemas.microsoft.com/office/drawing/2014/main" id="{AF35AA48-7F39-4EA1-9D0D-DFF468C06052}"/>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178060A-178C-4591-9B29-2CE6FFF777CD}"/>
              </a:ext>
            </a:extLst>
          </p:cNvPr>
          <p:cNvSpPr>
            <a:spLocks noGrp="1" noChangeArrowheads="1"/>
          </p:cNvSpPr>
          <p:nvPr>
            <p:ph type="sldNum" sz="quarter" idx="5"/>
          </p:nvPr>
        </p:nvSpPr>
        <p:spPr>
          <a:ln/>
        </p:spPr>
        <p:txBody>
          <a:bodyPr/>
          <a:lstStyle/>
          <a:p>
            <a:fld id="{7FDAA123-E978-4B9A-81F5-B018FB631A94}" type="slidenum">
              <a:rPr lang="ru-RU" altLang="ru-RU"/>
              <a:pPr/>
              <a:t>16</a:t>
            </a:fld>
            <a:endParaRPr lang="ru-RU" altLang="ru-RU"/>
          </a:p>
        </p:txBody>
      </p:sp>
      <p:sp>
        <p:nvSpPr>
          <p:cNvPr id="214018" name="Rectangle 2">
            <a:extLst>
              <a:ext uri="{FF2B5EF4-FFF2-40B4-BE49-F238E27FC236}">
                <a16:creationId xmlns:a16="http://schemas.microsoft.com/office/drawing/2014/main" id="{5CFD46A5-8BAB-4875-925B-36BD3B26A66F}"/>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4019" name="Rectangle 3">
            <a:extLst>
              <a:ext uri="{FF2B5EF4-FFF2-40B4-BE49-F238E27FC236}">
                <a16:creationId xmlns:a16="http://schemas.microsoft.com/office/drawing/2014/main" id="{E38A2D6A-BBBC-4E01-AD64-0C5F3E86DFE1}"/>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C3E27F2-2A7F-4DA0-BEFA-9176E194AC5C}"/>
              </a:ext>
            </a:extLst>
          </p:cNvPr>
          <p:cNvSpPr>
            <a:spLocks noGrp="1" noChangeArrowheads="1"/>
          </p:cNvSpPr>
          <p:nvPr>
            <p:ph type="sldNum" sz="quarter" idx="5"/>
          </p:nvPr>
        </p:nvSpPr>
        <p:spPr>
          <a:ln/>
        </p:spPr>
        <p:txBody>
          <a:bodyPr/>
          <a:lstStyle/>
          <a:p>
            <a:fld id="{2FBE1B9B-3010-4374-B0ED-7BF0AAF9DCA5}" type="slidenum">
              <a:rPr lang="ru-RU" altLang="ru-RU"/>
              <a:pPr/>
              <a:t>17</a:t>
            </a:fld>
            <a:endParaRPr lang="ru-RU" altLang="ru-RU"/>
          </a:p>
        </p:txBody>
      </p:sp>
      <p:sp>
        <p:nvSpPr>
          <p:cNvPr id="203778" name="Rectangle 2">
            <a:extLst>
              <a:ext uri="{FF2B5EF4-FFF2-40B4-BE49-F238E27FC236}">
                <a16:creationId xmlns:a16="http://schemas.microsoft.com/office/drawing/2014/main" id="{6F7F7D4B-D5EE-4011-A152-805EAB38E386}"/>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3779" name="Rectangle 3">
            <a:extLst>
              <a:ext uri="{FF2B5EF4-FFF2-40B4-BE49-F238E27FC236}">
                <a16:creationId xmlns:a16="http://schemas.microsoft.com/office/drawing/2014/main" id="{B77673D2-608E-4B2E-95D2-BA3B08B5E807}"/>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00EF091-3D33-44CC-9B0E-AF2D50BD680B}"/>
              </a:ext>
            </a:extLst>
          </p:cNvPr>
          <p:cNvSpPr>
            <a:spLocks noGrp="1" noChangeArrowheads="1"/>
          </p:cNvSpPr>
          <p:nvPr>
            <p:ph type="sldNum" sz="quarter" idx="5"/>
          </p:nvPr>
        </p:nvSpPr>
        <p:spPr>
          <a:ln/>
        </p:spPr>
        <p:txBody>
          <a:bodyPr/>
          <a:lstStyle/>
          <a:p>
            <a:fld id="{ECBA3175-25EC-4A31-AA40-69285FF988BF}" type="slidenum">
              <a:rPr lang="ru-RU" altLang="ru-RU"/>
              <a:pPr/>
              <a:t>18</a:t>
            </a:fld>
            <a:endParaRPr lang="ru-RU" altLang="ru-RU"/>
          </a:p>
        </p:txBody>
      </p:sp>
      <p:sp>
        <p:nvSpPr>
          <p:cNvPr id="205826" name="Rectangle 2">
            <a:extLst>
              <a:ext uri="{FF2B5EF4-FFF2-40B4-BE49-F238E27FC236}">
                <a16:creationId xmlns:a16="http://schemas.microsoft.com/office/drawing/2014/main" id="{33415F29-C039-4077-9EDC-B299CB401161}"/>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5827" name="Rectangle 3">
            <a:extLst>
              <a:ext uri="{FF2B5EF4-FFF2-40B4-BE49-F238E27FC236}">
                <a16:creationId xmlns:a16="http://schemas.microsoft.com/office/drawing/2014/main" id="{13D892D4-3242-4BA5-8997-EB6A6229271F}"/>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3BA97D1-9D1A-48C3-B694-62607CE12555}"/>
              </a:ext>
            </a:extLst>
          </p:cNvPr>
          <p:cNvSpPr>
            <a:spLocks noGrp="1" noChangeArrowheads="1"/>
          </p:cNvSpPr>
          <p:nvPr>
            <p:ph type="sldNum" sz="quarter" idx="5"/>
          </p:nvPr>
        </p:nvSpPr>
        <p:spPr>
          <a:ln/>
        </p:spPr>
        <p:txBody>
          <a:bodyPr/>
          <a:lstStyle/>
          <a:p>
            <a:fld id="{4F4BF8AE-9171-4583-8BCA-AF8A1D337E0E}" type="slidenum">
              <a:rPr lang="ru-RU" altLang="ru-RU"/>
              <a:pPr/>
              <a:t>19</a:t>
            </a:fld>
            <a:endParaRPr lang="ru-RU" altLang="ru-RU"/>
          </a:p>
        </p:txBody>
      </p:sp>
      <p:sp>
        <p:nvSpPr>
          <p:cNvPr id="207874" name="Rectangle 2">
            <a:extLst>
              <a:ext uri="{FF2B5EF4-FFF2-40B4-BE49-F238E27FC236}">
                <a16:creationId xmlns:a16="http://schemas.microsoft.com/office/drawing/2014/main" id="{3C0E182E-7AFB-4E8D-8C2D-A09366BCBDF1}"/>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7875" name="Rectangle 3">
            <a:extLst>
              <a:ext uri="{FF2B5EF4-FFF2-40B4-BE49-F238E27FC236}">
                <a16:creationId xmlns:a16="http://schemas.microsoft.com/office/drawing/2014/main" id="{7D920A61-1479-4276-B106-C97CBE55754E}"/>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18229-50C5-4C63-80F8-FCC1CB27E886}"/>
              </a:ext>
            </a:extLst>
          </p:cNvPr>
          <p:cNvSpPr>
            <a:spLocks noGrp="1" noChangeArrowheads="1"/>
          </p:cNvSpPr>
          <p:nvPr>
            <p:ph type="sldNum" sz="quarter" idx="5"/>
          </p:nvPr>
        </p:nvSpPr>
        <p:spPr>
          <a:ln/>
        </p:spPr>
        <p:txBody>
          <a:bodyPr/>
          <a:lstStyle/>
          <a:p>
            <a:fld id="{2BCF2C78-B0D4-44F5-9877-9267CB02A0CC}" type="slidenum">
              <a:rPr lang="ru-RU" altLang="ru-RU"/>
              <a:pPr/>
              <a:t>2</a:t>
            </a:fld>
            <a:endParaRPr lang="ru-RU" altLang="ru-RU"/>
          </a:p>
        </p:txBody>
      </p:sp>
      <p:sp>
        <p:nvSpPr>
          <p:cNvPr id="93186" name="Rectangle 2">
            <a:extLst>
              <a:ext uri="{FF2B5EF4-FFF2-40B4-BE49-F238E27FC236}">
                <a16:creationId xmlns:a16="http://schemas.microsoft.com/office/drawing/2014/main" id="{73A7019A-B55F-4827-A2FB-90953763C8B1}"/>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3187" name="Rectangle 3">
            <a:extLst>
              <a:ext uri="{FF2B5EF4-FFF2-40B4-BE49-F238E27FC236}">
                <a16:creationId xmlns:a16="http://schemas.microsoft.com/office/drawing/2014/main" id="{213FF9BE-95E5-42FD-9A75-18DB76E55DE8}"/>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10534840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3BA97D1-9D1A-48C3-B694-62607CE12555}"/>
              </a:ext>
            </a:extLst>
          </p:cNvPr>
          <p:cNvSpPr>
            <a:spLocks noGrp="1" noChangeArrowheads="1"/>
          </p:cNvSpPr>
          <p:nvPr>
            <p:ph type="sldNum" sz="quarter" idx="5"/>
          </p:nvPr>
        </p:nvSpPr>
        <p:spPr>
          <a:ln/>
        </p:spPr>
        <p:txBody>
          <a:bodyPr/>
          <a:lstStyle/>
          <a:p>
            <a:fld id="{4F4BF8AE-9171-4583-8BCA-AF8A1D337E0E}" type="slidenum">
              <a:rPr lang="ru-RU" altLang="ru-RU"/>
              <a:pPr/>
              <a:t>20</a:t>
            </a:fld>
            <a:endParaRPr lang="ru-RU" altLang="ru-RU"/>
          </a:p>
        </p:txBody>
      </p:sp>
      <p:sp>
        <p:nvSpPr>
          <p:cNvPr id="207874" name="Rectangle 2">
            <a:extLst>
              <a:ext uri="{FF2B5EF4-FFF2-40B4-BE49-F238E27FC236}">
                <a16:creationId xmlns:a16="http://schemas.microsoft.com/office/drawing/2014/main" id="{3C0E182E-7AFB-4E8D-8C2D-A09366BCBDF1}"/>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7875" name="Rectangle 3">
            <a:extLst>
              <a:ext uri="{FF2B5EF4-FFF2-40B4-BE49-F238E27FC236}">
                <a16:creationId xmlns:a16="http://schemas.microsoft.com/office/drawing/2014/main" id="{7D920A61-1479-4276-B106-C97CBE55754E}"/>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extLst>
      <p:ext uri="{BB962C8B-B14F-4D97-AF65-F5344CB8AC3E}">
        <p14:creationId xmlns:p14="http://schemas.microsoft.com/office/powerpoint/2010/main" val="35047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4104279-2F46-41A7-86DB-26315395F1FA}"/>
              </a:ext>
            </a:extLst>
          </p:cNvPr>
          <p:cNvSpPr>
            <a:spLocks noGrp="1" noChangeArrowheads="1"/>
          </p:cNvSpPr>
          <p:nvPr>
            <p:ph type="sldNum" sz="quarter" idx="5"/>
          </p:nvPr>
        </p:nvSpPr>
        <p:spPr>
          <a:ln/>
        </p:spPr>
        <p:txBody>
          <a:bodyPr/>
          <a:lstStyle/>
          <a:p>
            <a:fld id="{F4FBA44A-0194-4456-834A-1BA4C30C2F54}" type="slidenum">
              <a:rPr lang="ru-RU" altLang="ru-RU"/>
              <a:pPr/>
              <a:t>3</a:t>
            </a:fld>
            <a:endParaRPr lang="ru-RU" altLang="ru-RU"/>
          </a:p>
        </p:txBody>
      </p:sp>
      <p:sp>
        <p:nvSpPr>
          <p:cNvPr id="168962" name="Rectangle 2">
            <a:extLst>
              <a:ext uri="{FF2B5EF4-FFF2-40B4-BE49-F238E27FC236}">
                <a16:creationId xmlns:a16="http://schemas.microsoft.com/office/drawing/2014/main" id="{9B993DE1-1A43-4565-9D0F-A3DB251D028A}"/>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68963" name="Rectangle 3">
            <a:extLst>
              <a:ext uri="{FF2B5EF4-FFF2-40B4-BE49-F238E27FC236}">
                <a16:creationId xmlns:a16="http://schemas.microsoft.com/office/drawing/2014/main" id="{455961DD-3D49-4D7D-B2A7-E95E87F2FB03}"/>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91019FE-C311-4129-87AC-D441A24DA458}"/>
              </a:ext>
            </a:extLst>
          </p:cNvPr>
          <p:cNvSpPr>
            <a:spLocks noGrp="1" noChangeArrowheads="1"/>
          </p:cNvSpPr>
          <p:nvPr>
            <p:ph type="sldNum" sz="quarter" idx="5"/>
          </p:nvPr>
        </p:nvSpPr>
        <p:spPr>
          <a:ln/>
        </p:spPr>
        <p:txBody>
          <a:bodyPr/>
          <a:lstStyle/>
          <a:p>
            <a:fld id="{84F088E2-E32A-42EC-A5F9-37B907375244}" type="slidenum">
              <a:rPr lang="ru-RU" altLang="ru-RU"/>
              <a:pPr/>
              <a:t>4</a:t>
            </a:fld>
            <a:endParaRPr lang="ru-RU" altLang="ru-RU"/>
          </a:p>
        </p:txBody>
      </p:sp>
      <p:sp>
        <p:nvSpPr>
          <p:cNvPr id="150530" name="Rectangle 2">
            <a:extLst>
              <a:ext uri="{FF2B5EF4-FFF2-40B4-BE49-F238E27FC236}">
                <a16:creationId xmlns:a16="http://schemas.microsoft.com/office/drawing/2014/main" id="{A968B9E4-067E-4219-8E04-284913246467}"/>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0531" name="Rectangle 3">
            <a:extLst>
              <a:ext uri="{FF2B5EF4-FFF2-40B4-BE49-F238E27FC236}">
                <a16:creationId xmlns:a16="http://schemas.microsoft.com/office/drawing/2014/main" id="{FE7717BC-8505-42BB-BB80-5337145E707D}"/>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25E10C0-F497-46D4-9F7C-F2351E4B4AD6}"/>
              </a:ext>
            </a:extLst>
          </p:cNvPr>
          <p:cNvSpPr>
            <a:spLocks noGrp="1" noChangeArrowheads="1"/>
          </p:cNvSpPr>
          <p:nvPr>
            <p:ph type="sldNum" sz="quarter" idx="5"/>
          </p:nvPr>
        </p:nvSpPr>
        <p:spPr>
          <a:ln/>
        </p:spPr>
        <p:txBody>
          <a:bodyPr/>
          <a:lstStyle/>
          <a:p>
            <a:fld id="{FCF8651A-CA0C-4048-A8F8-BB82A054DC82}" type="slidenum">
              <a:rPr lang="ru-RU" altLang="ru-RU"/>
              <a:pPr/>
              <a:t>5</a:t>
            </a:fld>
            <a:endParaRPr lang="ru-RU" altLang="ru-RU"/>
          </a:p>
        </p:txBody>
      </p:sp>
      <p:sp>
        <p:nvSpPr>
          <p:cNvPr id="152578" name="Rectangle 2">
            <a:extLst>
              <a:ext uri="{FF2B5EF4-FFF2-40B4-BE49-F238E27FC236}">
                <a16:creationId xmlns:a16="http://schemas.microsoft.com/office/drawing/2014/main" id="{AF9A4650-BEBC-48DC-A234-DDF7ECE3ABED}"/>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2579" name="Rectangle 3">
            <a:extLst>
              <a:ext uri="{FF2B5EF4-FFF2-40B4-BE49-F238E27FC236}">
                <a16:creationId xmlns:a16="http://schemas.microsoft.com/office/drawing/2014/main" id="{BD1965A8-8A35-46C3-A7E0-2A90DCD2FE88}"/>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26EE5B0-749F-4176-9FF5-4F2BCAB38012}"/>
              </a:ext>
            </a:extLst>
          </p:cNvPr>
          <p:cNvSpPr>
            <a:spLocks noGrp="1" noChangeArrowheads="1"/>
          </p:cNvSpPr>
          <p:nvPr>
            <p:ph type="sldNum" sz="quarter" idx="5"/>
          </p:nvPr>
        </p:nvSpPr>
        <p:spPr>
          <a:ln/>
        </p:spPr>
        <p:txBody>
          <a:bodyPr/>
          <a:lstStyle/>
          <a:p>
            <a:fld id="{D869ACFF-E4AC-4501-9057-9D108CDAAA1A}" type="slidenum">
              <a:rPr lang="ru-RU" altLang="ru-RU"/>
              <a:pPr/>
              <a:t>6</a:t>
            </a:fld>
            <a:endParaRPr lang="ru-RU" altLang="ru-RU"/>
          </a:p>
        </p:txBody>
      </p:sp>
      <p:sp>
        <p:nvSpPr>
          <p:cNvPr id="216066" name="Rectangle 2">
            <a:extLst>
              <a:ext uri="{FF2B5EF4-FFF2-40B4-BE49-F238E27FC236}">
                <a16:creationId xmlns:a16="http://schemas.microsoft.com/office/drawing/2014/main" id="{7B0665E3-ECB4-488E-B34B-E0F28F352A02}"/>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6067" name="Rectangle 3">
            <a:extLst>
              <a:ext uri="{FF2B5EF4-FFF2-40B4-BE49-F238E27FC236}">
                <a16:creationId xmlns:a16="http://schemas.microsoft.com/office/drawing/2014/main" id="{EC418D77-9D83-4444-A1BD-D538E97816DE}"/>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885ED2B-8070-4E37-BF81-B9EBCC2B8D4B}"/>
              </a:ext>
            </a:extLst>
          </p:cNvPr>
          <p:cNvSpPr>
            <a:spLocks noGrp="1" noChangeArrowheads="1"/>
          </p:cNvSpPr>
          <p:nvPr>
            <p:ph type="sldNum" sz="quarter" idx="5"/>
          </p:nvPr>
        </p:nvSpPr>
        <p:spPr>
          <a:ln/>
        </p:spPr>
        <p:txBody>
          <a:bodyPr/>
          <a:lstStyle/>
          <a:p>
            <a:fld id="{C250B22C-46E6-44E2-933C-8B3531949169}" type="slidenum">
              <a:rPr lang="ru-RU" altLang="ru-RU"/>
              <a:pPr/>
              <a:t>7</a:t>
            </a:fld>
            <a:endParaRPr lang="ru-RU" altLang="ru-RU"/>
          </a:p>
        </p:txBody>
      </p:sp>
      <p:sp>
        <p:nvSpPr>
          <p:cNvPr id="154626" name="Rectangle 2">
            <a:extLst>
              <a:ext uri="{FF2B5EF4-FFF2-40B4-BE49-F238E27FC236}">
                <a16:creationId xmlns:a16="http://schemas.microsoft.com/office/drawing/2014/main" id="{C0A4E106-0691-4B38-BDEB-510B5E4FAE49}"/>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4627" name="Rectangle 3">
            <a:extLst>
              <a:ext uri="{FF2B5EF4-FFF2-40B4-BE49-F238E27FC236}">
                <a16:creationId xmlns:a16="http://schemas.microsoft.com/office/drawing/2014/main" id="{AF47F595-91D2-4301-A408-9C2AF6BF52F3}"/>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C9217B6-52DA-4BFE-B0F4-2590E8C954C7}"/>
              </a:ext>
            </a:extLst>
          </p:cNvPr>
          <p:cNvSpPr>
            <a:spLocks noGrp="1" noChangeArrowheads="1"/>
          </p:cNvSpPr>
          <p:nvPr>
            <p:ph type="sldNum" sz="quarter" idx="5"/>
          </p:nvPr>
        </p:nvSpPr>
        <p:spPr>
          <a:ln/>
        </p:spPr>
        <p:txBody>
          <a:bodyPr/>
          <a:lstStyle/>
          <a:p>
            <a:fld id="{58B6AF95-D6B9-433F-9EE0-48F5439CF35E}" type="slidenum">
              <a:rPr lang="ru-RU" altLang="ru-RU"/>
              <a:pPr/>
              <a:t>8</a:t>
            </a:fld>
            <a:endParaRPr lang="ru-RU" altLang="ru-RU"/>
          </a:p>
        </p:txBody>
      </p:sp>
      <p:sp>
        <p:nvSpPr>
          <p:cNvPr id="156674" name="Rectangle 2">
            <a:extLst>
              <a:ext uri="{FF2B5EF4-FFF2-40B4-BE49-F238E27FC236}">
                <a16:creationId xmlns:a16="http://schemas.microsoft.com/office/drawing/2014/main" id="{3BD4F621-BD05-4ACE-B7E6-07C83C6745B3}"/>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6675" name="Rectangle 3">
            <a:extLst>
              <a:ext uri="{FF2B5EF4-FFF2-40B4-BE49-F238E27FC236}">
                <a16:creationId xmlns:a16="http://schemas.microsoft.com/office/drawing/2014/main" id="{F3CD9B55-33F8-4A5E-A27C-809EA59DD183}"/>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F27255D-AF75-4B0A-8C25-3F67B6841A36}"/>
              </a:ext>
            </a:extLst>
          </p:cNvPr>
          <p:cNvSpPr>
            <a:spLocks noGrp="1" noChangeArrowheads="1"/>
          </p:cNvSpPr>
          <p:nvPr>
            <p:ph type="sldNum" sz="quarter" idx="5"/>
          </p:nvPr>
        </p:nvSpPr>
        <p:spPr>
          <a:ln/>
        </p:spPr>
        <p:txBody>
          <a:bodyPr/>
          <a:lstStyle/>
          <a:p>
            <a:fld id="{C8B70B0C-9AEB-44E7-9F9F-34950EDD36BF}" type="slidenum">
              <a:rPr lang="ru-RU" altLang="ru-RU"/>
              <a:pPr/>
              <a:t>9</a:t>
            </a:fld>
            <a:endParaRPr lang="ru-RU" altLang="ru-RU"/>
          </a:p>
        </p:txBody>
      </p:sp>
      <p:sp>
        <p:nvSpPr>
          <p:cNvPr id="158722" name="Rectangle 2">
            <a:extLst>
              <a:ext uri="{FF2B5EF4-FFF2-40B4-BE49-F238E27FC236}">
                <a16:creationId xmlns:a16="http://schemas.microsoft.com/office/drawing/2014/main" id="{043B856D-3F16-461A-A2C4-E164E029B111}"/>
              </a:ext>
            </a:extLst>
          </p:cNvPr>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8723" name="Rectangle 3">
            <a:extLst>
              <a:ext uri="{FF2B5EF4-FFF2-40B4-BE49-F238E27FC236}">
                <a16:creationId xmlns:a16="http://schemas.microsoft.com/office/drawing/2014/main" id="{156F5DF3-4945-4E4F-9C07-F2D8C9984AED}"/>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слайдов ответы появляются после кликанья мышкой</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02F8CF-F73A-4B94-9F21-155EC392BEF5}"/>
              </a:ext>
            </a:extLst>
          </p:cNvPr>
          <p:cNvSpPr>
            <a:spLocks noGrp="1"/>
          </p:cNvSpPr>
          <p:nvPr>
            <p:ph type="ctrTitle"/>
          </p:nvPr>
        </p:nvSpPr>
        <p:spPr>
          <a:xfrm>
            <a:off x="1143000" y="1122363"/>
            <a:ext cx="6858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776F6D8-03B7-4A9D-BF34-0E14D5D0B66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7AE399A-4BAC-49F7-AC22-909966689165}"/>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5886C859-3F1B-48CA-9E4D-AE924EBCF202}"/>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2D737FFE-B2D4-4CEA-A675-4CD93511736E}"/>
              </a:ext>
            </a:extLst>
          </p:cNvPr>
          <p:cNvSpPr>
            <a:spLocks noGrp="1"/>
          </p:cNvSpPr>
          <p:nvPr>
            <p:ph type="sldNum" sz="quarter" idx="12"/>
          </p:nvPr>
        </p:nvSpPr>
        <p:spPr/>
        <p:txBody>
          <a:bodyPr/>
          <a:lstStyle>
            <a:lvl1pPr>
              <a:defRPr/>
            </a:lvl1pPr>
          </a:lstStyle>
          <a:p>
            <a:fld id="{EC20FCB4-FF66-4831-BA12-C1D960279972}" type="slidenum">
              <a:rPr lang="ru-RU" altLang="ru-RU"/>
              <a:pPr/>
              <a:t>‹#›</a:t>
            </a:fld>
            <a:endParaRPr lang="ru-RU" altLang="ru-RU"/>
          </a:p>
        </p:txBody>
      </p:sp>
    </p:spTree>
    <p:extLst>
      <p:ext uri="{BB962C8B-B14F-4D97-AF65-F5344CB8AC3E}">
        <p14:creationId xmlns:p14="http://schemas.microsoft.com/office/powerpoint/2010/main" val="3787034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2B989E-2FFE-44F1-B4CE-D6701B266478}"/>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B04DB831-6163-4FC9-A586-3BC5D1B6461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253619F-0005-4CA5-B02F-AC42583C7D91}"/>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84ED6AA3-14BF-42B0-BF51-A84152B68CC7}"/>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4B088EDB-5327-4346-8713-8CC160A765D9}"/>
              </a:ext>
            </a:extLst>
          </p:cNvPr>
          <p:cNvSpPr>
            <a:spLocks noGrp="1"/>
          </p:cNvSpPr>
          <p:nvPr>
            <p:ph type="sldNum" sz="quarter" idx="12"/>
          </p:nvPr>
        </p:nvSpPr>
        <p:spPr/>
        <p:txBody>
          <a:bodyPr/>
          <a:lstStyle>
            <a:lvl1pPr>
              <a:defRPr/>
            </a:lvl1pPr>
          </a:lstStyle>
          <a:p>
            <a:fld id="{225B1DC3-42B6-471C-AC96-435035D1C264}" type="slidenum">
              <a:rPr lang="ru-RU" altLang="ru-RU"/>
              <a:pPr/>
              <a:t>‹#›</a:t>
            </a:fld>
            <a:endParaRPr lang="ru-RU" altLang="ru-RU"/>
          </a:p>
        </p:txBody>
      </p:sp>
    </p:spTree>
    <p:extLst>
      <p:ext uri="{BB962C8B-B14F-4D97-AF65-F5344CB8AC3E}">
        <p14:creationId xmlns:p14="http://schemas.microsoft.com/office/powerpoint/2010/main" val="2562307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6935106D-B4F5-4C54-855A-453A5DA372EF}"/>
              </a:ext>
            </a:extLst>
          </p:cNvPr>
          <p:cNvSpPr>
            <a:spLocks noGrp="1"/>
          </p:cNvSpPr>
          <p:nvPr>
            <p:ph type="title" orient="vert"/>
          </p:nvPr>
        </p:nvSpPr>
        <p:spPr>
          <a:xfrm>
            <a:off x="6515100" y="609600"/>
            <a:ext cx="1943100" cy="5486400"/>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E3121A3-00FA-4F93-8A54-C4C9434DCFAF}"/>
              </a:ext>
            </a:extLst>
          </p:cNvPr>
          <p:cNvSpPr>
            <a:spLocks noGrp="1"/>
          </p:cNvSpPr>
          <p:nvPr>
            <p:ph type="body" orient="vert" idx="1"/>
          </p:nvPr>
        </p:nvSpPr>
        <p:spPr>
          <a:xfrm>
            <a:off x="685800" y="609600"/>
            <a:ext cx="5676900" cy="5486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341639B-2662-4CAA-931E-A6E76D366871}"/>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56B0411A-AA9C-416D-AFD2-DBDA295BC972}"/>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985877EA-1220-4BF3-820F-B4B4B887B1CC}"/>
              </a:ext>
            </a:extLst>
          </p:cNvPr>
          <p:cNvSpPr>
            <a:spLocks noGrp="1"/>
          </p:cNvSpPr>
          <p:nvPr>
            <p:ph type="sldNum" sz="quarter" idx="12"/>
          </p:nvPr>
        </p:nvSpPr>
        <p:spPr/>
        <p:txBody>
          <a:bodyPr/>
          <a:lstStyle>
            <a:lvl1pPr>
              <a:defRPr/>
            </a:lvl1pPr>
          </a:lstStyle>
          <a:p>
            <a:fld id="{D2C3F3E7-F78E-4EEC-B23E-3BD1298DE3F1}" type="slidenum">
              <a:rPr lang="ru-RU" altLang="ru-RU"/>
              <a:pPr/>
              <a:t>‹#›</a:t>
            </a:fld>
            <a:endParaRPr lang="ru-RU" altLang="ru-RU"/>
          </a:p>
        </p:txBody>
      </p:sp>
    </p:spTree>
    <p:extLst>
      <p:ext uri="{BB962C8B-B14F-4D97-AF65-F5344CB8AC3E}">
        <p14:creationId xmlns:p14="http://schemas.microsoft.com/office/powerpoint/2010/main" val="3172101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A91BF8-9482-4C8B-9760-E8E27247AE9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316FA68-87B2-4E82-9C96-26250E89CBC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666C79D-D39B-42C8-B032-5138F5380BD7}"/>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FD91AAD4-757F-438B-8878-12E965E5FD0D}"/>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92EC9571-0F46-41E1-A602-AD1B297D86CF}"/>
              </a:ext>
            </a:extLst>
          </p:cNvPr>
          <p:cNvSpPr>
            <a:spLocks noGrp="1"/>
          </p:cNvSpPr>
          <p:nvPr>
            <p:ph type="sldNum" sz="quarter" idx="12"/>
          </p:nvPr>
        </p:nvSpPr>
        <p:spPr/>
        <p:txBody>
          <a:bodyPr/>
          <a:lstStyle>
            <a:lvl1pPr>
              <a:defRPr/>
            </a:lvl1pPr>
          </a:lstStyle>
          <a:p>
            <a:fld id="{B19D7DB8-2E90-40E3-99C2-BD56CBAEC7D6}" type="slidenum">
              <a:rPr lang="ru-RU" altLang="ru-RU"/>
              <a:pPr/>
              <a:t>‹#›</a:t>
            </a:fld>
            <a:endParaRPr lang="ru-RU" altLang="ru-RU"/>
          </a:p>
        </p:txBody>
      </p:sp>
    </p:spTree>
    <p:extLst>
      <p:ext uri="{BB962C8B-B14F-4D97-AF65-F5344CB8AC3E}">
        <p14:creationId xmlns:p14="http://schemas.microsoft.com/office/powerpoint/2010/main" val="6435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C75A2-522B-4D53-866C-55EA41784AD2}"/>
              </a:ext>
            </a:extLst>
          </p:cNvPr>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E7852B07-3F08-4F8A-BFDC-0ED6D3F797C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Дата 3">
            <a:extLst>
              <a:ext uri="{FF2B5EF4-FFF2-40B4-BE49-F238E27FC236}">
                <a16:creationId xmlns:a16="http://schemas.microsoft.com/office/drawing/2014/main" id="{43335509-8F8A-4175-99F0-767FA11B7834}"/>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03F6C125-62EE-4C9E-86AD-5834660969FC}"/>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3004FBAD-D499-460B-9992-CED4B3E3FC6E}"/>
              </a:ext>
            </a:extLst>
          </p:cNvPr>
          <p:cNvSpPr>
            <a:spLocks noGrp="1"/>
          </p:cNvSpPr>
          <p:nvPr>
            <p:ph type="sldNum" sz="quarter" idx="12"/>
          </p:nvPr>
        </p:nvSpPr>
        <p:spPr/>
        <p:txBody>
          <a:bodyPr/>
          <a:lstStyle>
            <a:lvl1pPr>
              <a:defRPr/>
            </a:lvl1pPr>
          </a:lstStyle>
          <a:p>
            <a:fld id="{4F1B6082-5840-45F7-ADCE-04C9A9FD6760}" type="slidenum">
              <a:rPr lang="ru-RU" altLang="ru-RU"/>
              <a:pPr/>
              <a:t>‹#›</a:t>
            </a:fld>
            <a:endParaRPr lang="ru-RU" altLang="ru-RU"/>
          </a:p>
        </p:txBody>
      </p:sp>
    </p:spTree>
    <p:extLst>
      <p:ext uri="{BB962C8B-B14F-4D97-AF65-F5344CB8AC3E}">
        <p14:creationId xmlns:p14="http://schemas.microsoft.com/office/powerpoint/2010/main" val="107834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6412F2-4056-41A3-840B-02474EFB8B8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A68A419-CB08-48EB-908C-E29A590D293C}"/>
              </a:ext>
            </a:extLst>
          </p:cNvPr>
          <p:cNvSpPr>
            <a:spLocks noGrp="1"/>
          </p:cNvSpPr>
          <p:nvPr>
            <p:ph sz="half" idx="1"/>
          </p:nvPr>
        </p:nvSpPr>
        <p:spPr>
          <a:xfrm>
            <a:off x="685800" y="1981200"/>
            <a:ext cx="3810000" cy="4114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DEBBC67D-E7A4-40C9-B19B-1DE04CE1E4B8}"/>
              </a:ext>
            </a:extLst>
          </p:cNvPr>
          <p:cNvSpPr>
            <a:spLocks noGrp="1"/>
          </p:cNvSpPr>
          <p:nvPr>
            <p:ph sz="half" idx="2"/>
          </p:nvPr>
        </p:nvSpPr>
        <p:spPr>
          <a:xfrm>
            <a:off x="4648200" y="1981200"/>
            <a:ext cx="3810000" cy="4114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F77061DC-231C-4795-AEBA-71C945A667C0}"/>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64671788-1F40-4127-97AE-2A6DB2F23352}"/>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3E69DA9F-9402-477C-9EFE-4E36B54E8C33}"/>
              </a:ext>
            </a:extLst>
          </p:cNvPr>
          <p:cNvSpPr>
            <a:spLocks noGrp="1"/>
          </p:cNvSpPr>
          <p:nvPr>
            <p:ph type="sldNum" sz="quarter" idx="12"/>
          </p:nvPr>
        </p:nvSpPr>
        <p:spPr/>
        <p:txBody>
          <a:bodyPr/>
          <a:lstStyle>
            <a:lvl1pPr>
              <a:defRPr/>
            </a:lvl1pPr>
          </a:lstStyle>
          <a:p>
            <a:fld id="{CE800757-55DD-42C8-9EF5-30F5B487658D}" type="slidenum">
              <a:rPr lang="ru-RU" altLang="ru-RU"/>
              <a:pPr/>
              <a:t>‹#›</a:t>
            </a:fld>
            <a:endParaRPr lang="ru-RU" altLang="ru-RU"/>
          </a:p>
        </p:txBody>
      </p:sp>
    </p:spTree>
    <p:extLst>
      <p:ext uri="{BB962C8B-B14F-4D97-AF65-F5344CB8AC3E}">
        <p14:creationId xmlns:p14="http://schemas.microsoft.com/office/powerpoint/2010/main" val="44967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AB2EFE-41A9-41B4-B99C-24C0BAA27A19}"/>
              </a:ext>
            </a:extLst>
          </p:cNvPr>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55981832-F4EA-403F-899A-8884822728C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16F4FF7-485E-4A23-B836-F998FFF5DD9F}"/>
              </a:ext>
            </a:extLst>
          </p:cNvPr>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A060FA0-1884-4E8B-9CEA-208FDB19936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8FEF120A-C96E-41B7-A9EB-BEDD47D97EDC}"/>
              </a:ext>
            </a:extLst>
          </p:cNvPr>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65A05A68-90BD-4499-8E0A-648ED46F9F61}"/>
              </a:ext>
            </a:extLst>
          </p:cNvPr>
          <p:cNvSpPr>
            <a:spLocks noGrp="1"/>
          </p:cNvSpPr>
          <p:nvPr>
            <p:ph type="dt" sz="half" idx="10"/>
          </p:nvPr>
        </p:nvSpPr>
        <p:spPr/>
        <p:txBody>
          <a:bodyPr/>
          <a:lstStyle>
            <a:lvl1pPr>
              <a:defRPr/>
            </a:lvl1pPr>
          </a:lstStyle>
          <a:p>
            <a:endParaRPr lang="ru-RU" altLang="ru-RU"/>
          </a:p>
        </p:txBody>
      </p:sp>
      <p:sp>
        <p:nvSpPr>
          <p:cNvPr id="8" name="Нижний колонтитул 7">
            <a:extLst>
              <a:ext uri="{FF2B5EF4-FFF2-40B4-BE49-F238E27FC236}">
                <a16:creationId xmlns:a16="http://schemas.microsoft.com/office/drawing/2014/main" id="{7242E94E-8039-46CC-B910-969C2E4165AC}"/>
              </a:ext>
            </a:extLst>
          </p:cNvPr>
          <p:cNvSpPr>
            <a:spLocks noGrp="1"/>
          </p:cNvSpPr>
          <p:nvPr>
            <p:ph type="ftr" sz="quarter" idx="11"/>
          </p:nvPr>
        </p:nvSpPr>
        <p:spPr/>
        <p:txBody>
          <a:bodyPr/>
          <a:lstStyle>
            <a:lvl1pPr>
              <a:defRPr/>
            </a:lvl1pPr>
          </a:lstStyle>
          <a:p>
            <a:endParaRPr lang="ru-RU" altLang="ru-RU"/>
          </a:p>
        </p:txBody>
      </p:sp>
      <p:sp>
        <p:nvSpPr>
          <p:cNvPr id="9" name="Номер слайда 8">
            <a:extLst>
              <a:ext uri="{FF2B5EF4-FFF2-40B4-BE49-F238E27FC236}">
                <a16:creationId xmlns:a16="http://schemas.microsoft.com/office/drawing/2014/main" id="{6B1B8C78-4FBA-4A53-A1AA-07F3A0B69DBA}"/>
              </a:ext>
            </a:extLst>
          </p:cNvPr>
          <p:cNvSpPr>
            <a:spLocks noGrp="1"/>
          </p:cNvSpPr>
          <p:nvPr>
            <p:ph type="sldNum" sz="quarter" idx="12"/>
          </p:nvPr>
        </p:nvSpPr>
        <p:spPr/>
        <p:txBody>
          <a:bodyPr/>
          <a:lstStyle>
            <a:lvl1pPr>
              <a:defRPr/>
            </a:lvl1pPr>
          </a:lstStyle>
          <a:p>
            <a:fld id="{935DF200-1FA0-49A1-9186-77C79CCEC0A2}" type="slidenum">
              <a:rPr lang="ru-RU" altLang="ru-RU"/>
              <a:pPr/>
              <a:t>‹#›</a:t>
            </a:fld>
            <a:endParaRPr lang="ru-RU" altLang="ru-RU"/>
          </a:p>
        </p:txBody>
      </p:sp>
    </p:spTree>
    <p:extLst>
      <p:ext uri="{BB962C8B-B14F-4D97-AF65-F5344CB8AC3E}">
        <p14:creationId xmlns:p14="http://schemas.microsoft.com/office/powerpoint/2010/main" val="149761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4D94F2-6DAB-4409-99B7-A89D7BA26CBD}"/>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CF59A5BE-D762-428F-ADAA-6CFCA3BF1940}"/>
              </a:ext>
            </a:extLst>
          </p:cNvPr>
          <p:cNvSpPr>
            <a:spLocks noGrp="1"/>
          </p:cNvSpPr>
          <p:nvPr>
            <p:ph type="dt" sz="half" idx="10"/>
          </p:nvPr>
        </p:nvSpPr>
        <p:spPr/>
        <p:txBody>
          <a:bodyPr/>
          <a:lstStyle>
            <a:lvl1pPr>
              <a:defRPr/>
            </a:lvl1pPr>
          </a:lstStyle>
          <a:p>
            <a:endParaRPr lang="ru-RU" altLang="ru-RU"/>
          </a:p>
        </p:txBody>
      </p:sp>
      <p:sp>
        <p:nvSpPr>
          <p:cNvPr id="4" name="Нижний колонтитул 3">
            <a:extLst>
              <a:ext uri="{FF2B5EF4-FFF2-40B4-BE49-F238E27FC236}">
                <a16:creationId xmlns:a16="http://schemas.microsoft.com/office/drawing/2014/main" id="{46FF11EA-5463-4A2A-AB2D-CFBD289C9944}"/>
              </a:ext>
            </a:extLst>
          </p:cNvPr>
          <p:cNvSpPr>
            <a:spLocks noGrp="1"/>
          </p:cNvSpPr>
          <p:nvPr>
            <p:ph type="ftr" sz="quarter" idx="11"/>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id="{378BF2F7-9429-47B5-9038-92591150C7A9}"/>
              </a:ext>
            </a:extLst>
          </p:cNvPr>
          <p:cNvSpPr>
            <a:spLocks noGrp="1"/>
          </p:cNvSpPr>
          <p:nvPr>
            <p:ph type="sldNum" sz="quarter" idx="12"/>
          </p:nvPr>
        </p:nvSpPr>
        <p:spPr/>
        <p:txBody>
          <a:bodyPr/>
          <a:lstStyle>
            <a:lvl1pPr>
              <a:defRPr/>
            </a:lvl1pPr>
          </a:lstStyle>
          <a:p>
            <a:fld id="{3CD31EEB-5EFB-4F2B-B367-DFA3D3E16E01}" type="slidenum">
              <a:rPr lang="ru-RU" altLang="ru-RU"/>
              <a:pPr/>
              <a:t>‹#›</a:t>
            </a:fld>
            <a:endParaRPr lang="ru-RU" altLang="ru-RU"/>
          </a:p>
        </p:txBody>
      </p:sp>
    </p:spTree>
    <p:extLst>
      <p:ext uri="{BB962C8B-B14F-4D97-AF65-F5344CB8AC3E}">
        <p14:creationId xmlns:p14="http://schemas.microsoft.com/office/powerpoint/2010/main" val="184691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D97BD19-C146-479B-BF39-2DD550D5AC95}"/>
              </a:ext>
            </a:extLst>
          </p:cNvPr>
          <p:cNvSpPr>
            <a:spLocks noGrp="1"/>
          </p:cNvSpPr>
          <p:nvPr>
            <p:ph type="dt" sz="half" idx="10"/>
          </p:nvPr>
        </p:nvSpPr>
        <p:spPr/>
        <p:txBody>
          <a:bodyPr/>
          <a:lstStyle>
            <a:lvl1pPr>
              <a:defRPr/>
            </a:lvl1pPr>
          </a:lstStyle>
          <a:p>
            <a:endParaRPr lang="ru-RU" altLang="ru-RU"/>
          </a:p>
        </p:txBody>
      </p:sp>
      <p:sp>
        <p:nvSpPr>
          <p:cNvPr id="3" name="Нижний колонтитул 2">
            <a:extLst>
              <a:ext uri="{FF2B5EF4-FFF2-40B4-BE49-F238E27FC236}">
                <a16:creationId xmlns:a16="http://schemas.microsoft.com/office/drawing/2014/main" id="{2FA27C62-B872-494B-AA8D-23E9F31F1D0A}"/>
              </a:ext>
            </a:extLst>
          </p:cNvPr>
          <p:cNvSpPr>
            <a:spLocks noGrp="1"/>
          </p:cNvSpPr>
          <p:nvPr>
            <p:ph type="ftr" sz="quarter" idx="11"/>
          </p:nvPr>
        </p:nvSpPr>
        <p:spPr/>
        <p:txBody>
          <a:bodyPr/>
          <a:lstStyle>
            <a:lvl1pPr>
              <a:defRPr/>
            </a:lvl1pPr>
          </a:lstStyle>
          <a:p>
            <a:endParaRPr lang="ru-RU" altLang="ru-RU"/>
          </a:p>
        </p:txBody>
      </p:sp>
      <p:sp>
        <p:nvSpPr>
          <p:cNvPr id="4" name="Номер слайда 3">
            <a:extLst>
              <a:ext uri="{FF2B5EF4-FFF2-40B4-BE49-F238E27FC236}">
                <a16:creationId xmlns:a16="http://schemas.microsoft.com/office/drawing/2014/main" id="{C215B44F-1167-42C2-A696-293F529264A8}"/>
              </a:ext>
            </a:extLst>
          </p:cNvPr>
          <p:cNvSpPr>
            <a:spLocks noGrp="1"/>
          </p:cNvSpPr>
          <p:nvPr>
            <p:ph type="sldNum" sz="quarter" idx="12"/>
          </p:nvPr>
        </p:nvSpPr>
        <p:spPr/>
        <p:txBody>
          <a:bodyPr/>
          <a:lstStyle>
            <a:lvl1pPr>
              <a:defRPr/>
            </a:lvl1pPr>
          </a:lstStyle>
          <a:p>
            <a:fld id="{A354B57E-FEC3-42E4-A5CB-1E6ADA42E323}" type="slidenum">
              <a:rPr lang="ru-RU" altLang="ru-RU"/>
              <a:pPr/>
              <a:t>‹#›</a:t>
            </a:fld>
            <a:endParaRPr lang="ru-RU" altLang="ru-RU"/>
          </a:p>
        </p:txBody>
      </p:sp>
    </p:spTree>
    <p:extLst>
      <p:ext uri="{BB962C8B-B14F-4D97-AF65-F5344CB8AC3E}">
        <p14:creationId xmlns:p14="http://schemas.microsoft.com/office/powerpoint/2010/main" val="377768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E014EF-D565-478F-A3D3-76CD89EC675E}"/>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FA3EC9D-1390-41A1-BE1F-11892392D3F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540B4A0A-95BD-4526-AE43-AE87D9D4446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42E97A4-57D7-49D7-BA31-26DEEECDF60C}"/>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62FEAA9E-AC09-4C68-9E9E-399708B85268}"/>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5B0FA60A-77CF-48EF-802E-CECF0D626475}"/>
              </a:ext>
            </a:extLst>
          </p:cNvPr>
          <p:cNvSpPr>
            <a:spLocks noGrp="1"/>
          </p:cNvSpPr>
          <p:nvPr>
            <p:ph type="sldNum" sz="quarter" idx="12"/>
          </p:nvPr>
        </p:nvSpPr>
        <p:spPr/>
        <p:txBody>
          <a:bodyPr/>
          <a:lstStyle>
            <a:lvl1pPr>
              <a:defRPr/>
            </a:lvl1pPr>
          </a:lstStyle>
          <a:p>
            <a:fld id="{74323BB3-47F9-431D-9AE2-C0251BE7A340}" type="slidenum">
              <a:rPr lang="ru-RU" altLang="ru-RU"/>
              <a:pPr/>
              <a:t>‹#›</a:t>
            </a:fld>
            <a:endParaRPr lang="ru-RU" altLang="ru-RU"/>
          </a:p>
        </p:txBody>
      </p:sp>
    </p:spTree>
    <p:extLst>
      <p:ext uri="{BB962C8B-B14F-4D97-AF65-F5344CB8AC3E}">
        <p14:creationId xmlns:p14="http://schemas.microsoft.com/office/powerpoint/2010/main" val="153573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F8F35F-9606-46F2-98BC-59C3FE965B94}"/>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9608AE7A-7B65-4E83-BBAE-18EC32892F9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7EEFB857-49D8-4C8D-BE09-5E989CAAB8B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C307067-65EE-4808-A760-F220A9BE8683}"/>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D9FDB5C9-BB6B-422F-BEDF-8A573E54A05A}"/>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FF44C21D-DE6B-4BAC-A50D-B7D5DD47013F}"/>
              </a:ext>
            </a:extLst>
          </p:cNvPr>
          <p:cNvSpPr>
            <a:spLocks noGrp="1"/>
          </p:cNvSpPr>
          <p:nvPr>
            <p:ph type="sldNum" sz="quarter" idx="12"/>
          </p:nvPr>
        </p:nvSpPr>
        <p:spPr/>
        <p:txBody>
          <a:bodyPr/>
          <a:lstStyle>
            <a:lvl1pPr>
              <a:defRPr/>
            </a:lvl1pPr>
          </a:lstStyle>
          <a:p>
            <a:fld id="{26189431-D06E-4AB7-B47A-C02E6533D896}" type="slidenum">
              <a:rPr lang="ru-RU" altLang="ru-RU"/>
              <a:pPr/>
              <a:t>‹#›</a:t>
            </a:fld>
            <a:endParaRPr lang="ru-RU" altLang="ru-RU"/>
          </a:p>
        </p:txBody>
      </p:sp>
    </p:spTree>
    <p:extLst>
      <p:ext uri="{BB962C8B-B14F-4D97-AF65-F5344CB8AC3E}">
        <p14:creationId xmlns:p14="http://schemas.microsoft.com/office/powerpoint/2010/main" val="4210367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16A25AA-3DCF-47D9-9A1A-7504D0B36904}"/>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a:extLst>
              <a:ext uri="{FF2B5EF4-FFF2-40B4-BE49-F238E27FC236}">
                <a16:creationId xmlns:a16="http://schemas.microsoft.com/office/drawing/2014/main" id="{00FAB776-F550-4454-8E69-4430598FFBC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a:extLst>
              <a:ext uri="{FF2B5EF4-FFF2-40B4-BE49-F238E27FC236}">
                <a16:creationId xmlns:a16="http://schemas.microsoft.com/office/drawing/2014/main" id="{C9A5CA96-163C-4518-A3FB-0E85E637CE11}"/>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ltLang="ru-RU"/>
          </a:p>
        </p:txBody>
      </p:sp>
      <p:sp>
        <p:nvSpPr>
          <p:cNvPr id="1029" name="Rectangle 5">
            <a:extLst>
              <a:ext uri="{FF2B5EF4-FFF2-40B4-BE49-F238E27FC236}">
                <a16:creationId xmlns:a16="http://schemas.microsoft.com/office/drawing/2014/main" id="{549FF3D8-89C4-4987-BB2F-F712C64756E1}"/>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ltLang="ru-RU"/>
          </a:p>
        </p:txBody>
      </p:sp>
      <p:sp>
        <p:nvSpPr>
          <p:cNvPr id="1030" name="Rectangle 6">
            <a:extLst>
              <a:ext uri="{FF2B5EF4-FFF2-40B4-BE49-F238E27FC236}">
                <a16:creationId xmlns:a16="http://schemas.microsoft.com/office/drawing/2014/main" id="{022B0332-7E0E-4E18-9EDF-58D5906F6270}"/>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396A2AF-6555-45D9-9A08-17CE0AA8BB23}"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wmf"/></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6.xml"/><Relationship Id="rId5" Type="http://schemas.openxmlformats.org/officeDocument/2006/relationships/image" Target="../media/image13.wmf"/><Relationship Id="rId4"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501C6702-331D-4BBC-AE64-C47AD2966415}"/>
              </a:ext>
            </a:extLst>
          </p:cNvPr>
          <p:cNvSpPr>
            <a:spLocks noGrp="1" noChangeArrowheads="1"/>
          </p:cNvSpPr>
          <p:nvPr>
            <p:ph type="title"/>
          </p:nvPr>
        </p:nvSpPr>
        <p:spPr>
          <a:xfrm>
            <a:off x="685800" y="1916832"/>
            <a:ext cx="7772400" cy="1260376"/>
          </a:xfrm>
        </p:spPr>
        <p:txBody>
          <a:bodyPr/>
          <a:lstStyle/>
          <a:p>
            <a:r>
              <a:rPr lang="en-US" altLang="ru-RU" dirty="0">
                <a:solidFill>
                  <a:srgbClr val="FF3300"/>
                </a:solidFill>
              </a:rPr>
              <a:t>63. </a:t>
            </a:r>
            <a:r>
              <a:rPr lang="ru-RU" altLang="ru-RU" dirty="0">
                <a:solidFill>
                  <a:srgbClr val="FF3300"/>
                </a:solidFill>
              </a:rPr>
              <a:t>Площади подобных фигур</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62D02CBB-BCD0-4F1B-852C-0A30D23C8724}"/>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8</a:t>
            </a:r>
          </a:p>
        </p:txBody>
      </p:sp>
      <p:sp>
        <p:nvSpPr>
          <p:cNvPr id="159747" name="Text Box 3">
            <a:extLst>
              <a:ext uri="{FF2B5EF4-FFF2-40B4-BE49-F238E27FC236}">
                <a16:creationId xmlns:a16="http://schemas.microsoft.com/office/drawing/2014/main" id="{7A265F02-20C7-4FC9-9792-C8382860AF77}"/>
              </a:ext>
            </a:extLst>
          </p:cNvPr>
          <p:cNvSpPr txBox="1">
            <a:spLocks noChangeArrowheads="1"/>
          </p:cNvSpPr>
          <p:nvPr/>
        </p:nvSpPr>
        <p:spPr bwMode="auto">
          <a:xfrm>
            <a:off x="228600" y="609600"/>
            <a:ext cx="8763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Площадь данного многоугольника равна 45 см</a:t>
            </a:r>
            <a:r>
              <a:rPr lang="ru-RU" altLang="ru-RU" sz="3200" baseline="30000" dirty="0">
                <a:cs typeface="Times New Roman" panose="02020603050405020304" pitchFamily="18" charset="0"/>
              </a:rPr>
              <a:t>2</a:t>
            </a:r>
            <a:r>
              <a:rPr lang="ru-RU" altLang="ru-RU" sz="3200" dirty="0">
                <a:cs typeface="Times New Roman" panose="02020603050405020304" pitchFamily="18" charset="0"/>
              </a:rPr>
              <a:t>. Чему равна площадь многоугольника, ему подобного, если сходственные стороны многоугольников равны 15 см и 10 см?</a:t>
            </a:r>
          </a:p>
        </p:txBody>
      </p:sp>
      <p:sp>
        <p:nvSpPr>
          <p:cNvPr id="159748" name="Text Box 4">
            <a:extLst>
              <a:ext uri="{FF2B5EF4-FFF2-40B4-BE49-F238E27FC236}">
                <a16:creationId xmlns:a16="http://schemas.microsoft.com/office/drawing/2014/main" id="{7FE8C7BD-8747-43FD-BBE0-5DAD35F850F4}"/>
              </a:ext>
            </a:extLst>
          </p:cNvPr>
          <p:cNvSpPr txBox="1">
            <a:spLocks noChangeArrowheads="1"/>
          </p:cNvSpPr>
          <p:nvPr/>
        </p:nvSpPr>
        <p:spPr bwMode="auto">
          <a:xfrm>
            <a:off x="533400" y="4267200"/>
            <a:ext cx="5943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a:t>
            </a:r>
            <a:r>
              <a:rPr lang="ru-RU" altLang="ru-RU" sz="3200">
                <a:solidFill>
                  <a:schemeClr val="accent1"/>
                </a:solidFill>
              </a:rPr>
              <a:t> </a:t>
            </a:r>
            <a:r>
              <a:rPr lang="ru-RU" altLang="ru-RU" sz="3200">
                <a:cs typeface="Times New Roman" panose="02020603050405020304" pitchFamily="18" charset="0"/>
              </a:rPr>
              <a:t>20 см</a:t>
            </a:r>
            <a:r>
              <a:rPr lang="ru-RU" altLang="ru-RU" sz="3200" baseline="30000">
                <a:cs typeface="Times New Roman" panose="02020603050405020304" pitchFamily="18" charset="0"/>
              </a:rPr>
              <a:t>2</a:t>
            </a:r>
            <a:r>
              <a:rPr lang="ru-RU" altLang="ru-RU" sz="320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9748"/>
                                        </p:tgtEl>
                                        <p:attrNameLst>
                                          <p:attrName>style.visibility</p:attrName>
                                        </p:attrNameLst>
                                      </p:cBhvr>
                                      <p:to>
                                        <p:strVal val="visible"/>
                                      </p:to>
                                    </p:set>
                                    <p:animEffect transition="in" filter="wipe(left)">
                                      <p:cBhvr>
                                        <p:cTn id="7" dur="500"/>
                                        <p:tgtEl>
                                          <p:spTgt spid="159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4F01C6A0-05BA-495E-B3FB-EAC1FA0EE964}"/>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9</a:t>
            </a:r>
          </a:p>
        </p:txBody>
      </p:sp>
      <p:sp>
        <p:nvSpPr>
          <p:cNvPr id="161795" name="Text Box 3">
            <a:extLst>
              <a:ext uri="{FF2B5EF4-FFF2-40B4-BE49-F238E27FC236}">
                <a16:creationId xmlns:a16="http://schemas.microsoft.com/office/drawing/2014/main" id="{E38C6C9C-E912-40B2-A78D-3387867A5267}"/>
              </a:ext>
            </a:extLst>
          </p:cNvPr>
          <p:cNvSpPr txBox="1">
            <a:spLocks noChangeArrowheads="1"/>
          </p:cNvSpPr>
          <p:nvPr/>
        </p:nvSpPr>
        <p:spPr bwMode="auto">
          <a:xfrm>
            <a:off x="228600" y="609600"/>
            <a:ext cx="8763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Периметры двух подобных многоугольников относятся как 3:5. Площадь большего многоугольника равна 40 м</a:t>
            </a:r>
            <a:r>
              <a:rPr lang="ru-RU" altLang="ru-RU" sz="3200" baseline="30000" dirty="0">
                <a:cs typeface="Times New Roman" panose="02020603050405020304" pitchFamily="18" charset="0"/>
              </a:rPr>
              <a:t>2</a:t>
            </a:r>
            <a:r>
              <a:rPr lang="ru-RU" altLang="ru-RU" sz="3200" dirty="0">
                <a:cs typeface="Times New Roman" panose="02020603050405020304" pitchFamily="18" charset="0"/>
              </a:rPr>
              <a:t>. Найдите площадь второго многоугольника.</a:t>
            </a:r>
          </a:p>
        </p:txBody>
      </p:sp>
      <p:sp>
        <p:nvSpPr>
          <p:cNvPr id="161796" name="Text Box 4">
            <a:extLst>
              <a:ext uri="{FF2B5EF4-FFF2-40B4-BE49-F238E27FC236}">
                <a16:creationId xmlns:a16="http://schemas.microsoft.com/office/drawing/2014/main" id="{9C9D2A25-CBCA-492B-A7F6-A3640D180016}"/>
              </a:ext>
            </a:extLst>
          </p:cNvPr>
          <p:cNvSpPr txBox="1">
            <a:spLocks noChangeArrowheads="1"/>
          </p:cNvSpPr>
          <p:nvPr/>
        </p:nvSpPr>
        <p:spPr bwMode="auto">
          <a:xfrm>
            <a:off x="381000" y="35814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cs typeface="Times New Roman" panose="02020603050405020304" pitchFamily="18" charset="0"/>
              </a:rPr>
              <a:t>14,4 м</a:t>
            </a:r>
            <a:r>
              <a:rPr lang="ru-RU" altLang="ru-RU" sz="3200" baseline="30000">
                <a:cs typeface="Times New Roman" panose="02020603050405020304" pitchFamily="18" charset="0"/>
              </a:rPr>
              <a:t>2</a:t>
            </a:r>
            <a:r>
              <a:rPr lang="ru-RU" altLang="ru-RU" sz="320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1796"/>
                                        </p:tgtEl>
                                        <p:attrNameLst>
                                          <p:attrName>style.visibility</p:attrName>
                                        </p:attrNameLst>
                                      </p:cBhvr>
                                      <p:to>
                                        <p:strVal val="visible"/>
                                      </p:to>
                                    </p:set>
                                    <p:animEffect transition="in" filter="wipe(left)">
                                      <p:cBhvr>
                                        <p:cTn id="7" dur="500"/>
                                        <p:tgtEl>
                                          <p:spTgt spid="161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3BB9CCE4-235F-48E3-9B83-5B09A877D739}"/>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10</a:t>
            </a:r>
          </a:p>
        </p:txBody>
      </p:sp>
      <p:sp>
        <p:nvSpPr>
          <p:cNvPr id="163843" name="Text Box 3">
            <a:extLst>
              <a:ext uri="{FF2B5EF4-FFF2-40B4-BE49-F238E27FC236}">
                <a16:creationId xmlns:a16="http://schemas.microsoft.com/office/drawing/2014/main" id="{642FE863-5D50-4939-B600-F96A49A003EC}"/>
              </a:ext>
            </a:extLst>
          </p:cNvPr>
          <p:cNvSpPr txBox="1">
            <a:spLocks noChangeArrowheads="1"/>
          </p:cNvSpPr>
          <p:nvPr/>
        </p:nvSpPr>
        <p:spPr bwMode="auto">
          <a:xfrm>
            <a:off x="228600" y="609600"/>
            <a:ext cx="8763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Как изменится площадь многоугольника, если каждая из его сторон: а) увеличится в </a:t>
            </a:r>
            <a:r>
              <a:rPr lang="en-US" altLang="ru-RU" sz="3200" i="1" dirty="0">
                <a:cs typeface="Times New Roman" panose="02020603050405020304" pitchFamily="18" charset="0"/>
              </a:rPr>
              <a:t>n</a:t>
            </a:r>
            <a:r>
              <a:rPr lang="ru-RU" altLang="ru-RU" sz="3200" dirty="0">
                <a:cs typeface="Times New Roman" panose="02020603050405020304" pitchFamily="18" charset="0"/>
              </a:rPr>
              <a:t> раз; б) уменьшится в </a:t>
            </a:r>
            <a:r>
              <a:rPr lang="en-US" altLang="ru-RU" sz="3200" i="1" dirty="0">
                <a:cs typeface="Times New Roman" panose="02020603050405020304" pitchFamily="18" charset="0"/>
              </a:rPr>
              <a:t>m</a:t>
            </a:r>
            <a:r>
              <a:rPr lang="ru-RU" altLang="ru-RU" sz="3200" dirty="0">
                <a:cs typeface="Times New Roman" panose="02020603050405020304" pitchFamily="18" charset="0"/>
              </a:rPr>
              <a:t> раз (а величины углов не изменятся)?</a:t>
            </a:r>
          </a:p>
        </p:txBody>
      </p:sp>
      <p:sp>
        <p:nvSpPr>
          <p:cNvPr id="163845" name="Text Box 5">
            <a:extLst>
              <a:ext uri="{FF2B5EF4-FFF2-40B4-BE49-F238E27FC236}">
                <a16:creationId xmlns:a16="http://schemas.microsoft.com/office/drawing/2014/main" id="{1022BDE3-ECD2-44AC-B95F-F67D05F0AE86}"/>
              </a:ext>
            </a:extLst>
          </p:cNvPr>
          <p:cNvSpPr txBox="1">
            <a:spLocks noChangeArrowheads="1"/>
          </p:cNvSpPr>
          <p:nvPr/>
        </p:nvSpPr>
        <p:spPr bwMode="auto">
          <a:xfrm>
            <a:off x="533400" y="48006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a:t>
            </a:r>
            <a:r>
              <a:rPr lang="ru-RU" altLang="ru-RU" sz="3200">
                <a:solidFill>
                  <a:schemeClr val="accent1"/>
                </a:solidFill>
              </a:rPr>
              <a:t> </a:t>
            </a:r>
            <a:r>
              <a:rPr lang="ru-RU" altLang="ru-RU" sz="3200">
                <a:cs typeface="Times New Roman" panose="02020603050405020304" pitchFamily="18" charset="0"/>
              </a:rPr>
              <a:t>а) Увеличится в </a:t>
            </a:r>
            <a:r>
              <a:rPr lang="en-US" altLang="ru-RU" sz="3200" i="1">
                <a:cs typeface="Times New Roman" panose="02020603050405020304" pitchFamily="18" charset="0"/>
              </a:rPr>
              <a:t>n</a:t>
            </a:r>
            <a:r>
              <a:rPr lang="ru-RU" altLang="ru-RU" sz="3200" baseline="30000">
                <a:cs typeface="Times New Roman" panose="02020603050405020304" pitchFamily="18" charset="0"/>
              </a:rPr>
              <a:t>2</a:t>
            </a:r>
            <a:r>
              <a:rPr lang="ru-RU" altLang="ru-RU" sz="3200">
                <a:cs typeface="Times New Roman" panose="02020603050405020304" pitchFamily="18" charset="0"/>
              </a:rPr>
              <a:t> раз; </a:t>
            </a:r>
          </a:p>
        </p:txBody>
      </p:sp>
      <p:sp>
        <p:nvSpPr>
          <p:cNvPr id="163853" name="Text Box 13">
            <a:extLst>
              <a:ext uri="{FF2B5EF4-FFF2-40B4-BE49-F238E27FC236}">
                <a16:creationId xmlns:a16="http://schemas.microsoft.com/office/drawing/2014/main" id="{FF799EAB-8CD1-4933-BD43-42BEACF7EBD3}"/>
              </a:ext>
            </a:extLst>
          </p:cNvPr>
          <p:cNvSpPr txBox="1">
            <a:spLocks noChangeArrowheads="1"/>
          </p:cNvSpPr>
          <p:nvPr/>
        </p:nvSpPr>
        <p:spPr bwMode="auto">
          <a:xfrm>
            <a:off x="1752600" y="5257800"/>
            <a:ext cx="480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cs typeface="Times New Roman" panose="02020603050405020304" pitchFamily="18" charset="0"/>
              </a:rPr>
              <a:t>б) уменьшится в </a:t>
            </a:r>
            <a:r>
              <a:rPr lang="en-US" altLang="ru-RU" sz="3200" i="1">
                <a:cs typeface="Times New Roman" panose="02020603050405020304" pitchFamily="18" charset="0"/>
              </a:rPr>
              <a:t>m</a:t>
            </a:r>
            <a:r>
              <a:rPr lang="ru-RU" altLang="ru-RU" sz="3200" baseline="30000">
                <a:cs typeface="Times New Roman" panose="02020603050405020304" pitchFamily="18" charset="0"/>
              </a:rPr>
              <a:t>2</a:t>
            </a:r>
            <a:r>
              <a:rPr lang="ru-RU" altLang="ru-RU" sz="3200">
                <a:cs typeface="Times New Roman" panose="02020603050405020304" pitchFamily="18" charset="0"/>
              </a:rPr>
              <a:t> раз. </a:t>
            </a:r>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45"/>
                                        </p:tgtEl>
                                        <p:attrNameLst>
                                          <p:attrName>style.visibility</p:attrName>
                                        </p:attrNameLst>
                                      </p:cBhvr>
                                      <p:to>
                                        <p:strVal val="visible"/>
                                      </p:to>
                                    </p:set>
                                    <p:animEffect transition="in" filter="wipe(left)">
                                      <p:cBhvr>
                                        <p:cTn id="7" dur="500"/>
                                        <p:tgtEl>
                                          <p:spTgt spid="1638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53"/>
                                        </p:tgtEl>
                                        <p:attrNameLst>
                                          <p:attrName>style.visibility</p:attrName>
                                        </p:attrNameLst>
                                      </p:cBhvr>
                                      <p:to>
                                        <p:strVal val="visible"/>
                                      </p:to>
                                    </p:set>
                                    <p:animEffect transition="in" filter="wipe(left)">
                                      <p:cBhvr>
                                        <p:cTn id="12" dur="500"/>
                                        <p:tgtEl>
                                          <p:spTgt spid="1638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5" grpId="0" autoUpdateAnimBg="0"/>
      <p:bldP spid="16385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a:extLst>
              <a:ext uri="{FF2B5EF4-FFF2-40B4-BE49-F238E27FC236}">
                <a16:creationId xmlns:a16="http://schemas.microsoft.com/office/drawing/2014/main" id="{F5F2DE69-F31A-4A0F-8A52-CA569E8F8D79}"/>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11</a:t>
            </a:r>
          </a:p>
        </p:txBody>
      </p:sp>
      <p:sp>
        <p:nvSpPr>
          <p:cNvPr id="182275" name="Text Box 3">
            <a:extLst>
              <a:ext uri="{FF2B5EF4-FFF2-40B4-BE49-F238E27FC236}">
                <a16:creationId xmlns:a16="http://schemas.microsoft.com/office/drawing/2014/main" id="{12C32ED3-2A69-4B2E-A02F-0394186AB6F8}"/>
              </a:ext>
            </a:extLst>
          </p:cNvPr>
          <p:cNvSpPr txBox="1">
            <a:spLocks noChangeArrowheads="1"/>
          </p:cNvSpPr>
          <p:nvPr/>
        </p:nvSpPr>
        <p:spPr bwMode="auto">
          <a:xfrm>
            <a:off x="0"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Периметры двух правильных </a:t>
            </a:r>
            <a:r>
              <a:rPr lang="en-US" altLang="ru-RU" sz="3200" i="1" dirty="0">
                <a:cs typeface="Times New Roman" panose="02020603050405020304" pitchFamily="18" charset="0"/>
              </a:rPr>
              <a:t>n</a:t>
            </a:r>
            <a:r>
              <a:rPr lang="ru-RU" altLang="ru-RU" sz="3200" dirty="0">
                <a:cs typeface="Times New Roman" panose="02020603050405020304" pitchFamily="18" charset="0"/>
              </a:rPr>
              <a:t> - угольников относятся как </a:t>
            </a:r>
            <a:r>
              <a:rPr lang="en-US" altLang="ru-RU" sz="3200" i="1" dirty="0">
                <a:cs typeface="Times New Roman" panose="02020603050405020304" pitchFamily="18" charset="0"/>
              </a:rPr>
              <a:t>a</a:t>
            </a:r>
            <a:r>
              <a:rPr lang="ru-RU" altLang="ru-RU" sz="3200" i="1" dirty="0">
                <a:cs typeface="Times New Roman" panose="02020603050405020304" pitchFamily="18" charset="0"/>
              </a:rPr>
              <a:t> </a:t>
            </a:r>
            <a:r>
              <a:rPr lang="ru-RU" altLang="ru-RU" sz="3200" dirty="0">
                <a:cs typeface="Times New Roman" panose="02020603050405020304" pitchFamily="18" charset="0"/>
              </a:rPr>
              <a:t>: </a:t>
            </a:r>
            <a:r>
              <a:rPr lang="en-US" altLang="ru-RU" sz="3200" i="1" dirty="0">
                <a:cs typeface="Times New Roman" panose="02020603050405020304" pitchFamily="18" charset="0"/>
              </a:rPr>
              <a:t>b</a:t>
            </a:r>
            <a:r>
              <a:rPr lang="ru-RU" altLang="ru-RU" sz="3200" dirty="0">
                <a:cs typeface="Times New Roman" panose="02020603050405020304" pitchFamily="18" charset="0"/>
              </a:rPr>
              <a:t>. Как относятся их площади? </a:t>
            </a:r>
            <a:endParaRPr lang="en-US" altLang="ru-RU" sz="3200" dirty="0">
              <a:cs typeface="Times New Roman" panose="02020603050405020304" pitchFamily="18" charset="0"/>
            </a:endParaRPr>
          </a:p>
        </p:txBody>
      </p:sp>
      <p:sp>
        <p:nvSpPr>
          <p:cNvPr id="182276" name="Text Box 4">
            <a:extLst>
              <a:ext uri="{FF2B5EF4-FFF2-40B4-BE49-F238E27FC236}">
                <a16:creationId xmlns:a16="http://schemas.microsoft.com/office/drawing/2014/main" id="{79440909-493B-4E60-BA25-35867863B4E5}"/>
              </a:ext>
            </a:extLst>
          </p:cNvPr>
          <p:cNvSpPr txBox="1">
            <a:spLocks noChangeArrowheads="1"/>
          </p:cNvSpPr>
          <p:nvPr/>
        </p:nvSpPr>
        <p:spPr bwMode="auto">
          <a:xfrm>
            <a:off x="304800" y="4114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en-US" altLang="ru-RU" sz="3200" i="1">
                <a:cs typeface="Times New Roman" panose="02020603050405020304" pitchFamily="18" charset="0"/>
              </a:rPr>
              <a:t>a</a:t>
            </a:r>
            <a:r>
              <a:rPr lang="ru-RU" altLang="ru-RU" sz="3200" baseline="30000">
                <a:cs typeface="Times New Roman" panose="02020603050405020304" pitchFamily="18" charset="0"/>
              </a:rPr>
              <a:t>2</a:t>
            </a:r>
            <a:r>
              <a:rPr lang="ru-RU" altLang="ru-RU" sz="3200">
                <a:cs typeface="Times New Roman" panose="02020603050405020304" pitchFamily="18" charset="0"/>
              </a:rPr>
              <a:t> : </a:t>
            </a:r>
            <a:r>
              <a:rPr lang="en-US" altLang="ru-RU" sz="3200" i="1">
                <a:cs typeface="Times New Roman" panose="02020603050405020304" pitchFamily="18" charset="0"/>
              </a:rPr>
              <a:t>b</a:t>
            </a:r>
            <a:r>
              <a:rPr lang="ru-RU" altLang="ru-RU" sz="3200" baseline="30000">
                <a:cs typeface="Times New Roman" panose="02020603050405020304" pitchFamily="18" charset="0"/>
              </a:rPr>
              <a:t>2</a:t>
            </a:r>
            <a:r>
              <a:rPr lang="ru-RU" altLang="ru-RU" sz="320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2276"/>
                                        </p:tgtEl>
                                        <p:attrNameLst>
                                          <p:attrName>style.visibility</p:attrName>
                                        </p:attrNameLst>
                                      </p:cBhvr>
                                      <p:to>
                                        <p:strVal val="visible"/>
                                      </p:to>
                                    </p:set>
                                    <p:animEffect transition="in" filter="wipe(left)">
                                      <p:cBhvr>
                                        <p:cTn id="7" dur="500"/>
                                        <p:tgtEl>
                                          <p:spTgt spid="182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a:extLst>
              <a:ext uri="{FF2B5EF4-FFF2-40B4-BE49-F238E27FC236}">
                <a16:creationId xmlns:a16="http://schemas.microsoft.com/office/drawing/2014/main" id="{24B67AFE-DA60-4A55-9758-9B9B842AFA13}"/>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12</a:t>
            </a:r>
          </a:p>
        </p:txBody>
      </p:sp>
      <p:sp>
        <p:nvSpPr>
          <p:cNvPr id="200707" name="Text Box 3">
            <a:extLst>
              <a:ext uri="{FF2B5EF4-FFF2-40B4-BE49-F238E27FC236}">
                <a16:creationId xmlns:a16="http://schemas.microsoft.com/office/drawing/2014/main" id="{904A4424-092E-49F1-A2BC-7858E28CE513}"/>
              </a:ext>
            </a:extLst>
          </p:cNvPr>
          <p:cNvSpPr txBox="1">
            <a:spLocks noChangeArrowheads="1"/>
          </p:cNvSpPr>
          <p:nvPr/>
        </p:nvSpPr>
        <p:spPr bwMode="auto">
          <a:xfrm>
            <a:off x="0" y="609600"/>
            <a:ext cx="8991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t>	Найдите</a:t>
            </a:r>
            <a:r>
              <a:rPr lang="ru-RU" altLang="ru-RU" sz="3200" dirty="0">
                <a:cs typeface="Times New Roman" panose="02020603050405020304" pitchFamily="18" charset="0"/>
              </a:rPr>
              <a:t> отношение площадей правильных шестиугольников, вписанного и описанного около данной окружности.</a:t>
            </a:r>
          </a:p>
        </p:txBody>
      </p:sp>
      <p:sp>
        <p:nvSpPr>
          <p:cNvPr id="200709" name="Text Box 5">
            <a:extLst>
              <a:ext uri="{FF2B5EF4-FFF2-40B4-BE49-F238E27FC236}">
                <a16:creationId xmlns:a16="http://schemas.microsoft.com/office/drawing/2014/main" id="{4204179F-C932-42B5-9ABA-3B527321F3C4}"/>
              </a:ext>
            </a:extLst>
          </p:cNvPr>
          <p:cNvSpPr txBox="1">
            <a:spLocks noChangeArrowheads="1"/>
          </p:cNvSpPr>
          <p:nvPr/>
        </p:nvSpPr>
        <p:spPr bwMode="auto">
          <a:xfrm>
            <a:off x="304800" y="40386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a:t>
            </a:r>
            <a:r>
              <a:rPr lang="ru-RU" altLang="ru-RU" sz="3200">
                <a:solidFill>
                  <a:schemeClr val="accent1"/>
                </a:solidFill>
              </a:rPr>
              <a:t> </a:t>
            </a:r>
            <a:r>
              <a:rPr lang="ru-RU" altLang="ru-RU" sz="3200"/>
              <a:t>3:4.</a:t>
            </a:r>
            <a:endParaRPr lang="ru-RU" altLang="ru-RU" sz="320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0709"/>
                                        </p:tgtEl>
                                        <p:attrNameLst>
                                          <p:attrName>style.visibility</p:attrName>
                                        </p:attrNameLst>
                                      </p:cBhvr>
                                      <p:to>
                                        <p:strVal val="visible"/>
                                      </p:to>
                                    </p:set>
                                    <p:animEffect transition="in" filter="wipe(left)">
                                      <p:cBhvr>
                                        <p:cTn id="7" dur="500"/>
                                        <p:tgtEl>
                                          <p:spTgt spid="200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9"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a:extLst>
              <a:ext uri="{FF2B5EF4-FFF2-40B4-BE49-F238E27FC236}">
                <a16:creationId xmlns:a16="http://schemas.microsoft.com/office/drawing/2014/main" id="{8F6DC40B-E154-4A76-8C9E-7D068C41B975}"/>
              </a:ext>
            </a:extLst>
          </p:cNvPr>
          <p:cNvSpPr>
            <a:spLocks noGrp="1" noChangeArrowheads="1"/>
          </p:cNvSpPr>
          <p:nvPr>
            <p:ph type="title"/>
          </p:nvPr>
        </p:nvSpPr>
        <p:spPr>
          <a:xfrm>
            <a:off x="685800" y="152400"/>
            <a:ext cx="7772400" cy="457200"/>
          </a:xfrm>
        </p:spPr>
        <p:txBody>
          <a:bodyPr/>
          <a:lstStyle/>
          <a:p>
            <a:r>
              <a:rPr lang="ru-RU" altLang="ru-RU" sz="3600" dirty="0">
                <a:solidFill>
                  <a:srgbClr val="FF3300"/>
                </a:solidFill>
              </a:rPr>
              <a:t>Упражнение </a:t>
            </a:r>
            <a:r>
              <a:rPr lang="en-US" altLang="ru-RU" sz="3600" dirty="0">
                <a:solidFill>
                  <a:srgbClr val="FF3300"/>
                </a:solidFill>
              </a:rPr>
              <a:t>1</a:t>
            </a:r>
            <a:r>
              <a:rPr lang="ru-RU" altLang="ru-RU" sz="3600" dirty="0">
                <a:solidFill>
                  <a:srgbClr val="FF3300"/>
                </a:solidFill>
              </a:rPr>
              <a:t>3</a:t>
            </a:r>
          </a:p>
        </p:txBody>
      </p:sp>
      <p:sp>
        <p:nvSpPr>
          <p:cNvPr id="200707" name="Text Box 3">
            <a:extLst>
              <a:ext uri="{FF2B5EF4-FFF2-40B4-BE49-F238E27FC236}">
                <a16:creationId xmlns:a16="http://schemas.microsoft.com/office/drawing/2014/main" id="{C349F3EE-18F7-46DD-B2B3-D4AA885E4C7F}"/>
              </a:ext>
            </a:extLst>
          </p:cNvPr>
          <p:cNvSpPr txBox="1">
            <a:spLocks noChangeArrowheads="1"/>
          </p:cNvSpPr>
          <p:nvPr/>
        </p:nvSpPr>
        <p:spPr bwMode="auto">
          <a:xfrm>
            <a:off x="228600" y="463043"/>
            <a:ext cx="87630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a:t>
            </a:r>
            <a:r>
              <a:rPr lang="ru-RU" altLang="ru-RU" sz="2800" dirty="0">
                <a:cs typeface="Times New Roman" panose="02020603050405020304" pitchFamily="18" charset="0"/>
              </a:rPr>
              <a:t>Трапеция разбита диагоналями на четыре треугольника. Найдите её площадь, если площади треугольников, прилегающих к основаниям трапеции, равны </a:t>
            </a:r>
            <a:r>
              <a:rPr lang="en-US" altLang="ru-RU" sz="2800" i="1" dirty="0">
                <a:cs typeface="Times New Roman" panose="02020603050405020304" pitchFamily="18" charset="0"/>
              </a:rPr>
              <a:t>S</a:t>
            </a:r>
            <a:r>
              <a:rPr lang="ru-RU" altLang="ru-RU" sz="2800" baseline="-30000" dirty="0">
                <a:cs typeface="Times New Roman" panose="02020603050405020304" pitchFamily="18" charset="0"/>
              </a:rPr>
              <a:t>1</a:t>
            </a:r>
            <a:r>
              <a:rPr lang="ru-RU" altLang="ru-RU" sz="2800" dirty="0">
                <a:cs typeface="Times New Roman" panose="02020603050405020304" pitchFamily="18" charset="0"/>
              </a:rPr>
              <a:t> и </a:t>
            </a:r>
            <a:r>
              <a:rPr lang="en-US" altLang="ru-RU" sz="2800" i="1" dirty="0">
                <a:cs typeface="Times New Roman" panose="02020603050405020304" pitchFamily="18" charset="0"/>
              </a:rPr>
              <a:t>S</a:t>
            </a:r>
            <a:r>
              <a:rPr lang="ru-RU" altLang="ru-RU" sz="2800" baseline="-30000" dirty="0">
                <a:cs typeface="Times New Roman" panose="02020603050405020304" pitchFamily="18" charset="0"/>
              </a:rPr>
              <a:t>2</a:t>
            </a:r>
            <a:r>
              <a:rPr lang="ru-RU" altLang="ru-RU" sz="2800" dirty="0">
                <a:cs typeface="Times New Roman" panose="02020603050405020304" pitchFamily="18" charset="0"/>
              </a:rPr>
              <a:t>.</a:t>
            </a:r>
            <a:endParaRPr lang="en-US" altLang="ru-RU" sz="2800" dirty="0">
              <a:cs typeface="Times New Roman" panose="02020603050405020304" pitchFamily="18" charset="0"/>
            </a:endParaRPr>
          </a:p>
        </p:txBody>
      </p:sp>
      <p:pic>
        <p:nvPicPr>
          <p:cNvPr id="200708" name="Picture 4">
            <a:extLst>
              <a:ext uri="{FF2B5EF4-FFF2-40B4-BE49-F238E27FC236}">
                <a16:creationId xmlns:a16="http://schemas.microsoft.com/office/drawing/2014/main" id="{7A093CEE-6D3F-4E12-A374-6FA2ABE3E0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2637417"/>
            <a:ext cx="3900488" cy="210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200710" name="Text Box 6">
                <a:extLst>
                  <a:ext uri="{FF2B5EF4-FFF2-40B4-BE49-F238E27FC236}">
                    <a16:creationId xmlns:a16="http://schemas.microsoft.com/office/drawing/2014/main" id="{D526FDBC-069A-4E27-A238-0FC5C77D447F}"/>
                  </a:ext>
                </a:extLst>
              </p:cNvPr>
              <p:cNvSpPr txBox="1">
                <a:spLocks noChangeArrowheads="1"/>
              </p:cNvSpPr>
              <p:nvPr/>
            </p:nvSpPr>
            <p:spPr bwMode="auto">
              <a:xfrm>
                <a:off x="1" y="5085184"/>
                <a:ext cx="9144000" cy="140121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just">
                  <a:spcBef>
                    <a:spcPct val="50000"/>
                  </a:spcBef>
                </a:pPr>
                <a:r>
                  <a:rPr lang="ru-RU" altLang="ru-RU" dirty="0">
                    <a:solidFill>
                      <a:srgbClr val="FF3300"/>
                    </a:solidFill>
                    <a:cs typeface="Times New Roman" panose="02020603050405020304" pitchFamily="18" charset="0"/>
                  </a:rPr>
                  <a:t>	</a:t>
                </a:r>
                <a:r>
                  <a:rPr lang="ru-RU" altLang="ru-RU" dirty="0">
                    <a:cs typeface="Times New Roman" panose="02020603050405020304" pitchFamily="18" charset="0"/>
                  </a:rPr>
                  <a:t>Следовательно, </a:t>
                </a:r>
                <a:r>
                  <a:rPr lang="en-US" altLang="ru-RU" i="1" dirty="0">
                    <a:cs typeface="Times New Roman" panose="02020603050405020304" pitchFamily="18" charset="0"/>
                  </a:rPr>
                  <a:t>S</a:t>
                </a:r>
                <a:r>
                  <a:rPr lang="en-US" altLang="ru-RU" baseline="-25000" dirty="0">
                    <a:cs typeface="Times New Roman" panose="02020603050405020304" pitchFamily="18" charset="0"/>
                  </a:rPr>
                  <a:t>3</a:t>
                </a:r>
                <a:r>
                  <a:rPr lang="en-US" altLang="ru-RU" dirty="0">
                    <a:cs typeface="Times New Roman" panose="02020603050405020304" pitchFamily="18" charset="0"/>
                  </a:rPr>
                  <a:t> = </a:t>
                </a:r>
                <a:r>
                  <a:rPr lang="en-US" altLang="ru-RU" i="1" dirty="0">
                    <a:cs typeface="Times New Roman" panose="02020603050405020304" pitchFamily="18" charset="0"/>
                  </a:rPr>
                  <a:t>S</a:t>
                </a:r>
                <a:r>
                  <a:rPr lang="en-US" altLang="ru-RU" baseline="-25000" dirty="0">
                    <a:cs typeface="Times New Roman" panose="02020603050405020304" pitchFamily="18" charset="0"/>
                  </a:rPr>
                  <a:t>4</a:t>
                </a:r>
                <a:r>
                  <a:rPr lang="en-US" altLang="ru-RU" dirty="0">
                    <a:cs typeface="Times New Roman" panose="02020603050405020304" pitchFamily="18" charset="0"/>
                  </a:rPr>
                  <a:t> = </a:t>
                </a:r>
                <a:r>
                  <a:rPr lang="en-US" altLang="ru-RU" i="1" dirty="0">
                    <a:cs typeface="Times New Roman" panose="02020603050405020304" pitchFamily="18" charset="0"/>
                  </a:rPr>
                  <a:t>k</a:t>
                </a:r>
                <a14:m>
                  <m:oMath xmlns:m="http://schemas.openxmlformats.org/officeDocument/2006/math">
                    <m:r>
                      <a:rPr lang="en-US" altLang="ru-RU" b="0" i="1" smtClean="0">
                        <a:latin typeface="Cambria Math" panose="02040503050406030204" pitchFamily="18" charset="0"/>
                        <a:cs typeface="Times New Roman" panose="02020603050405020304" pitchFamily="18" charset="0"/>
                      </a:rPr>
                      <m:t>𝑘</m:t>
                    </m:r>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𝑆</m:t>
                        </m:r>
                      </m:e>
                      <m:sub>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1</m:t>
                        </m:r>
                      </m:sub>
                    </m:sSub>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m:t>
                    </m:r>
                    <m:rad>
                      <m:radPr>
                        <m:degHide m:val="on"/>
                        <m:ctrlPr>
                          <a:rPr lang="ru-RU" altLang="ru-RU" i="1">
                            <a:latin typeface="Cambria Math" panose="02040503050406030204" pitchFamily="18" charset="0"/>
                            <a:cs typeface="Times New Roman" panose="02020603050405020304" pitchFamily="18" charset="0"/>
                          </a:rPr>
                        </m:ctrlPr>
                      </m:radPr>
                      <m:deg/>
                      <m:e>
                        <m:f>
                          <m:fPr>
                            <m:ctrlPr>
                              <a:rPr lang="ru-RU" altLang="ru-RU" i="1">
                                <a:latin typeface="Cambria Math" panose="02040503050406030204" pitchFamily="18" charset="0"/>
                                <a:cs typeface="Times New Roman" panose="02020603050405020304" pitchFamily="18" charset="0"/>
                              </a:rPr>
                            </m:ctrlPr>
                          </m:fPr>
                          <m:num>
                            <m:sSub>
                              <m:sSubPr>
                                <m:ctrlPr>
                                  <a:rPr lang="ru-RU" altLang="ru-RU" i="1">
                                    <a:latin typeface="Cambria Math" panose="02040503050406030204" pitchFamily="18" charset="0"/>
                                    <a:cs typeface="Times New Roman" panose="02020603050405020304" pitchFamily="18" charset="0"/>
                                  </a:rPr>
                                </m:ctrlPr>
                              </m:sSubPr>
                              <m:e>
                                <m:r>
                                  <a:rPr lang="en-US" altLang="ru-RU" i="1">
                                    <a:latin typeface="Cambria Math" panose="02040503050406030204" pitchFamily="18" charset="0"/>
                                    <a:cs typeface="Times New Roman" panose="02020603050405020304" pitchFamily="18" charset="0"/>
                                  </a:rPr>
                                  <m:t>𝑆</m:t>
                                </m:r>
                              </m:e>
                              <m:sub>
                                <m:r>
                                  <a:rPr lang="en-US" altLang="ru-RU" i="1">
                                    <a:latin typeface="Cambria Math" panose="02040503050406030204" pitchFamily="18" charset="0"/>
                                    <a:cs typeface="Times New Roman" panose="02020603050405020304" pitchFamily="18" charset="0"/>
                                  </a:rPr>
                                  <m:t>2</m:t>
                                </m:r>
                              </m:sub>
                            </m:sSub>
                          </m:num>
                          <m:den>
                            <m:sSub>
                              <m:sSubPr>
                                <m:ctrlPr>
                                  <a:rPr lang="ru-RU" altLang="ru-RU" i="1">
                                    <a:latin typeface="Cambria Math" panose="02040503050406030204" pitchFamily="18" charset="0"/>
                                    <a:cs typeface="Times New Roman" panose="02020603050405020304" pitchFamily="18" charset="0"/>
                                  </a:rPr>
                                </m:ctrlPr>
                              </m:sSubPr>
                              <m:e>
                                <m:r>
                                  <a:rPr lang="en-US" altLang="ru-RU" i="1">
                                    <a:latin typeface="Cambria Math" panose="02040503050406030204" pitchFamily="18" charset="0"/>
                                    <a:cs typeface="Times New Roman" panose="02020603050405020304" pitchFamily="18" charset="0"/>
                                  </a:rPr>
                                  <m:t>𝑆</m:t>
                                </m:r>
                              </m:e>
                              <m:sub>
                                <m:r>
                                  <a:rPr lang="en-US" altLang="ru-RU" i="1">
                                    <a:latin typeface="Cambria Math" panose="02040503050406030204" pitchFamily="18" charset="0"/>
                                    <a:cs typeface="Times New Roman" panose="02020603050405020304" pitchFamily="18" charset="0"/>
                                  </a:rPr>
                                  <m:t>1</m:t>
                                </m:r>
                              </m:sub>
                            </m:sSub>
                          </m:den>
                        </m:f>
                      </m:e>
                    </m:rad>
                    <m:r>
                      <a:rPr lang="en-US" altLang="ru-RU"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altLang="ru-RU"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𝑆</m:t>
                        </m:r>
                      </m:e>
                      <m:sub>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1</m:t>
                        </m:r>
                      </m:sub>
                    </m:sSub>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m:t>
                    </m:r>
                    <m:rad>
                      <m:radPr>
                        <m:degHide m:val="on"/>
                        <m:ctrlP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ctrlPr>
                      </m:radPr>
                      <m:deg/>
                      <m:e>
                        <m:sSub>
                          <m:sSubPr>
                            <m:ctrlP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𝑆</m:t>
                            </m:r>
                          </m:e>
                          <m:sub>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1</m:t>
                            </m:r>
                          </m:sub>
                        </m:sSub>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𝑆</m:t>
                            </m:r>
                          </m:e>
                          <m:sub>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2</m:t>
                            </m:r>
                          </m:sub>
                        </m:sSub>
                      </m:e>
                    </m:rad>
                    <m:r>
                      <a:rPr lang="en-US" altLang="ru-RU" b="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altLang="ru-RU" dirty="0">
                    <a:cs typeface="Times New Roman" panose="02020603050405020304" pitchFamily="18" charset="0"/>
                  </a:rPr>
                  <a:t> </a:t>
                </a:r>
                <a:r>
                  <a:rPr lang="ru-RU" altLang="ru-RU" dirty="0">
                    <a:cs typeface="Times New Roman" panose="02020603050405020304" pitchFamily="18" charset="0"/>
                  </a:rPr>
                  <a:t>Значит, площадь трапеции равна </a:t>
                </a:r>
                <a14:m>
                  <m:oMath xmlns:m="http://schemas.openxmlformats.org/officeDocument/2006/math">
                    <m:sSub>
                      <m:sSubPr>
                        <m:ctrlPr>
                          <a:rPr lang="en-US" altLang="ru-RU"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ru-RU" i="1">
                            <a:latin typeface="Cambria Math" panose="02040503050406030204" pitchFamily="18" charset="0"/>
                            <a:ea typeface="Cambria Math" panose="02040503050406030204" pitchFamily="18" charset="0"/>
                            <a:cs typeface="Times New Roman" panose="02020603050405020304" pitchFamily="18" charset="0"/>
                          </a:rPr>
                          <m:t>𝑆</m:t>
                        </m:r>
                      </m:e>
                      <m:sub>
                        <m:r>
                          <a:rPr lang="en-US" altLang="ru-RU" i="1">
                            <a:latin typeface="Cambria Math" panose="02040503050406030204" pitchFamily="18" charset="0"/>
                            <a:ea typeface="Cambria Math" panose="02040503050406030204" pitchFamily="18" charset="0"/>
                            <a:cs typeface="Times New Roman" panose="02020603050405020304" pitchFamily="18" charset="0"/>
                          </a:rPr>
                          <m:t>1</m:t>
                        </m:r>
                      </m:sub>
                    </m:sSub>
                    <m:r>
                      <a:rPr lang="ru-RU" altLang="ru-RU"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altLang="ru-RU"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ru-RU" i="1">
                            <a:latin typeface="Cambria Math" panose="02040503050406030204" pitchFamily="18" charset="0"/>
                            <a:ea typeface="Cambria Math" panose="02040503050406030204" pitchFamily="18" charset="0"/>
                            <a:cs typeface="Times New Roman" panose="02020603050405020304" pitchFamily="18" charset="0"/>
                          </a:rPr>
                          <m:t>𝑆</m:t>
                        </m:r>
                      </m:e>
                      <m:sub>
                        <m:r>
                          <a:rPr lang="ru-RU" altLang="ru-RU" b="0" i="1" smtClean="0">
                            <a:latin typeface="Cambria Math" panose="02040503050406030204" pitchFamily="18" charset="0"/>
                            <a:ea typeface="Cambria Math" panose="02040503050406030204" pitchFamily="18" charset="0"/>
                            <a:cs typeface="Times New Roman" panose="02020603050405020304" pitchFamily="18" charset="0"/>
                          </a:rPr>
                          <m:t>2</m:t>
                        </m:r>
                      </m:sub>
                    </m:sSub>
                    <m:r>
                      <a:rPr lang="ru-RU" altLang="ru-RU" b="0" i="1" smtClean="0">
                        <a:latin typeface="Cambria Math" panose="02040503050406030204" pitchFamily="18" charset="0"/>
                        <a:ea typeface="Cambria Math" panose="02040503050406030204" pitchFamily="18" charset="0"/>
                        <a:cs typeface="Times New Roman" panose="02020603050405020304" pitchFamily="18" charset="0"/>
                      </a:rPr>
                      <m:t>+2</m:t>
                    </m:r>
                    <m:rad>
                      <m:radPr>
                        <m:degHide m:val="on"/>
                        <m:ctrlPr>
                          <a:rPr lang="en-US" altLang="ru-RU" i="1">
                            <a:latin typeface="Cambria Math" panose="02040503050406030204" pitchFamily="18" charset="0"/>
                            <a:ea typeface="Cambria Math" panose="02040503050406030204" pitchFamily="18" charset="0"/>
                            <a:cs typeface="Times New Roman" panose="02020603050405020304" pitchFamily="18" charset="0"/>
                          </a:rPr>
                        </m:ctrlPr>
                      </m:radPr>
                      <m:deg/>
                      <m:e>
                        <m:sSub>
                          <m:sSubPr>
                            <m:ctrlPr>
                              <a:rPr lang="en-US" altLang="ru-RU"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ru-RU" i="1">
                                <a:latin typeface="Cambria Math" panose="02040503050406030204" pitchFamily="18" charset="0"/>
                                <a:ea typeface="Cambria Math" panose="02040503050406030204" pitchFamily="18" charset="0"/>
                                <a:cs typeface="Times New Roman" panose="02020603050405020304" pitchFamily="18" charset="0"/>
                              </a:rPr>
                              <m:t>𝑆</m:t>
                            </m:r>
                          </m:e>
                          <m:sub>
                            <m:r>
                              <a:rPr lang="en-US" altLang="ru-RU" i="1">
                                <a:latin typeface="Cambria Math" panose="02040503050406030204" pitchFamily="18" charset="0"/>
                                <a:ea typeface="Cambria Math" panose="02040503050406030204" pitchFamily="18" charset="0"/>
                                <a:cs typeface="Times New Roman" panose="02020603050405020304" pitchFamily="18" charset="0"/>
                              </a:rPr>
                              <m:t>1</m:t>
                            </m:r>
                          </m:sub>
                        </m:sSub>
                        <m:r>
                          <a:rPr lang="en-US" altLang="ru-RU" i="1">
                            <a:latin typeface="Cambria Math" panose="02040503050406030204" pitchFamily="18" charset="0"/>
                            <a:ea typeface="Cambria Math" panose="02040503050406030204" pitchFamily="18" charset="0"/>
                            <a:cs typeface="Times New Roman" panose="02020603050405020304" pitchFamily="18" charset="0"/>
                          </a:rPr>
                          <m:t>∙</m:t>
                        </m:r>
                        <m:sSub>
                          <m:sSubPr>
                            <m:ctrlPr>
                              <a:rPr lang="en-US" altLang="ru-RU"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ru-RU" i="1">
                                <a:latin typeface="Cambria Math" panose="02040503050406030204" pitchFamily="18" charset="0"/>
                                <a:ea typeface="Cambria Math" panose="02040503050406030204" pitchFamily="18" charset="0"/>
                                <a:cs typeface="Times New Roman" panose="02020603050405020304" pitchFamily="18" charset="0"/>
                              </a:rPr>
                              <m:t>𝑆</m:t>
                            </m:r>
                          </m:e>
                          <m:sub>
                            <m:r>
                              <a:rPr lang="en-US" altLang="ru-RU" i="1">
                                <a:latin typeface="Cambria Math" panose="02040503050406030204" pitchFamily="18" charset="0"/>
                                <a:ea typeface="Cambria Math" panose="02040503050406030204" pitchFamily="18" charset="0"/>
                                <a:cs typeface="Times New Roman" panose="02020603050405020304" pitchFamily="18" charset="0"/>
                              </a:rPr>
                              <m:t>2</m:t>
                            </m:r>
                          </m:sub>
                        </m:sSub>
                      </m:e>
                    </m:rad>
                    <m:r>
                      <a:rPr lang="ru-RU" altLang="ru-RU" b="0" i="0"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ru-RU" altLang="ru-RU" b="0" i="1" smtClean="0">
                            <a:latin typeface="Cambria Math" panose="02040503050406030204" pitchFamily="18" charset="0"/>
                            <a:ea typeface="Cambria Math" panose="02040503050406030204" pitchFamily="18" charset="0"/>
                            <a:cs typeface="Times New Roman" panose="02020603050405020304" pitchFamily="18" charset="0"/>
                          </a:rPr>
                        </m:ctrlPr>
                      </m:sSupPr>
                      <m:e>
                        <m:d>
                          <m:dPr>
                            <m:ctrlPr>
                              <a:rPr lang="ru-RU" altLang="ru-RU" b="0" i="1" smtClean="0">
                                <a:latin typeface="Cambria Math" panose="02040503050406030204" pitchFamily="18" charset="0"/>
                                <a:ea typeface="Cambria Math" panose="02040503050406030204" pitchFamily="18" charset="0"/>
                                <a:cs typeface="Times New Roman" panose="02020603050405020304" pitchFamily="18" charset="0"/>
                              </a:rPr>
                            </m:ctrlPr>
                          </m:dPr>
                          <m:e>
                            <m:rad>
                              <m:radPr>
                                <m:degHide m:val="on"/>
                                <m:ctrlPr>
                                  <a:rPr lang="ru-RU" altLang="ru-RU" b="0" i="1" smtClean="0">
                                    <a:latin typeface="Cambria Math" panose="02040503050406030204" pitchFamily="18" charset="0"/>
                                    <a:ea typeface="Cambria Math" panose="02040503050406030204" pitchFamily="18" charset="0"/>
                                    <a:cs typeface="Times New Roman" panose="02020603050405020304" pitchFamily="18" charset="0"/>
                                  </a:rPr>
                                </m:ctrlPr>
                              </m:radPr>
                              <m:deg/>
                              <m:e>
                                <m:sSub>
                                  <m:sSubPr>
                                    <m:ctrlPr>
                                      <a:rPr lang="en-US" altLang="ru-RU"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ru-RU" i="1">
                                        <a:latin typeface="Cambria Math" panose="02040503050406030204" pitchFamily="18" charset="0"/>
                                        <a:ea typeface="Cambria Math" panose="02040503050406030204" pitchFamily="18" charset="0"/>
                                        <a:cs typeface="Times New Roman" panose="02020603050405020304" pitchFamily="18" charset="0"/>
                                      </a:rPr>
                                      <m:t>𝑆</m:t>
                                    </m:r>
                                  </m:e>
                                  <m:sub>
                                    <m:r>
                                      <a:rPr lang="en-US" altLang="ru-RU" i="1">
                                        <a:latin typeface="Cambria Math" panose="02040503050406030204" pitchFamily="18" charset="0"/>
                                        <a:ea typeface="Cambria Math" panose="02040503050406030204" pitchFamily="18" charset="0"/>
                                        <a:cs typeface="Times New Roman" panose="02020603050405020304" pitchFamily="18" charset="0"/>
                                      </a:rPr>
                                      <m:t>1</m:t>
                                    </m:r>
                                  </m:sub>
                                </m:sSub>
                              </m:e>
                            </m:rad>
                            <m:r>
                              <a:rPr lang="ru-RU" altLang="ru-RU" b="0" i="1" smtClean="0">
                                <a:latin typeface="Cambria Math" panose="02040503050406030204" pitchFamily="18" charset="0"/>
                                <a:ea typeface="Cambria Math" panose="02040503050406030204" pitchFamily="18" charset="0"/>
                                <a:cs typeface="Times New Roman" panose="02020603050405020304" pitchFamily="18" charset="0"/>
                              </a:rPr>
                              <m:t>+</m:t>
                            </m:r>
                            <m:rad>
                              <m:radPr>
                                <m:degHide m:val="on"/>
                                <m:ctrlPr>
                                  <a:rPr lang="ru-RU" altLang="ru-RU" i="1">
                                    <a:latin typeface="Cambria Math" panose="02040503050406030204" pitchFamily="18" charset="0"/>
                                    <a:ea typeface="Cambria Math" panose="02040503050406030204" pitchFamily="18" charset="0"/>
                                    <a:cs typeface="Times New Roman" panose="02020603050405020304" pitchFamily="18" charset="0"/>
                                  </a:rPr>
                                </m:ctrlPr>
                              </m:radPr>
                              <m:deg/>
                              <m:e>
                                <m:sSub>
                                  <m:sSubPr>
                                    <m:ctrlPr>
                                      <a:rPr lang="en-US" altLang="ru-RU" i="1">
                                        <a:latin typeface="Cambria Math" panose="02040503050406030204" pitchFamily="18" charset="0"/>
                                        <a:ea typeface="Cambria Math" panose="02040503050406030204" pitchFamily="18" charset="0"/>
                                        <a:cs typeface="Times New Roman" panose="02020603050405020304" pitchFamily="18" charset="0"/>
                                      </a:rPr>
                                    </m:ctrlPr>
                                  </m:sSubPr>
                                  <m:e>
                                    <m:r>
                                      <a:rPr lang="en-US" altLang="ru-RU" i="1">
                                        <a:latin typeface="Cambria Math" panose="02040503050406030204" pitchFamily="18" charset="0"/>
                                        <a:ea typeface="Cambria Math" panose="02040503050406030204" pitchFamily="18" charset="0"/>
                                        <a:cs typeface="Times New Roman" panose="02020603050405020304" pitchFamily="18" charset="0"/>
                                      </a:rPr>
                                      <m:t>𝑆</m:t>
                                    </m:r>
                                  </m:e>
                                  <m:sub>
                                    <m:r>
                                      <a:rPr lang="ru-RU" altLang="ru-RU" b="0" i="1" smtClean="0">
                                        <a:latin typeface="Cambria Math" panose="02040503050406030204" pitchFamily="18" charset="0"/>
                                        <a:ea typeface="Cambria Math" panose="02040503050406030204" pitchFamily="18" charset="0"/>
                                        <a:cs typeface="Times New Roman" panose="02020603050405020304" pitchFamily="18" charset="0"/>
                                      </a:rPr>
                                      <m:t>2</m:t>
                                    </m:r>
                                  </m:sub>
                                </m:sSub>
                              </m:e>
                            </m:rad>
                          </m:e>
                        </m:d>
                      </m:e>
                      <m:sup>
                        <m:r>
                          <a:rPr lang="ru-RU" altLang="ru-RU" b="0" i="1" smtClean="0">
                            <a:latin typeface="Cambria Math" panose="02040503050406030204" pitchFamily="18" charset="0"/>
                            <a:ea typeface="Cambria Math" panose="02040503050406030204" pitchFamily="18" charset="0"/>
                            <a:cs typeface="Times New Roman" panose="02020603050405020304" pitchFamily="18" charset="0"/>
                          </a:rPr>
                          <m:t>2</m:t>
                        </m:r>
                      </m:sup>
                    </m:sSup>
                    <m:r>
                      <a:rPr lang="ru-RU" altLang="ru-RU" b="0" i="1" smtClean="0">
                        <a:latin typeface="Cambria Math" panose="02040503050406030204" pitchFamily="18" charset="0"/>
                        <a:ea typeface="Cambria Math" panose="02040503050406030204" pitchFamily="18" charset="0"/>
                        <a:cs typeface="Times New Roman" panose="02020603050405020304" pitchFamily="18" charset="0"/>
                      </a:rPr>
                      <m:t>.</m:t>
                    </m:r>
                  </m:oMath>
                </a14:m>
                <a:endParaRPr lang="ru-RU" altLang="ru-RU" dirty="0">
                  <a:cs typeface="Times New Roman" panose="02020603050405020304" pitchFamily="18" charset="0"/>
                </a:endParaRPr>
              </a:p>
            </p:txBody>
          </p:sp>
        </mc:Choice>
        <mc:Fallback xmlns="">
          <p:sp>
            <p:nvSpPr>
              <p:cNvPr id="200710" name="Text Box 6">
                <a:extLst>
                  <a:ext uri="{FF2B5EF4-FFF2-40B4-BE49-F238E27FC236}">
                    <a16:creationId xmlns:a16="http://schemas.microsoft.com/office/drawing/2014/main" id="{D526FDBC-069A-4E27-A238-0FC5C77D447F}"/>
                  </a:ext>
                </a:extLst>
              </p:cNvPr>
              <p:cNvSpPr txBox="1">
                <a:spLocks noRot="1" noChangeAspect="1" noMove="1" noResize="1" noEditPoints="1" noAdjustHandles="1" noChangeArrowheads="1" noChangeShapeType="1" noTextEdit="1"/>
              </p:cNvSpPr>
              <p:nvPr/>
            </p:nvSpPr>
            <p:spPr bwMode="auto">
              <a:xfrm>
                <a:off x="1" y="5085184"/>
                <a:ext cx="9144000" cy="1401217"/>
              </a:xfrm>
              <a:prstGeom prst="rect">
                <a:avLst/>
              </a:prstGeom>
              <a:blipFill>
                <a:blip r:embed="rId4"/>
                <a:stretch>
                  <a:fillRect l="-1000" r="-1000" b="-478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8" name="Text Box 6">
                <a:extLst>
                  <a:ext uri="{FF2B5EF4-FFF2-40B4-BE49-F238E27FC236}">
                    <a16:creationId xmlns:a16="http://schemas.microsoft.com/office/drawing/2014/main" id="{D5AAFD13-51A6-4681-822B-EC019A7D0698}"/>
                  </a:ext>
                </a:extLst>
              </p:cNvPr>
              <p:cNvSpPr txBox="1">
                <a:spLocks noChangeArrowheads="1"/>
              </p:cNvSpPr>
              <p:nvPr/>
            </p:nvSpPr>
            <p:spPr bwMode="auto">
              <a:xfrm>
                <a:off x="4007992" y="2358727"/>
                <a:ext cx="5136008" cy="2478884"/>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just">
                  <a:spcBef>
                    <a:spcPct val="50000"/>
                  </a:spcBef>
                </a:pPr>
                <a:r>
                  <a:rPr lang="ru-RU" altLang="ru-RU" dirty="0">
                    <a:solidFill>
                      <a:srgbClr val="FF3300"/>
                    </a:solidFill>
                    <a:cs typeface="Times New Roman" panose="02020603050405020304" pitchFamily="18" charset="0"/>
                  </a:rPr>
                  <a:t>Решение. </a:t>
                </a:r>
                <a:r>
                  <a:rPr lang="ru-RU" altLang="ru-RU" dirty="0">
                    <a:cs typeface="Times New Roman" panose="02020603050405020304" pitchFamily="18" charset="0"/>
                  </a:rPr>
                  <a:t>Пусть </a:t>
                </a:r>
                <a:r>
                  <a:rPr lang="en-US" altLang="ru-RU" i="1" dirty="0">
                    <a:cs typeface="Times New Roman" panose="02020603050405020304" pitchFamily="18" charset="0"/>
                  </a:rPr>
                  <a:t>S</a:t>
                </a:r>
                <a:r>
                  <a:rPr lang="en-US" altLang="ru-RU" i="1" baseline="-25000" dirty="0">
                    <a:cs typeface="Times New Roman" panose="02020603050405020304" pitchFamily="18" charset="0"/>
                  </a:rPr>
                  <a:t>ABO</a:t>
                </a:r>
                <a:r>
                  <a:rPr lang="en-US" altLang="ru-RU" i="1" dirty="0">
                    <a:cs typeface="Times New Roman" panose="02020603050405020304" pitchFamily="18" charset="0"/>
                  </a:rPr>
                  <a:t> = S</a:t>
                </a:r>
                <a:r>
                  <a:rPr lang="en-US" altLang="ru-RU" baseline="-25000" dirty="0">
                    <a:cs typeface="Times New Roman" panose="02020603050405020304" pitchFamily="18" charset="0"/>
                  </a:rPr>
                  <a:t>1</a:t>
                </a:r>
                <a:r>
                  <a:rPr lang="en-US" altLang="ru-RU" dirty="0">
                    <a:cs typeface="Times New Roman" panose="02020603050405020304" pitchFamily="18" charset="0"/>
                  </a:rPr>
                  <a:t>, </a:t>
                </a:r>
                <a:r>
                  <a:rPr lang="en-US" altLang="ru-RU" i="1" dirty="0">
                    <a:cs typeface="Times New Roman" panose="02020603050405020304" pitchFamily="18" charset="0"/>
                  </a:rPr>
                  <a:t>S</a:t>
                </a:r>
                <a:r>
                  <a:rPr lang="en-US" altLang="ru-RU" i="1" baseline="-25000" dirty="0">
                    <a:cs typeface="Times New Roman" panose="02020603050405020304" pitchFamily="18" charset="0"/>
                  </a:rPr>
                  <a:t>CDO</a:t>
                </a:r>
                <a:r>
                  <a:rPr lang="en-US" altLang="ru-RU" i="1" dirty="0">
                    <a:cs typeface="Times New Roman" panose="02020603050405020304" pitchFamily="18" charset="0"/>
                  </a:rPr>
                  <a:t> = S</a:t>
                </a:r>
                <a:r>
                  <a:rPr lang="en-US" altLang="ru-RU" baseline="-25000" dirty="0">
                    <a:cs typeface="Times New Roman" panose="02020603050405020304" pitchFamily="18" charset="0"/>
                  </a:rPr>
                  <a:t>2</a:t>
                </a:r>
                <a:r>
                  <a:rPr lang="en-US" altLang="ru-RU" dirty="0">
                    <a:cs typeface="Times New Roman" panose="02020603050405020304" pitchFamily="18" charset="0"/>
                  </a:rPr>
                  <a:t>, </a:t>
                </a:r>
                <a:r>
                  <a:rPr lang="en-US" altLang="ru-RU" i="1" dirty="0">
                    <a:cs typeface="Times New Roman" panose="02020603050405020304" pitchFamily="18" charset="0"/>
                  </a:rPr>
                  <a:t>S</a:t>
                </a:r>
                <a:r>
                  <a:rPr lang="en-US" altLang="ru-RU" i="1" baseline="-25000" dirty="0">
                    <a:cs typeface="Times New Roman" panose="02020603050405020304" pitchFamily="18" charset="0"/>
                  </a:rPr>
                  <a:t>ADO</a:t>
                </a:r>
                <a:r>
                  <a:rPr lang="en-US" altLang="ru-RU" i="1" dirty="0">
                    <a:cs typeface="Times New Roman" panose="02020603050405020304" pitchFamily="18" charset="0"/>
                  </a:rPr>
                  <a:t> = S</a:t>
                </a:r>
                <a:r>
                  <a:rPr lang="en-US" altLang="ru-RU" baseline="-25000" dirty="0">
                    <a:cs typeface="Times New Roman" panose="02020603050405020304" pitchFamily="18" charset="0"/>
                  </a:rPr>
                  <a:t>3</a:t>
                </a:r>
                <a:r>
                  <a:rPr lang="en-US" altLang="ru-RU" dirty="0">
                    <a:cs typeface="Times New Roman" panose="02020603050405020304" pitchFamily="18" charset="0"/>
                  </a:rPr>
                  <a:t>, </a:t>
                </a:r>
                <a:r>
                  <a:rPr lang="en-US" altLang="ru-RU" i="1" dirty="0">
                    <a:cs typeface="Times New Roman" panose="02020603050405020304" pitchFamily="18" charset="0"/>
                  </a:rPr>
                  <a:t>S</a:t>
                </a:r>
                <a:r>
                  <a:rPr lang="en-US" altLang="ru-RU" i="1" baseline="-25000" dirty="0">
                    <a:cs typeface="Times New Roman" panose="02020603050405020304" pitchFamily="18" charset="0"/>
                  </a:rPr>
                  <a:t>BCO</a:t>
                </a:r>
                <a:r>
                  <a:rPr lang="en-US" altLang="ru-RU" i="1" dirty="0">
                    <a:cs typeface="Times New Roman" panose="02020603050405020304" pitchFamily="18" charset="0"/>
                  </a:rPr>
                  <a:t> = S</a:t>
                </a:r>
                <a:r>
                  <a:rPr lang="en-US" altLang="ru-RU" baseline="-25000" dirty="0">
                    <a:cs typeface="Times New Roman" panose="02020603050405020304" pitchFamily="18" charset="0"/>
                  </a:rPr>
                  <a:t>4</a:t>
                </a:r>
                <a:r>
                  <a:rPr lang="en-US" altLang="ru-RU" dirty="0">
                    <a:cs typeface="Times New Roman" panose="02020603050405020304" pitchFamily="18" charset="0"/>
                  </a:rPr>
                  <a:t>.</a:t>
                </a:r>
                <a:r>
                  <a:rPr lang="ru-RU" altLang="ru-RU" dirty="0">
                    <a:cs typeface="Times New Roman" panose="02020603050405020304" pitchFamily="18" charset="0"/>
                  </a:rPr>
                  <a:t> Треугольники </a:t>
                </a:r>
                <a:r>
                  <a:rPr lang="en-US" altLang="ru-RU" i="1" dirty="0">
                    <a:cs typeface="Times New Roman" panose="02020603050405020304" pitchFamily="18" charset="0"/>
                  </a:rPr>
                  <a:t>ABO </a:t>
                </a:r>
                <a:r>
                  <a:rPr lang="ru-RU" altLang="ru-RU" dirty="0">
                    <a:cs typeface="Times New Roman" panose="02020603050405020304" pitchFamily="18" charset="0"/>
                  </a:rPr>
                  <a:t>и </a:t>
                </a:r>
                <a:r>
                  <a:rPr lang="en-US" altLang="ru-RU" i="1" dirty="0">
                    <a:cs typeface="Times New Roman" panose="02020603050405020304" pitchFamily="18" charset="0"/>
                  </a:rPr>
                  <a:t>CDO </a:t>
                </a:r>
                <a:r>
                  <a:rPr lang="ru-RU" altLang="ru-RU" dirty="0">
                    <a:cs typeface="Times New Roman" panose="02020603050405020304" pitchFamily="18" charset="0"/>
                  </a:rPr>
                  <a:t>подобны. Коэффициент подобия равен </a:t>
                </a:r>
                <a14:m>
                  <m:oMath xmlns:m="http://schemas.openxmlformats.org/officeDocument/2006/math">
                    <m:rad>
                      <m:radPr>
                        <m:degHide m:val="on"/>
                        <m:ctrlPr>
                          <a:rPr lang="ru-RU" altLang="ru-RU" i="1" smtClean="0">
                            <a:latin typeface="Cambria Math" panose="02040503050406030204" pitchFamily="18" charset="0"/>
                            <a:cs typeface="Times New Roman" panose="02020603050405020304" pitchFamily="18" charset="0"/>
                          </a:rPr>
                        </m:ctrlPr>
                      </m:radPr>
                      <m:deg/>
                      <m:e>
                        <m:f>
                          <m:fPr>
                            <m:ctrlPr>
                              <a:rPr lang="ru-RU" altLang="ru-RU" i="1" smtClean="0">
                                <a:latin typeface="Cambria Math" panose="02040503050406030204" pitchFamily="18" charset="0"/>
                                <a:cs typeface="Times New Roman" panose="02020603050405020304" pitchFamily="18" charset="0"/>
                              </a:rPr>
                            </m:ctrlPr>
                          </m:fPr>
                          <m:num>
                            <m:sSub>
                              <m:sSubPr>
                                <m:ctrlPr>
                                  <a:rPr lang="ru-RU" altLang="ru-RU" i="1" smtClean="0">
                                    <a:latin typeface="Cambria Math" panose="02040503050406030204" pitchFamily="18" charset="0"/>
                                    <a:cs typeface="Times New Roman" panose="02020603050405020304" pitchFamily="18" charset="0"/>
                                  </a:rPr>
                                </m:ctrlPr>
                              </m:sSubPr>
                              <m:e>
                                <m:r>
                                  <a:rPr lang="en-US" altLang="ru-RU" b="0" i="1" smtClean="0">
                                    <a:latin typeface="Cambria Math" panose="02040503050406030204" pitchFamily="18" charset="0"/>
                                    <a:cs typeface="Times New Roman" panose="02020603050405020304" pitchFamily="18" charset="0"/>
                                  </a:rPr>
                                  <m:t>𝑆</m:t>
                                </m:r>
                              </m:e>
                              <m:sub>
                                <m:r>
                                  <a:rPr lang="en-US" altLang="ru-RU" b="0" i="1" smtClean="0">
                                    <a:latin typeface="Cambria Math" panose="02040503050406030204" pitchFamily="18" charset="0"/>
                                    <a:cs typeface="Times New Roman" panose="02020603050405020304" pitchFamily="18" charset="0"/>
                                  </a:rPr>
                                  <m:t>2</m:t>
                                </m:r>
                              </m:sub>
                            </m:sSub>
                          </m:num>
                          <m:den>
                            <m:sSub>
                              <m:sSubPr>
                                <m:ctrlPr>
                                  <a:rPr lang="ru-RU" altLang="ru-RU" i="1" smtClean="0">
                                    <a:latin typeface="Cambria Math" panose="02040503050406030204" pitchFamily="18" charset="0"/>
                                    <a:cs typeface="Times New Roman" panose="02020603050405020304" pitchFamily="18" charset="0"/>
                                  </a:rPr>
                                </m:ctrlPr>
                              </m:sSubPr>
                              <m:e>
                                <m:r>
                                  <a:rPr lang="en-US" altLang="ru-RU" b="0" i="1" smtClean="0">
                                    <a:latin typeface="Cambria Math" panose="02040503050406030204" pitchFamily="18" charset="0"/>
                                    <a:cs typeface="Times New Roman" panose="02020603050405020304" pitchFamily="18" charset="0"/>
                                  </a:rPr>
                                  <m:t>𝑆</m:t>
                                </m:r>
                              </m:e>
                              <m:sub>
                                <m:r>
                                  <a:rPr lang="en-US" altLang="ru-RU" b="0" i="1" smtClean="0">
                                    <a:latin typeface="Cambria Math" panose="02040503050406030204" pitchFamily="18" charset="0"/>
                                    <a:cs typeface="Times New Roman" panose="02020603050405020304" pitchFamily="18" charset="0"/>
                                  </a:rPr>
                                  <m:t>1</m:t>
                                </m:r>
                              </m:sub>
                            </m:sSub>
                          </m:den>
                        </m:f>
                      </m:e>
                    </m:rad>
                  </m:oMath>
                </a14:m>
                <a:r>
                  <a:rPr lang="en-US" altLang="ru-RU" dirty="0">
                    <a:solidFill>
                      <a:schemeClr val="accent1"/>
                    </a:solidFill>
                    <a:cs typeface="Times New Roman" panose="02020603050405020304" pitchFamily="18" charset="0"/>
                  </a:rPr>
                  <a:t> </a:t>
                </a:r>
                <a:r>
                  <a:rPr lang="ru-RU" altLang="ru-RU" dirty="0">
                    <a:cs typeface="Times New Roman" panose="02020603050405020304" pitchFamily="18" charset="0"/>
                  </a:rPr>
                  <a:t>и равен отношениям </a:t>
                </a:r>
                <a14:m>
                  <m:oMath xmlns:m="http://schemas.openxmlformats.org/officeDocument/2006/math">
                    <m:f>
                      <m:fPr>
                        <m:ctrlPr>
                          <a:rPr lang="ru-RU" altLang="ru-RU" i="1" smtClean="0">
                            <a:latin typeface="Cambria Math" panose="02040503050406030204" pitchFamily="18" charset="0"/>
                            <a:cs typeface="Times New Roman" panose="02020603050405020304" pitchFamily="18" charset="0"/>
                          </a:rPr>
                        </m:ctrlPr>
                      </m:fPr>
                      <m:num>
                        <m:r>
                          <a:rPr lang="en-US" altLang="ru-RU" b="0" i="1" smtClean="0">
                            <a:latin typeface="Cambria Math" panose="02040503050406030204" pitchFamily="18" charset="0"/>
                            <a:cs typeface="Times New Roman" panose="02020603050405020304" pitchFamily="18" charset="0"/>
                          </a:rPr>
                          <m:t>𝐴𝑂</m:t>
                        </m:r>
                      </m:num>
                      <m:den>
                        <m:r>
                          <a:rPr lang="en-US" altLang="ru-RU" b="0" i="1" smtClean="0">
                            <a:latin typeface="Cambria Math" panose="02040503050406030204" pitchFamily="18" charset="0"/>
                            <a:cs typeface="Times New Roman" panose="02020603050405020304" pitchFamily="18" charset="0"/>
                          </a:rPr>
                          <m:t>𝐶𝑂</m:t>
                        </m:r>
                      </m:den>
                    </m:f>
                    <m:r>
                      <a:rPr lang="en-US" altLang="ru-RU" b="0" i="1" smtClean="0">
                        <a:latin typeface="Cambria Math" panose="02040503050406030204" pitchFamily="18" charset="0"/>
                        <a:cs typeface="Times New Roman" panose="02020603050405020304" pitchFamily="18" charset="0"/>
                      </a:rPr>
                      <m:t>=</m:t>
                    </m:r>
                    <m:f>
                      <m:fPr>
                        <m:ctrlPr>
                          <a:rPr lang="en-US" altLang="ru-RU" b="0" i="1" smtClean="0">
                            <a:latin typeface="Cambria Math" panose="02040503050406030204" pitchFamily="18" charset="0"/>
                            <a:cs typeface="Times New Roman" panose="02020603050405020304" pitchFamily="18" charset="0"/>
                          </a:rPr>
                        </m:ctrlPr>
                      </m:fPr>
                      <m:num>
                        <m:r>
                          <a:rPr lang="en-US" altLang="ru-RU" b="0" i="1" smtClean="0">
                            <a:latin typeface="Cambria Math" panose="02040503050406030204" pitchFamily="18" charset="0"/>
                            <a:cs typeface="Times New Roman" panose="02020603050405020304" pitchFamily="18" charset="0"/>
                          </a:rPr>
                          <m:t>𝐵𝑂</m:t>
                        </m:r>
                      </m:num>
                      <m:den>
                        <m:r>
                          <a:rPr lang="en-US" altLang="ru-RU" b="0" i="1" smtClean="0">
                            <a:latin typeface="Cambria Math" panose="02040503050406030204" pitchFamily="18" charset="0"/>
                            <a:cs typeface="Times New Roman" panose="02020603050405020304" pitchFamily="18" charset="0"/>
                          </a:rPr>
                          <m:t>𝐷𝑂</m:t>
                        </m:r>
                      </m:den>
                    </m:f>
                  </m:oMath>
                </a14:m>
                <a:r>
                  <a:rPr lang="en-US" altLang="ru-RU" dirty="0">
                    <a:cs typeface="Times New Roman" panose="02020603050405020304" pitchFamily="18" charset="0"/>
                  </a:rPr>
                  <a:t>. </a:t>
                </a:r>
                <a:endParaRPr lang="ru-RU" altLang="ru-RU" dirty="0">
                  <a:cs typeface="Times New Roman" panose="02020603050405020304" pitchFamily="18" charset="0"/>
                </a:endParaRPr>
              </a:p>
            </p:txBody>
          </p:sp>
        </mc:Choice>
        <mc:Fallback xmlns="">
          <p:sp>
            <p:nvSpPr>
              <p:cNvPr id="8" name="Text Box 6">
                <a:extLst>
                  <a:ext uri="{FF2B5EF4-FFF2-40B4-BE49-F238E27FC236}">
                    <a16:creationId xmlns:a16="http://schemas.microsoft.com/office/drawing/2014/main" id="{D5AAFD13-51A6-4681-822B-EC019A7D0698}"/>
                  </a:ext>
                </a:extLst>
              </p:cNvPr>
              <p:cNvSpPr txBox="1">
                <a:spLocks noRot="1" noChangeAspect="1" noMove="1" noResize="1" noEditPoints="1" noAdjustHandles="1" noChangeArrowheads="1" noChangeShapeType="1" noTextEdit="1"/>
              </p:cNvSpPr>
              <p:nvPr/>
            </p:nvSpPr>
            <p:spPr bwMode="auto">
              <a:xfrm>
                <a:off x="4007992" y="2358727"/>
                <a:ext cx="5136008" cy="2478884"/>
              </a:xfrm>
              <a:prstGeom prst="rect">
                <a:avLst/>
              </a:prstGeom>
              <a:blipFill>
                <a:blip r:embed="rId5"/>
                <a:stretch>
                  <a:fillRect l="-1779" t="-1966" r="-1898" b="-122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ru-RU">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0710"/>
                                        </p:tgtEl>
                                        <p:attrNameLst>
                                          <p:attrName>style.visibility</p:attrName>
                                        </p:attrNameLst>
                                      </p:cBhvr>
                                      <p:to>
                                        <p:strVal val="visible"/>
                                      </p:to>
                                    </p:set>
                                    <p:animEffect transition="in" filter="wipe(up)">
                                      <p:cBhvr>
                                        <p:cTn id="12" dur="500"/>
                                        <p:tgtEl>
                                          <p:spTgt spid="200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10"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a:extLst>
              <a:ext uri="{FF2B5EF4-FFF2-40B4-BE49-F238E27FC236}">
                <a16:creationId xmlns:a16="http://schemas.microsoft.com/office/drawing/2014/main" id="{CB6008AA-6432-42FF-AD1A-C6BC18D225DB}"/>
              </a:ext>
            </a:extLst>
          </p:cNvPr>
          <p:cNvSpPr>
            <a:spLocks noGrp="1" noChangeArrowheads="1"/>
          </p:cNvSpPr>
          <p:nvPr>
            <p:ph type="title"/>
          </p:nvPr>
        </p:nvSpPr>
        <p:spPr>
          <a:xfrm>
            <a:off x="685800" y="152400"/>
            <a:ext cx="7772400" cy="457200"/>
          </a:xfrm>
        </p:spPr>
        <p:txBody>
          <a:bodyPr/>
          <a:lstStyle/>
          <a:p>
            <a:r>
              <a:rPr lang="ru-RU" altLang="ru-RU" sz="3600" dirty="0">
                <a:solidFill>
                  <a:srgbClr val="FF3300"/>
                </a:solidFill>
              </a:rPr>
              <a:t>Упражнение 14</a:t>
            </a:r>
          </a:p>
        </p:txBody>
      </p:sp>
      <p:sp>
        <p:nvSpPr>
          <p:cNvPr id="212995" name="Text Box 3">
            <a:extLst>
              <a:ext uri="{FF2B5EF4-FFF2-40B4-BE49-F238E27FC236}">
                <a16:creationId xmlns:a16="http://schemas.microsoft.com/office/drawing/2014/main" id="{BE411D89-C0EA-42E2-81C6-4C6CBB09FEFA}"/>
              </a:ext>
            </a:extLst>
          </p:cNvPr>
          <p:cNvSpPr txBox="1">
            <a:spLocks noChangeArrowheads="1"/>
          </p:cNvSpPr>
          <p:nvPr/>
        </p:nvSpPr>
        <p:spPr bwMode="auto">
          <a:xfrm>
            <a:off x="228600" y="609600"/>
            <a:ext cx="87630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cs typeface="Times New Roman" panose="02020603050405020304" pitchFamily="18" charset="0"/>
              </a:rPr>
              <a:t>	В круге с центром </a:t>
            </a:r>
            <a:r>
              <a:rPr lang="en-US" altLang="ru-RU" sz="2800" i="1" dirty="0">
                <a:cs typeface="Times New Roman" panose="02020603050405020304" pitchFamily="18" charset="0"/>
              </a:rPr>
              <a:t>O</a:t>
            </a:r>
            <a:r>
              <a:rPr lang="ru-RU" altLang="ru-RU" sz="2800" dirty="0">
                <a:cs typeface="Times New Roman" panose="02020603050405020304" pitchFamily="18" charset="0"/>
              </a:rPr>
              <a:t> проведена хорда </a:t>
            </a:r>
            <a:r>
              <a:rPr lang="en-US" altLang="ru-RU" sz="2800" i="1" dirty="0">
                <a:cs typeface="Times New Roman" panose="02020603050405020304" pitchFamily="18" charset="0"/>
              </a:rPr>
              <a:t>AB</a:t>
            </a:r>
            <a:r>
              <a:rPr lang="ru-RU" altLang="ru-RU" sz="2800" dirty="0">
                <a:cs typeface="Times New Roman" panose="02020603050405020304" pitchFamily="18" charset="0"/>
              </a:rPr>
              <a:t>. На радиусе </a:t>
            </a:r>
            <a:r>
              <a:rPr lang="en-US" altLang="ru-RU" sz="2800" i="1" dirty="0">
                <a:cs typeface="Times New Roman" panose="02020603050405020304" pitchFamily="18" charset="0"/>
              </a:rPr>
              <a:t>OA</a:t>
            </a:r>
            <a:r>
              <a:rPr lang="ru-RU" altLang="ru-RU" sz="2800" dirty="0">
                <a:cs typeface="Times New Roman" panose="02020603050405020304" pitchFamily="18" charset="0"/>
              </a:rPr>
              <a:t>, как на диаметре, описана окружность. Докажите, что площади двух сегментов, отсекаемых хордой </a:t>
            </a:r>
            <a:r>
              <a:rPr lang="en-US" altLang="ru-RU" sz="2800" i="1" dirty="0">
                <a:cs typeface="Times New Roman" panose="02020603050405020304" pitchFamily="18" charset="0"/>
              </a:rPr>
              <a:t>AB</a:t>
            </a:r>
            <a:r>
              <a:rPr lang="ru-RU" altLang="ru-RU" sz="2800" dirty="0">
                <a:cs typeface="Times New Roman" panose="02020603050405020304" pitchFamily="18" charset="0"/>
              </a:rPr>
              <a:t> от обоих кругов, относятся как 4 : 1.</a:t>
            </a:r>
            <a:endParaRPr lang="en-US" altLang="ru-RU" sz="2800" dirty="0">
              <a:cs typeface="Times New Roman" panose="02020603050405020304" pitchFamily="18" charset="0"/>
            </a:endParaRPr>
          </a:p>
        </p:txBody>
      </p:sp>
      <p:sp>
        <p:nvSpPr>
          <p:cNvPr id="212996" name="Text Box 4">
            <a:extLst>
              <a:ext uri="{FF2B5EF4-FFF2-40B4-BE49-F238E27FC236}">
                <a16:creationId xmlns:a16="http://schemas.microsoft.com/office/drawing/2014/main" id="{017EFC7C-E196-4A15-951F-1F4CA59E4935}"/>
              </a:ext>
            </a:extLst>
          </p:cNvPr>
          <p:cNvSpPr txBox="1">
            <a:spLocks noChangeArrowheads="1"/>
          </p:cNvSpPr>
          <p:nvPr/>
        </p:nvSpPr>
        <p:spPr bwMode="auto">
          <a:xfrm>
            <a:off x="3429000" y="2590800"/>
            <a:ext cx="57150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solidFill>
                  <a:srgbClr val="FF3300"/>
                </a:solidFill>
              </a:rPr>
              <a:t>	Решение: </a:t>
            </a:r>
            <a:r>
              <a:rPr lang="ru-RU" altLang="ru-RU" sz="2800" dirty="0">
                <a:cs typeface="Times New Roman" panose="02020603050405020304" pitchFamily="18" charset="0"/>
              </a:rPr>
              <a:t>Заметим, что большая окружность получается из малой гомотетией с центром в точке </a:t>
            </a:r>
            <a:r>
              <a:rPr lang="en-US" altLang="ru-RU" sz="2800" i="1" dirty="0">
                <a:cs typeface="Times New Roman" panose="02020603050405020304" pitchFamily="18" charset="0"/>
              </a:rPr>
              <a:t>A</a:t>
            </a:r>
            <a:r>
              <a:rPr lang="ru-RU" altLang="ru-RU" sz="2800" dirty="0">
                <a:cs typeface="Times New Roman" panose="02020603050405020304" pitchFamily="18" charset="0"/>
              </a:rPr>
              <a:t> и коэффициентом 2. При этой гомотетии сегмент малой окружности переходит в сегмент большой окружности. Следовательно, отношение их площадей равно 4 : 1.</a:t>
            </a:r>
          </a:p>
        </p:txBody>
      </p:sp>
      <p:pic>
        <p:nvPicPr>
          <p:cNvPr id="212997" name="Picture 5">
            <a:extLst>
              <a:ext uri="{FF2B5EF4-FFF2-40B4-BE49-F238E27FC236}">
                <a16:creationId xmlns:a16="http://schemas.microsoft.com/office/drawing/2014/main" id="{C18B3697-C7B4-42DC-8581-E693577BD3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971800"/>
            <a:ext cx="3024188" cy="298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2996"/>
                                        </p:tgtEl>
                                        <p:attrNameLst>
                                          <p:attrName>style.visibility</p:attrName>
                                        </p:attrNameLst>
                                      </p:cBhvr>
                                      <p:to>
                                        <p:strVal val="visible"/>
                                      </p:to>
                                    </p:set>
                                    <p:animEffect transition="in" filter="wipe(left)">
                                      <p:cBhvr>
                                        <p:cTn id="7" dur="500"/>
                                        <p:tgtEl>
                                          <p:spTgt spid="212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a:extLst>
              <a:ext uri="{FF2B5EF4-FFF2-40B4-BE49-F238E27FC236}">
                <a16:creationId xmlns:a16="http://schemas.microsoft.com/office/drawing/2014/main" id="{2AFB791C-6574-4B51-AEBD-F73C5419D9CE}"/>
              </a:ext>
            </a:extLst>
          </p:cNvPr>
          <p:cNvSpPr>
            <a:spLocks noGrp="1" noChangeArrowheads="1"/>
          </p:cNvSpPr>
          <p:nvPr>
            <p:ph type="title"/>
          </p:nvPr>
        </p:nvSpPr>
        <p:spPr>
          <a:xfrm>
            <a:off x="685800" y="152400"/>
            <a:ext cx="7772400" cy="457200"/>
          </a:xfrm>
        </p:spPr>
        <p:txBody>
          <a:bodyPr/>
          <a:lstStyle/>
          <a:p>
            <a:r>
              <a:rPr lang="ru-RU" altLang="ru-RU" sz="3600" dirty="0">
                <a:solidFill>
                  <a:srgbClr val="FF3300"/>
                </a:solidFill>
              </a:rPr>
              <a:t>Упражнение 15</a:t>
            </a:r>
          </a:p>
        </p:txBody>
      </p:sp>
      <p:sp>
        <p:nvSpPr>
          <p:cNvPr id="202755" name="Text Box 3">
            <a:extLst>
              <a:ext uri="{FF2B5EF4-FFF2-40B4-BE49-F238E27FC236}">
                <a16:creationId xmlns:a16="http://schemas.microsoft.com/office/drawing/2014/main" id="{7DD09D6C-E4D9-4241-9C0F-BE73C70319FD}"/>
              </a:ext>
            </a:extLst>
          </p:cNvPr>
          <p:cNvSpPr txBox="1">
            <a:spLocks noChangeArrowheads="1"/>
          </p:cNvSpPr>
          <p:nvPr/>
        </p:nvSpPr>
        <p:spPr bwMode="auto">
          <a:xfrm>
            <a:off x="0" y="609600"/>
            <a:ext cx="8991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Две окружности, радиусов </a:t>
            </a:r>
            <a:r>
              <a:rPr lang="en-US" altLang="ru-RU" sz="3200" i="1" dirty="0">
                <a:cs typeface="Times New Roman" panose="02020603050405020304" pitchFamily="18" charset="0"/>
              </a:rPr>
              <a:t>R</a:t>
            </a:r>
            <a:r>
              <a:rPr lang="ru-RU" altLang="ru-RU" sz="3200" dirty="0">
                <a:cs typeface="Times New Roman" panose="02020603050405020304" pitchFamily="18" charset="0"/>
              </a:rPr>
              <a:t> и </a:t>
            </a:r>
            <a:r>
              <a:rPr lang="en-US" altLang="ru-RU" sz="3200" i="1" dirty="0">
                <a:cs typeface="Times New Roman" panose="02020603050405020304" pitchFamily="18" charset="0"/>
              </a:rPr>
              <a:t>r</a:t>
            </a:r>
            <a:r>
              <a:rPr lang="ru-RU" altLang="ru-RU" sz="3200" dirty="0">
                <a:cs typeface="Times New Roman" panose="02020603050405020304" pitchFamily="18" charset="0"/>
              </a:rPr>
              <a:t> касаются внутренним образом. Через точку касания проведена хорда, которая отсекает от внешней окружности сегмент площади </a:t>
            </a:r>
            <a:r>
              <a:rPr lang="en-US" altLang="ru-RU" sz="3200" i="1" dirty="0">
                <a:cs typeface="Times New Roman" panose="02020603050405020304" pitchFamily="18" charset="0"/>
              </a:rPr>
              <a:t>S</a:t>
            </a:r>
            <a:r>
              <a:rPr lang="ru-RU" altLang="ru-RU" sz="3200" dirty="0">
                <a:cs typeface="Times New Roman" panose="02020603050405020304" pitchFamily="18" charset="0"/>
              </a:rPr>
              <a:t>. Найдите площадь сегмента, отсекаемого этой хордой от внутренней окружности.</a:t>
            </a:r>
          </a:p>
        </p:txBody>
      </p:sp>
      <p:grpSp>
        <p:nvGrpSpPr>
          <p:cNvPr id="202762" name="Group 10">
            <a:extLst>
              <a:ext uri="{FF2B5EF4-FFF2-40B4-BE49-F238E27FC236}">
                <a16:creationId xmlns:a16="http://schemas.microsoft.com/office/drawing/2014/main" id="{47C4F897-A475-4022-9CA2-649B33A5F4B9}"/>
              </a:ext>
            </a:extLst>
          </p:cNvPr>
          <p:cNvGrpSpPr>
            <a:grpSpLocks/>
          </p:cNvGrpSpPr>
          <p:nvPr/>
        </p:nvGrpSpPr>
        <p:grpSpPr bwMode="auto">
          <a:xfrm>
            <a:off x="304800" y="5080000"/>
            <a:ext cx="8610600" cy="876300"/>
            <a:chOff x="192" y="3200"/>
            <a:chExt cx="5424" cy="552"/>
          </a:xfrm>
        </p:grpSpPr>
        <p:sp>
          <p:nvSpPr>
            <p:cNvPr id="202756" name="Text Box 4">
              <a:extLst>
                <a:ext uri="{FF2B5EF4-FFF2-40B4-BE49-F238E27FC236}">
                  <a16:creationId xmlns:a16="http://schemas.microsoft.com/office/drawing/2014/main" id="{0719B3C8-4082-496F-A0BC-1A77A937B399}"/>
                </a:ext>
              </a:extLst>
            </p:cNvPr>
            <p:cNvSpPr txBox="1">
              <a:spLocks noChangeArrowheads="1"/>
            </p:cNvSpPr>
            <p:nvPr/>
          </p:nvSpPr>
          <p:spPr bwMode="auto">
            <a:xfrm>
              <a:off x="192" y="3264"/>
              <a:ext cx="542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endParaRPr lang="ru-RU" altLang="ru-RU" sz="3200">
                <a:solidFill>
                  <a:schemeClr val="accent1"/>
                </a:solidFill>
                <a:cs typeface="Times New Roman" panose="02020603050405020304" pitchFamily="18" charset="0"/>
              </a:endParaRPr>
            </a:p>
          </p:txBody>
        </p:sp>
        <p:graphicFrame>
          <p:nvGraphicFramePr>
            <p:cNvPr id="202759" name="Object 7">
              <a:extLst>
                <a:ext uri="{FF2B5EF4-FFF2-40B4-BE49-F238E27FC236}">
                  <a16:creationId xmlns:a16="http://schemas.microsoft.com/office/drawing/2014/main" id="{996AF219-551D-4AE2-A0AC-B8D3694CA323}"/>
                </a:ext>
              </a:extLst>
            </p:cNvPr>
            <p:cNvGraphicFramePr>
              <a:graphicFrameLocks noChangeAspect="1"/>
            </p:cNvGraphicFramePr>
            <p:nvPr/>
          </p:nvGraphicFramePr>
          <p:xfrm>
            <a:off x="1112" y="3200"/>
            <a:ext cx="424" cy="552"/>
          </p:xfrm>
          <a:graphic>
            <a:graphicData uri="http://schemas.openxmlformats.org/presentationml/2006/ole">
              <mc:AlternateContent xmlns:mc="http://schemas.openxmlformats.org/markup-compatibility/2006">
                <mc:Choice xmlns:v="urn:schemas-microsoft-com:vml" Requires="v">
                  <p:oleObj name="Equation" r:id="rId3" imgW="672840" imgH="876240" progId="Equation.DSMT4">
                    <p:embed/>
                  </p:oleObj>
                </mc:Choice>
                <mc:Fallback>
                  <p:oleObj name="Equation" r:id="rId3" imgW="672840" imgH="87624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2" y="3200"/>
                          <a:ext cx="424" cy="5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pic>
        <p:nvPicPr>
          <p:cNvPr id="202763" name="Picture 11">
            <a:extLst>
              <a:ext uri="{FF2B5EF4-FFF2-40B4-BE49-F238E27FC236}">
                <a16:creationId xmlns:a16="http://schemas.microsoft.com/office/drawing/2014/main" id="{0565EBD8-3D1B-4E31-ABBE-E09690EE06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3505200"/>
            <a:ext cx="3024188"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02762"/>
                                        </p:tgtEl>
                                        <p:attrNameLst>
                                          <p:attrName>style.visibility</p:attrName>
                                        </p:attrNameLst>
                                      </p:cBhvr>
                                      <p:to>
                                        <p:strVal val="visible"/>
                                      </p:to>
                                    </p:set>
                                    <p:animEffect transition="in" filter="wipe(up)">
                                      <p:cBhvr>
                                        <p:cTn id="7" dur="500"/>
                                        <p:tgtEl>
                                          <p:spTgt spid="202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a:extLst>
              <a:ext uri="{FF2B5EF4-FFF2-40B4-BE49-F238E27FC236}">
                <a16:creationId xmlns:a16="http://schemas.microsoft.com/office/drawing/2014/main" id="{B64099AC-5A46-42A0-BFED-2E4E7D5F0AB2}"/>
              </a:ext>
            </a:extLst>
          </p:cNvPr>
          <p:cNvSpPr>
            <a:spLocks noGrp="1" noChangeArrowheads="1"/>
          </p:cNvSpPr>
          <p:nvPr>
            <p:ph type="title"/>
          </p:nvPr>
        </p:nvSpPr>
        <p:spPr>
          <a:xfrm>
            <a:off x="685800" y="152400"/>
            <a:ext cx="7772400" cy="457200"/>
          </a:xfrm>
        </p:spPr>
        <p:txBody>
          <a:bodyPr/>
          <a:lstStyle/>
          <a:p>
            <a:r>
              <a:rPr lang="ru-RU" altLang="ru-RU" sz="3600" dirty="0">
                <a:solidFill>
                  <a:srgbClr val="FF3300"/>
                </a:solidFill>
              </a:rPr>
              <a:t>Упражнение 16</a:t>
            </a:r>
          </a:p>
        </p:txBody>
      </p:sp>
      <p:sp>
        <p:nvSpPr>
          <p:cNvPr id="204803" name="Text Box 3">
            <a:extLst>
              <a:ext uri="{FF2B5EF4-FFF2-40B4-BE49-F238E27FC236}">
                <a16:creationId xmlns:a16="http://schemas.microsoft.com/office/drawing/2014/main" id="{C5C0EBEB-8183-4F92-B1E2-FFDD52A118DB}"/>
              </a:ext>
            </a:extLst>
          </p:cNvPr>
          <p:cNvSpPr txBox="1">
            <a:spLocks noChangeArrowheads="1"/>
          </p:cNvSpPr>
          <p:nvPr/>
        </p:nvSpPr>
        <p:spPr bwMode="auto">
          <a:xfrm>
            <a:off x="0" y="609600"/>
            <a:ext cx="8991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Фигура </a:t>
            </a:r>
            <a:r>
              <a:rPr lang="ru-RU" altLang="ru-RU" sz="3200" i="1" dirty="0">
                <a:cs typeface="Times New Roman" panose="02020603050405020304" pitchFamily="18" charset="0"/>
              </a:rPr>
              <a:t>Ф'</a:t>
            </a:r>
            <a:r>
              <a:rPr lang="ru-RU" altLang="ru-RU" sz="3200" dirty="0">
                <a:cs typeface="Times New Roman" panose="02020603050405020304" pitchFamily="18" charset="0"/>
              </a:rPr>
              <a:t> получена из фигуры </a:t>
            </a:r>
            <a:r>
              <a:rPr lang="ru-RU" altLang="ru-RU" sz="3200" i="1" dirty="0">
                <a:cs typeface="Times New Roman" panose="02020603050405020304" pitchFamily="18" charset="0"/>
              </a:rPr>
              <a:t>Ф</a:t>
            </a:r>
            <a:r>
              <a:rPr lang="ru-RU" altLang="ru-RU" sz="3200" dirty="0">
                <a:cs typeface="Times New Roman" panose="02020603050405020304" pitchFamily="18" charset="0"/>
              </a:rPr>
              <a:t> сжатием к прямой </a:t>
            </a:r>
            <a:r>
              <a:rPr lang="en-US" altLang="ru-RU" sz="3200" i="1" dirty="0">
                <a:cs typeface="Times New Roman" panose="02020603050405020304" pitchFamily="18" charset="0"/>
              </a:rPr>
              <a:t>a</a:t>
            </a:r>
            <a:r>
              <a:rPr lang="ru-RU" altLang="ru-RU" sz="3200" dirty="0">
                <a:cs typeface="Times New Roman" panose="02020603050405020304" pitchFamily="18" charset="0"/>
              </a:rPr>
              <a:t> в </a:t>
            </a:r>
            <a:r>
              <a:rPr lang="en-US" altLang="ru-RU" sz="3200" i="1" dirty="0">
                <a:cs typeface="Times New Roman" panose="02020603050405020304" pitchFamily="18" charset="0"/>
              </a:rPr>
              <a:t>k</a:t>
            </a:r>
            <a:r>
              <a:rPr lang="ru-RU" altLang="ru-RU" sz="3200" dirty="0">
                <a:cs typeface="Times New Roman" panose="02020603050405020304" pitchFamily="18" charset="0"/>
              </a:rPr>
              <a:t> раз. Чему равно отношение площадей фигур </a:t>
            </a:r>
            <a:r>
              <a:rPr lang="ru-RU" altLang="ru-RU" sz="3200" i="1" dirty="0">
                <a:cs typeface="Times New Roman" panose="02020603050405020304" pitchFamily="18" charset="0"/>
              </a:rPr>
              <a:t>Ф'</a:t>
            </a:r>
            <a:r>
              <a:rPr lang="ru-RU" altLang="ru-RU" sz="3200" dirty="0">
                <a:cs typeface="Times New Roman" panose="02020603050405020304" pitchFamily="18" charset="0"/>
              </a:rPr>
              <a:t> и </a:t>
            </a:r>
            <a:r>
              <a:rPr lang="ru-RU" altLang="ru-RU" sz="3200" i="1" dirty="0">
                <a:cs typeface="Times New Roman" panose="02020603050405020304" pitchFamily="18" charset="0"/>
              </a:rPr>
              <a:t>Ф</a:t>
            </a:r>
            <a:r>
              <a:rPr lang="ru-RU" altLang="ru-RU" sz="3200" dirty="0">
                <a:cs typeface="Times New Roman" panose="02020603050405020304" pitchFamily="18" charset="0"/>
              </a:rPr>
              <a:t>?</a:t>
            </a:r>
            <a:endParaRPr lang="en-US" altLang="ru-RU" sz="3200" dirty="0">
              <a:cs typeface="Times New Roman" panose="02020603050405020304" pitchFamily="18" charset="0"/>
            </a:endParaRPr>
          </a:p>
        </p:txBody>
      </p:sp>
      <p:sp>
        <p:nvSpPr>
          <p:cNvPr id="204806" name="Text Box 6">
            <a:extLst>
              <a:ext uri="{FF2B5EF4-FFF2-40B4-BE49-F238E27FC236}">
                <a16:creationId xmlns:a16="http://schemas.microsoft.com/office/drawing/2014/main" id="{792C8156-2FB9-496B-A88A-08BB0FAB19EB}"/>
              </a:ext>
            </a:extLst>
          </p:cNvPr>
          <p:cNvSpPr txBox="1">
            <a:spLocks noChangeArrowheads="1"/>
          </p:cNvSpPr>
          <p:nvPr/>
        </p:nvSpPr>
        <p:spPr bwMode="auto">
          <a:xfrm>
            <a:off x="304800" y="51816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cs typeface="Times New Roman" panose="02020603050405020304" pitchFamily="18" charset="0"/>
              </a:rPr>
              <a:t>1 : </a:t>
            </a:r>
            <a:r>
              <a:rPr lang="en-US" altLang="ru-RU" sz="3200" i="1">
                <a:cs typeface="Times New Roman" panose="02020603050405020304" pitchFamily="18" charset="0"/>
              </a:rPr>
              <a:t>k</a:t>
            </a:r>
            <a:r>
              <a:rPr lang="ru-RU" altLang="ru-RU" sz="3200">
                <a:cs typeface="Times New Roman" panose="02020603050405020304" pitchFamily="18" charset="0"/>
              </a:rPr>
              <a:t>. </a:t>
            </a:r>
          </a:p>
        </p:txBody>
      </p:sp>
      <p:pic>
        <p:nvPicPr>
          <p:cNvPr id="204810" name="Picture 10">
            <a:extLst>
              <a:ext uri="{FF2B5EF4-FFF2-40B4-BE49-F238E27FC236}">
                <a16:creationId xmlns:a16="http://schemas.microsoft.com/office/drawing/2014/main" id="{27B35115-C3C1-47C7-84AE-26505D4F4D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438400"/>
            <a:ext cx="2511425" cy="261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06"/>
                                        </p:tgtEl>
                                        <p:attrNameLst>
                                          <p:attrName>style.visibility</p:attrName>
                                        </p:attrNameLst>
                                      </p:cBhvr>
                                      <p:to>
                                        <p:strVal val="visible"/>
                                      </p:to>
                                    </p:set>
                                    <p:animEffect transition="in" filter="wipe(left)">
                                      <p:cBhvr>
                                        <p:cTn id="7" dur="500"/>
                                        <p:tgtEl>
                                          <p:spTgt spid="204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a:extLst>
              <a:ext uri="{FF2B5EF4-FFF2-40B4-BE49-F238E27FC236}">
                <a16:creationId xmlns:a16="http://schemas.microsoft.com/office/drawing/2014/main" id="{2C4889DE-881A-4A49-A004-318B1BF080DF}"/>
              </a:ext>
            </a:extLst>
          </p:cNvPr>
          <p:cNvSpPr>
            <a:spLocks noGrp="1" noChangeArrowheads="1"/>
          </p:cNvSpPr>
          <p:nvPr>
            <p:ph type="title"/>
          </p:nvPr>
        </p:nvSpPr>
        <p:spPr>
          <a:xfrm>
            <a:off x="685800" y="152400"/>
            <a:ext cx="7772400" cy="457200"/>
          </a:xfrm>
        </p:spPr>
        <p:txBody>
          <a:bodyPr/>
          <a:lstStyle/>
          <a:p>
            <a:r>
              <a:rPr lang="ru-RU" altLang="ru-RU" sz="3600" dirty="0">
                <a:solidFill>
                  <a:srgbClr val="FF3300"/>
                </a:solidFill>
              </a:rPr>
              <a:t>Упражнение 17</a:t>
            </a:r>
          </a:p>
        </p:txBody>
      </p:sp>
      <p:sp>
        <p:nvSpPr>
          <p:cNvPr id="206851" name="Text Box 3">
            <a:extLst>
              <a:ext uri="{FF2B5EF4-FFF2-40B4-BE49-F238E27FC236}">
                <a16:creationId xmlns:a16="http://schemas.microsoft.com/office/drawing/2014/main" id="{CF0EDC69-180B-415B-9953-7ED034C91628}"/>
              </a:ext>
            </a:extLst>
          </p:cNvPr>
          <p:cNvSpPr txBox="1">
            <a:spLocks noChangeArrowheads="1"/>
          </p:cNvSpPr>
          <p:nvPr/>
        </p:nvSpPr>
        <p:spPr bwMode="auto">
          <a:xfrm>
            <a:off x="0" y="609600"/>
            <a:ext cx="8991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На рисунке изображена фигура </a:t>
            </a:r>
            <a:r>
              <a:rPr lang="ru-RU" altLang="ru-RU" sz="3200" i="1" dirty="0">
                <a:cs typeface="Times New Roman" panose="02020603050405020304" pitchFamily="18" charset="0"/>
              </a:rPr>
              <a:t>Ф</a:t>
            </a:r>
            <a:r>
              <a:rPr lang="ru-RU" altLang="ru-RU" sz="3200" dirty="0">
                <a:cs typeface="Times New Roman" panose="02020603050405020304" pitchFamily="18" charset="0"/>
              </a:rPr>
              <a:t>, полученная сжатием окружности радиуса </a:t>
            </a:r>
            <a:r>
              <a:rPr lang="en-US" altLang="ru-RU" sz="3200" i="1" dirty="0">
                <a:cs typeface="Times New Roman" panose="02020603050405020304" pitchFamily="18" charset="0"/>
              </a:rPr>
              <a:t>R</a:t>
            </a:r>
            <a:r>
              <a:rPr lang="ru-RU" altLang="ru-RU" sz="3200" dirty="0">
                <a:cs typeface="Times New Roman" panose="02020603050405020304" pitchFamily="18" charset="0"/>
              </a:rPr>
              <a:t> в 2 раза. Чему равна ее площадь?</a:t>
            </a:r>
            <a:endParaRPr lang="en-US" altLang="ru-RU" sz="3200" dirty="0">
              <a:cs typeface="Times New Roman" panose="02020603050405020304" pitchFamily="18" charset="0"/>
            </a:endParaRPr>
          </a:p>
        </p:txBody>
      </p:sp>
      <p:pic>
        <p:nvPicPr>
          <p:cNvPr id="206858" name="Picture 10">
            <a:extLst>
              <a:ext uri="{FF2B5EF4-FFF2-40B4-BE49-F238E27FC236}">
                <a16:creationId xmlns:a16="http://schemas.microsoft.com/office/drawing/2014/main" id="{7C966B39-E08C-4A62-985D-ABC969F703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286000"/>
            <a:ext cx="3013075" cy="297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6861" name="Group 13">
            <a:extLst>
              <a:ext uri="{FF2B5EF4-FFF2-40B4-BE49-F238E27FC236}">
                <a16:creationId xmlns:a16="http://schemas.microsoft.com/office/drawing/2014/main" id="{3FA1BF8C-9225-41EC-B02B-3AE0415C296D}"/>
              </a:ext>
            </a:extLst>
          </p:cNvPr>
          <p:cNvGrpSpPr>
            <a:grpSpLocks/>
          </p:cNvGrpSpPr>
          <p:nvPr/>
        </p:nvGrpSpPr>
        <p:grpSpPr bwMode="auto">
          <a:xfrm>
            <a:off x="304800" y="5105400"/>
            <a:ext cx="8610600" cy="876300"/>
            <a:chOff x="192" y="3216"/>
            <a:chExt cx="5424" cy="552"/>
          </a:xfrm>
        </p:grpSpPr>
        <p:sp>
          <p:nvSpPr>
            <p:cNvPr id="206853" name="Text Box 5">
              <a:extLst>
                <a:ext uri="{FF2B5EF4-FFF2-40B4-BE49-F238E27FC236}">
                  <a16:creationId xmlns:a16="http://schemas.microsoft.com/office/drawing/2014/main" id="{D5BB1A72-6EE4-41EE-9B43-DC92A3C08616}"/>
                </a:ext>
              </a:extLst>
            </p:cNvPr>
            <p:cNvSpPr txBox="1">
              <a:spLocks noChangeArrowheads="1"/>
            </p:cNvSpPr>
            <p:nvPr/>
          </p:nvSpPr>
          <p:spPr bwMode="auto">
            <a:xfrm>
              <a:off x="192" y="3264"/>
              <a:ext cx="542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a:t>
              </a:r>
              <a:r>
                <a:rPr lang="ru-RU" altLang="ru-RU" sz="3200">
                  <a:solidFill>
                    <a:schemeClr val="accent1"/>
                  </a:solidFill>
                </a:rPr>
                <a:t> </a:t>
              </a:r>
              <a:endParaRPr lang="ru-RU" altLang="ru-RU" sz="3200">
                <a:solidFill>
                  <a:schemeClr val="accent1"/>
                </a:solidFill>
                <a:cs typeface="Times New Roman" panose="02020603050405020304" pitchFamily="18" charset="0"/>
              </a:endParaRPr>
            </a:p>
          </p:txBody>
        </p:sp>
        <p:graphicFrame>
          <p:nvGraphicFramePr>
            <p:cNvPr id="206859" name="Object 11">
              <a:extLst>
                <a:ext uri="{FF2B5EF4-FFF2-40B4-BE49-F238E27FC236}">
                  <a16:creationId xmlns:a16="http://schemas.microsoft.com/office/drawing/2014/main" id="{DB9AF7D4-1A09-4D3A-A1FB-F5E8F5C8CE81}"/>
                </a:ext>
              </a:extLst>
            </p:cNvPr>
            <p:cNvGraphicFramePr>
              <a:graphicFrameLocks noChangeAspect="1"/>
            </p:cNvGraphicFramePr>
            <p:nvPr/>
          </p:nvGraphicFramePr>
          <p:xfrm>
            <a:off x="1008" y="3216"/>
            <a:ext cx="464" cy="552"/>
          </p:xfrm>
          <a:graphic>
            <a:graphicData uri="http://schemas.openxmlformats.org/presentationml/2006/ole">
              <mc:AlternateContent xmlns:mc="http://schemas.openxmlformats.org/markup-compatibility/2006">
                <mc:Choice xmlns:v="urn:schemas-microsoft-com:vml" Requires="v">
                  <p:oleObj name="Equation" r:id="rId4" imgW="736560" imgH="876240" progId="Equation.DSMT4">
                    <p:embed/>
                  </p:oleObj>
                </mc:Choice>
                <mc:Fallback>
                  <p:oleObj name="Equation" r:id="rId4" imgW="736560" imgH="876240" progId="Equation.DSMT4">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 y="3216"/>
                          <a:ext cx="464" cy="5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06861"/>
                                        </p:tgtEl>
                                        <p:attrNameLst>
                                          <p:attrName>style.visibility</p:attrName>
                                        </p:attrNameLst>
                                      </p:cBhvr>
                                      <p:to>
                                        <p:strVal val="visible"/>
                                      </p:to>
                                    </p:set>
                                    <p:animEffect transition="in" filter="wipe(up)">
                                      <p:cBhvr>
                                        <p:cTn id="7" dur="500"/>
                                        <p:tgtEl>
                                          <p:spTgt spid="206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6" name="Text Box 16">
            <a:extLst>
              <a:ext uri="{FF2B5EF4-FFF2-40B4-BE49-F238E27FC236}">
                <a16:creationId xmlns:a16="http://schemas.microsoft.com/office/drawing/2014/main" id="{3BDBFF15-79F3-489E-B6E5-723611B98EDB}"/>
              </a:ext>
            </a:extLst>
          </p:cNvPr>
          <p:cNvSpPr txBox="1">
            <a:spLocks noChangeArrowheads="1"/>
          </p:cNvSpPr>
          <p:nvPr/>
        </p:nvSpPr>
        <p:spPr bwMode="auto">
          <a:xfrm>
            <a:off x="152400" y="685800"/>
            <a:ext cx="8991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solidFill>
                  <a:srgbClr val="FF3300"/>
                </a:solidFill>
                <a:cs typeface="Times New Roman" panose="02020603050405020304" pitchFamily="18" charset="0"/>
              </a:rPr>
              <a:t>	Теорема.</a:t>
            </a:r>
            <a:r>
              <a:rPr lang="ru-RU" altLang="ru-RU" sz="2800" b="1" dirty="0">
                <a:solidFill>
                  <a:srgbClr val="FF3300"/>
                </a:solidFill>
                <a:cs typeface="Times New Roman" panose="02020603050405020304" pitchFamily="18" charset="0"/>
              </a:rPr>
              <a:t> </a:t>
            </a:r>
            <a:r>
              <a:rPr lang="ru-RU" altLang="ru-RU" sz="2800" dirty="0">
                <a:cs typeface="Times New Roman" panose="02020603050405020304" pitchFamily="18" charset="0"/>
              </a:rPr>
              <a:t>Отношение площадей подобных фигур равно квадрату коэффициента подобия.</a:t>
            </a:r>
          </a:p>
        </p:txBody>
      </p:sp>
      <p:sp>
        <p:nvSpPr>
          <p:cNvPr id="92178" name="Text Box 18">
            <a:extLst>
              <a:ext uri="{FF2B5EF4-FFF2-40B4-BE49-F238E27FC236}">
                <a16:creationId xmlns:a16="http://schemas.microsoft.com/office/drawing/2014/main" id="{9C4CFA3E-EC26-48DE-8EB7-4F3BAE0F796F}"/>
              </a:ext>
            </a:extLst>
          </p:cNvPr>
          <p:cNvSpPr txBox="1">
            <a:spLocks noChangeArrowheads="1"/>
          </p:cNvSpPr>
          <p:nvPr/>
        </p:nvSpPr>
        <p:spPr bwMode="auto">
          <a:xfrm>
            <a:off x="152400" y="4800600"/>
            <a:ext cx="8763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solidFill>
                  <a:srgbClr val="FF3300"/>
                </a:solidFill>
                <a:cs typeface="Times New Roman" panose="02020603050405020304" pitchFamily="18" charset="0"/>
              </a:rPr>
              <a:t>	Следствие.</a:t>
            </a:r>
            <a:r>
              <a:rPr lang="ru-RU" altLang="ru-RU" sz="2800" dirty="0">
                <a:solidFill>
                  <a:schemeClr val="accent1"/>
                </a:solidFill>
                <a:cs typeface="Times New Roman" panose="02020603050405020304" pitchFamily="18" charset="0"/>
              </a:rPr>
              <a:t> </a:t>
            </a:r>
            <a:r>
              <a:rPr lang="ru-RU" altLang="ru-RU" sz="2800" dirty="0">
                <a:cs typeface="Times New Roman" panose="02020603050405020304" pitchFamily="18" charset="0"/>
              </a:rPr>
              <a:t>Площади подобных многоугольников относятся как квадраты их сходственных сторон.</a:t>
            </a:r>
          </a:p>
        </p:txBody>
      </p:sp>
      <p:pic>
        <p:nvPicPr>
          <p:cNvPr id="92194" name="Picture 34">
            <a:extLst>
              <a:ext uri="{FF2B5EF4-FFF2-40B4-BE49-F238E27FC236}">
                <a16:creationId xmlns:a16="http://schemas.microsoft.com/office/drawing/2014/main" id="{69B161A1-CD11-43F6-B713-7F34BF5CAA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828800"/>
            <a:ext cx="5449888"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4361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178"/>
                                        </p:tgtEl>
                                        <p:attrNameLst>
                                          <p:attrName>style.visibility</p:attrName>
                                        </p:attrNameLst>
                                      </p:cBhvr>
                                      <p:to>
                                        <p:strVal val="visible"/>
                                      </p:to>
                                    </p:set>
                                    <p:animEffect transition="in" filter="wipe(up)">
                                      <p:cBhvr>
                                        <p:cTn id="7" dur="500"/>
                                        <p:tgtEl>
                                          <p:spTgt spid="92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8"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a:extLst>
              <a:ext uri="{FF2B5EF4-FFF2-40B4-BE49-F238E27FC236}">
                <a16:creationId xmlns:a16="http://schemas.microsoft.com/office/drawing/2014/main" id="{2C4889DE-881A-4A49-A004-318B1BF080DF}"/>
              </a:ext>
            </a:extLst>
          </p:cNvPr>
          <p:cNvSpPr>
            <a:spLocks noGrp="1" noChangeArrowheads="1"/>
          </p:cNvSpPr>
          <p:nvPr>
            <p:ph type="title"/>
          </p:nvPr>
        </p:nvSpPr>
        <p:spPr>
          <a:xfrm>
            <a:off x="685800" y="152400"/>
            <a:ext cx="7772400" cy="457200"/>
          </a:xfrm>
        </p:spPr>
        <p:txBody>
          <a:bodyPr/>
          <a:lstStyle/>
          <a:p>
            <a:r>
              <a:rPr lang="ru-RU" altLang="ru-RU" sz="3600" dirty="0">
                <a:solidFill>
                  <a:srgbClr val="FF3300"/>
                </a:solidFill>
              </a:rPr>
              <a:t>Упражнение 1</a:t>
            </a:r>
            <a:r>
              <a:rPr lang="en-US" altLang="ru-RU" sz="3600" dirty="0">
                <a:solidFill>
                  <a:srgbClr val="FF3300"/>
                </a:solidFill>
              </a:rPr>
              <a:t>8</a:t>
            </a:r>
            <a:endParaRPr lang="ru-RU" altLang="ru-RU" sz="3600" dirty="0">
              <a:solidFill>
                <a:srgbClr val="FF3300"/>
              </a:solidFill>
            </a:endParaRPr>
          </a:p>
        </p:txBody>
      </p:sp>
      <p:sp>
        <p:nvSpPr>
          <p:cNvPr id="206851" name="Text Box 3">
            <a:extLst>
              <a:ext uri="{FF2B5EF4-FFF2-40B4-BE49-F238E27FC236}">
                <a16:creationId xmlns:a16="http://schemas.microsoft.com/office/drawing/2014/main" id="{CF0EDC69-180B-415B-9953-7ED034C91628}"/>
              </a:ext>
            </a:extLst>
          </p:cNvPr>
          <p:cNvSpPr txBox="1">
            <a:spLocks noChangeArrowheads="1"/>
          </p:cNvSpPr>
          <p:nvPr/>
        </p:nvSpPr>
        <p:spPr bwMode="auto">
          <a:xfrm>
            <a:off x="0" y="609600"/>
            <a:ext cx="89916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a:t>
            </a:r>
            <a:r>
              <a:rPr lang="ru-RU" altLang="ru-RU" dirty="0">
                <a:cs typeface="Times New Roman" panose="02020603050405020304" pitchFamily="18" charset="0"/>
              </a:rPr>
              <a:t>Длина беговой дорожки вокруг футбольного поля на школьной спортивной площадке равна 200 м. Длина беговой дорожки вокруг настоящего футбольного поля равна 400 м. Во сколько раз площадь настоящего футбольного поля больше школьного?</a:t>
            </a:r>
            <a:endParaRPr lang="en-US" altLang="ru-RU" dirty="0">
              <a:cs typeface="Times New Roman" panose="02020603050405020304" pitchFamily="18" charset="0"/>
            </a:endParaRPr>
          </a:p>
        </p:txBody>
      </p:sp>
      <p:sp>
        <p:nvSpPr>
          <p:cNvPr id="206853" name="Text Box 5">
            <a:extLst>
              <a:ext uri="{FF2B5EF4-FFF2-40B4-BE49-F238E27FC236}">
                <a16:creationId xmlns:a16="http://schemas.microsoft.com/office/drawing/2014/main" id="{D5BB1A72-6EE4-41EE-9B43-DC92A3C08616}"/>
              </a:ext>
            </a:extLst>
          </p:cNvPr>
          <p:cNvSpPr txBox="1">
            <a:spLocks noChangeArrowheads="1"/>
          </p:cNvSpPr>
          <p:nvPr/>
        </p:nvSpPr>
        <p:spPr bwMode="auto">
          <a:xfrm>
            <a:off x="304800" y="5181600"/>
            <a:ext cx="8610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dirty="0">
                <a:solidFill>
                  <a:srgbClr val="FF3300"/>
                </a:solidFill>
              </a:rPr>
              <a:t>Ответ: </a:t>
            </a:r>
            <a:r>
              <a:rPr lang="ru-RU" altLang="ru-RU" dirty="0"/>
              <a:t>в 4 раза.</a:t>
            </a:r>
            <a:r>
              <a:rPr lang="ru-RU" altLang="ru-RU" dirty="0">
                <a:solidFill>
                  <a:schemeClr val="accent1"/>
                </a:solidFill>
              </a:rPr>
              <a:t> </a:t>
            </a:r>
            <a:endParaRPr lang="ru-RU" altLang="ru-RU" dirty="0">
              <a:solidFill>
                <a:schemeClr val="accent1"/>
              </a:solidFill>
              <a:cs typeface="Times New Roman" panose="02020603050405020304" pitchFamily="18" charset="0"/>
            </a:endParaRPr>
          </a:p>
        </p:txBody>
      </p:sp>
      <p:pic>
        <p:nvPicPr>
          <p:cNvPr id="3" name="Рисунок 2">
            <a:extLst>
              <a:ext uri="{FF2B5EF4-FFF2-40B4-BE49-F238E27FC236}">
                <a16:creationId xmlns:a16="http://schemas.microsoft.com/office/drawing/2014/main" id="{1EBFA708-655C-5AE9-FA0A-870E21ACFBB2}"/>
              </a:ext>
            </a:extLst>
          </p:cNvPr>
          <p:cNvPicPr>
            <a:picLocks noChangeAspect="1"/>
          </p:cNvPicPr>
          <p:nvPr/>
        </p:nvPicPr>
        <p:blipFill>
          <a:blip r:embed="rId3"/>
          <a:stretch>
            <a:fillRect/>
          </a:stretch>
        </p:blipFill>
        <p:spPr>
          <a:xfrm>
            <a:off x="2438113" y="3002597"/>
            <a:ext cx="4115374" cy="1848108"/>
          </a:xfrm>
          <a:prstGeom prst="rect">
            <a:avLst/>
          </a:prstGeom>
        </p:spPr>
      </p:pic>
    </p:spTree>
    <p:extLst>
      <p:ext uri="{BB962C8B-B14F-4D97-AF65-F5344CB8AC3E}">
        <p14:creationId xmlns:p14="http://schemas.microsoft.com/office/powerpoint/2010/main" val="240758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06853">
                                            <p:txEl>
                                              <p:pRg st="0" end="0"/>
                                            </p:txEl>
                                          </p:spTgt>
                                        </p:tgtEl>
                                        <p:attrNameLst>
                                          <p:attrName>style.visibility</p:attrName>
                                        </p:attrNameLst>
                                      </p:cBhvr>
                                      <p:to>
                                        <p:strVal val="visible"/>
                                      </p:to>
                                    </p:set>
                                    <p:animEffect transition="in" filter="wipe(up)">
                                      <p:cBhvr>
                                        <p:cTn id="7" dur="500"/>
                                        <p:tgtEl>
                                          <p:spTgt spid="2068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B833ECBC-552C-4720-AEE4-F18E09972518}"/>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a:t>
            </a:r>
          </a:p>
        </p:txBody>
      </p:sp>
      <p:sp>
        <p:nvSpPr>
          <p:cNvPr id="167939" name="Text Box 3">
            <a:extLst>
              <a:ext uri="{FF2B5EF4-FFF2-40B4-BE49-F238E27FC236}">
                <a16:creationId xmlns:a16="http://schemas.microsoft.com/office/drawing/2014/main" id="{A2B17038-DB1C-43D6-AC50-9E2E8B1742E7}"/>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Найдите отношение площадей двух квадратов, если отношение сторон этих квадратов равно: а) 2:3; б) </a:t>
            </a:r>
            <a:r>
              <a:rPr lang="ru-RU" altLang="ru-RU" sz="3200" dirty="0"/>
              <a:t>           </a:t>
            </a:r>
            <a:r>
              <a:rPr lang="ru-RU" altLang="ru-RU" sz="3200" dirty="0">
                <a:cs typeface="Times New Roman" panose="02020603050405020304" pitchFamily="18" charset="0"/>
              </a:rPr>
              <a:t>; в) 1 : 1,5.</a:t>
            </a:r>
          </a:p>
        </p:txBody>
      </p:sp>
      <p:sp>
        <p:nvSpPr>
          <p:cNvPr id="167940" name="Text Box 4">
            <a:extLst>
              <a:ext uri="{FF2B5EF4-FFF2-40B4-BE49-F238E27FC236}">
                <a16:creationId xmlns:a16="http://schemas.microsoft.com/office/drawing/2014/main" id="{32F5AE96-6D9D-4073-9F6E-5F32CFCE763E}"/>
              </a:ext>
            </a:extLst>
          </p:cNvPr>
          <p:cNvSpPr txBox="1">
            <a:spLocks noChangeArrowheads="1"/>
          </p:cNvSpPr>
          <p:nvPr/>
        </p:nvSpPr>
        <p:spPr bwMode="auto">
          <a:xfrm>
            <a:off x="304800" y="44196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cs typeface="Times New Roman" panose="02020603050405020304" pitchFamily="18" charset="0"/>
              </a:rPr>
              <a:t>а) 4 : 9; </a:t>
            </a:r>
          </a:p>
        </p:txBody>
      </p:sp>
      <p:graphicFrame>
        <p:nvGraphicFramePr>
          <p:cNvPr id="167947" name="Object 11">
            <a:extLst>
              <a:ext uri="{FF2B5EF4-FFF2-40B4-BE49-F238E27FC236}">
                <a16:creationId xmlns:a16="http://schemas.microsoft.com/office/drawing/2014/main" id="{298DB349-026E-4A63-B2B2-D495B03DE1D5}"/>
              </a:ext>
            </a:extLst>
          </p:cNvPr>
          <p:cNvGraphicFramePr>
            <a:graphicFrameLocks noChangeAspect="1"/>
          </p:cNvGraphicFramePr>
          <p:nvPr>
            <p:extLst>
              <p:ext uri="{D42A27DB-BD31-4B8C-83A1-F6EECF244321}">
                <p14:modId xmlns:p14="http://schemas.microsoft.com/office/powerpoint/2010/main" val="561659955"/>
              </p:ext>
            </p:extLst>
          </p:nvPr>
        </p:nvGraphicFramePr>
        <p:xfrm>
          <a:off x="4860032" y="1628800"/>
          <a:ext cx="1117600" cy="444500"/>
        </p:xfrm>
        <a:graphic>
          <a:graphicData uri="http://schemas.openxmlformats.org/presentationml/2006/ole">
            <mc:AlternateContent xmlns:mc="http://schemas.openxmlformats.org/markup-compatibility/2006">
              <mc:Choice xmlns:v="urn:schemas-microsoft-com:vml" Requires="v">
                <p:oleObj name="Equation" r:id="rId3" imgW="1117440" imgH="444240" progId="Equation.DSMT4">
                  <p:embed/>
                </p:oleObj>
              </mc:Choice>
              <mc:Fallback>
                <p:oleObj name="Equation" r:id="rId3" imgW="1117440" imgH="444240" progId="Equation.DSMT4">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1628800"/>
                        <a:ext cx="1117600" cy="444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7948" name="Text Box 12">
            <a:extLst>
              <a:ext uri="{FF2B5EF4-FFF2-40B4-BE49-F238E27FC236}">
                <a16:creationId xmlns:a16="http://schemas.microsoft.com/office/drawing/2014/main" id="{97D19104-3002-45C3-95F4-836F54F9243B}"/>
              </a:ext>
            </a:extLst>
          </p:cNvPr>
          <p:cNvSpPr txBox="1">
            <a:spLocks noChangeArrowheads="1"/>
          </p:cNvSpPr>
          <p:nvPr/>
        </p:nvSpPr>
        <p:spPr bwMode="auto">
          <a:xfrm>
            <a:off x="1524000" y="4953000"/>
            <a:ext cx="358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cs typeface="Times New Roman" panose="02020603050405020304" pitchFamily="18" charset="0"/>
              </a:rPr>
              <a:t>б) 2 : 3; </a:t>
            </a:r>
            <a:endParaRPr lang="ru-RU" altLang="ru-RU"/>
          </a:p>
        </p:txBody>
      </p:sp>
      <p:sp>
        <p:nvSpPr>
          <p:cNvPr id="167949" name="Text Box 13">
            <a:extLst>
              <a:ext uri="{FF2B5EF4-FFF2-40B4-BE49-F238E27FC236}">
                <a16:creationId xmlns:a16="http://schemas.microsoft.com/office/drawing/2014/main" id="{FAA0ECC5-D1CE-43EF-A7B5-E0C1024AB8E1}"/>
              </a:ext>
            </a:extLst>
          </p:cNvPr>
          <p:cNvSpPr txBox="1">
            <a:spLocks noChangeArrowheads="1"/>
          </p:cNvSpPr>
          <p:nvPr/>
        </p:nvSpPr>
        <p:spPr bwMode="auto">
          <a:xfrm>
            <a:off x="1524000" y="5410200"/>
            <a:ext cx="35814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cs typeface="Times New Roman" panose="02020603050405020304" pitchFamily="18" charset="0"/>
              </a:rPr>
              <a:t>в) 1 : 2,25. </a:t>
            </a:r>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7940"/>
                                        </p:tgtEl>
                                        <p:attrNameLst>
                                          <p:attrName>style.visibility</p:attrName>
                                        </p:attrNameLst>
                                      </p:cBhvr>
                                      <p:to>
                                        <p:strVal val="visible"/>
                                      </p:to>
                                    </p:set>
                                    <p:animEffect transition="in" filter="wipe(left)">
                                      <p:cBhvr>
                                        <p:cTn id="7" dur="500"/>
                                        <p:tgtEl>
                                          <p:spTgt spid="1679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7948"/>
                                        </p:tgtEl>
                                        <p:attrNameLst>
                                          <p:attrName>style.visibility</p:attrName>
                                        </p:attrNameLst>
                                      </p:cBhvr>
                                      <p:to>
                                        <p:strVal val="visible"/>
                                      </p:to>
                                    </p:set>
                                    <p:animEffect transition="in" filter="wipe(left)">
                                      <p:cBhvr>
                                        <p:cTn id="12" dur="500"/>
                                        <p:tgtEl>
                                          <p:spTgt spid="1679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7949"/>
                                        </p:tgtEl>
                                        <p:attrNameLst>
                                          <p:attrName>style.visibility</p:attrName>
                                        </p:attrNameLst>
                                      </p:cBhvr>
                                      <p:to>
                                        <p:strVal val="visible"/>
                                      </p:to>
                                    </p:set>
                                    <p:animEffect transition="in" filter="wipe(left)">
                                      <p:cBhvr>
                                        <p:cTn id="17" dur="500"/>
                                        <p:tgtEl>
                                          <p:spTgt spid="167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0" grpId="0" autoUpdateAnimBg="0"/>
      <p:bldP spid="167948" grpId="0" autoUpdateAnimBg="0"/>
      <p:bldP spid="16794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F8F94935-12E0-4A5A-B7B9-64FD6BB25EA8}"/>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2</a:t>
            </a:r>
          </a:p>
        </p:txBody>
      </p:sp>
      <p:sp>
        <p:nvSpPr>
          <p:cNvPr id="149507" name="Text Box 3">
            <a:extLst>
              <a:ext uri="{FF2B5EF4-FFF2-40B4-BE49-F238E27FC236}">
                <a16:creationId xmlns:a16="http://schemas.microsoft.com/office/drawing/2014/main" id="{4B1F24F7-7D56-4FD2-BF3F-2F3F7349ED8A}"/>
              </a:ext>
            </a:extLst>
          </p:cNvPr>
          <p:cNvSpPr txBox="1">
            <a:spLocks noChangeArrowheads="1"/>
          </p:cNvSpPr>
          <p:nvPr/>
        </p:nvSpPr>
        <p:spPr bwMode="auto">
          <a:xfrm>
            <a:off x="228600" y="609600"/>
            <a:ext cx="8763000" cy="179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Как относятся стороны двух квадратов, если отношение площадей этих квадратов равно: </a:t>
            </a:r>
            <a:endParaRPr lang="ru-RU" altLang="ru-RU" sz="3200" dirty="0"/>
          </a:p>
          <a:p>
            <a:pPr algn="just">
              <a:spcBef>
                <a:spcPct val="50000"/>
              </a:spcBef>
            </a:pPr>
            <a:r>
              <a:rPr lang="ru-RU" altLang="ru-RU" sz="3200" dirty="0">
                <a:cs typeface="Times New Roman" panose="02020603050405020304" pitchFamily="18" charset="0"/>
              </a:rPr>
              <a:t>	а) 4 : 9; б) 3 : 4; в) 0,5 : 2?</a:t>
            </a:r>
          </a:p>
        </p:txBody>
      </p:sp>
      <p:sp>
        <p:nvSpPr>
          <p:cNvPr id="149508" name="Text Box 4">
            <a:extLst>
              <a:ext uri="{FF2B5EF4-FFF2-40B4-BE49-F238E27FC236}">
                <a16:creationId xmlns:a16="http://schemas.microsoft.com/office/drawing/2014/main" id="{8BAB430D-6760-47C8-AEF7-1F201E712C28}"/>
              </a:ext>
            </a:extLst>
          </p:cNvPr>
          <p:cNvSpPr txBox="1">
            <a:spLocks noChangeArrowheads="1"/>
          </p:cNvSpPr>
          <p:nvPr/>
        </p:nvSpPr>
        <p:spPr bwMode="auto">
          <a:xfrm>
            <a:off x="381000" y="3733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solidFill>
                  <a:schemeClr val="accent1"/>
                </a:solidFill>
                <a:cs typeface="Times New Roman" panose="02020603050405020304" pitchFamily="18" charset="0"/>
              </a:rPr>
              <a:t> </a:t>
            </a:r>
            <a:r>
              <a:rPr lang="ru-RU" altLang="ru-RU" sz="3200">
                <a:cs typeface="Times New Roman" panose="02020603050405020304" pitchFamily="18" charset="0"/>
              </a:rPr>
              <a:t>а) 2 : 3; </a:t>
            </a:r>
          </a:p>
        </p:txBody>
      </p:sp>
      <p:sp>
        <p:nvSpPr>
          <p:cNvPr id="149518" name="Text Box 14">
            <a:extLst>
              <a:ext uri="{FF2B5EF4-FFF2-40B4-BE49-F238E27FC236}">
                <a16:creationId xmlns:a16="http://schemas.microsoft.com/office/drawing/2014/main" id="{7F3E7EFC-B5C3-483A-88DF-09BDF08EDB35}"/>
              </a:ext>
            </a:extLst>
          </p:cNvPr>
          <p:cNvSpPr txBox="1">
            <a:spLocks noChangeArrowheads="1"/>
          </p:cNvSpPr>
          <p:nvPr/>
        </p:nvSpPr>
        <p:spPr bwMode="auto">
          <a:xfrm>
            <a:off x="1676400" y="4724400"/>
            <a:ext cx="411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cs typeface="Times New Roman" panose="02020603050405020304" pitchFamily="18" charset="0"/>
              </a:rPr>
              <a:t>в) 1 : 2. </a:t>
            </a:r>
          </a:p>
        </p:txBody>
      </p:sp>
      <p:grpSp>
        <p:nvGrpSpPr>
          <p:cNvPr id="149521" name="Group 17">
            <a:extLst>
              <a:ext uri="{FF2B5EF4-FFF2-40B4-BE49-F238E27FC236}">
                <a16:creationId xmlns:a16="http://schemas.microsoft.com/office/drawing/2014/main" id="{639F775C-5855-4FD0-9E15-CC7E35E30738}"/>
              </a:ext>
            </a:extLst>
          </p:cNvPr>
          <p:cNvGrpSpPr>
            <a:grpSpLocks/>
          </p:cNvGrpSpPr>
          <p:nvPr/>
        </p:nvGrpSpPr>
        <p:grpSpPr bwMode="auto">
          <a:xfrm>
            <a:off x="1676400" y="4267200"/>
            <a:ext cx="4114800" cy="579438"/>
            <a:chOff x="1056" y="2688"/>
            <a:chExt cx="2592" cy="365"/>
          </a:xfrm>
        </p:grpSpPr>
        <p:sp>
          <p:nvSpPr>
            <p:cNvPr id="149517" name="Text Box 13">
              <a:extLst>
                <a:ext uri="{FF2B5EF4-FFF2-40B4-BE49-F238E27FC236}">
                  <a16:creationId xmlns:a16="http://schemas.microsoft.com/office/drawing/2014/main" id="{9876D8BF-3A99-470F-83F1-0C6AC75E3714}"/>
                </a:ext>
              </a:extLst>
            </p:cNvPr>
            <p:cNvSpPr txBox="1">
              <a:spLocks noChangeArrowheads="1"/>
            </p:cNvSpPr>
            <p:nvPr/>
          </p:nvSpPr>
          <p:spPr bwMode="auto">
            <a:xfrm>
              <a:off x="1056" y="2688"/>
              <a:ext cx="259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cs typeface="Times New Roman" panose="02020603050405020304" pitchFamily="18" charset="0"/>
                </a:rPr>
                <a:t>б)  </a:t>
              </a:r>
              <a:r>
                <a:rPr lang="ru-RU" altLang="ru-RU" sz="3200"/>
                <a:t>     </a:t>
              </a:r>
              <a:r>
                <a:rPr lang="ru-RU" altLang="ru-RU" sz="3200">
                  <a:cs typeface="Times New Roman" panose="02020603050405020304" pitchFamily="18" charset="0"/>
                </a:rPr>
                <a:t>: 2; </a:t>
              </a:r>
              <a:endParaRPr lang="ru-RU" altLang="ru-RU"/>
            </a:p>
          </p:txBody>
        </p:sp>
        <p:graphicFrame>
          <p:nvGraphicFramePr>
            <p:cNvPr id="149520" name="Object 16">
              <a:extLst>
                <a:ext uri="{FF2B5EF4-FFF2-40B4-BE49-F238E27FC236}">
                  <a16:creationId xmlns:a16="http://schemas.microsoft.com/office/drawing/2014/main" id="{18B91641-110B-4AD9-9DB8-63EFC5E1D3D5}"/>
                </a:ext>
              </a:extLst>
            </p:cNvPr>
            <p:cNvGraphicFramePr>
              <a:graphicFrameLocks noChangeAspect="1"/>
            </p:cNvGraphicFramePr>
            <p:nvPr/>
          </p:nvGraphicFramePr>
          <p:xfrm>
            <a:off x="1440" y="2736"/>
            <a:ext cx="288" cy="280"/>
          </p:xfrm>
          <a:graphic>
            <a:graphicData uri="http://schemas.openxmlformats.org/presentationml/2006/ole">
              <mc:AlternateContent xmlns:mc="http://schemas.openxmlformats.org/markup-compatibility/2006">
                <mc:Choice xmlns:v="urn:schemas-microsoft-com:vml" Requires="v">
                  <p:oleObj name="Equation" r:id="rId3" imgW="457200" imgH="444240" progId="Equation.DSMT4">
                    <p:embed/>
                  </p:oleObj>
                </mc:Choice>
                <mc:Fallback>
                  <p:oleObj name="Equation" r:id="rId3" imgW="457200" imgH="444240" progId="Equation.DSMT4">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0" y="2736"/>
                          <a:ext cx="288" cy="2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9508"/>
                                        </p:tgtEl>
                                        <p:attrNameLst>
                                          <p:attrName>style.visibility</p:attrName>
                                        </p:attrNameLst>
                                      </p:cBhvr>
                                      <p:to>
                                        <p:strVal val="visible"/>
                                      </p:to>
                                    </p:set>
                                    <p:animEffect transition="in" filter="wipe(left)">
                                      <p:cBhvr>
                                        <p:cTn id="7" dur="500"/>
                                        <p:tgtEl>
                                          <p:spTgt spid="149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49521"/>
                                        </p:tgtEl>
                                        <p:attrNameLst>
                                          <p:attrName>style.visibility</p:attrName>
                                        </p:attrNameLst>
                                      </p:cBhvr>
                                      <p:to>
                                        <p:strVal val="visible"/>
                                      </p:to>
                                    </p:set>
                                    <p:animEffect transition="in" filter="wipe(up)">
                                      <p:cBhvr>
                                        <p:cTn id="12" dur="500"/>
                                        <p:tgtEl>
                                          <p:spTgt spid="1495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49518"/>
                                        </p:tgtEl>
                                        <p:attrNameLst>
                                          <p:attrName>style.visibility</p:attrName>
                                        </p:attrNameLst>
                                      </p:cBhvr>
                                      <p:to>
                                        <p:strVal val="visible"/>
                                      </p:to>
                                    </p:set>
                                    <p:animEffect transition="in" filter="wipe(up)">
                                      <p:cBhvr>
                                        <p:cTn id="17" dur="500"/>
                                        <p:tgtEl>
                                          <p:spTgt spid="1495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8" grpId="0" autoUpdateAnimBg="0"/>
      <p:bldP spid="14951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A50B62D0-02CC-4A31-8D36-4C8DE848C154}"/>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3</a:t>
            </a:r>
          </a:p>
        </p:txBody>
      </p:sp>
      <p:sp>
        <p:nvSpPr>
          <p:cNvPr id="151555" name="Text Box 3">
            <a:extLst>
              <a:ext uri="{FF2B5EF4-FFF2-40B4-BE49-F238E27FC236}">
                <a16:creationId xmlns:a16="http://schemas.microsoft.com/office/drawing/2014/main" id="{43C9AC66-AE1D-4B17-9A10-5D219A069363}"/>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Стороны равносторонних треугольников равны 6 см и 7 см. Чему равно отношение их площадей?</a:t>
            </a:r>
          </a:p>
        </p:txBody>
      </p:sp>
      <p:sp>
        <p:nvSpPr>
          <p:cNvPr id="151556" name="Text Box 4">
            <a:extLst>
              <a:ext uri="{FF2B5EF4-FFF2-40B4-BE49-F238E27FC236}">
                <a16:creationId xmlns:a16="http://schemas.microsoft.com/office/drawing/2014/main" id="{64AA22ED-BBE2-4872-AE23-5A5592EB8A32}"/>
              </a:ext>
            </a:extLst>
          </p:cNvPr>
          <p:cNvSpPr txBox="1">
            <a:spLocks noChangeArrowheads="1"/>
          </p:cNvSpPr>
          <p:nvPr/>
        </p:nvSpPr>
        <p:spPr bwMode="auto">
          <a:xfrm>
            <a:off x="304800" y="5257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a:t>
            </a:r>
            <a:r>
              <a:rPr lang="ru-RU" altLang="ru-RU" sz="3200">
                <a:solidFill>
                  <a:schemeClr val="accent1"/>
                </a:solidFill>
              </a:rPr>
              <a:t> </a:t>
            </a:r>
            <a:r>
              <a:rPr lang="ru-RU" altLang="ru-RU" sz="3200">
                <a:cs typeface="Times New Roman" panose="02020603050405020304" pitchFamily="18" charset="0"/>
              </a:rPr>
              <a:t>36 : 49.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1556"/>
                                        </p:tgtEl>
                                        <p:attrNameLst>
                                          <p:attrName>style.visibility</p:attrName>
                                        </p:attrNameLst>
                                      </p:cBhvr>
                                      <p:to>
                                        <p:strVal val="visible"/>
                                      </p:to>
                                    </p:set>
                                    <p:animEffect transition="in" filter="wipe(left)">
                                      <p:cBhvr>
                                        <p:cTn id="7" dur="500"/>
                                        <p:tgtEl>
                                          <p:spTgt spid="151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a:extLst>
              <a:ext uri="{FF2B5EF4-FFF2-40B4-BE49-F238E27FC236}">
                <a16:creationId xmlns:a16="http://schemas.microsoft.com/office/drawing/2014/main" id="{CA5EEA5E-A785-450A-B496-F84657FEE429}"/>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4</a:t>
            </a:r>
          </a:p>
        </p:txBody>
      </p:sp>
      <p:sp>
        <p:nvSpPr>
          <p:cNvPr id="215043" name="Text Box 3">
            <a:extLst>
              <a:ext uri="{FF2B5EF4-FFF2-40B4-BE49-F238E27FC236}">
                <a16:creationId xmlns:a16="http://schemas.microsoft.com/office/drawing/2014/main" id="{4D44A311-4C27-486B-B886-64BF7C032697}"/>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Периметры двух подобных многоугольников относятся как 1 : 2. Как относятся их площади?</a:t>
            </a:r>
          </a:p>
        </p:txBody>
      </p:sp>
      <p:sp>
        <p:nvSpPr>
          <p:cNvPr id="215044" name="Text Box 4">
            <a:extLst>
              <a:ext uri="{FF2B5EF4-FFF2-40B4-BE49-F238E27FC236}">
                <a16:creationId xmlns:a16="http://schemas.microsoft.com/office/drawing/2014/main" id="{58D39316-5047-4AC5-9FCE-CA3F9E2672E6}"/>
              </a:ext>
            </a:extLst>
          </p:cNvPr>
          <p:cNvSpPr txBox="1">
            <a:spLocks noChangeArrowheads="1"/>
          </p:cNvSpPr>
          <p:nvPr/>
        </p:nvSpPr>
        <p:spPr bwMode="auto">
          <a:xfrm>
            <a:off x="838200" y="3657600"/>
            <a:ext cx="5943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cs typeface="Times New Roman" panose="02020603050405020304" pitchFamily="18" charset="0"/>
              </a:rPr>
              <a:t>1 : 4.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44"/>
                                        </p:tgtEl>
                                        <p:attrNameLst>
                                          <p:attrName>style.visibility</p:attrName>
                                        </p:attrNameLst>
                                      </p:cBhvr>
                                      <p:to>
                                        <p:strVal val="visible"/>
                                      </p:to>
                                    </p:set>
                                    <p:animEffect transition="in" filter="wipe(left)">
                                      <p:cBhvr>
                                        <p:cTn id="7" dur="500"/>
                                        <p:tgtEl>
                                          <p:spTgt spid="215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41625820-7E10-4B5F-A7D4-9B40E211F490}"/>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5</a:t>
            </a:r>
          </a:p>
        </p:txBody>
      </p:sp>
      <p:sp>
        <p:nvSpPr>
          <p:cNvPr id="153603" name="Text Box 3">
            <a:extLst>
              <a:ext uri="{FF2B5EF4-FFF2-40B4-BE49-F238E27FC236}">
                <a16:creationId xmlns:a16="http://schemas.microsoft.com/office/drawing/2014/main" id="{AF195F2C-7170-4F04-B892-900361F9859A}"/>
              </a:ext>
            </a:extLst>
          </p:cNvPr>
          <p:cNvSpPr txBox="1">
            <a:spLocks noChangeArrowheads="1"/>
          </p:cNvSpPr>
          <p:nvPr/>
        </p:nvSpPr>
        <p:spPr bwMode="auto">
          <a:xfrm>
            <a:off x="228600" y="609600"/>
            <a:ext cx="8763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Как изменится площадь круга, если его диаметр: а) увеличить в 2 раза; б) уменьшить в 5 раз?</a:t>
            </a:r>
          </a:p>
        </p:txBody>
      </p:sp>
      <p:sp>
        <p:nvSpPr>
          <p:cNvPr id="153605" name="Text Box 5">
            <a:extLst>
              <a:ext uri="{FF2B5EF4-FFF2-40B4-BE49-F238E27FC236}">
                <a16:creationId xmlns:a16="http://schemas.microsoft.com/office/drawing/2014/main" id="{678368A1-BC0B-4FAD-B08A-001489D85EF7}"/>
              </a:ext>
            </a:extLst>
          </p:cNvPr>
          <p:cNvSpPr txBox="1">
            <a:spLocks noChangeArrowheads="1"/>
          </p:cNvSpPr>
          <p:nvPr/>
        </p:nvSpPr>
        <p:spPr bwMode="auto">
          <a:xfrm>
            <a:off x="304800" y="37338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cs typeface="Times New Roman" panose="02020603050405020304" pitchFamily="18" charset="0"/>
              </a:rPr>
              <a:t>а) Увеличится в 4 раза; </a:t>
            </a:r>
          </a:p>
        </p:txBody>
      </p:sp>
      <p:sp>
        <p:nvSpPr>
          <p:cNvPr id="153612" name="Text Box 12">
            <a:extLst>
              <a:ext uri="{FF2B5EF4-FFF2-40B4-BE49-F238E27FC236}">
                <a16:creationId xmlns:a16="http://schemas.microsoft.com/office/drawing/2014/main" id="{F7242F41-ADDA-4B9C-B20D-83DD411F33B3}"/>
              </a:ext>
            </a:extLst>
          </p:cNvPr>
          <p:cNvSpPr txBox="1">
            <a:spLocks noChangeArrowheads="1"/>
          </p:cNvSpPr>
          <p:nvPr/>
        </p:nvSpPr>
        <p:spPr bwMode="auto">
          <a:xfrm>
            <a:off x="1524000" y="4191000"/>
            <a:ext cx="449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cs typeface="Times New Roman" panose="02020603050405020304" pitchFamily="18" charset="0"/>
              </a:rPr>
              <a:t>б) уменьшится в 25 раз. </a:t>
            </a:r>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3605"/>
                                        </p:tgtEl>
                                        <p:attrNameLst>
                                          <p:attrName>style.visibility</p:attrName>
                                        </p:attrNameLst>
                                      </p:cBhvr>
                                      <p:to>
                                        <p:strVal val="visible"/>
                                      </p:to>
                                    </p:set>
                                    <p:animEffect transition="in" filter="wipe(left)">
                                      <p:cBhvr>
                                        <p:cTn id="7" dur="500"/>
                                        <p:tgtEl>
                                          <p:spTgt spid="1536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3612"/>
                                        </p:tgtEl>
                                        <p:attrNameLst>
                                          <p:attrName>style.visibility</p:attrName>
                                        </p:attrNameLst>
                                      </p:cBhvr>
                                      <p:to>
                                        <p:strVal val="visible"/>
                                      </p:to>
                                    </p:set>
                                    <p:animEffect transition="in" filter="wipe(left)">
                                      <p:cBhvr>
                                        <p:cTn id="12" dur="500"/>
                                        <p:tgtEl>
                                          <p:spTgt spid="153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5" grpId="0" autoUpdateAnimBg="0"/>
      <p:bldP spid="15361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04341691-06DC-4241-9CC7-03267B60A793}"/>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6</a:t>
            </a:r>
          </a:p>
        </p:txBody>
      </p:sp>
      <p:sp>
        <p:nvSpPr>
          <p:cNvPr id="155651" name="Text Box 3">
            <a:extLst>
              <a:ext uri="{FF2B5EF4-FFF2-40B4-BE49-F238E27FC236}">
                <a16:creationId xmlns:a16="http://schemas.microsoft.com/office/drawing/2014/main" id="{BDA92108-0964-4538-BEBF-A2A8D7DD9357}"/>
              </a:ext>
            </a:extLst>
          </p:cNvPr>
          <p:cNvSpPr txBox="1">
            <a:spLocks noChangeArrowheads="1"/>
          </p:cNvSpPr>
          <p:nvPr/>
        </p:nvSpPr>
        <p:spPr bwMode="auto">
          <a:xfrm>
            <a:off x="228600" y="609600"/>
            <a:ext cx="87630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Одна из сторон треугольника разделена на три равные части и через точки деления проведены прямые, параллельные другой стороне. Найдите отношения площади данного треугольника к площадям треугольников, отсеченных построенными прямыми.</a:t>
            </a:r>
          </a:p>
        </p:txBody>
      </p:sp>
      <p:sp>
        <p:nvSpPr>
          <p:cNvPr id="155652" name="Text Box 4">
            <a:extLst>
              <a:ext uri="{FF2B5EF4-FFF2-40B4-BE49-F238E27FC236}">
                <a16:creationId xmlns:a16="http://schemas.microsoft.com/office/drawing/2014/main" id="{E0B94AFC-EF09-476E-95E6-0BCF3C748558}"/>
              </a:ext>
            </a:extLst>
          </p:cNvPr>
          <p:cNvSpPr txBox="1">
            <a:spLocks noChangeArrowheads="1"/>
          </p:cNvSpPr>
          <p:nvPr/>
        </p:nvSpPr>
        <p:spPr bwMode="auto">
          <a:xfrm>
            <a:off x="304800" y="4343400"/>
            <a:ext cx="8610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a:t>
            </a:r>
            <a:r>
              <a:rPr lang="ru-RU" altLang="ru-RU" sz="3200">
                <a:solidFill>
                  <a:schemeClr val="accent1"/>
                </a:solidFill>
              </a:rPr>
              <a:t> </a:t>
            </a:r>
            <a:r>
              <a:rPr lang="ru-RU" altLang="ru-RU" sz="3200">
                <a:solidFill>
                  <a:schemeClr val="accent1"/>
                </a:solidFill>
                <a:cs typeface="Times New Roman" panose="02020603050405020304" pitchFamily="18" charset="0"/>
              </a:rPr>
              <a:t> </a:t>
            </a:r>
            <a:r>
              <a:rPr lang="ru-RU" altLang="ru-RU" sz="3200">
                <a:cs typeface="Times New Roman" panose="02020603050405020304" pitchFamily="18" charset="0"/>
              </a:rPr>
              <a:t>9 : 4 : 1.</a:t>
            </a:r>
            <a:r>
              <a:rPr lang="ru-RU" altLang="ru-RU" sz="3200">
                <a:solidFill>
                  <a:schemeClr val="accent1"/>
                </a:solidFill>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5652"/>
                                        </p:tgtEl>
                                        <p:attrNameLst>
                                          <p:attrName>style.visibility</p:attrName>
                                        </p:attrNameLst>
                                      </p:cBhvr>
                                      <p:to>
                                        <p:strVal val="visible"/>
                                      </p:to>
                                    </p:set>
                                    <p:animEffect transition="in" filter="wipe(left)">
                                      <p:cBhvr>
                                        <p:cTn id="7" dur="500"/>
                                        <p:tgtEl>
                                          <p:spTgt spid="155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8D8CA89D-CF8B-463F-A1F2-1F7A09DDEA36}"/>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7</a:t>
            </a:r>
          </a:p>
        </p:txBody>
      </p:sp>
      <p:sp>
        <p:nvSpPr>
          <p:cNvPr id="157699" name="Text Box 3">
            <a:extLst>
              <a:ext uri="{FF2B5EF4-FFF2-40B4-BE49-F238E27FC236}">
                <a16:creationId xmlns:a16="http://schemas.microsoft.com/office/drawing/2014/main" id="{3B561879-670E-440A-99C1-926928076347}"/>
              </a:ext>
            </a:extLst>
          </p:cNvPr>
          <p:cNvSpPr txBox="1">
            <a:spLocks noChangeArrowheads="1"/>
          </p:cNvSpPr>
          <p:nvPr/>
        </p:nvSpPr>
        <p:spPr bwMode="auto">
          <a:xfrm>
            <a:off x="228600" y="609600"/>
            <a:ext cx="8763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3200" dirty="0">
                <a:cs typeface="Times New Roman" panose="02020603050405020304" pitchFamily="18" charset="0"/>
              </a:rPr>
              <a:t>	Прямая, параллельная стороне треугольника, делит его на две равновеликие части. В каком отношении эта прямая делит другие стороны треугольника?</a:t>
            </a:r>
          </a:p>
        </p:txBody>
      </p:sp>
      <p:grpSp>
        <p:nvGrpSpPr>
          <p:cNvPr id="157705" name="Group 9">
            <a:extLst>
              <a:ext uri="{FF2B5EF4-FFF2-40B4-BE49-F238E27FC236}">
                <a16:creationId xmlns:a16="http://schemas.microsoft.com/office/drawing/2014/main" id="{658B4266-9040-429A-AEBE-AF604E3D14ED}"/>
              </a:ext>
            </a:extLst>
          </p:cNvPr>
          <p:cNvGrpSpPr>
            <a:grpSpLocks/>
          </p:cNvGrpSpPr>
          <p:nvPr/>
        </p:nvGrpSpPr>
        <p:grpSpPr bwMode="auto">
          <a:xfrm>
            <a:off x="381000" y="4114800"/>
            <a:ext cx="8610600" cy="579438"/>
            <a:chOff x="240" y="2592"/>
            <a:chExt cx="5424" cy="365"/>
          </a:xfrm>
        </p:grpSpPr>
        <p:sp>
          <p:nvSpPr>
            <p:cNvPr id="157700" name="Text Box 4">
              <a:extLst>
                <a:ext uri="{FF2B5EF4-FFF2-40B4-BE49-F238E27FC236}">
                  <a16:creationId xmlns:a16="http://schemas.microsoft.com/office/drawing/2014/main" id="{BE6DF407-B8B3-4B61-BD0D-EBD5F55BEA95}"/>
                </a:ext>
              </a:extLst>
            </p:cNvPr>
            <p:cNvSpPr txBox="1">
              <a:spLocks noChangeArrowheads="1"/>
            </p:cNvSpPr>
            <p:nvPr/>
          </p:nvSpPr>
          <p:spPr bwMode="auto">
            <a:xfrm>
              <a:off x="240" y="2592"/>
              <a:ext cx="5424"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3200">
                  <a:solidFill>
                    <a:srgbClr val="FF3300"/>
                  </a:solidFill>
                </a:rPr>
                <a:t>Ответ:           </a:t>
              </a:r>
              <a:r>
                <a:rPr lang="ru-RU" altLang="ru-RU" sz="3200">
                  <a:solidFill>
                    <a:schemeClr val="accent1"/>
                  </a:solidFill>
                  <a:cs typeface="Times New Roman" panose="02020603050405020304" pitchFamily="18" charset="0"/>
                </a:rPr>
                <a:t> </a:t>
              </a:r>
              <a:r>
                <a:rPr lang="ru-RU" altLang="ru-RU" sz="3200">
                  <a:cs typeface="Times New Roman" panose="02020603050405020304" pitchFamily="18" charset="0"/>
                </a:rPr>
                <a:t>: 1. </a:t>
              </a:r>
            </a:p>
          </p:txBody>
        </p:sp>
        <p:graphicFrame>
          <p:nvGraphicFramePr>
            <p:cNvPr id="157703" name="Object 7">
              <a:extLst>
                <a:ext uri="{FF2B5EF4-FFF2-40B4-BE49-F238E27FC236}">
                  <a16:creationId xmlns:a16="http://schemas.microsoft.com/office/drawing/2014/main" id="{2B1FA7DB-741F-40FA-B1FF-7906C6BD4D39}"/>
                </a:ext>
              </a:extLst>
            </p:cNvPr>
            <p:cNvGraphicFramePr>
              <a:graphicFrameLocks noChangeAspect="1"/>
            </p:cNvGraphicFramePr>
            <p:nvPr/>
          </p:nvGraphicFramePr>
          <p:xfrm>
            <a:off x="1056" y="2592"/>
            <a:ext cx="728" cy="312"/>
          </p:xfrm>
          <a:graphic>
            <a:graphicData uri="http://schemas.openxmlformats.org/presentationml/2006/ole">
              <mc:AlternateContent xmlns:mc="http://schemas.openxmlformats.org/markup-compatibility/2006">
                <mc:Choice xmlns:v="urn:schemas-microsoft-com:vml" Requires="v">
                  <p:oleObj name="Equation" r:id="rId3" imgW="1155600" imgH="495000" progId="Equation.DSMT4">
                    <p:embed/>
                  </p:oleObj>
                </mc:Choice>
                <mc:Fallback>
                  <p:oleObj name="Equation" r:id="rId3" imgW="1155600" imgH="4950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 y="2592"/>
                          <a:ext cx="728" cy="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57705"/>
                                        </p:tgtEl>
                                        <p:attrNameLst>
                                          <p:attrName>style.visibility</p:attrName>
                                        </p:attrNameLst>
                                      </p:cBhvr>
                                      <p:to>
                                        <p:strVal val="visible"/>
                                      </p:to>
                                    </p:set>
                                    <p:animEffect transition="in" filter="wipe(up)">
                                      <p:cBhvr>
                                        <p:cTn id="7" dur="500"/>
                                        <p:tgtEl>
                                          <p:spTgt spid="157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1153</TotalTime>
  <Words>972</Words>
  <Application>Microsoft Office PowerPoint</Application>
  <PresentationFormat>Экран (4:3)</PresentationFormat>
  <Paragraphs>105</Paragraphs>
  <Slides>20</Slides>
  <Notes>20</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20</vt:i4>
      </vt:variant>
    </vt:vector>
  </HeadingPairs>
  <TitlesOfParts>
    <vt:vector size="25" baseType="lpstr">
      <vt:lpstr>Arial</vt:lpstr>
      <vt:lpstr>Cambria Math</vt:lpstr>
      <vt:lpstr>Times New Roman</vt:lpstr>
      <vt:lpstr>Оформление по умолчанию</vt:lpstr>
      <vt:lpstr>Equation</vt:lpstr>
      <vt:lpstr>63. Площади подобных фигур</vt:lpstr>
      <vt:lpstr>Презентация PowerPoint</vt:lpstr>
      <vt:lpstr>Упражнение 1</vt:lpstr>
      <vt:lpstr>Упражнение 2</vt:lpstr>
      <vt:lpstr>Упражнение 3</vt:lpstr>
      <vt:lpstr>Упражнение 4</vt:lpstr>
      <vt:lpstr>Упражнение 5</vt:lpstr>
      <vt:lpstr>Упражнение 6</vt:lpstr>
      <vt:lpstr>Упражнение 7</vt:lpstr>
      <vt:lpstr>Упражнение 8</vt:lpstr>
      <vt:lpstr>Упражнение 9</vt:lpstr>
      <vt:lpstr>Упражнение 10</vt:lpstr>
      <vt:lpstr>Упражнение 11</vt:lpstr>
      <vt:lpstr>Упражнение 12</vt:lpstr>
      <vt:lpstr>Упражнение 13</vt:lpstr>
      <vt:lpstr>Упражнение 14</vt:lpstr>
      <vt:lpstr>Упражнение 15</vt:lpstr>
      <vt:lpstr>Упражнение 16</vt:lpstr>
      <vt:lpstr>Упражнение 17</vt:lpstr>
      <vt:lpstr>Упражнение 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геометрические фигуры</dc:title>
  <dc:creator>*</dc:creator>
  <cp:lastModifiedBy>Смирнов Владимир Алексеевич</cp:lastModifiedBy>
  <cp:revision>64</cp:revision>
  <dcterms:created xsi:type="dcterms:W3CDTF">2008-04-30T05:51:18Z</dcterms:created>
  <dcterms:modified xsi:type="dcterms:W3CDTF">2024-08-31T08:16:05Z</dcterms:modified>
</cp:coreProperties>
</file>