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80" r:id="rId2"/>
    <p:sldId id="415" r:id="rId3"/>
    <p:sldId id="379" r:id="rId4"/>
    <p:sldId id="380" r:id="rId5"/>
    <p:sldId id="402" r:id="rId6"/>
    <p:sldId id="338" r:id="rId7"/>
    <p:sldId id="381" r:id="rId8"/>
    <p:sldId id="382" r:id="rId9"/>
    <p:sldId id="383" r:id="rId10"/>
    <p:sldId id="384" r:id="rId11"/>
    <p:sldId id="385" r:id="rId12"/>
    <p:sldId id="316" r:id="rId13"/>
    <p:sldId id="387" r:id="rId14"/>
    <p:sldId id="401" r:id="rId15"/>
    <p:sldId id="388" r:id="rId16"/>
    <p:sldId id="389" r:id="rId17"/>
    <p:sldId id="403" r:id="rId18"/>
    <p:sldId id="404" r:id="rId19"/>
    <p:sldId id="390" r:id="rId20"/>
    <p:sldId id="391" r:id="rId21"/>
    <p:sldId id="400" r:id="rId22"/>
    <p:sldId id="399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  <p:sldId id="414" r:id="rId33"/>
    <p:sldId id="392" r:id="rId34"/>
    <p:sldId id="393" r:id="rId35"/>
    <p:sldId id="394" r:id="rId36"/>
    <p:sldId id="395" r:id="rId37"/>
    <p:sldId id="396" r:id="rId38"/>
    <p:sldId id="397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3" d="100"/>
          <a:sy n="93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E0DC135-9CD4-45D4-8D6C-457BBACFF3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F96A258-DEBF-4F18-B5B8-096CFEC63E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B91AEB1-F11E-405B-8B5D-E9190E5105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D064BD4-F2E8-465D-9EBE-31953417BB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2DF68CA-25C9-4062-AFF8-40A3C7E964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624EA3E-AC78-40AE-A0BF-0E33BC961F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491F05-AAA2-491C-A7FE-3C86CB8BF2C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BFFE38-AAB2-43CB-A06D-02354EB3C9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1B919-01C3-4CBE-BF3C-5E93B661279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293A9B4-24B9-4B4C-BC5B-8A3EF8C220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D849848-D8CA-4F13-8C8B-15011B47B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1A6BBA-5CCE-4A17-A579-5A0B14DAD9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97E35-2726-4785-96AF-310EFE82602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EDBE0629-1433-49F9-8875-DFEE922B2E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80284D78-A6EA-40AE-8C3A-C2BB32A6F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05B680-461A-4CAD-8032-11F9FBDFD6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3E341-4743-4233-98DC-C0B2DB228F1B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DF64D162-06A8-46A3-86F3-250E495BF0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C623085A-6DD6-47E6-911D-6F82398A8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640C62-12BE-4D36-95C1-C2E9E5288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BCEFB-A6B0-410F-8B80-BF88C2EB8C47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B5F43111-8410-4E85-B491-E9E4584221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B17B79E6-A091-44DE-8489-DA751085D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286C03-3D04-49B1-8D0C-66D5B4EE6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61018-BA14-485C-B570-04A54C344B8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79D1871C-C95E-4BA5-A713-D031F8FA7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44429D73-33EB-47C6-AFDA-B2D966A76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B66E0C-E7B4-48DC-8F24-5879FEB00F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CE71A-111F-4B33-AE17-697CAD942A6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B09D987A-FF89-4F50-B6D7-BA2C89795F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0BF2E436-EF21-42BF-9BA3-5B485720E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9F3C9D-5292-420C-97F9-D57F645B32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9C03F-0636-4CF1-ADB3-A95FB566F62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26658" name="Rectangle 2">
            <a:extLst>
              <a:ext uri="{FF2B5EF4-FFF2-40B4-BE49-F238E27FC236}">
                <a16:creationId xmlns:a16="http://schemas.microsoft.com/office/drawing/2014/main" id="{9F848776-3764-4702-8A88-B744E763A7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22CD3AE6-1E7F-4B1A-B236-CA7201D3B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FD9428-6C20-47B1-B7A7-2F78950BC1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20891-50E7-479C-9A0A-224249DC2F48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5C430C1A-D1F7-4AFE-B6F9-869EE3E773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972C7BFF-2E41-4978-8229-4C127F98D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C5460C-CA32-4C64-9EBF-78AE30E414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C29C5-0AF3-45A3-A23C-D02782C20EB8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02E2E1A8-C5A4-4201-A3D6-5B95B81B6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096E607B-DBE6-42DA-A454-A6B2072FB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622A10-C7D3-42E7-A017-DB8CE24A11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4047F-114C-4DB2-BFE2-D810A4DB9CCC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7D8B7BA1-C027-40E2-8A91-C76996F4C2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3BABAEB0-92FF-4EEA-AF3F-E93B3BDC2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A8E74A-61B9-438A-A60F-6CA34288DF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DA9E9-6B70-415C-9112-D1D524A18ED3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E0060D59-00F4-497C-A7DE-641A5C673B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5EAFF90B-C913-4DAA-A99F-BF0FCD647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BFFE38-AAB2-43CB-A06D-02354EB3C9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1B919-01C3-4CBE-BF3C-5E93B661279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293A9B4-24B9-4B4C-BC5B-8A3EF8C220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D849848-D8CA-4F13-8C8B-15011B47B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814112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ADD302-8580-493B-91F8-9776698DAD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0FB85-52ED-48F9-B35D-35F464709BDE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8FB45F45-B667-4C42-ACE1-E2E35F6BD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DF23C43D-ACA8-41BF-BD60-A8C1EAA56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753C05-BA97-4352-B8D6-33CFD1FC80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68C87-FA33-4096-A4CC-BD7FC59A786D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2A055673-0415-4944-BB68-66AEC73CDC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2A46A6BD-60E5-43C7-A5AC-8FC3657DC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E6E451-F951-4BC7-B01B-EB71FB2184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6C109-4076-4923-8146-3958BAB65B20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1E2D4B9A-B4F1-47DC-9D22-5692D89141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58ED197A-1B09-4208-83A2-97A432C5F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C9A4A9-78E1-46BA-9676-F1BFE59F66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F4C02-8580-4BEC-A3BF-C80CD7C0586E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61474" name="Rectangle 2">
            <a:extLst>
              <a:ext uri="{FF2B5EF4-FFF2-40B4-BE49-F238E27FC236}">
                <a16:creationId xmlns:a16="http://schemas.microsoft.com/office/drawing/2014/main" id="{9CE30ED5-F356-4CCE-B787-59F7093B82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1BC15CF6-0AC2-435A-B9B6-9566CA9A5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7A9F8B-7C24-4157-ABED-2FC7D5F2AF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FE43F-FF6D-4A12-81D2-50AD970AA96F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3A4B6FCD-9323-4EE8-9C36-4758916BED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B6621FA6-29A8-4BAD-A732-3F0862BF6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A20994-2132-41C6-BC1B-A945ADE2C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316F0-9178-47AB-BE63-9FBD33E54F02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7AEFF733-3154-4DF6-895F-519B89837F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A157F37C-ADD3-4776-951C-16677256B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EDCA60-92C2-4316-B663-BC9E47DEBA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10EAE-40F4-41B1-92F2-792A3C1B3BD5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7E244C1D-56C6-40E3-A337-45F6AD7831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94C669CD-16A2-40B5-B1C0-FDFA217F3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0466BF-FD1C-4D8D-AC72-E2FC26786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90DBA-C7CE-41FB-B163-540648B59155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69666" name="Rectangle 2">
            <a:extLst>
              <a:ext uri="{FF2B5EF4-FFF2-40B4-BE49-F238E27FC236}">
                <a16:creationId xmlns:a16="http://schemas.microsoft.com/office/drawing/2014/main" id="{E6DC0DBE-5969-4E65-AE21-991C7B2DF8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235AF18E-707E-4E7E-A402-3C5594075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37B8AA-B1E5-4406-9626-AB6427DFE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3A561-18AE-4AE0-A786-66CFF44FDD96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371714" name="Rectangle 2">
            <a:extLst>
              <a:ext uri="{FF2B5EF4-FFF2-40B4-BE49-F238E27FC236}">
                <a16:creationId xmlns:a16="http://schemas.microsoft.com/office/drawing/2014/main" id="{63A94601-377E-4ADB-9874-F3C78A82C0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5132D187-1C95-4758-972E-F1767A376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E3C465-DCB6-488F-9097-B585A38B7E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31596-3EE6-47F1-B03C-6D5719D8295C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F6B165B1-626F-43B4-8184-E1A6A70384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C3FE00EA-D90B-4F42-998B-8215099D4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149D7D-4A54-4BF8-B982-AF347DBDB4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ED02F-EA6B-43D3-AE78-83CA38D937C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5F1DD39E-5156-42B6-AA91-96E23434B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A5B35F40-1032-4ED3-B3E9-DD11C92A3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8AEB0F-F40B-4085-93F7-87554744B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77BF4-DE96-4089-99C2-77E7372EBBAF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C59D21DC-4A29-443A-B124-D311B554B7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F15918D7-4FFD-4542-AF56-C652A566D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502E87-F242-417D-8E29-7A5B09DD7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434E99-2345-4F07-9ECB-42B4CA3A01C0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58D53488-2085-4261-BC89-CD016FD030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0243A11A-707D-440F-AB4B-ADDFB0AB4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C44B14-1477-4B50-8999-E0B2B4A016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CC48F-ADCF-4EF4-A31A-CBE49C47A166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6DE9991-AA15-45FE-AB16-61419F42DB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7A607051-6B51-4C55-9571-CCDE4BD10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8BB67A-CA39-4F41-BB4E-CA27DC444A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62D91-5DF0-41F0-9F80-220E87AEB070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43FBC8D6-3377-44C5-A3E6-9D81807760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CF1789B7-48F2-40CC-838C-8AB598831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6E4872-6884-4D9B-ADF2-834B1ED1E3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E52F2-BB7D-4F73-8325-35586AA37C05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01311660-9405-4D06-8813-7BE98FC21B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3CC10AEE-FF8C-4482-B301-5254D77DC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3855FA-63A0-4C5A-B524-8B8F973C8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B81B1-7C93-4808-80F2-78845FC1B7C0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4A896515-6BCF-4186-AE88-974DE2220C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F72C55BE-9C22-44E3-8581-A656333A7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8EDF58-B921-44A6-9B15-23F8B7C8AC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75ED5-3119-4E84-804E-34A2AAA70690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FC8F0B50-29BD-4911-B7DF-1ADB8518B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D8E9B545-266A-44EE-B093-D0E454E22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4BBA66-4FE8-4D1D-AEB3-A643E88F86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DC2A7-2491-476B-97C9-225A0D83F879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0A8AE521-2962-41FD-BB98-95506B822A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16CB9618-ACA6-4CF5-9B6C-72EB962B0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42FB35-D65D-46CF-B058-90E7B9199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13820-5337-4CAD-BBAB-19BDEE7F5E60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D6D78A0F-E7E1-4EE8-9FEC-90CF7F711C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18C75101-876D-4ECF-905A-CF6D4D4AC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793DF4-0BFB-4267-82B9-11031C2EDE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9D88C-92EF-47E0-8654-EC6643D6E2A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69A2268F-C9C6-4809-8980-AB22D2808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5C4A0D5E-AA46-40AE-B295-52B9ED939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C73E34-03F5-4156-A4C8-424985C054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726ED-8E35-4791-BF92-4F94F468C9E9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394C0E65-D7A5-4EAE-BB2F-84248F74BB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36A68FD3-6471-4BEC-B45B-DC3B91CCB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19C38E-4145-4082-AD1A-923666156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2AC14-B8C9-4F18-8069-AAAB47CA080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75C8F7D0-BBC1-49F2-B88B-957E2AC261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18357A9E-C3A8-4E85-BF7D-0E5409E89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EB1451-9A1A-46D0-8D8C-DA7C25358D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C0513-06C6-42EC-A4D2-BCBFC097895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9CC96E24-E563-412F-A83D-D669947F1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FF1F96BC-C648-4909-AC81-D267E5414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6A85A4-B77E-4E59-AE49-0E5C26045F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C77174-95E6-49A4-A17F-5243A7F2243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14370" name="Rectangle 2">
            <a:extLst>
              <a:ext uri="{FF2B5EF4-FFF2-40B4-BE49-F238E27FC236}">
                <a16:creationId xmlns:a16="http://schemas.microsoft.com/office/drawing/2014/main" id="{102550DE-C991-4262-B40A-344CB172CB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3E8E572C-05E9-4BFC-9CB1-066CEACDC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64263F-EEE7-4BF1-8138-7C2776EDCB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9BD91-6486-4958-9B43-04082B3F72F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6C034B85-0887-45C1-B7DF-6B7F2587B5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F6637A92-43BC-420C-97E1-A05C879FF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0FE3D2-3207-4541-BB89-828F3A2F3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D331B6-7674-4718-99F4-EE6AA95F4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D90937-4F4D-48A3-953E-57BB92880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2AC0AB-9B97-4FD2-A966-774C0794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2868A1-4CBB-4394-B4CE-9F5D32B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A5FA-EAA8-426A-90EF-0E38944325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718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A9D89D-436F-4635-96E5-9AA47DEA4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CEA319-85E7-4D57-971A-95F5D140B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02CF9-0AF0-4EA2-AAD6-FAD8115C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4685A9-8487-4AE1-9987-8605D7E1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BD3EB7-71AF-4789-AFFF-BBAFCC33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D9592-5766-4540-B67C-C2646659D6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4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B5B5CCC-E018-4AFD-9F4D-E1B92A9A7C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2F1DBE-4E12-4BF8-9893-A7B280DF7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9E0EFF-8D85-4B54-8F63-8F1C0059D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C13432-7114-4487-92B7-082B2599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C9192F-7A73-4514-B359-17C770D9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3FD1E-F7EA-4285-B394-92DCC68C7E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544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2F011-33E4-47E7-8EE1-E1FF4AAD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B7EEC-4915-4DEE-9EDE-AF5C5A738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2C7AA4-75D3-4500-B9AD-65F2F3EEE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3B1D47-EC10-4503-B088-6AD6A5FF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8427B-2AC7-453A-AF0D-9C0D58063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18133-D362-4D67-9496-B466C69DC3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733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60055-C92E-43DB-9CEB-CDE76447C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A7230D-F63F-4547-8BBC-44B9E729D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5A8EDA-A690-43F0-BFC5-45334993E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55B69D-8C98-49C6-8DBD-2EA6E004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2C5E21-EE1C-4787-8CDC-E2607A9B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7AE64-1767-4BEF-9946-F2A864FFFA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643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CBBEF-6141-4B9F-AEDF-91FAC491C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AB749F-D50E-4D6A-B0C4-0B4273CDC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C9E843-EE55-4509-AF7D-01D48400A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AFA66C-587A-41CD-B247-19A72EB7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6956EA-92A1-4537-9FBA-CEC8F611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2ACF9B-FFE3-4549-852A-6A257733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4DAA6-05B3-4A91-845D-6FA7EBA50E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474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601640-F059-4AD8-96CB-E8B925AC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AA3472-5D73-4DB4-BAA5-9DFAA6AE6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9CC136-F85F-4DEB-A5F3-C7E655BBD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742F5C-FA58-48CD-AB78-C5952DEB2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80248D-2196-4D79-90FA-CC0CD0450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9D1D806-FA61-4948-AA35-2157846E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A207F14-0FD5-4996-B901-86CBF158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1BE8EE-3792-4E64-B68C-CACD45A4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CB2BB-C59C-45B5-AD2C-15AD5E8504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526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28818-7B25-41BE-8344-49484486A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D60D209-2F03-43CE-9049-AE99E5E52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37B5A03-F218-4203-A93B-8EADC258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0A3EFF-74BE-423F-942D-43F45BCD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EA862-3186-4EC8-9D22-CC5F8BE0F6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231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DF34826-1040-4A2C-9196-10AC0323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8CD28E-933E-4B1C-8953-21C09D25F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A17BA5-EC03-4283-9491-84C1F8F1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77B66-D984-40B9-85BF-DB5E12260D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484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21DBE-4AF5-4D7C-9D63-2EF40AA8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072E52-6E97-4C2B-A7AC-E80D8376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853C11-8BE9-4282-9EF4-FBE2B85E4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3119B0-26CA-4EF6-96A0-064C56B2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3F53D9-B477-4855-98AF-39C828D3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C9F516-1CD9-4CD4-9788-AA36CB4F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341E5-25DE-49EB-AD73-77D46DBF06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061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06E9A-8ECC-41C3-8A99-FED73F59A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118E775-D36B-416C-8F29-EE6DB7590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A1B6A2-CD3B-45D4-AA06-7E5C7806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3853A9-6D81-4AA2-8C5B-C7DBF6D2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8EE521-168A-4670-9A43-4EDDCDC6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B15326-C4AA-4201-96DE-E3E1B4FE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77E43-8448-477A-A3D6-3280243121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734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C1C6EB-E5D9-4FFB-BB59-3536ADF29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75D02F-2089-4D99-AEAA-64D46DDFD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6AB0D5-6666-4F10-BD0F-7112492493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3C8B60-85F7-4788-9C4D-6EC9868EE9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C4F5B5D-719B-4578-8268-758939A453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4CF096-ABA0-492C-8A22-9E23F97F1A5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3954F0A4-772E-49AB-A965-2DF0A1FE8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44824"/>
            <a:ext cx="7772400" cy="1772816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Прямоугольная система координат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>
            <a:extLst>
              <a:ext uri="{FF2B5EF4-FFF2-40B4-BE49-F238E27FC236}">
                <a16:creationId xmlns:a16="http://schemas.microsoft.com/office/drawing/2014/main" id="{649AAD87-BB70-4962-97BC-B6DD8EEC1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317443" name="Text Box 3">
            <a:extLst>
              <a:ext uri="{FF2B5EF4-FFF2-40B4-BE49-F238E27FC236}">
                <a16:creationId xmlns:a16="http://schemas.microsoft.com/office/drawing/2014/main" id="{B89B4941-8F48-4846-A782-7C1AC645A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плоскость называется координатной плоскостью?</a:t>
            </a:r>
          </a:p>
        </p:txBody>
      </p:sp>
      <p:sp>
        <p:nvSpPr>
          <p:cNvPr id="317444" name="Text Box 4">
            <a:extLst>
              <a:ext uri="{FF2B5EF4-FFF2-40B4-BE49-F238E27FC236}">
                <a16:creationId xmlns:a16="http://schemas.microsoft.com/office/drawing/2014/main" id="{74C8CE16-B1F6-4794-AB26-4187FB1ED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Плоскость, с заданной прямоугольной системой координат, называется координатной плоскостью.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3B7AB752-4F70-4A21-B8EC-A821F41E5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319491" name="Text Box 3">
            <a:extLst>
              <a:ext uri="{FF2B5EF4-FFF2-40B4-BE49-F238E27FC236}">
                <a16:creationId xmlns:a16="http://schemas.microsoft.com/office/drawing/2014/main" id="{871E5528-C976-4362-9FB2-944BEF0FF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</a:t>
            </a:r>
            <a:r>
              <a:rPr lang="ru-RU" altLang="ru-RU" sz="3200" dirty="0"/>
              <a:t>обозначаются и как </a:t>
            </a:r>
            <a:r>
              <a:rPr lang="ru-RU" altLang="ru-RU" sz="3200" dirty="0">
                <a:cs typeface="Times New Roman" panose="02020603050405020304" pitchFamily="18" charset="0"/>
              </a:rPr>
              <a:t>называются координатные прямые на координатной плоскости?</a:t>
            </a:r>
          </a:p>
        </p:txBody>
      </p:sp>
      <p:sp>
        <p:nvSpPr>
          <p:cNvPr id="319492" name="Text Box 4">
            <a:extLst>
              <a:ext uri="{FF2B5EF4-FFF2-40B4-BE49-F238E27FC236}">
                <a16:creationId xmlns:a16="http://schemas.microsoft.com/office/drawing/2014/main" id="{A6477BE1-394A-4B07-9085-F283C092A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К</a:t>
            </a:r>
            <a:r>
              <a:rPr lang="ru-RU" altLang="ru-RU" sz="2800" dirty="0">
                <a:cs typeface="Times New Roman" panose="02020603050405020304" pitchFamily="18" charset="0"/>
              </a:rPr>
              <a:t>оординатные прямые обозначаются </a:t>
            </a:r>
            <a:r>
              <a:rPr lang="en-US" altLang="ru-RU" sz="2800" i="1" dirty="0">
                <a:cs typeface="Times New Roman" panose="02020603050405020304" pitchFamily="18" charset="0"/>
              </a:rPr>
              <a:t>Ox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Oy</a:t>
            </a:r>
            <a:r>
              <a:rPr lang="ru-RU" altLang="ru-RU" sz="2800" dirty="0">
                <a:cs typeface="Times New Roman" panose="02020603050405020304" pitchFamily="18" charset="0"/>
              </a:rPr>
              <a:t> и называются соответственно осью абсцисс и осью ординат.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FADC4860-5CE2-46F9-8493-64DFCD3F6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0845D853-1076-4A34-AE30-09F3AB4E9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координатной прямой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имеют координаты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соответственно. Найдите координату середины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отрезка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7954" name="Text Box 18">
                <a:extLst>
                  <a:ext uri="{FF2B5EF4-FFF2-40B4-BE49-F238E27FC236}">
                    <a16:creationId xmlns:a16="http://schemas.microsoft.com/office/drawing/2014/main" id="{26EF4D6E-6833-4374-B24E-D82179C08B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4343400"/>
                <a:ext cx="2873896" cy="7730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3200" dirty="0">
                  <a:solidFill>
                    <a:srgbClr val="FF3300"/>
                  </a:solidFill>
                </a:endParaRPr>
              </a:p>
            </p:txBody>
          </p:sp>
        </mc:Choice>
        <mc:Fallback>
          <p:sp>
            <p:nvSpPr>
              <p:cNvPr id="167954" name="Text Box 18">
                <a:extLst>
                  <a:ext uri="{FF2B5EF4-FFF2-40B4-BE49-F238E27FC236}">
                    <a16:creationId xmlns:a16="http://schemas.microsoft.com/office/drawing/2014/main" id="{26EF4D6E-6833-4374-B24E-D82179C08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4343400"/>
                <a:ext cx="2873896" cy="773097"/>
              </a:xfrm>
              <a:prstGeom prst="rect">
                <a:avLst/>
              </a:prstGeom>
              <a:blipFill>
                <a:blip r:embed="rId3"/>
                <a:stretch>
                  <a:fillRect l="-5308" t="-794" b="-103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9CB5A1A1-3755-477C-AE37-2439E29FD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23587" name="Text Box 3">
            <a:extLst>
              <a:ext uri="{FF2B5EF4-FFF2-40B4-BE49-F238E27FC236}">
                <a16:creationId xmlns:a16="http://schemas.microsoft.com/office/drawing/2014/main" id="{DA49DC33-326D-4937-A8ED-41535DD98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Для заданных точек на координатной плоскости найдите их координаты.</a:t>
            </a:r>
          </a:p>
        </p:txBody>
      </p:sp>
      <p:sp>
        <p:nvSpPr>
          <p:cNvPr id="323588" name="Text Box 4">
            <a:extLst>
              <a:ext uri="{FF2B5EF4-FFF2-40B4-BE49-F238E27FC236}">
                <a16:creationId xmlns:a16="http://schemas.microsoft.com/office/drawing/2014/main" id="{C607E8A6-9B67-4D33-BC4D-14DB63B81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8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 i="1"/>
              <a:t>A</a:t>
            </a:r>
            <a:r>
              <a:rPr lang="ru-RU" altLang="ru-RU" sz="2800">
                <a:cs typeface="Times New Roman" panose="02020603050405020304" pitchFamily="18" charset="0"/>
              </a:rPr>
              <a:t>(</a:t>
            </a:r>
            <a:r>
              <a:rPr lang="en-US" altLang="ru-RU" sz="2800">
                <a:cs typeface="Times New Roman" panose="02020603050405020304" pitchFamily="18" charset="0"/>
              </a:rPr>
              <a:t>3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), 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>
                <a:cs typeface="Times New Roman" panose="02020603050405020304" pitchFamily="18" charset="0"/>
              </a:rPr>
              <a:t>(2, </a:t>
            </a:r>
            <a:r>
              <a:rPr lang="en-US" altLang="ru-RU" sz="2800">
                <a:cs typeface="Times New Roman" panose="02020603050405020304" pitchFamily="18" charset="0"/>
              </a:rPr>
              <a:t>3</a:t>
            </a:r>
            <a:r>
              <a:rPr lang="ru-RU" altLang="ru-RU" sz="2800">
                <a:cs typeface="Times New Roman" panose="02020603050405020304" pitchFamily="18" charset="0"/>
              </a:rPr>
              <a:t>), 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>
                <a:cs typeface="Times New Roman" panose="02020603050405020304" pitchFamily="18" charset="0"/>
              </a:rPr>
              <a:t>(1, </a:t>
            </a:r>
            <a:r>
              <a:rPr lang="en-US" altLang="ru-RU" sz="2800">
                <a:cs typeface="Times New Roman" panose="02020603050405020304" pitchFamily="18" charset="0"/>
              </a:rPr>
              <a:t>2</a:t>
            </a:r>
            <a:r>
              <a:rPr lang="ru-RU" altLang="ru-RU" sz="2800">
                <a:cs typeface="Times New Roman" panose="02020603050405020304" pitchFamily="18" charset="0"/>
              </a:rPr>
              <a:t>), </a:t>
            </a:r>
            <a:r>
              <a:rPr lang="en-US" altLang="ru-RU" sz="2800" i="1">
                <a:cs typeface="Times New Roman" panose="02020603050405020304" pitchFamily="18" charset="0"/>
              </a:rPr>
              <a:t>D</a:t>
            </a:r>
            <a:r>
              <a:rPr lang="ru-RU" altLang="ru-RU" sz="2800">
                <a:cs typeface="Times New Roman" panose="02020603050405020304" pitchFamily="18" charset="0"/>
              </a:rPr>
              <a:t>(–2, </a:t>
            </a:r>
            <a:r>
              <a:rPr lang="en-US" altLang="ru-RU" sz="2800">
                <a:cs typeface="Times New Roman" panose="02020603050405020304" pitchFamily="18" charset="0"/>
              </a:rPr>
              <a:t>2</a:t>
            </a:r>
            <a:r>
              <a:rPr lang="ru-RU" altLang="ru-RU" sz="2800">
                <a:cs typeface="Times New Roman" panose="02020603050405020304" pitchFamily="18" charset="0"/>
              </a:rPr>
              <a:t>), </a:t>
            </a:r>
            <a:r>
              <a:rPr lang="en-US" altLang="ru-RU" sz="2800" i="1">
                <a:cs typeface="Times New Roman" panose="02020603050405020304" pitchFamily="18" charset="0"/>
              </a:rPr>
              <a:t>E</a:t>
            </a:r>
            <a:r>
              <a:rPr lang="ru-RU" altLang="ru-RU" sz="2800">
                <a:cs typeface="Times New Roman" panose="02020603050405020304" pitchFamily="18" charset="0"/>
              </a:rPr>
              <a:t>(–1, –</a:t>
            </a:r>
            <a:r>
              <a:rPr lang="en-US" altLang="ru-RU" sz="2800">
                <a:cs typeface="Times New Roman" panose="02020603050405020304" pitchFamily="18" charset="0"/>
              </a:rPr>
              <a:t>2</a:t>
            </a:r>
            <a:r>
              <a:rPr lang="ru-RU" altLang="ru-RU" sz="2800">
                <a:cs typeface="Times New Roman" panose="02020603050405020304" pitchFamily="18" charset="0"/>
              </a:rPr>
              <a:t>), </a:t>
            </a:r>
            <a:r>
              <a:rPr lang="en-US" altLang="ru-RU" sz="2800" i="1">
                <a:cs typeface="Times New Roman" panose="02020603050405020304" pitchFamily="18" charset="0"/>
              </a:rPr>
              <a:t>F</a:t>
            </a:r>
            <a:r>
              <a:rPr lang="ru-RU" altLang="ru-RU" sz="2800">
                <a:cs typeface="Times New Roman" panose="02020603050405020304" pitchFamily="18" charset="0"/>
              </a:rPr>
              <a:t>(</a:t>
            </a:r>
            <a:r>
              <a:rPr lang="en-US" altLang="ru-RU" sz="2800">
                <a:cs typeface="Times New Roman" panose="02020603050405020304" pitchFamily="18" charset="0"/>
              </a:rPr>
              <a:t>4</a:t>
            </a:r>
            <a:r>
              <a:rPr lang="ru-RU" altLang="ru-RU" sz="2800">
                <a:cs typeface="Times New Roman" panose="02020603050405020304" pitchFamily="18" charset="0"/>
              </a:rPr>
              <a:t>, –</a:t>
            </a:r>
            <a:r>
              <a:rPr lang="en-US" altLang="ru-RU" sz="28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)</a:t>
            </a:r>
            <a:r>
              <a:rPr lang="en-US" altLang="ru-RU" sz="2800">
                <a:cs typeface="Times New Roman" panose="02020603050405020304" pitchFamily="18" charset="0"/>
              </a:rPr>
              <a:t>.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23592" name="Picture 8">
            <a:extLst>
              <a:ext uri="{FF2B5EF4-FFF2-40B4-BE49-F238E27FC236}">
                <a16:creationId xmlns:a16="http://schemas.microsoft.com/office/drawing/2014/main" id="{D273ABA3-AD83-4BB9-B11A-C5D962B56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284663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7EC24A73-4EF4-48F4-964C-F5D336261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52259" name="Text Box 3">
            <a:extLst>
              <a:ext uri="{FF2B5EF4-FFF2-40B4-BE49-F238E27FC236}">
                <a16:creationId xmlns:a16="http://schemas.microsoft.com/office/drawing/2014/main" id="{5FB0FDA9-1B98-4177-BA97-A0C9C6949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координатной плоскости изобразите</a:t>
            </a:r>
            <a:r>
              <a:rPr lang="ru-RU" altLang="ru-RU" sz="2800" dirty="0">
                <a:cs typeface="Times New Roman" panose="02020603050405020304" pitchFamily="18" charset="0"/>
              </a:rPr>
              <a:t> 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(2, 1),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(1, 3),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(4, 2),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(-3, 2), 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ru-RU" altLang="ru-RU" sz="2800" dirty="0">
                <a:cs typeface="Times New Roman" panose="02020603050405020304" pitchFamily="18" charset="0"/>
              </a:rPr>
              <a:t>(-2, -3),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(3, -</a:t>
            </a:r>
            <a:r>
              <a:rPr lang="ru-RU" altLang="ru-RU" sz="2800" dirty="0"/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352262" name="Picture 6">
            <a:extLst>
              <a:ext uri="{FF2B5EF4-FFF2-40B4-BE49-F238E27FC236}">
                <a16:creationId xmlns:a16="http://schemas.microsoft.com/office/drawing/2014/main" id="{79F8FF88-960C-4103-A003-17360F5A0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284663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2263" name="Picture 7">
            <a:extLst>
              <a:ext uri="{FF2B5EF4-FFF2-40B4-BE49-F238E27FC236}">
                <a16:creationId xmlns:a16="http://schemas.microsoft.com/office/drawing/2014/main" id="{DBFDCA0A-C45A-4C10-A4A2-8D2CADC0D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284663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37B73CA7-932E-4CBF-A7C5-A480C4407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25635" name="Text Box 3">
            <a:extLst>
              <a:ext uri="{FF2B5EF4-FFF2-40B4-BE49-F238E27FC236}">
                <a16:creationId xmlns:a16="http://schemas.microsoft.com/office/drawing/2014/main" id="{8B328C53-8048-4EEF-ACC9-14A938A9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прямой, параллельной оси абсцисс, взяты две точки. У одной из них ордината равна 2. Чему равна ордината другой точки?</a:t>
            </a:r>
          </a:p>
        </p:txBody>
      </p:sp>
      <p:sp>
        <p:nvSpPr>
          <p:cNvPr id="325636" name="Text Box 4">
            <a:extLst>
              <a:ext uri="{FF2B5EF4-FFF2-40B4-BE49-F238E27FC236}">
                <a16:creationId xmlns:a16="http://schemas.microsoft.com/office/drawing/2014/main" id="{817BE7BB-4E9A-471B-B76F-5A3E1A1DC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C6D8693C-EE8F-4343-8ED1-406D9FA20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27683" name="Text Box 3">
            <a:extLst>
              <a:ext uri="{FF2B5EF4-FFF2-40B4-BE49-F238E27FC236}">
                <a16:creationId xmlns:a16="http://schemas.microsoft.com/office/drawing/2014/main" id="{2FF158E8-E2B7-4D61-9F84-7E3478099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прямой, перпендикулярной оси абсцисс, взяты две точки. У одной из них абсцисса равна 3. Чему равна абсцисса другой точки?</a:t>
            </a:r>
          </a:p>
        </p:txBody>
      </p:sp>
      <p:sp>
        <p:nvSpPr>
          <p:cNvPr id="327684" name="Text Box 4">
            <a:extLst>
              <a:ext uri="{FF2B5EF4-FFF2-40B4-BE49-F238E27FC236}">
                <a16:creationId xmlns:a16="http://schemas.microsoft.com/office/drawing/2014/main" id="{C7286C29-DEA6-430D-B2E5-38128667F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3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A24E9604-0D45-4463-8079-70B053D8B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56355" name="Text Box 3">
            <a:extLst>
              <a:ext uri="{FF2B5EF4-FFF2-40B4-BE49-F238E27FC236}">
                <a16:creationId xmlns:a16="http://schemas.microsoft.com/office/drawing/2014/main" id="{B2158FB7-1AF7-426B-9398-8C577D966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угол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, 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: а)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3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en-US" altLang="ru-RU" sz="3200" dirty="0">
                <a:cs typeface="Times New Roman" panose="02020603050405020304" pitchFamily="18" charset="0"/>
              </a:rPr>
              <a:t>(0,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(0, 3)</a:t>
            </a:r>
            <a:r>
              <a:rPr lang="ru-RU" altLang="ru-RU" sz="3200" dirty="0">
                <a:cs typeface="Times New Roman" panose="02020603050405020304" pitchFamily="18" charset="0"/>
              </a:rPr>
              <a:t>; б)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3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en-US" altLang="ru-RU" sz="3200" dirty="0">
                <a:cs typeface="Times New Roman" panose="02020603050405020304" pitchFamily="18" charset="0"/>
              </a:rPr>
              <a:t>(0,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(3, 3)</a:t>
            </a:r>
            <a:r>
              <a:rPr lang="ru-RU" altLang="ru-RU" sz="3200" dirty="0">
                <a:cs typeface="Times New Roman" panose="02020603050405020304" pitchFamily="18" charset="0"/>
              </a:rPr>
              <a:t>; в)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3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en-US" altLang="ru-RU" sz="3200" dirty="0">
                <a:cs typeface="Times New Roman" panose="02020603050405020304" pitchFamily="18" charset="0"/>
              </a:rPr>
              <a:t>(0,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(-3, 3)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Найдите его величину.</a:t>
            </a:r>
          </a:p>
        </p:txBody>
      </p:sp>
      <p:pic>
        <p:nvPicPr>
          <p:cNvPr id="356356" name="Picture 4">
            <a:extLst>
              <a:ext uri="{FF2B5EF4-FFF2-40B4-BE49-F238E27FC236}">
                <a16:creationId xmlns:a16="http://schemas.microsoft.com/office/drawing/2014/main" id="{2A1847F4-F08A-4F06-A9D5-B7C3CA748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6357" name="Group 5">
            <a:extLst>
              <a:ext uri="{FF2B5EF4-FFF2-40B4-BE49-F238E27FC236}">
                <a16:creationId xmlns:a16="http://schemas.microsoft.com/office/drawing/2014/main" id="{1B869250-DAE0-432D-AA45-C93B8CEF21F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8135938" cy="4217988"/>
            <a:chOff x="240" y="1440"/>
            <a:chExt cx="5125" cy="2657"/>
          </a:xfrm>
        </p:grpSpPr>
        <p:sp>
          <p:nvSpPr>
            <p:cNvPr id="356358" name="Text Box 6">
              <a:extLst>
                <a:ext uri="{FF2B5EF4-FFF2-40B4-BE49-F238E27FC236}">
                  <a16:creationId xmlns:a16="http://schemas.microsoft.com/office/drawing/2014/main" id="{0EEC6074-E759-422C-9BAB-D195DC9DDA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ru-RU" altLang="ru-RU" sz="3200"/>
                <a:t>90</a:t>
              </a:r>
              <a:r>
                <a:rPr lang="ru-RU" altLang="ru-RU" sz="3200" baseline="30000"/>
                <a:t>о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pic>
          <p:nvPicPr>
            <p:cNvPr id="356359" name="Picture 7">
              <a:extLst>
                <a:ext uri="{FF2B5EF4-FFF2-40B4-BE49-F238E27FC236}">
                  <a16:creationId xmlns:a16="http://schemas.microsoft.com/office/drawing/2014/main" id="{E3C06A86-B32C-4C49-AA4E-529EF24548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6360" name="Group 8">
            <a:extLst>
              <a:ext uri="{FF2B5EF4-FFF2-40B4-BE49-F238E27FC236}">
                <a16:creationId xmlns:a16="http://schemas.microsoft.com/office/drawing/2014/main" id="{091F9E08-A771-4010-8C02-5F04AAC830F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916738" cy="4217988"/>
            <a:chOff x="1008" y="1440"/>
            <a:chExt cx="4357" cy="2657"/>
          </a:xfrm>
        </p:grpSpPr>
        <p:sp>
          <p:nvSpPr>
            <p:cNvPr id="356361" name="Text Box 9">
              <a:extLst>
                <a:ext uri="{FF2B5EF4-FFF2-40B4-BE49-F238E27FC236}">
                  <a16:creationId xmlns:a16="http://schemas.microsoft.com/office/drawing/2014/main" id="{30F008A5-7992-4406-9047-E8335C9DA7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80"/>
              <a:ext cx="1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ru-RU" altLang="ru-RU" sz="3200"/>
                <a:t>45</a:t>
              </a:r>
              <a:r>
                <a:rPr lang="ru-RU" altLang="ru-RU" sz="3200" baseline="30000"/>
                <a:t>о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pic>
          <p:nvPicPr>
            <p:cNvPr id="356362" name="Picture 10">
              <a:extLst>
                <a:ext uri="{FF2B5EF4-FFF2-40B4-BE49-F238E27FC236}">
                  <a16:creationId xmlns:a16="http://schemas.microsoft.com/office/drawing/2014/main" id="{FAAC891F-53D2-4544-8C3E-F1937BEFA8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6363" name="Group 11">
            <a:extLst>
              <a:ext uri="{FF2B5EF4-FFF2-40B4-BE49-F238E27FC236}">
                <a16:creationId xmlns:a16="http://schemas.microsoft.com/office/drawing/2014/main" id="{55893AE8-78C8-4F84-9BEC-CCE3B9078ADB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916738" cy="4217988"/>
            <a:chOff x="1008" y="1440"/>
            <a:chExt cx="4357" cy="2657"/>
          </a:xfrm>
        </p:grpSpPr>
        <p:sp>
          <p:nvSpPr>
            <p:cNvPr id="356364" name="Text Box 12">
              <a:extLst>
                <a:ext uri="{FF2B5EF4-FFF2-40B4-BE49-F238E27FC236}">
                  <a16:creationId xmlns:a16="http://schemas.microsoft.com/office/drawing/2014/main" id="{E3D7DC1A-35F7-46E2-A6FB-351A8F5C9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 </a:t>
              </a:r>
              <a:r>
                <a:rPr lang="ru-RU" altLang="ru-RU" sz="3200"/>
                <a:t>135</a:t>
              </a:r>
              <a:r>
                <a:rPr lang="ru-RU" altLang="ru-RU" sz="3200" baseline="30000"/>
                <a:t>о</a:t>
              </a:r>
              <a:r>
                <a:rPr lang="ru-RU" altLang="ru-RU" sz="3200"/>
                <a:t>.</a:t>
              </a:r>
              <a:endParaRPr lang="ru-RU" altLang="ru-RU" sz="3200" baseline="30000"/>
            </a:p>
          </p:txBody>
        </p:sp>
        <p:pic>
          <p:nvPicPr>
            <p:cNvPr id="356365" name="Picture 13">
              <a:extLst>
                <a:ext uri="{FF2B5EF4-FFF2-40B4-BE49-F238E27FC236}">
                  <a16:creationId xmlns:a16="http://schemas.microsoft.com/office/drawing/2014/main" id="{1DCA2214-22DE-423B-90EE-B795D33D8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953FF691-8EBD-4533-BC0B-72A065E74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58403" name="Text Box 3">
            <a:extLst>
              <a:ext uri="{FF2B5EF4-FFF2-40B4-BE49-F238E27FC236}">
                <a16:creationId xmlns:a16="http://schemas.microsoft.com/office/drawing/2014/main" id="{61A808F5-2F8B-4BDB-9D35-BFAF8DC9F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угол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: а)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1),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(-1, 1),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(2, -2)</a:t>
            </a:r>
            <a:r>
              <a:rPr lang="ru-RU" altLang="ru-RU" sz="3200" dirty="0">
                <a:cs typeface="Times New Roman" panose="02020603050405020304" pitchFamily="18" charset="0"/>
              </a:rPr>
              <a:t>; б)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-1),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(-1, 2),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(1, 4)</a:t>
            </a:r>
            <a:r>
              <a:rPr lang="ru-RU" altLang="ru-RU" sz="3200" dirty="0">
                <a:cs typeface="Times New Roman" panose="02020603050405020304" pitchFamily="18" charset="0"/>
              </a:rPr>
              <a:t>; в)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(3, 2),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(2, 4).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Найдите его величину.</a:t>
            </a:r>
          </a:p>
        </p:txBody>
      </p:sp>
      <p:pic>
        <p:nvPicPr>
          <p:cNvPr id="358404" name="Picture 4">
            <a:extLst>
              <a:ext uri="{FF2B5EF4-FFF2-40B4-BE49-F238E27FC236}">
                <a16:creationId xmlns:a16="http://schemas.microsoft.com/office/drawing/2014/main" id="{095C7BC1-F480-4D33-8BC5-8D0455D07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8405" name="Group 5">
            <a:extLst>
              <a:ext uri="{FF2B5EF4-FFF2-40B4-BE49-F238E27FC236}">
                <a16:creationId xmlns:a16="http://schemas.microsoft.com/office/drawing/2014/main" id="{E9C1E35B-0B53-4A14-93CF-B7E13D8EE56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8135938" cy="4217988"/>
            <a:chOff x="240" y="1440"/>
            <a:chExt cx="5125" cy="2657"/>
          </a:xfrm>
        </p:grpSpPr>
        <p:sp>
          <p:nvSpPr>
            <p:cNvPr id="358406" name="Text Box 6">
              <a:extLst>
                <a:ext uri="{FF2B5EF4-FFF2-40B4-BE49-F238E27FC236}">
                  <a16:creationId xmlns:a16="http://schemas.microsoft.com/office/drawing/2014/main" id="{519D587D-4171-4000-9EE7-06797F4F90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en-US" altLang="ru-RU" sz="3200"/>
                <a:t>45</a:t>
              </a:r>
              <a:r>
                <a:rPr lang="ru-RU" altLang="ru-RU" sz="3200" baseline="30000"/>
                <a:t>о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pic>
          <p:nvPicPr>
            <p:cNvPr id="358407" name="Picture 7">
              <a:extLst>
                <a:ext uri="{FF2B5EF4-FFF2-40B4-BE49-F238E27FC236}">
                  <a16:creationId xmlns:a16="http://schemas.microsoft.com/office/drawing/2014/main" id="{688ADCE4-E00D-4D3E-9377-C5F043C99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8408" name="Group 8">
            <a:extLst>
              <a:ext uri="{FF2B5EF4-FFF2-40B4-BE49-F238E27FC236}">
                <a16:creationId xmlns:a16="http://schemas.microsoft.com/office/drawing/2014/main" id="{425D9243-1FBF-4059-A942-D1737C6097A2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916738" cy="4217988"/>
            <a:chOff x="1008" y="1440"/>
            <a:chExt cx="4357" cy="2657"/>
          </a:xfrm>
        </p:grpSpPr>
        <p:sp>
          <p:nvSpPr>
            <p:cNvPr id="358409" name="Text Box 9">
              <a:extLst>
                <a:ext uri="{FF2B5EF4-FFF2-40B4-BE49-F238E27FC236}">
                  <a16:creationId xmlns:a16="http://schemas.microsoft.com/office/drawing/2014/main" id="{89755E00-0719-48BE-83A5-17EC0A1581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80"/>
              <a:ext cx="1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en-US" altLang="ru-RU" sz="3200"/>
                <a:t>90</a:t>
              </a:r>
              <a:r>
                <a:rPr lang="ru-RU" altLang="ru-RU" sz="3200" baseline="30000"/>
                <a:t>о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pic>
          <p:nvPicPr>
            <p:cNvPr id="358410" name="Picture 10">
              <a:extLst>
                <a:ext uri="{FF2B5EF4-FFF2-40B4-BE49-F238E27FC236}">
                  <a16:creationId xmlns:a16="http://schemas.microsoft.com/office/drawing/2014/main" id="{B1F1F700-EEB3-4134-91EE-390020ED2E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8411" name="Group 11">
            <a:extLst>
              <a:ext uri="{FF2B5EF4-FFF2-40B4-BE49-F238E27FC236}">
                <a16:creationId xmlns:a16="http://schemas.microsoft.com/office/drawing/2014/main" id="{B137EDBE-E593-4ACF-B900-BFF71A87BAEB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916738" cy="4217988"/>
            <a:chOff x="1008" y="1440"/>
            <a:chExt cx="4357" cy="2657"/>
          </a:xfrm>
        </p:grpSpPr>
        <p:sp>
          <p:nvSpPr>
            <p:cNvPr id="358412" name="Text Box 12">
              <a:extLst>
                <a:ext uri="{FF2B5EF4-FFF2-40B4-BE49-F238E27FC236}">
                  <a16:creationId xmlns:a16="http://schemas.microsoft.com/office/drawing/2014/main" id="{7EB6EF40-A99A-46BE-9517-39FC116472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 </a:t>
              </a:r>
              <a:r>
                <a:rPr lang="en-US" altLang="ru-RU" sz="3200"/>
                <a:t>90</a:t>
              </a:r>
              <a:r>
                <a:rPr lang="ru-RU" altLang="ru-RU" sz="3200" baseline="30000"/>
                <a:t>о</a:t>
              </a:r>
              <a:r>
                <a:rPr lang="ru-RU" altLang="ru-RU" sz="3200"/>
                <a:t>.</a:t>
              </a:r>
              <a:endParaRPr lang="ru-RU" altLang="ru-RU" sz="3200" baseline="30000"/>
            </a:p>
          </p:txBody>
        </p:sp>
        <p:pic>
          <p:nvPicPr>
            <p:cNvPr id="358413" name="Picture 13">
              <a:extLst>
                <a:ext uri="{FF2B5EF4-FFF2-40B4-BE49-F238E27FC236}">
                  <a16:creationId xmlns:a16="http://schemas.microsoft.com/office/drawing/2014/main" id="{5365DF53-3AEA-489C-9C12-42022F360D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CCCEF8E3-00B8-49ED-B088-F1BE33CAD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29731" name="Text Box 3">
            <a:extLst>
              <a:ext uri="{FF2B5EF4-FFF2-40B4-BE49-F238E27FC236}">
                <a16:creationId xmlns:a16="http://schemas.microsoft.com/office/drawing/2014/main" id="{E9154268-FC32-4D82-AAC4-18BBC0435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 точки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(2, 3) опущен перпендикуляр на ось абсцисс. Найдите координаты основания перпендикуляра.</a:t>
            </a:r>
          </a:p>
        </p:txBody>
      </p:sp>
      <p:sp>
        <p:nvSpPr>
          <p:cNvPr id="329732" name="Text Box 4">
            <a:extLst>
              <a:ext uri="{FF2B5EF4-FFF2-40B4-BE49-F238E27FC236}">
                <a16:creationId xmlns:a16="http://schemas.microsoft.com/office/drawing/2014/main" id="{9EF407CC-A5AD-49BC-BB92-3827A4CCD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(2, 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6" name="Text Box 16">
            <a:extLst>
              <a:ext uri="{FF2B5EF4-FFF2-40B4-BE49-F238E27FC236}">
                <a16:creationId xmlns:a16="http://schemas.microsoft.com/office/drawing/2014/main" id="{61CC7400-1D38-4EEA-A05D-6459AB4C5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Координатной прямой,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или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координатной осью </a:t>
            </a:r>
            <a:r>
              <a:rPr lang="ru-RU" altLang="ru-RU" sz="2800" dirty="0">
                <a:cs typeface="Times New Roman" panose="02020603050405020304" pitchFamily="18" charset="0"/>
              </a:rPr>
              <a:t>называется прямая, на которой выбраны 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, называемая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началом координат</a:t>
            </a:r>
            <a:r>
              <a:rPr lang="ru-RU" altLang="ru-RU" sz="2800" dirty="0">
                <a:cs typeface="Times New Roman" panose="02020603050405020304" pitchFamily="18" charset="0"/>
              </a:rPr>
              <a:t>, и единичный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OE</a:t>
            </a:r>
            <a:r>
              <a:rPr lang="ru-RU" altLang="ru-RU" sz="2800" dirty="0">
                <a:cs typeface="Times New Roman" panose="02020603050405020304" pitchFamily="18" charset="0"/>
              </a:rPr>
              <a:t>, указывающий положительное направление координатной прямой.</a:t>
            </a:r>
          </a:p>
        </p:txBody>
      </p:sp>
      <p:sp>
        <p:nvSpPr>
          <p:cNvPr id="92178" name="Text Box 18">
            <a:extLst>
              <a:ext uri="{FF2B5EF4-FFF2-40B4-BE49-F238E27FC236}">
                <a16:creationId xmlns:a16="http://schemas.microsoft.com/office/drawing/2014/main" id="{66426C5F-EA47-406F-8D24-F63A876A3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60848"/>
            <a:ext cx="8915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Координатой точки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на координатной прямой называется расстояние </a:t>
            </a:r>
            <a:r>
              <a:rPr lang="en-US" altLang="ru-RU" sz="2800" i="1" dirty="0">
                <a:cs typeface="Times New Roman" panose="02020603050405020304" pitchFamily="18" charset="0"/>
              </a:rPr>
              <a:t>x </a:t>
            </a:r>
            <a:r>
              <a:rPr lang="ru-RU" altLang="ru-RU" sz="2800" dirty="0">
                <a:cs typeface="Times New Roman" panose="02020603050405020304" pitchFamily="18" charset="0"/>
              </a:rPr>
              <a:t>от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до начала координат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взятое со знаком "+", если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принадлежит положительной полуоси, и со знаком "–", если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принадлежит отрицательной полуоси.</a:t>
            </a:r>
          </a:p>
        </p:txBody>
      </p:sp>
      <p:sp>
        <p:nvSpPr>
          <p:cNvPr id="92199" name="Text Box 39">
            <a:extLst>
              <a:ext uri="{FF2B5EF4-FFF2-40B4-BE49-F238E27FC236}">
                <a16:creationId xmlns:a16="http://schemas.microsoft.com/office/drawing/2014/main" id="{4E97BFF6-4F9E-4802-A602-84CC62D66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37112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Расстояние между точками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А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 </a:t>
            </a:r>
            <a:r>
              <a:rPr lang="ru-RU" altLang="ru-RU" sz="2800" dirty="0">
                <a:cs typeface="Times New Roman" panose="02020603050405020304" pitchFamily="18" charset="0"/>
              </a:rPr>
              <a:t>на координатной прямой с координатами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соответственно выражается формулой</a:t>
            </a:r>
            <a:r>
              <a:rPr lang="ru-RU" altLang="ru-RU" sz="2800" dirty="0"/>
              <a:t>:  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i="1" dirty="0">
                <a:cs typeface="Times New Roman" panose="02020603050405020304" pitchFamily="18" charset="0"/>
              </a:rPr>
              <a:t> = |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en-US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i="1" dirty="0">
                <a:cs typeface="Times New Roman" panose="02020603050405020304" pitchFamily="18" charset="0"/>
              </a:rPr>
              <a:t> –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en-US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|.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4021625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A180B511-677A-4194-97DA-6740AB763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31779" name="Text Box 3">
            <a:extLst>
              <a:ext uri="{FF2B5EF4-FFF2-40B4-BE49-F238E27FC236}">
                <a16:creationId xmlns:a16="http://schemas.microsoft.com/office/drawing/2014/main" id="{66D00ADD-C987-49F6-A1BB-D501A4833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Через точку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(2, 3) проведена прямая, параллельная оси абсцисс. Найдите координаты ее точки пересечения с осью ординат.</a:t>
            </a:r>
          </a:p>
        </p:txBody>
      </p:sp>
      <p:sp>
        <p:nvSpPr>
          <p:cNvPr id="331780" name="Text Box 4">
            <a:extLst>
              <a:ext uri="{FF2B5EF4-FFF2-40B4-BE49-F238E27FC236}">
                <a16:creationId xmlns:a16="http://schemas.microsoft.com/office/drawing/2014/main" id="{6BC8A985-9E40-4ABE-8542-0CE82DBAE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(0, 3).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FE560C59-39A8-494B-9198-2C5D10D8E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50211" name="Text Box 3">
            <a:extLst>
              <a:ext uri="{FF2B5EF4-FFF2-40B4-BE49-F238E27FC236}">
                <a16:creationId xmlns:a16="http://schemas.microsoft.com/office/drawing/2014/main" id="{6BE745FC-099E-4A0E-A77D-F39113AFF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(3, 2); </a:t>
            </a:r>
          </a:p>
        </p:txBody>
      </p:sp>
      <p:sp>
        <p:nvSpPr>
          <p:cNvPr id="350212" name="Text Box 4">
            <a:extLst>
              <a:ext uri="{FF2B5EF4-FFF2-40B4-BE49-F238E27FC236}">
                <a16:creationId xmlns:a16="http://schemas.microsoft.com/office/drawing/2014/main" id="{943919AC-3B01-4C68-BEAC-874FF6CEC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координаты середины отрезка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, если: а)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(1, -2), 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ru-RU" altLang="ru-RU" sz="3200" dirty="0">
                <a:cs typeface="Times New Roman" panose="02020603050405020304" pitchFamily="18" charset="0"/>
              </a:rPr>
              <a:t>(5, 6); б)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(-3, 4), 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ru-RU" altLang="ru-RU" sz="3200" dirty="0">
                <a:cs typeface="Times New Roman" panose="02020603050405020304" pitchFamily="18" charset="0"/>
              </a:rPr>
              <a:t>(1, 2); в)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(5, 7), 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ru-RU" altLang="ru-RU" sz="3200" dirty="0">
                <a:cs typeface="Times New Roman" panose="02020603050405020304" pitchFamily="18" charset="0"/>
              </a:rPr>
              <a:t>(-3, -5).</a:t>
            </a:r>
          </a:p>
        </p:txBody>
      </p:sp>
      <p:sp>
        <p:nvSpPr>
          <p:cNvPr id="350213" name="Text Box 5">
            <a:extLst>
              <a:ext uri="{FF2B5EF4-FFF2-40B4-BE49-F238E27FC236}">
                <a16:creationId xmlns:a16="http://schemas.microsoft.com/office/drawing/2014/main" id="{4C3A6AE4-78F5-4BBB-81EA-2C913883F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7244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(–1, 3); </a:t>
            </a:r>
            <a:endParaRPr lang="ru-RU" altLang="ru-RU"/>
          </a:p>
        </p:txBody>
      </p:sp>
      <p:sp>
        <p:nvSpPr>
          <p:cNvPr id="350214" name="Text Box 6">
            <a:extLst>
              <a:ext uri="{FF2B5EF4-FFF2-40B4-BE49-F238E27FC236}">
                <a16:creationId xmlns:a16="http://schemas.microsoft.com/office/drawing/2014/main" id="{8C09DAAA-E18B-481C-ABE4-DD09ED9DA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816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(1, 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autoUpdateAnimBg="0"/>
      <p:bldP spid="350213" grpId="0" autoUpdateAnimBg="0"/>
      <p:bldP spid="35021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C5FDD754-22CC-43A8-AD29-FD80E091A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64" name="Text Box 4">
                <a:extLst>
                  <a:ext uri="{FF2B5EF4-FFF2-40B4-BE49-F238E27FC236}">
                    <a16:creationId xmlns:a16="http://schemas.microsoft.com/office/drawing/2014/main" id="{482BB51B-5F33-4913-AF21-4D004B6864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381000"/>
                <a:ext cx="8763000" cy="1373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Найдите геометрическое место точек на координатной плоскости, для которых: а)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0; б)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&lt; 0; в)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0,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0; г) </a:t>
                </a:r>
                <a:r>
                  <a:rPr lang="en-US" altLang="ru-RU" sz="2800" i="1" dirty="0" err="1">
                    <a:cs typeface="Times New Roman" panose="02020603050405020304" pitchFamily="18" charset="0"/>
                  </a:rPr>
                  <a:t>xy</a:t>
                </a:r>
                <a:r>
                  <a:rPr lang="ru-RU" altLang="ru-RU" sz="2800" i="1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&gt;</a:t>
                </a:r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0.</a:t>
                </a:r>
              </a:p>
            </p:txBody>
          </p:sp>
        </mc:Choice>
        <mc:Fallback xmlns="">
          <p:sp>
            <p:nvSpPr>
              <p:cNvPr id="348164" name="Text Box 4">
                <a:extLst>
                  <a:ext uri="{FF2B5EF4-FFF2-40B4-BE49-F238E27FC236}">
                    <a16:creationId xmlns:a16="http://schemas.microsoft.com/office/drawing/2014/main" id="{482BB51B-5F33-4913-AF21-4D004B686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381000"/>
                <a:ext cx="8763000" cy="1373188"/>
              </a:xfrm>
              <a:prstGeom prst="rect">
                <a:avLst/>
              </a:prstGeom>
              <a:blipFill>
                <a:blip r:embed="rId3"/>
                <a:stretch>
                  <a:fillRect l="-1461" t="-4889" r="-1392" b="-12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68" name="Text Box 8">
            <a:extLst>
              <a:ext uri="{FF2B5EF4-FFF2-40B4-BE49-F238E27FC236}">
                <a16:creationId xmlns:a16="http://schemas.microsoft.com/office/drawing/2014/main" id="{4D1E48AB-D438-4ECD-AE3E-85C959185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76400"/>
            <a:ext cx="89916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>
                <a:cs typeface="Times New Roman" panose="02020603050405020304" pitchFamily="18" charset="0"/>
              </a:rPr>
              <a:t>а) Полуплоскость, расположенная справа от оси ординат; </a:t>
            </a:r>
            <a:endParaRPr lang="ru-RU" altLang="ru-RU" dirty="0"/>
          </a:p>
        </p:txBody>
      </p:sp>
      <p:sp>
        <p:nvSpPr>
          <p:cNvPr id="348169" name="Text Box 9">
            <a:extLst>
              <a:ext uri="{FF2B5EF4-FFF2-40B4-BE49-F238E27FC236}">
                <a16:creationId xmlns:a16="http://schemas.microsoft.com/office/drawing/2014/main" id="{6BCDB743-50A8-43B9-ACC4-F14304067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023"/>
            <a:ext cx="8839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б) полуплоскость, расположенная ниже оси абсцисс, без самой оси абсцисс; </a:t>
            </a:r>
            <a:endParaRPr lang="ru-RU" altLang="ru-RU" dirty="0"/>
          </a:p>
        </p:txBody>
      </p:sp>
      <p:sp>
        <p:nvSpPr>
          <p:cNvPr id="348170" name="Text Box 10">
            <a:extLst>
              <a:ext uri="{FF2B5EF4-FFF2-40B4-BE49-F238E27FC236}">
                <a16:creationId xmlns:a16="http://schemas.microsoft.com/office/drawing/2014/main" id="{887203D4-ADEA-4438-BB40-62AB5A56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67390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в) левый верхний квадрант координатной плоскости; </a:t>
            </a:r>
            <a:endParaRPr lang="ru-RU" altLang="ru-RU" dirty="0"/>
          </a:p>
        </p:txBody>
      </p:sp>
      <p:grpSp>
        <p:nvGrpSpPr>
          <p:cNvPr id="348171" name="Group 11">
            <a:extLst>
              <a:ext uri="{FF2B5EF4-FFF2-40B4-BE49-F238E27FC236}">
                <a16:creationId xmlns:a16="http://schemas.microsoft.com/office/drawing/2014/main" id="{737CA849-B3B8-4B99-B87D-0D2A5D01D08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679031"/>
            <a:ext cx="8915400" cy="3005138"/>
            <a:chOff x="144" y="2352"/>
            <a:chExt cx="5616" cy="1893"/>
          </a:xfrm>
        </p:grpSpPr>
        <p:pic>
          <p:nvPicPr>
            <p:cNvPr id="348172" name="Picture 12">
              <a:extLst>
                <a:ext uri="{FF2B5EF4-FFF2-40B4-BE49-F238E27FC236}">
                  <a16:creationId xmlns:a16="http://schemas.microsoft.com/office/drawing/2014/main" id="{BCAEFB99-8AD4-4F00-8312-5DA6265C1F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" y="2976"/>
              <a:ext cx="5615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8173" name="Text Box 13">
              <a:extLst>
                <a:ext uri="{FF2B5EF4-FFF2-40B4-BE49-F238E27FC236}">
                  <a16:creationId xmlns:a16="http://schemas.microsoft.com/office/drawing/2014/main" id="{832E6477-6CDE-4A0A-8A8E-CA3E65CF18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352"/>
              <a:ext cx="5568" cy="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</a:t>
              </a:r>
              <a:r>
                <a:rPr lang="ru-RU" altLang="ru-RU" dirty="0">
                  <a:cs typeface="Times New Roman" panose="02020603050405020304" pitchFamily="18" charset="0"/>
                </a:rPr>
                <a:t>г) правый верхний и левый нижний квадранты координатной плоскости, без осей координат.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8" grpId="0" autoUpdateAnimBg="0"/>
      <p:bldP spid="348169" grpId="0" autoUpdateAnimBg="0"/>
      <p:bldP spid="34817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F8D1DF33-52E8-4CE8-86BC-80BA6BC6E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60451" name="Text Box 3">
            <a:extLst>
              <a:ext uri="{FF2B5EF4-FFF2-40B4-BE49-F238E27FC236}">
                <a16:creationId xmlns:a16="http://schemas.microsoft.com/office/drawing/2014/main" id="{EC8957C9-2027-4DEE-B928-4DE4CCDAC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(2, </a:t>
            </a:r>
            <a:r>
              <a:rPr lang="ru-RU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треугольник?</a:t>
            </a:r>
          </a:p>
        </p:txBody>
      </p:sp>
      <p:pic>
        <p:nvPicPr>
          <p:cNvPr id="360452" name="Picture 4">
            <a:extLst>
              <a:ext uri="{FF2B5EF4-FFF2-40B4-BE49-F238E27FC236}">
                <a16:creationId xmlns:a16="http://schemas.microsoft.com/office/drawing/2014/main" id="{D619F467-FC76-42D9-B109-D56031ACF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0453" name="Group 5">
            <a:extLst>
              <a:ext uri="{FF2B5EF4-FFF2-40B4-BE49-F238E27FC236}">
                <a16:creationId xmlns:a16="http://schemas.microsoft.com/office/drawing/2014/main" id="{C849A06E-A674-4AB6-8425-1403F7D6D5D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360454" name="Text Box 6">
              <a:extLst>
                <a:ext uri="{FF2B5EF4-FFF2-40B4-BE49-F238E27FC236}">
                  <a16:creationId xmlns:a16="http://schemas.microsoft.com/office/drawing/2014/main" id="{61E05B3A-B6BF-4280-81B5-FEECC4388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Прямоугольный.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60455" name="Picture 7">
              <a:extLst>
                <a:ext uri="{FF2B5EF4-FFF2-40B4-BE49-F238E27FC236}">
                  <a16:creationId xmlns:a16="http://schemas.microsoft.com/office/drawing/2014/main" id="{3CD61B34-B25A-4F5B-A29E-8F730DD1BE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B68831DC-5A57-4F36-AD46-70C7DACF7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D49570E2-ECB6-40BF-80E0-AD5F01BAA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-2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(2, </a:t>
            </a:r>
            <a:r>
              <a:rPr lang="ru-RU" altLang="ru-RU" sz="3200" dirty="0"/>
              <a:t>-2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0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треугольник?</a:t>
            </a:r>
          </a:p>
        </p:txBody>
      </p:sp>
      <p:pic>
        <p:nvPicPr>
          <p:cNvPr id="362500" name="Picture 4">
            <a:extLst>
              <a:ext uri="{FF2B5EF4-FFF2-40B4-BE49-F238E27FC236}">
                <a16:creationId xmlns:a16="http://schemas.microsoft.com/office/drawing/2014/main" id="{F30F8B10-9A4E-4ACB-BA5B-0B5E30D27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2501" name="Group 5">
            <a:extLst>
              <a:ext uri="{FF2B5EF4-FFF2-40B4-BE49-F238E27FC236}">
                <a16:creationId xmlns:a16="http://schemas.microsoft.com/office/drawing/2014/main" id="{2E03E228-BFF5-4519-AE89-947F1F96FD6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362502" name="Text Box 6">
              <a:extLst>
                <a:ext uri="{FF2B5EF4-FFF2-40B4-BE49-F238E27FC236}">
                  <a16:creationId xmlns:a16="http://schemas.microsoft.com/office/drawing/2014/main" id="{A2B98258-B4EC-44E2-9700-FA112620B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Равнобедренный.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62503" name="Picture 7">
              <a:extLst>
                <a:ext uri="{FF2B5EF4-FFF2-40B4-BE49-F238E27FC236}">
                  <a16:creationId xmlns:a16="http://schemas.microsoft.com/office/drawing/2014/main" id="{F3D3DFA1-8E43-42B3-869D-D78892F9A7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42CD9635-1A1C-4D85-8DA2-0C6C12A82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64547" name="Text Box 3">
            <a:extLst>
              <a:ext uri="{FF2B5EF4-FFF2-40B4-BE49-F238E27FC236}">
                <a16:creationId xmlns:a16="http://schemas.microsoft.com/office/drawing/2014/main" id="{0C584666-1475-450C-9299-CE34DD1FC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четырехугольник </a:t>
            </a:r>
            <a:r>
              <a:rPr lang="en-US" altLang="ru-RU" sz="3200" i="1" dirty="0"/>
              <a:t>ABCD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0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0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-2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0)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(0, 2)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четырехугольник?</a:t>
            </a:r>
          </a:p>
        </p:txBody>
      </p:sp>
      <p:pic>
        <p:nvPicPr>
          <p:cNvPr id="364548" name="Picture 4">
            <a:extLst>
              <a:ext uri="{FF2B5EF4-FFF2-40B4-BE49-F238E27FC236}">
                <a16:creationId xmlns:a16="http://schemas.microsoft.com/office/drawing/2014/main" id="{BE092220-949F-4D53-B800-4954D7FDA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4549" name="Group 5">
            <a:extLst>
              <a:ext uri="{FF2B5EF4-FFF2-40B4-BE49-F238E27FC236}">
                <a16:creationId xmlns:a16="http://schemas.microsoft.com/office/drawing/2014/main" id="{E4DFC6BE-28B1-4F19-9D0F-71B70F0ECF7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364550" name="Text Box 6">
              <a:extLst>
                <a:ext uri="{FF2B5EF4-FFF2-40B4-BE49-F238E27FC236}">
                  <a16:creationId xmlns:a16="http://schemas.microsoft.com/office/drawing/2014/main" id="{E70967BC-BD5F-47F7-917E-AFE0932E8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Квадрат.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64551" name="Picture 7">
              <a:extLst>
                <a:ext uri="{FF2B5EF4-FFF2-40B4-BE49-F238E27FC236}">
                  <a16:creationId xmlns:a16="http://schemas.microsoft.com/office/drawing/2014/main" id="{E24574FF-1167-40D8-9844-10E73817A2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A9913B6B-AA63-4D46-8ADC-4FDBBB096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66595" name="Text Box 3">
            <a:extLst>
              <a:ext uri="{FF2B5EF4-FFF2-40B4-BE49-F238E27FC236}">
                <a16:creationId xmlns:a16="http://schemas.microsoft.com/office/drawing/2014/main" id="{63FA1BA1-32E8-466B-99D3-0C77ABEB2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четырехугольник </a:t>
            </a:r>
            <a:r>
              <a:rPr lang="en-US" altLang="ru-RU" sz="3200" i="1" dirty="0"/>
              <a:t>ABCD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3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1)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(</a:t>
            </a:r>
            <a:r>
              <a:rPr lang="ru-RU" altLang="ru-RU" sz="3200" dirty="0"/>
              <a:t>-1</a:t>
            </a:r>
            <a:r>
              <a:rPr lang="en-US" altLang="ru-RU" sz="3200" dirty="0"/>
              <a:t>, </a:t>
            </a:r>
            <a:r>
              <a:rPr lang="ru-RU" altLang="ru-RU" sz="3200" dirty="0"/>
              <a:t>3</a:t>
            </a:r>
            <a:r>
              <a:rPr lang="en-US" altLang="ru-RU" sz="3200" dirty="0"/>
              <a:t>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четырехугольник?</a:t>
            </a:r>
          </a:p>
        </p:txBody>
      </p:sp>
      <p:pic>
        <p:nvPicPr>
          <p:cNvPr id="366596" name="Picture 4">
            <a:extLst>
              <a:ext uri="{FF2B5EF4-FFF2-40B4-BE49-F238E27FC236}">
                <a16:creationId xmlns:a16="http://schemas.microsoft.com/office/drawing/2014/main" id="{1FF242CA-535A-4A86-80FB-0223E819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6597" name="Group 5">
            <a:extLst>
              <a:ext uri="{FF2B5EF4-FFF2-40B4-BE49-F238E27FC236}">
                <a16:creationId xmlns:a16="http://schemas.microsoft.com/office/drawing/2014/main" id="{AE4988D5-2D14-4869-A9D8-221B545DCB0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366598" name="Text Box 6">
              <a:extLst>
                <a:ext uri="{FF2B5EF4-FFF2-40B4-BE49-F238E27FC236}">
                  <a16:creationId xmlns:a16="http://schemas.microsoft.com/office/drawing/2014/main" id="{2D6DD6D7-E506-43CF-917A-52FC6090F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Прямоугольник.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66599" name="Picture 7">
              <a:extLst>
                <a:ext uri="{FF2B5EF4-FFF2-40B4-BE49-F238E27FC236}">
                  <a16:creationId xmlns:a16="http://schemas.microsoft.com/office/drawing/2014/main" id="{4B863019-70A9-4A9C-875A-3C84F6853B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>
            <a:extLst>
              <a:ext uri="{FF2B5EF4-FFF2-40B4-BE49-F238E27FC236}">
                <a16:creationId xmlns:a16="http://schemas.microsoft.com/office/drawing/2014/main" id="{A89B2BDA-92E4-4F43-B644-75CCBFFA5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68643" name="Text Box 3">
            <a:extLst>
              <a:ext uri="{FF2B5EF4-FFF2-40B4-BE49-F238E27FC236}">
                <a16:creationId xmlns:a16="http://schemas.microsoft.com/office/drawing/2014/main" id="{14FCD579-1F72-4EBF-A937-B6C0DA2F4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четырехугольник </a:t>
            </a:r>
            <a:r>
              <a:rPr lang="en-US" altLang="ru-RU" sz="3200" i="1" dirty="0"/>
              <a:t>ABCD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4)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(</a:t>
            </a:r>
            <a:r>
              <a:rPr lang="ru-RU" altLang="ru-RU" sz="3200" dirty="0"/>
              <a:t>-3</a:t>
            </a:r>
            <a:r>
              <a:rPr lang="en-US" altLang="ru-RU" sz="3200" dirty="0"/>
              <a:t>, </a:t>
            </a:r>
            <a:r>
              <a:rPr lang="ru-RU" altLang="ru-RU" sz="3200" dirty="0"/>
              <a:t>3</a:t>
            </a:r>
            <a:r>
              <a:rPr lang="en-US" altLang="ru-RU" sz="3200" dirty="0"/>
              <a:t>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четырехугольник?</a:t>
            </a:r>
          </a:p>
        </p:txBody>
      </p:sp>
      <p:pic>
        <p:nvPicPr>
          <p:cNvPr id="368644" name="Picture 4">
            <a:extLst>
              <a:ext uri="{FF2B5EF4-FFF2-40B4-BE49-F238E27FC236}">
                <a16:creationId xmlns:a16="http://schemas.microsoft.com/office/drawing/2014/main" id="{5816A2A7-4289-42CD-AF56-E64F40CB4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8645" name="Group 5">
            <a:extLst>
              <a:ext uri="{FF2B5EF4-FFF2-40B4-BE49-F238E27FC236}">
                <a16:creationId xmlns:a16="http://schemas.microsoft.com/office/drawing/2014/main" id="{E9D24E9D-7E2E-4A9A-88B5-35846C4EE91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368646" name="Text Box 6">
              <a:extLst>
                <a:ext uri="{FF2B5EF4-FFF2-40B4-BE49-F238E27FC236}">
                  <a16:creationId xmlns:a16="http://schemas.microsoft.com/office/drawing/2014/main" id="{8B370933-1798-4B3D-81CF-88AE08978E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Параллелограмм.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68647" name="Picture 7">
              <a:extLst>
                <a:ext uri="{FF2B5EF4-FFF2-40B4-BE49-F238E27FC236}">
                  <a16:creationId xmlns:a16="http://schemas.microsoft.com/office/drawing/2014/main" id="{0D03BF2B-6AAE-411F-82D1-61BE3BEDD3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0B565452-EC57-4430-8D64-95DC6085C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370691" name="Text Box 3">
            <a:extLst>
              <a:ext uri="{FF2B5EF4-FFF2-40B4-BE49-F238E27FC236}">
                <a16:creationId xmlns:a16="http://schemas.microsoft.com/office/drawing/2014/main" id="{EA9703A8-47D6-4681-8F36-A4E89F5E2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четырехугольник </a:t>
            </a:r>
            <a:r>
              <a:rPr lang="en-US" altLang="ru-RU" sz="3200" i="1" dirty="0"/>
              <a:t>ABCD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2)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(</a:t>
            </a:r>
            <a:r>
              <a:rPr lang="ru-RU" altLang="ru-RU" sz="3200" dirty="0"/>
              <a:t>-1</a:t>
            </a:r>
            <a:r>
              <a:rPr lang="en-US" altLang="ru-RU" sz="3200" dirty="0"/>
              <a:t>, </a:t>
            </a:r>
            <a:r>
              <a:rPr lang="ru-RU" altLang="ru-RU" sz="3200" dirty="0"/>
              <a:t>2</a:t>
            </a:r>
            <a:r>
              <a:rPr lang="en-US" altLang="ru-RU" sz="3200" dirty="0"/>
              <a:t>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четырехугольник?</a:t>
            </a:r>
          </a:p>
        </p:txBody>
      </p:sp>
      <p:pic>
        <p:nvPicPr>
          <p:cNvPr id="370692" name="Picture 4">
            <a:extLst>
              <a:ext uri="{FF2B5EF4-FFF2-40B4-BE49-F238E27FC236}">
                <a16:creationId xmlns:a16="http://schemas.microsoft.com/office/drawing/2014/main" id="{A7E4A769-A60E-44E1-8CDC-C0879A639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0693" name="Group 5">
            <a:extLst>
              <a:ext uri="{FF2B5EF4-FFF2-40B4-BE49-F238E27FC236}">
                <a16:creationId xmlns:a16="http://schemas.microsoft.com/office/drawing/2014/main" id="{CECD6680-11B5-444B-85C7-427B1D149EE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370694" name="Text Box 6">
              <a:extLst>
                <a:ext uri="{FF2B5EF4-FFF2-40B4-BE49-F238E27FC236}">
                  <a16:creationId xmlns:a16="http://schemas.microsoft.com/office/drawing/2014/main" id="{B723D259-51B5-421C-B4AA-E6B9A9A0AB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Трапеция.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70695" name="Picture 7">
              <a:extLst>
                <a:ext uri="{FF2B5EF4-FFF2-40B4-BE49-F238E27FC236}">
                  <a16:creationId xmlns:a16="http://schemas.microsoft.com/office/drawing/2014/main" id="{737853B6-B631-4F6C-A609-A720CA39A1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B119ADCD-459C-400B-BA57-087BD7BAF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372739" name="Text Box 3">
            <a:extLst>
              <a:ext uri="{FF2B5EF4-FFF2-40B4-BE49-F238E27FC236}">
                <a16:creationId xmlns:a16="http://schemas.microsoft.com/office/drawing/2014/main" id="{14B0BF40-6995-43AB-AF0B-90DD4606C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Нарисуйте ломаную, вершины которой имеют координаты: (1, 0), (2, 1), (1, 3), (2, 4), (1, 4,5), (1, 6), (1,5, 5,5), (2,5, 5,5), (3, 6), (3, 4,5), (2, 4), (3, 3), (4,5, 2,5), (4,5, 0), (5, 2,5), (5, 0). Очертания какого животного она напоминает?</a:t>
            </a:r>
          </a:p>
        </p:txBody>
      </p:sp>
      <p:pic>
        <p:nvPicPr>
          <p:cNvPr id="372740" name="Picture 4">
            <a:extLst>
              <a:ext uri="{FF2B5EF4-FFF2-40B4-BE49-F238E27FC236}">
                <a16:creationId xmlns:a16="http://schemas.microsoft.com/office/drawing/2014/main" id="{49FD8947-E26F-4446-A9F9-FBF13A0D5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3633788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2741" name="Group 5">
            <a:extLst>
              <a:ext uri="{FF2B5EF4-FFF2-40B4-BE49-F238E27FC236}">
                <a16:creationId xmlns:a16="http://schemas.microsoft.com/office/drawing/2014/main" id="{DB83C8E7-0A95-447D-858B-E6D80D03422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743200"/>
            <a:ext cx="6529388" cy="3638550"/>
            <a:chOff x="240" y="1488"/>
            <a:chExt cx="4113" cy="2292"/>
          </a:xfrm>
        </p:grpSpPr>
        <p:sp>
          <p:nvSpPr>
            <p:cNvPr id="372742" name="Text Box 6">
              <a:extLst>
                <a:ext uri="{FF2B5EF4-FFF2-40B4-BE49-F238E27FC236}">
                  <a16:creationId xmlns:a16="http://schemas.microsoft.com/office/drawing/2014/main" id="{F80E196F-4601-47A2-8065-36CE907E8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Кошка.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72743" name="Picture 7">
              <a:extLst>
                <a:ext uri="{FF2B5EF4-FFF2-40B4-BE49-F238E27FC236}">
                  <a16:creationId xmlns:a16="http://schemas.microsoft.com/office/drawing/2014/main" id="{EF3D0ACE-75CE-4BE9-B700-A649FDE196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488"/>
              <a:ext cx="2289" cy="2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Text Box 3">
            <a:extLst>
              <a:ext uri="{FF2B5EF4-FFF2-40B4-BE49-F238E27FC236}">
                <a16:creationId xmlns:a16="http://schemas.microsoft.com/office/drawing/2014/main" id="{90BB3E45-5927-45DF-9AA5-C08B6E1F7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127"/>
            <a:ext cx="9144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Прямоугольной системой координат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 плоскости называется пара перпендикулярных координатных прямых с общим началом координат. Начало координат обозначается буквой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, а координатные прямые обозначаются </a:t>
            </a:r>
            <a:r>
              <a:rPr lang="en-US" altLang="ru-RU" sz="2800" i="1" dirty="0">
                <a:cs typeface="Times New Roman" panose="02020603050405020304" pitchFamily="18" charset="0"/>
              </a:rPr>
              <a:t>Ox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Oy</a:t>
            </a:r>
            <a:r>
              <a:rPr lang="ru-RU" altLang="ru-RU" sz="2800" dirty="0">
                <a:cs typeface="Times New Roman" panose="02020603050405020304" pitchFamily="18" charset="0"/>
              </a:rPr>
              <a:t> и называются соответственно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осью абсцисс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осью ординат</a:t>
            </a:r>
            <a:r>
              <a:rPr lang="ru-RU" altLang="ru-RU" sz="2800" dirty="0">
                <a:cs typeface="Times New Roman" panose="02020603050405020304" pitchFamily="18" charset="0"/>
              </a:rPr>
              <a:t>. Плоскость, с заданной прямоугольной системой координат,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координатной плоскостью.</a:t>
            </a:r>
          </a:p>
        </p:txBody>
      </p:sp>
      <p:pic>
        <p:nvPicPr>
          <p:cNvPr id="307206" name="Picture 6">
            <a:extLst>
              <a:ext uri="{FF2B5EF4-FFF2-40B4-BE49-F238E27FC236}">
                <a16:creationId xmlns:a16="http://schemas.microsoft.com/office/drawing/2014/main" id="{2D8B49D0-7F8F-411E-84F8-2BB627E56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3717032"/>
            <a:ext cx="3238500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0FC7AA9A-2C15-4FA4-992E-16E59FCAE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374787" name="Text Box 3">
            <a:extLst>
              <a:ext uri="{FF2B5EF4-FFF2-40B4-BE49-F238E27FC236}">
                <a16:creationId xmlns:a16="http://schemas.microsoft.com/office/drawing/2014/main" id="{A825DC27-AA73-4701-8BF4-CC6141727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Нарисуйте ломаную, вершины которой имеют координаты: (4, 0), (3, 1,5), (1, 2), (-1, 2), (-4, 0,5), (-6, 2), (-5,5, 0), (-6, -2), (-4, -0,5), (-1, -2), (1, -2), (3, -1,5), (4, 0). Очертания кого она напоминает?</a:t>
            </a:r>
          </a:p>
        </p:txBody>
      </p:sp>
      <p:pic>
        <p:nvPicPr>
          <p:cNvPr id="374788" name="Picture 4">
            <a:extLst>
              <a:ext uri="{FF2B5EF4-FFF2-40B4-BE49-F238E27FC236}">
                <a16:creationId xmlns:a16="http://schemas.microsoft.com/office/drawing/2014/main" id="{306D3DA9-A246-41FB-BB86-B31A3CF19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52800"/>
            <a:ext cx="6977063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4789" name="Group 5">
            <a:extLst>
              <a:ext uri="{FF2B5EF4-FFF2-40B4-BE49-F238E27FC236}">
                <a16:creationId xmlns:a16="http://schemas.microsoft.com/office/drawing/2014/main" id="{713A1047-26DB-4B73-BAB0-69E2D7EB4B8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19400"/>
            <a:ext cx="7891463" cy="3433763"/>
            <a:chOff x="192" y="1776"/>
            <a:chExt cx="4971" cy="2163"/>
          </a:xfrm>
        </p:grpSpPr>
        <p:sp>
          <p:nvSpPr>
            <p:cNvPr id="374790" name="Text Box 6">
              <a:extLst>
                <a:ext uri="{FF2B5EF4-FFF2-40B4-BE49-F238E27FC236}">
                  <a16:creationId xmlns:a16="http://schemas.microsoft.com/office/drawing/2014/main" id="{320956D3-9E44-486C-AEEA-51CBBAEA46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776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Рыба.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74791" name="Picture 7">
              <a:extLst>
                <a:ext uri="{FF2B5EF4-FFF2-40B4-BE49-F238E27FC236}">
                  <a16:creationId xmlns:a16="http://schemas.microsoft.com/office/drawing/2014/main" id="{516E82CB-6C8B-4545-8054-C10E67DC19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112"/>
              <a:ext cx="4395" cy="1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75464B19-E09F-483E-A899-7AF39D1A4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376835" name="Text Box 3">
            <a:extLst>
              <a:ext uri="{FF2B5EF4-FFF2-40B4-BE49-F238E27FC236}">
                <a16:creationId xmlns:a16="http://schemas.microsoft.com/office/drawing/2014/main" id="{22E4CB80-CE15-4354-A074-D5A025D9A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Нарисуйте ломаную, вершины которой имеют координаты: (-5, 1), (-6, 0,5), (-7, 1), (-4</a:t>
            </a:r>
            <a:r>
              <a:rPr lang="en-US" altLang="ru-RU"/>
              <a:t>,5</a:t>
            </a:r>
            <a:r>
              <a:rPr lang="ru-RU" altLang="ru-RU"/>
              <a:t>, </a:t>
            </a:r>
            <a:r>
              <a:rPr lang="en-US" altLang="ru-RU"/>
              <a:t>2,5</a:t>
            </a:r>
            <a:r>
              <a:rPr lang="ru-RU" altLang="ru-RU"/>
              <a:t>), (</a:t>
            </a:r>
            <a:r>
              <a:rPr lang="en-US" altLang="ru-RU"/>
              <a:t>-3,5</a:t>
            </a:r>
            <a:r>
              <a:rPr lang="ru-RU" altLang="ru-RU"/>
              <a:t>, </a:t>
            </a:r>
            <a:r>
              <a:rPr lang="en-US" altLang="ru-RU"/>
              <a:t>2</a:t>
            </a:r>
            <a:r>
              <a:rPr lang="ru-RU" altLang="ru-RU"/>
              <a:t>,5), (</a:t>
            </a:r>
            <a:r>
              <a:rPr lang="en-US" altLang="ru-RU"/>
              <a:t>-4,5</a:t>
            </a:r>
            <a:r>
              <a:rPr lang="ru-RU" altLang="ru-RU"/>
              <a:t>, </a:t>
            </a:r>
            <a:r>
              <a:rPr lang="en-US" altLang="ru-RU"/>
              <a:t>1</a:t>
            </a:r>
            <a:r>
              <a:rPr lang="ru-RU" altLang="ru-RU"/>
              <a:t>), (</a:t>
            </a:r>
            <a:r>
              <a:rPr lang="en-US" altLang="ru-RU"/>
              <a:t>5</a:t>
            </a:r>
            <a:r>
              <a:rPr lang="ru-RU" altLang="ru-RU"/>
              <a:t>,5, </a:t>
            </a:r>
            <a:r>
              <a:rPr lang="en-US" altLang="ru-RU"/>
              <a:t>1</a:t>
            </a:r>
            <a:r>
              <a:rPr lang="ru-RU" altLang="ru-RU"/>
              <a:t>), (</a:t>
            </a:r>
            <a:r>
              <a:rPr lang="en-US" altLang="ru-RU"/>
              <a:t>5</a:t>
            </a:r>
            <a:r>
              <a:rPr lang="ru-RU" altLang="ru-RU"/>
              <a:t>,5, </a:t>
            </a:r>
            <a:r>
              <a:rPr lang="en-US" altLang="ru-RU"/>
              <a:t>-0,5</a:t>
            </a:r>
            <a:r>
              <a:rPr lang="ru-RU" altLang="ru-RU"/>
              <a:t>), (</a:t>
            </a:r>
            <a:r>
              <a:rPr lang="en-US" altLang="ru-RU"/>
              <a:t>4,5</a:t>
            </a:r>
            <a:r>
              <a:rPr lang="ru-RU" altLang="ru-RU"/>
              <a:t>, </a:t>
            </a:r>
            <a:r>
              <a:rPr lang="en-US" altLang="ru-RU"/>
              <a:t>-1,5</a:t>
            </a:r>
            <a:r>
              <a:rPr lang="ru-RU" altLang="ru-RU"/>
              <a:t>), (4,5</a:t>
            </a:r>
            <a:r>
              <a:rPr lang="en-US" altLang="ru-RU"/>
              <a:t>, -1</a:t>
            </a:r>
            <a:r>
              <a:rPr lang="ru-RU" altLang="ru-RU"/>
              <a:t>), (</a:t>
            </a:r>
            <a:r>
              <a:rPr lang="en-US" altLang="ru-RU"/>
              <a:t>5</a:t>
            </a:r>
            <a:r>
              <a:rPr lang="ru-RU" altLang="ru-RU"/>
              <a:t>, </a:t>
            </a:r>
            <a:r>
              <a:rPr lang="en-US" altLang="ru-RU"/>
              <a:t>-0,5</a:t>
            </a:r>
            <a:r>
              <a:rPr lang="ru-RU" altLang="ru-RU"/>
              <a:t>), (</a:t>
            </a:r>
            <a:r>
              <a:rPr lang="en-US" altLang="ru-RU"/>
              <a:t>5</a:t>
            </a:r>
            <a:r>
              <a:rPr lang="ru-RU" altLang="ru-RU"/>
              <a:t>, </a:t>
            </a:r>
            <a:r>
              <a:rPr lang="en-US" altLang="ru-RU"/>
              <a:t>0,5</a:t>
            </a:r>
            <a:r>
              <a:rPr lang="ru-RU" altLang="ru-RU"/>
              <a:t>), (4, </a:t>
            </a:r>
            <a:r>
              <a:rPr lang="en-US" altLang="ru-RU"/>
              <a:t>0</a:t>
            </a:r>
            <a:r>
              <a:rPr lang="ru-RU" altLang="ru-RU"/>
              <a:t>,5), (4,5, 0), (</a:t>
            </a:r>
            <a:r>
              <a:rPr lang="en-US" altLang="ru-RU"/>
              <a:t>3,</a:t>
            </a:r>
            <a:r>
              <a:rPr lang="ru-RU" altLang="ru-RU"/>
              <a:t>5, </a:t>
            </a:r>
            <a:r>
              <a:rPr lang="en-US" altLang="ru-RU"/>
              <a:t>-</a:t>
            </a:r>
            <a:r>
              <a:rPr lang="ru-RU" altLang="ru-RU"/>
              <a:t>2), (</a:t>
            </a:r>
            <a:r>
              <a:rPr lang="en-US" altLang="ru-RU"/>
              <a:t>3</a:t>
            </a:r>
            <a:r>
              <a:rPr lang="ru-RU" altLang="ru-RU"/>
              <a:t>, </a:t>
            </a:r>
            <a:r>
              <a:rPr lang="en-US" altLang="ru-RU"/>
              <a:t>-2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3</a:t>
            </a:r>
            <a:r>
              <a:rPr lang="ru-RU" altLang="ru-RU"/>
              <a:t>, </a:t>
            </a:r>
            <a:r>
              <a:rPr lang="en-US" altLang="ru-RU"/>
              <a:t>-1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2</a:t>
            </a:r>
            <a:r>
              <a:rPr lang="ru-RU" altLang="ru-RU"/>
              <a:t>, </a:t>
            </a:r>
            <a:r>
              <a:rPr lang="en-US" altLang="ru-RU"/>
              <a:t>-0,5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-2</a:t>
            </a:r>
            <a:r>
              <a:rPr lang="ru-RU" altLang="ru-RU"/>
              <a:t>, </a:t>
            </a:r>
            <a:r>
              <a:rPr lang="en-US" altLang="ru-RU"/>
              <a:t>-0,5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-3,5</a:t>
            </a:r>
            <a:r>
              <a:rPr lang="ru-RU" altLang="ru-RU"/>
              <a:t>, </a:t>
            </a:r>
            <a:r>
              <a:rPr lang="en-US" altLang="ru-RU"/>
              <a:t>-1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-4,5</a:t>
            </a:r>
            <a:r>
              <a:rPr lang="ru-RU" altLang="ru-RU"/>
              <a:t>, </a:t>
            </a:r>
            <a:r>
              <a:rPr lang="en-US" altLang="ru-RU"/>
              <a:t>-2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-5,5</a:t>
            </a:r>
            <a:r>
              <a:rPr lang="ru-RU" altLang="ru-RU"/>
              <a:t>, </a:t>
            </a:r>
            <a:r>
              <a:rPr lang="en-US" altLang="ru-RU"/>
              <a:t>-2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-5</a:t>
            </a:r>
            <a:r>
              <a:rPr lang="ru-RU" altLang="ru-RU"/>
              <a:t>, </a:t>
            </a:r>
            <a:r>
              <a:rPr lang="en-US" altLang="ru-RU"/>
              <a:t>-1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-4,5</a:t>
            </a:r>
            <a:r>
              <a:rPr lang="ru-RU" altLang="ru-RU"/>
              <a:t>, </a:t>
            </a:r>
            <a:r>
              <a:rPr lang="en-US" altLang="ru-RU"/>
              <a:t>-1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-4,5</a:t>
            </a:r>
            <a:r>
              <a:rPr lang="ru-RU" altLang="ru-RU"/>
              <a:t>, </a:t>
            </a:r>
            <a:r>
              <a:rPr lang="en-US" altLang="ru-RU"/>
              <a:t>2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-5</a:t>
            </a:r>
            <a:r>
              <a:rPr lang="ru-RU" altLang="ru-RU"/>
              <a:t>, </a:t>
            </a:r>
            <a:r>
              <a:rPr lang="en-US" altLang="ru-RU"/>
              <a:t>1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-5,5</a:t>
            </a:r>
            <a:r>
              <a:rPr lang="ru-RU" altLang="ru-RU"/>
              <a:t>, </a:t>
            </a:r>
            <a:r>
              <a:rPr lang="en-US" altLang="ru-RU"/>
              <a:t>-1</a:t>
            </a:r>
            <a:r>
              <a:rPr lang="ru-RU" altLang="ru-RU"/>
              <a:t>)</a:t>
            </a:r>
            <a:r>
              <a:rPr lang="en-US" altLang="ru-RU"/>
              <a:t>, </a:t>
            </a:r>
            <a:r>
              <a:rPr lang="ru-RU" altLang="ru-RU"/>
              <a:t>(</a:t>
            </a:r>
            <a:r>
              <a:rPr lang="en-US" altLang="ru-RU"/>
              <a:t>-5</a:t>
            </a:r>
            <a:r>
              <a:rPr lang="ru-RU" altLang="ru-RU"/>
              <a:t>, </a:t>
            </a:r>
            <a:r>
              <a:rPr lang="en-US" altLang="ru-RU"/>
              <a:t>-1</a:t>
            </a:r>
            <a:r>
              <a:rPr lang="ru-RU" altLang="ru-RU"/>
              <a:t>). Очертания какой породы собаки она напоминает?</a:t>
            </a:r>
          </a:p>
        </p:txBody>
      </p:sp>
      <p:pic>
        <p:nvPicPr>
          <p:cNvPr id="376836" name="Picture 4">
            <a:extLst>
              <a:ext uri="{FF2B5EF4-FFF2-40B4-BE49-F238E27FC236}">
                <a16:creationId xmlns:a16="http://schemas.microsoft.com/office/drawing/2014/main" id="{3800B47B-B954-40EA-964B-66DA21C1B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6977063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6837" name="Group 5">
            <a:extLst>
              <a:ext uri="{FF2B5EF4-FFF2-40B4-BE49-F238E27FC236}">
                <a16:creationId xmlns:a16="http://schemas.microsoft.com/office/drawing/2014/main" id="{A2BDECA0-16A5-49A8-8EE0-1109D71983C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971800"/>
            <a:ext cx="8120063" cy="3475038"/>
            <a:chOff x="240" y="1872"/>
            <a:chExt cx="5115" cy="2189"/>
          </a:xfrm>
        </p:grpSpPr>
        <p:sp>
          <p:nvSpPr>
            <p:cNvPr id="376838" name="Text Box 6">
              <a:extLst>
                <a:ext uri="{FF2B5EF4-FFF2-40B4-BE49-F238E27FC236}">
                  <a16:creationId xmlns:a16="http://schemas.microsoft.com/office/drawing/2014/main" id="{442077C3-600E-4556-AFC9-619CBCB76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696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Такса.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76839" name="Picture 7">
              <a:extLst>
                <a:ext uri="{FF2B5EF4-FFF2-40B4-BE49-F238E27FC236}">
                  <a16:creationId xmlns:a16="http://schemas.microsoft.com/office/drawing/2014/main" id="{5C6E8B77-0110-44F3-809A-6BA962E888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872"/>
              <a:ext cx="4395" cy="1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61E5216B-D4AE-47D8-AAE0-E359DC7DED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47AE1604-F7C8-4FFD-8D76-295E14EB8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5486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Нарисуйте ломаную, вершины которой имеют координаты: (0, 0), (-1, 1), (-3, 1), (-2, 3), (-3, 3), (-4, 6), (0, 8), (2, 5), (2, 11), (6, 10), (3, 9), (4, 5), (3, 0), (2, 0), (1, -7), (3, -8), (0, -8), (0, 0). Очертания какой птицы она напоминает?</a:t>
            </a:r>
          </a:p>
        </p:txBody>
      </p:sp>
      <p:pic>
        <p:nvPicPr>
          <p:cNvPr id="378884" name="Picture 4">
            <a:extLst>
              <a:ext uri="{FF2B5EF4-FFF2-40B4-BE49-F238E27FC236}">
                <a16:creationId xmlns:a16="http://schemas.microsoft.com/office/drawing/2014/main" id="{7B4649E5-7530-447A-BBEE-C327E65A3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38200"/>
            <a:ext cx="3130550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8885" name="Group 5">
            <a:extLst>
              <a:ext uri="{FF2B5EF4-FFF2-40B4-BE49-F238E27FC236}">
                <a16:creationId xmlns:a16="http://schemas.microsoft.com/office/drawing/2014/main" id="{74D2B758-1E3B-4DA5-A0BE-B4582BD7D20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838200"/>
            <a:ext cx="8388350" cy="5600700"/>
            <a:chOff x="240" y="528"/>
            <a:chExt cx="5284" cy="3528"/>
          </a:xfrm>
        </p:grpSpPr>
        <p:sp>
          <p:nvSpPr>
            <p:cNvPr id="378886" name="Text Box 6">
              <a:extLst>
                <a:ext uri="{FF2B5EF4-FFF2-40B4-BE49-F238E27FC236}">
                  <a16:creationId xmlns:a16="http://schemas.microsoft.com/office/drawing/2014/main" id="{6E76EE1D-C8BD-4A95-AFF2-A424C8EBA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32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Страус.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78887" name="Picture 7">
              <a:extLst>
                <a:ext uri="{FF2B5EF4-FFF2-40B4-BE49-F238E27FC236}">
                  <a16:creationId xmlns:a16="http://schemas.microsoft.com/office/drawing/2014/main" id="{E179342F-0EF4-436F-8445-1CC1C22B4E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528"/>
              <a:ext cx="1972" cy="3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09CFF76E-8668-41FD-BC76-E6E7B853E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333827" name="Text Box 3">
            <a:extLst>
              <a:ext uri="{FF2B5EF4-FFF2-40B4-BE49-F238E27FC236}">
                <a16:creationId xmlns:a16="http://schemas.microsoft.com/office/drawing/2014/main" id="{A2478AD6-96E6-4727-81C7-F25B5301E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координаты точки, симметричной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) относительно: а) оси абсцисс; б) оси ординат; в) начала координат.</a:t>
            </a:r>
          </a:p>
        </p:txBody>
      </p:sp>
      <p:sp>
        <p:nvSpPr>
          <p:cNvPr id="333828" name="Text Box 4">
            <a:extLst>
              <a:ext uri="{FF2B5EF4-FFF2-40B4-BE49-F238E27FC236}">
                <a16:creationId xmlns:a16="http://schemas.microsoft.com/office/drawing/2014/main" id="{E6B45094-16B9-4F3C-91DD-1BF4F9083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102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(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, –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>
                <a:cs typeface="Times New Roman" panose="02020603050405020304" pitchFamily="18" charset="0"/>
              </a:rPr>
              <a:t>); </a:t>
            </a:r>
          </a:p>
        </p:txBody>
      </p:sp>
      <p:sp>
        <p:nvSpPr>
          <p:cNvPr id="333829" name="Text Box 5">
            <a:extLst>
              <a:ext uri="{FF2B5EF4-FFF2-40B4-BE49-F238E27FC236}">
                <a16:creationId xmlns:a16="http://schemas.microsoft.com/office/drawing/2014/main" id="{D9A17B88-686E-49FC-82BE-466C8000C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102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(–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>
                <a:cs typeface="Times New Roman" panose="02020603050405020304" pitchFamily="18" charset="0"/>
              </a:rPr>
              <a:t>); </a:t>
            </a:r>
            <a:endParaRPr lang="ru-RU" altLang="ru-RU"/>
          </a:p>
        </p:txBody>
      </p:sp>
      <p:sp>
        <p:nvSpPr>
          <p:cNvPr id="333830" name="Text Box 6">
            <a:extLst>
              <a:ext uri="{FF2B5EF4-FFF2-40B4-BE49-F238E27FC236}">
                <a16:creationId xmlns:a16="http://schemas.microsoft.com/office/drawing/2014/main" id="{F777B2FA-FE09-4482-886B-8839250BF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(–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, –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333831" name="Picture 7">
            <a:extLst>
              <a:ext uri="{FF2B5EF4-FFF2-40B4-BE49-F238E27FC236}">
                <a16:creationId xmlns:a16="http://schemas.microsoft.com/office/drawing/2014/main" id="{64005684-F00A-42B8-AB9C-4F2E4F14D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33600"/>
            <a:ext cx="3516313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 autoUpdateAnimBg="0"/>
      <p:bldP spid="333829" grpId="0" autoUpdateAnimBg="0"/>
      <p:bldP spid="33383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99D1AFDB-3A86-4046-94D1-19F4D5DEA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335875" name="Text Box 3">
            <a:extLst>
              <a:ext uri="{FF2B5EF4-FFF2-40B4-BE49-F238E27FC236}">
                <a16:creationId xmlns:a16="http://schemas.microsoft.com/office/drawing/2014/main" id="{D2670B19-ACE5-40EE-A1C0-D59074D1E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dirty="0">
                <a:cs typeface="Times New Roman" panose="02020603050405020304" pitchFamily="18" charset="0"/>
              </a:rPr>
              <a:t>(…, 6) и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(2, …) симметричны относительно оси ординат. Назовите пропущенные координаты этих точек.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35876" name="Text Box 4">
            <a:extLst>
              <a:ext uri="{FF2B5EF4-FFF2-40B4-BE49-F238E27FC236}">
                <a16:creationId xmlns:a16="http://schemas.microsoft.com/office/drawing/2014/main" id="{352F25B3-346E-4FA6-AA89-791F379E7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 i="1">
                <a:cs typeface="Times New Roman" panose="02020603050405020304" pitchFamily="18" charset="0"/>
              </a:rPr>
              <a:t>N</a:t>
            </a:r>
            <a:r>
              <a:rPr lang="ru-RU" altLang="ru-RU" sz="3200">
                <a:cs typeface="Times New Roman" panose="02020603050405020304" pitchFamily="18" charset="0"/>
              </a:rPr>
              <a:t>(–2, 6); </a:t>
            </a:r>
            <a:r>
              <a:rPr lang="en-US" altLang="ru-RU" sz="3200" i="1">
                <a:cs typeface="Times New Roman" panose="02020603050405020304" pitchFamily="18" charset="0"/>
              </a:rPr>
              <a:t>N</a:t>
            </a:r>
            <a:r>
              <a:rPr lang="ru-RU" altLang="ru-RU" sz="3200" baseline="-30000">
                <a:cs typeface="Times New Roman" panose="02020603050405020304" pitchFamily="18" charset="0"/>
              </a:rPr>
              <a:t>1</a:t>
            </a:r>
            <a:r>
              <a:rPr lang="ru-RU" altLang="ru-RU" sz="3200">
                <a:cs typeface="Times New Roman" panose="02020603050405020304" pitchFamily="18" charset="0"/>
              </a:rPr>
              <a:t>(2, 6).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7E0BAF40-DC66-4A5D-B6D2-C2FBFE892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337923" name="Text Box 3">
            <a:extLst>
              <a:ext uri="{FF2B5EF4-FFF2-40B4-BE49-F238E27FC236}">
                <a16:creationId xmlns:a16="http://schemas.microsoft.com/office/drawing/2014/main" id="{678717BD-8045-4DFB-9111-8EBF703BD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координаты точки, полученной поворотом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вокруг начала координат на угол 90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против часовой стрелки, если точка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имеет координаты: а) (2, 1); б) (-1, 3); в) (-2, -3); г) (1, -3).</a:t>
            </a:r>
          </a:p>
        </p:txBody>
      </p:sp>
      <p:sp>
        <p:nvSpPr>
          <p:cNvPr id="337924" name="Text Box 4">
            <a:extLst>
              <a:ext uri="{FF2B5EF4-FFF2-40B4-BE49-F238E27FC236}">
                <a16:creationId xmlns:a16="http://schemas.microsoft.com/office/drawing/2014/main" id="{A2D9574B-7175-4BDF-A095-454FF90D3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(–1, 2); </a:t>
            </a:r>
          </a:p>
        </p:txBody>
      </p:sp>
      <p:sp>
        <p:nvSpPr>
          <p:cNvPr id="337925" name="Text Box 5">
            <a:extLst>
              <a:ext uri="{FF2B5EF4-FFF2-40B4-BE49-F238E27FC236}">
                <a16:creationId xmlns:a16="http://schemas.microsoft.com/office/drawing/2014/main" id="{9DB68C24-93D0-4ECE-87BC-4F4C9F61D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434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(–3, –1); </a:t>
            </a:r>
            <a:endParaRPr lang="ru-RU" altLang="ru-RU"/>
          </a:p>
        </p:txBody>
      </p:sp>
      <p:sp>
        <p:nvSpPr>
          <p:cNvPr id="337926" name="Text Box 6">
            <a:extLst>
              <a:ext uri="{FF2B5EF4-FFF2-40B4-BE49-F238E27FC236}">
                <a16:creationId xmlns:a16="http://schemas.microsoft.com/office/drawing/2014/main" id="{F5FAFD9F-3423-48C7-8F61-AD24156CD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(3, –2); </a:t>
            </a:r>
          </a:p>
        </p:txBody>
      </p:sp>
      <p:sp>
        <p:nvSpPr>
          <p:cNvPr id="337927" name="Text Box 7">
            <a:extLst>
              <a:ext uri="{FF2B5EF4-FFF2-40B4-BE49-F238E27FC236}">
                <a16:creationId xmlns:a16="http://schemas.microsoft.com/office/drawing/2014/main" id="{DFF0BB06-C6AE-43D2-9CA7-F2AFF7DFD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2578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(3, 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utoUpdateAnimBg="0"/>
      <p:bldP spid="337925" grpId="0" autoUpdateAnimBg="0"/>
      <p:bldP spid="337926" grpId="0" autoUpdateAnimBg="0"/>
      <p:bldP spid="33792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1B768438-1E20-4B1F-9C25-6693B0E513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339971" name="Text Box 3">
            <a:extLst>
              <a:ext uri="{FF2B5EF4-FFF2-40B4-BE49-F238E27FC236}">
                <a16:creationId xmlns:a16="http://schemas.microsoft.com/office/drawing/2014/main" id="{7D8DF52D-C2B4-4F0D-A5EC-7E5856901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координаты точки, полученной поворотом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(1, 0) вокруг начала координат против часовой стрелки на угол: а) 30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б) 45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в)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9972" name="Text Box 4">
                <a:extLst>
                  <a:ext uri="{FF2B5EF4-FFF2-40B4-BE49-F238E27FC236}">
                    <a16:creationId xmlns:a16="http://schemas.microsoft.com/office/drawing/2014/main" id="{4303B7F0-2BA1-4215-B057-8BEC5B02FC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3657601"/>
                <a:ext cx="8610600" cy="890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а)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, </m:t>
                        </m:r>
                        <m:f>
                          <m:f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</a:t>
                </a:r>
              </a:p>
            </p:txBody>
          </p:sp>
        </mc:Choice>
        <mc:Fallback>
          <p:sp>
            <p:nvSpPr>
              <p:cNvPr id="339972" name="Text Box 4">
                <a:extLst>
                  <a:ext uri="{FF2B5EF4-FFF2-40B4-BE49-F238E27FC236}">
                    <a16:creationId xmlns:a16="http://schemas.microsoft.com/office/drawing/2014/main" id="{4303B7F0-2BA1-4215-B057-8BEC5B02F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3657601"/>
                <a:ext cx="8610600" cy="890565"/>
              </a:xfrm>
              <a:prstGeom prst="rect">
                <a:avLst/>
              </a:prstGeom>
              <a:blipFill>
                <a:blip r:embed="rId3"/>
                <a:stretch>
                  <a:fillRect l="-1841" b="-75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9977" name="Text Box 9">
                <a:extLst>
                  <a:ext uri="{FF2B5EF4-FFF2-40B4-BE49-F238E27FC236}">
                    <a16:creationId xmlns:a16="http://schemas.microsoft.com/office/drawing/2014/main" id="{824AE998-5FA0-424C-8F77-F7E42737F2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0200" y="4648201"/>
                <a:ext cx="5486400" cy="8918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б)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, </m:t>
                        </m:r>
                        <m:f>
                          <m:f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</a:t>
                </a:r>
                <a:endParaRPr lang="ru-RU" altLang="ru-RU" dirty="0"/>
              </a:p>
            </p:txBody>
          </p:sp>
        </mc:Choice>
        <mc:Fallback>
          <p:sp>
            <p:nvSpPr>
              <p:cNvPr id="339977" name="Text Box 9">
                <a:extLst>
                  <a:ext uri="{FF2B5EF4-FFF2-40B4-BE49-F238E27FC236}">
                    <a16:creationId xmlns:a16="http://schemas.microsoft.com/office/drawing/2014/main" id="{824AE998-5FA0-424C-8F77-F7E42737F2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0200" y="4648201"/>
                <a:ext cx="5486400" cy="891847"/>
              </a:xfrm>
              <a:prstGeom prst="rect">
                <a:avLst/>
              </a:prstGeom>
              <a:blipFill>
                <a:blip r:embed="rId4"/>
                <a:stretch>
                  <a:fillRect l="-2889" b="-68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9978" name="Text Box 10">
                <a:extLst>
                  <a:ext uri="{FF2B5EF4-FFF2-40B4-BE49-F238E27FC236}">
                    <a16:creationId xmlns:a16="http://schemas.microsoft.com/office/drawing/2014/main" id="{6A0A0602-C5E1-4485-B570-9F689AA89A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0200" y="5638801"/>
                <a:ext cx="5486400" cy="890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в)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, </m:t>
                        </m:r>
                        <m:f>
                          <m:f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. </a:t>
                </a:r>
                <a:endParaRPr lang="ru-RU" altLang="ru-RU" dirty="0"/>
              </a:p>
            </p:txBody>
          </p:sp>
        </mc:Choice>
        <mc:Fallback>
          <p:sp>
            <p:nvSpPr>
              <p:cNvPr id="339978" name="Text Box 10">
                <a:extLst>
                  <a:ext uri="{FF2B5EF4-FFF2-40B4-BE49-F238E27FC236}">
                    <a16:creationId xmlns:a16="http://schemas.microsoft.com/office/drawing/2014/main" id="{6A0A0602-C5E1-4485-B570-9F689AA89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0200" y="5638801"/>
                <a:ext cx="5486400" cy="890565"/>
              </a:xfrm>
              <a:prstGeom prst="rect">
                <a:avLst/>
              </a:prstGeom>
              <a:blipFill>
                <a:blip r:embed="rId5"/>
                <a:stretch>
                  <a:fillRect l="-2889" b="-75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/>
      <p:bldP spid="339977" grpId="0"/>
      <p:bldP spid="33997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73F05174-F47F-4B02-8D14-30CFBB39F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26</a:t>
            </a:r>
          </a:p>
        </p:txBody>
      </p:sp>
      <p:sp>
        <p:nvSpPr>
          <p:cNvPr id="342021" name="Text Box 5">
            <a:extLst>
              <a:ext uri="{FF2B5EF4-FFF2-40B4-BE49-F238E27FC236}">
                <a16:creationId xmlns:a16="http://schemas.microsoft.com/office/drawing/2014/main" id="{2DB7099C-65AA-4125-8999-F29388E40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432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Прямая, параллельная оси ординат; </a:t>
            </a: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6F5EFA9A-3180-4A79-9FCF-B8FA06018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геометрическое место точек на координатной плоскости, для которых: а)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= 2; б)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= -1; в) |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| = 3; г) |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|  </a:t>
            </a:r>
            <a:r>
              <a:rPr lang="ru-RU" altLang="ru-RU" sz="3200" dirty="0"/>
              <a:t>   </a:t>
            </a:r>
            <a:r>
              <a:rPr lang="ru-RU" altLang="ru-RU" sz="3200" dirty="0">
                <a:cs typeface="Times New Roman" panose="02020603050405020304" pitchFamily="18" charset="0"/>
              </a:rPr>
              <a:t>1; д)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;  е)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= -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2025" name="Object 9">
                <a:extLst>
                  <a:ext uri="{FF2B5EF4-FFF2-40B4-BE49-F238E27FC236}">
                    <a16:creationId xmlns:a16="http://schemas.microsoft.com/office/drawing/2014/main" id="{8E89CEA8-AEB1-439F-BE91-A1EB43149190}"/>
                  </a:ext>
                </a:extLst>
              </p:cNvPr>
              <p:cNvSpPr txBox="1"/>
              <p:nvPr/>
            </p:nvSpPr>
            <p:spPr bwMode="auto">
              <a:xfrm>
                <a:off x="4419600" y="1752600"/>
                <a:ext cx="228600" cy="279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342025" name="Object 9">
                <a:extLst>
                  <a:ext uri="{FF2B5EF4-FFF2-40B4-BE49-F238E27FC236}">
                    <a16:creationId xmlns:a16="http://schemas.microsoft.com/office/drawing/2014/main" id="{8E89CEA8-AEB1-439F-BE91-A1EB43149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600" y="1752600"/>
                <a:ext cx="228600" cy="279400"/>
              </a:xfrm>
              <a:prstGeom prst="rect">
                <a:avLst/>
              </a:prstGeom>
              <a:blipFill>
                <a:blip r:embed="rId3"/>
                <a:stretch>
                  <a:fillRect r="-263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2027" name="Text Box 11">
            <a:extLst>
              <a:ext uri="{FF2B5EF4-FFF2-40B4-BE49-F238E27FC236}">
                <a16:creationId xmlns:a16="http://schemas.microsoft.com/office/drawing/2014/main" id="{29934F98-F698-48CA-B695-9C6D5DA7E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004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прямая, параллельная оси абсцисс; </a:t>
            </a:r>
            <a:endParaRPr lang="ru-RU" altLang="ru-RU"/>
          </a:p>
        </p:txBody>
      </p:sp>
      <p:sp>
        <p:nvSpPr>
          <p:cNvPr id="342028" name="Text Box 12">
            <a:extLst>
              <a:ext uri="{FF2B5EF4-FFF2-40B4-BE49-F238E27FC236}">
                <a16:creationId xmlns:a16="http://schemas.microsoft.com/office/drawing/2014/main" id="{8C503C36-DEE9-4F6F-8768-929D1BF0A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657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две прямые, параллельные оси ординат; </a:t>
            </a:r>
            <a:endParaRPr lang="ru-RU" altLang="ru-RU"/>
          </a:p>
        </p:txBody>
      </p:sp>
      <p:sp>
        <p:nvSpPr>
          <p:cNvPr id="342029" name="Text Box 13">
            <a:extLst>
              <a:ext uri="{FF2B5EF4-FFF2-40B4-BE49-F238E27FC236}">
                <a16:creationId xmlns:a16="http://schemas.microsoft.com/office/drawing/2014/main" id="{7B67E425-8D84-4133-A682-D1277A6C5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две полуплоскости; </a:t>
            </a:r>
            <a:endParaRPr lang="ru-RU" altLang="ru-RU"/>
          </a:p>
        </p:txBody>
      </p:sp>
      <p:sp>
        <p:nvSpPr>
          <p:cNvPr id="342030" name="Text Box 14">
            <a:extLst>
              <a:ext uri="{FF2B5EF4-FFF2-40B4-BE49-F238E27FC236}">
                <a16:creationId xmlns:a16="http://schemas.microsoft.com/office/drawing/2014/main" id="{851BAFAF-3552-44E6-8ADC-4EE085AFB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292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д) прямая; </a:t>
            </a:r>
          </a:p>
        </p:txBody>
      </p:sp>
      <p:sp>
        <p:nvSpPr>
          <p:cNvPr id="342031" name="Text Box 15">
            <a:extLst>
              <a:ext uri="{FF2B5EF4-FFF2-40B4-BE49-F238E27FC236}">
                <a16:creationId xmlns:a16="http://schemas.microsoft.com/office/drawing/2014/main" id="{C05ECF4C-0FEA-403A-A08C-144CBBA78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864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е) прямая.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1" grpId="0" autoUpdateAnimBg="0"/>
      <p:bldP spid="342027" grpId="0" autoUpdateAnimBg="0"/>
      <p:bldP spid="342028" grpId="0" autoUpdateAnimBg="0"/>
      <p:bldP spid="342029" grpId="0" autoUpdateAnimBg="0"/>
      <p:bldP spid="342030" grpId="0" autoUpdateAnimBg="0"/>
      <p:bldP spid="34203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104B2CDD-50D4-492C-A31B-3B1188F5A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27</a:t>
            </a:r>
          </a:p>
        </p:txBody>
      </p:sp>
      <p:sp>
        <p:nvSpPr>
          <p:cNvPr id="344069" name="Text Box 5">
            <a:extLst>
              <a:ext uri="{FF2B5EF4-FFF2-40B4-BE49-F238E27FC236}">
                <a16:creationId xmlns:a16="http://schemas.microsoft.com/office/drawing/2014/main" id="{0682A33E-B729-4027-9F67-836C53BD6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расстояние от начала координат до точки с координатами: а) (1, 1); б) (-3, 4); в) (-1, -2).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4067" name="Text Box 3">
                <a:extLst>
                  <a:ext uri="{FF2B5EF4-FFF2-40B4-BE49-F238E27FC236}">
                    <a16:creationId xmlns:a16="http://schemas.microsoft.com/office/drawing/2014/main" id="{7C2024A4-A394-4F10-AFA8-4ACA151305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4267200"/>
                <a:ext cx="2467000" cy="6328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а)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</a:t>
                </a:r>
              </a:p>
            </p:txBody>
          </p:sp>
        </mc:Choice>
        <mc:Fallback>
          <p:sp>
            <p:nvSpPr>
              <p:cNvPr id="344067" name="Text Box 3">
                <a:extLst>
                  <a:ext uri="{FF2B5EF4-FFF2-40B4-BE49-F238E27FC236}">
                    <a16:creationId xmlns:a16="http://schemas.microsoft.com/office/drawing/2014/main" id="{7C2024A4-A394-4F10-AFA8-4ACA15130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267200"/>
                <a:ext cx="2467000" cy="632802"/>
              </a:xfrm>
              <a:prstGeom prst="rect">
                <a:avLst/>
              </a:prstGeom>
              <a:blipFill>
                <a:blip r:embed="rId3"/>
                <a:stretch>
                  <a:fillRect l="-6173" t="-5769" r="-9136" b="-298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4074" name="Text Box 10">
            <a:extLst>
              <a:ext uri="{FF2B5EF4-FFF2-40B4-BE49-F238E27FC236}">
                <a16:creationId xmlns:a16="http://schemas.microsoft.com/office/drawing/2014/main" id="{8CD0DE7E-8E74-461A-8384-6C0BBFF2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4322263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5; </a:t>
            </a:r>
            <a:endParaRPr lang="ru-RU" alt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4075" name="Text Box 11">
                <a:extLst>
                  <a:ext uri="{FF2B5EF4-FFF2-40B4-BE49-F238E27FC236}">
                    <a16:creationId xmlns:a16="http://schemas.microsoft.com/office/drawing/2014/main" id="{FA4D33D2-81CE-481E-822B-197BDBB889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7600" y="4267200"/>
                <a:ext cx="3429000" cy="636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в)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. </a:t>
                </a:r>
                <a:endParaRPr lang="ru-RU" altLang="ru-RU" dirty="0"/>
              </a:p>
            </p:txBody>
          </p:sp>
        </mc:Choice>
        <mc:Fallback>
          <p:sp>
            <p:nvSpPr>
              <p:cNvPr id="344075" name="Text Box 11">
                <a:extLst>
                  <a:ext uri="{FF2B5EF4-FFF2-40B4-BE49-F238E27FC236}">
                    <a16:creationId xmlns:a16="http://schemas.microsoft.com/office/drawing/2014/main" id="{FA4D33D2-81CE-481E-822B-197BDBB88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7600" y="4267200"/>
                <a:ext cx="3429000" cy="636200"/>
              </a:xfrm>
              <a:prstGeom prst="rect">
                <a:avLst/>
              </a:prstGeom>
              <a:blipFill>
                <a:blip r:embed="rId4"/>
                <a:stretch>
                  <a:fillRect l="-4440" t="-4808" b="-307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/>
      <p:bldP spid="344074" grpId="0"/>
      <p:bldP spid="3440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Text Box 3">
            <a:extLst>
              <a:ext uri="{FF2B5EF4-FFF2-40B4-BE49-F238E27FC236}">
                <a16:creationId xmlns:a16="http://schemas.microsoft.com/office/drawing/2014/main" id="{DE91D8B6-6129-4AA1-BD43-EF815D2C3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Пусть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– точка на координатной плоскости. Через точку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проведем прямую, перпендикулярную оси </a:t>
            </a:r>
            <a:r>
              <a:rPr lang="en-US" altLang="ru-RU" i="1" dirty="0">
                <a:cs typeface="Times New Roman" panose="02020603050405020304" pitchFamily="18" charset="0"/>
              </a:rPr>
              <a:t>Ox</a:t>
            </a:r>
            <a:r>
              <a:rPr lang="ru-RU" altLang="ru-RU" dirty="0">
                <a:cs typeface="Times New Roman" panose="02020603050405020304" pitchFamily="18" charset="0"/>
              </a:rPr>
              <a:t>, и точку ее пересечения с осью </a:t>
            </a:r>
            <a:r>
              <a:rPr lang="en-US" altLang="ru-RU" i="1" dirty="0">
                <a:cs typeface="Times New Roman" panose="02020603050405020304" pitchFamily="18" charset="0"/>
              </a:rPr>
              <a:t>Ox</a:t>
            </a:r>
            <a:r>
              <a:rPr lang="ru-RU" altLang="ru-RU" dirty="0">
                <a:cs typeface="Times New Roman" panose="02020603050405020304" pitchFamily="18" charset="0"/>
              </a:rPr>
              <a:t> обозначим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baseline="-30000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. Координата этой точки на оси </a:t>
            </a:r>
            <a:r>
              <a:rPr lang="en-US" altLang="ru-RU" i="1" dirty="0">
                <a:cs typeface="Times New Roman" panose="02020603050405020304" pitchFamily="18" charset="0"/>
              </a:rPr>
              <a:t>Ox</a:t>
            </a:r>
            <a:r>
              <a:rPr lang="ru-RU" altLang="ru-RU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абсциссой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обозначается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. Аналогично через точку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проведем прямую, перпендикулярную оси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 и точку ее пересечения с осью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 обозначим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baseline="-30000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. Координата этой точки на оси </a:t>
            </a:r>
            <a:r>
              <a:rPr lang="en-US" altLang="ru-RU" i="1" dirty="0">
                <a:cs typeface="Times New Roman" panose="02020603050405020304" pitchFamily="18" charset="0"/>
              </a:rPr>
              <a:t>Oy</a:t>
            </a:r>
            <a:r>
              <a:rPr lang="ru-RU" altLang="ru-RU" dirty="0">
                <a:cs typeface="Times New Roman" panose="02020603050405020304" pitchFamily="18" charset="0"/>
              </a:rPr>
              <a:t> называется ординатой точки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обозначается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9253" name="Text Box 5">
            <a:extLst>
              <a:ext uri="{FF2B5EF4-FFF2-40B4-BE49-F238E27FC236}">
                <a16:creationId xmlns:a16="http://schemas.microsoft.com/office/drawing/2014/main" id="{B06DD3E6-4294-4B46-9382-9EA19499F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8834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Таким образом, точке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на координатной плоскости соответствует пара (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), называемая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координатами точки </a:t>
            </a:r>
            <a:r>
              <a:rPr lang="ru-RU" altLang="ru-RU" dirty="0">
                <a:cs typeface="Times New Roman" panose="02020603050405020304" pitchFamily="18" charset="0"/>
              </a:rPr>
              <a:t>на плоскости относительно данной системы координат. Точка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с координатами (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 обозначается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).</a:t>
            </a:r>
            <a:endParaRPr lang="ru-RU" altLang="ru-RU" dirty="0"/>
          </a:p>
        </p:txBody>
      </p:sp>
      <p:pic>
        <p:nvPicPr>
          <p:cNvPr id="309254" name="Picture 6">
            <a:extLst>
              <a:ext uri="{FF2B5EF4-FFF2-40B4-BE49-F238E27FC236}">
                <a16:creationId xmlns:a16="http://schemas.microsoft.com/office/drawing/2014/main" id="{953DF970-62E4-4F98-8C73-E9453F65C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43966"/>
            <a:ext cx="309880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2A0AD51B-03D4-4A27-8A14-68F398DDC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Р. Декарт</a:t>
            </a:r>
          </a:p>
        </p:txBody>
      </p:sp>
      <p:sp>
        <p:nvSpPr>
          <p:cNvPr id="354307" name="Text Box 3">
            <a:extLst>
              <a:ext uri="{FF2B5EF4-FFF2-40B4-BE49-F238E27FC236}">
                <a16:creationId xmlns:a16="http://schemas.microsoft.com/office/drawing/2014/main" id="{14A6A8E4-FF18-471F-81AA-959CB0DFF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533400"/>
            <a:ext cx="4716016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Впервые прямоугольные   координаты   были   введены Р. Декартом (1596-1650), поэтому прямоугольную систему  координат называют также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декартовой системой координат</a:t>
            </a:r>
            <a:r>
              <a:rPr lang="ru-RU" altLang="ru-RU" dirty="0">
                <a:cs typeface="Times New Roman" panose="02020603050405020304" pitchFamily="18" charset="0"/>
              </a:rPr>
              <a:t>, а сами координаты –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декартовыми координатами</a:t>
            </a:r>
            <a:r>
              <a:rPr lang="ru-RU" altLang="ru-RU" dirty="0">
                <a:cs typeface="Times New Roman" panose="02020603050405020304" pitchFamily="18" charset="0"/>
              </a:rPr>
              <a:t>. Введение прямоугольных координат на плоскости позволило свести многие геометрические задачи к чисто алгебраическим и, наоборот, алгебраические задачи – к геометрическим. Метод, основанный на этом, называется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методом координат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354311" name="Picture 6" descr="C:\Documents and Settings\Администратор\Мои документы\VOL\Презентации\Вводный курс\Декарт.jpg">
            <a:extLst>
              <a:ext uri="{FF2B5EF4-FFF2-40B4-BE49-F238E27FC236}">
                <a16:creationId xmlns:a16="http://schemas.microsoft.com/office/drawing/2014/main" id="{64309147-26E9-4B2C-860B-77698C3FB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4357029" cy="547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9DD44C07-56EE-47BB-B01B-8FF8AB966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212995" name="Text Box 3">
            <a:extLst>
              <a:ext uri="{FF2B5EF4-FFF2-40B4-BE49-F238E27FC236}">
                <a16:creationId xmlns:a16="http://schemas.microsoft.com/office/drawing/2014/main" id="{9E120ADA-523C-41D3-9587-56A620C74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прямая называется координатной?</a:t>
            </a:r>
          </a:p>
        </p:txBody>
      </p:sp>
      <p:sp>
        <p:nvSpPr>
          <p:cNvPr id="212996" name="Text Box 4">
            <a:extLst>
              <a:ext uri="{FF2B5EF4-FFF2-40B4-BE49-F238E27FC236}">
                <a16:creationId xmlns:a16="http://schemas.microsoft.com/office/drawing/2014/main" id="{4013E94B-7911-42DD-8E04-772AE5354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915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Координатной прямой, или координатной осью называется прямая, на которой выбраны 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, называемая началом координат, и единичный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OE</a:t>
            </a:r>
            <a:r>
              <a:rPr lang="ru-RU" altLang="ru-RU" sz="2800" dirty="0">
                <a:cs typeface="Times New Roman" panose="02020603050405020304" pitchFamily="18" charset="0"/>
              </a:rPr>
              <a:t>, указывающий положительное направление координатной прямой.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01E58119-F4A9-4989-B3BB-2F149D676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311299" name="Text Box 3">
            <a:extLst>
              <a:ext uri="{FF2B5EF4-FFF2-40B4-BE49-F238E27FC236}">
                <a16:creationId xmlns:a16="http://schemas.microsoft.com/office/drawing/2014/main" id="{70857EC0-3020-4047-97FF-ED7A722F8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координатой точки на координатной прямой?</a:t>
            </a:r>
          </a:p>
        </p:txBody>
      </p:sp>
      <p:sp>
        <p:nvSpPr>
          <p:cNvPr id="311300" name="Text Box 4">
            <a:extLst>
              <a:ext uri="{FF2B5EF4-FFF2-40B4-BE49-F238E27FC236}">
                <a16:creationId xmlns:a16="http://schemas.microsoft.com/office/drawing/2014/main" id="{EC2AAB4A-A12F-484F-BF25-C7A09C96A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915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Координатой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на координатной прямой называется расстояние </a:t>
            </a:r>
            <a:r>
              <a:rPr lang="en-US" altLang="ru-RU" sz="2800" i="1" dirty="0">
                <a:cs typeface="Times New Roman" panose="02020603050405020304" pitchFamily="18" charset="0"/>
              </a:rPr>
              <a:t>x </a:t>
            </a:r>
            <a:r>
              <a:rPr lang="ru-RU" altLang="ru-RU" sz="2800" dirty="0">
                <a:cs typeface="Times New Roman" panose="02020603050405020304" pitchFamily="18" charset="0"/>
              </a:rPr>
              <a:t>от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до начала координат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взятое со знаком "+", если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принадлежит положительной полуоси, и со знаком "–", если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принадлежит отрицательной полуоси.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9264E99-6BBB-49BC-A338-63AD5032E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313347" name="Text Box 3">
            <a:extLst>
              <a:ext uri="{FF2B5EF4-FFF2-40B4-BE49-F238E27FC236}">
                <a16:creationId xmlns:a16="http://schemas.microsoft.com/office/drawing/2014/main" id="{519F46DD-DF1D-4492-ADEC-CA4857B9D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выражается расстояние между двумя точками на координатной прямой?</a:t>
            </a:r>
          </a:p>
        </p:txBody>
      </p:sp>
      <p:sp>
        <p:nvSpPr>
          <p:cNvPr id="313348" name="Text Box 4">
            <a:extLst>
              <a:ext uri="{FF2B5EF4-FFF2-40B4-BE49-F238E27FC236}">
                <a16:creationId xmlns:a16="http://schemas.microsoft.com/office/drawing/2014/main" id="{9E9F472E-8A92-4AC9-85E5-D1C284312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Расстояние между точками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А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 </a:t>
            </a:r>
            <a:r>
              <a:rPr lang="ru-RU" altLang="ru-RU" sz="2800" dirty="0">
                <a:cs typeface="Times New Roman" panose="02020603050405020304" pitchFamily="18" charset="0"/>
              </a:rPr>
              <a:t>на координатной прямой с координатами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соответственно выражается формулой</a:t>
            </a:r>
            <a:r>
              <a:rPr lang="ru-RU" altLang="ru-RU" sz="2800" dirty="0"/>
              <a:t>:  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i="1" dirty="0">
                <a:cs typeface="Times New Roman" panose="02020603050405020304" pitchFamily="18" charset="0"/>
              </a:rPr>
              <a:t> = |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en-US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i="1" dirty="0">
                <a:cs typeface="Times New Roman" panose="02020603050405020304" pitchFamily="18" charset="0"/>
              </a:rPr>
              <a:t> –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en-US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|.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0D567FEC-9B38-48CA-A81C-3110A8A27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315395" name="Text Box 3">
            <a:extLst>
              <a:ext uri="{FF2B5EF4-FFF2-40B4-BE49-F238E27FC236}">
                <a16:creationId xmlns:a16="http://schemas.microsoft.com/office/drawing/2014/main" id="{FA997BD2-6613-4576-BDAA-5F5D47858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прямоугольной системой координат</a:t>
            </a:r>
            <a:r>
              <a:rPr lang="ru-RU" altLang="ru-RU" sz="3200" dirty="0"/>
              <a:t> на плоскости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15396" name="Text Box 4">
            <a:extLst>
              <a:ext uri="{FF2B5EF4-FFF2-40B4-BE49-F238E27FC236}">
                <a16:creationId xmlns:a16="http://schemas.microsoft.com/office/drawing/2014/main" id="{344C19EC-9E56-4CE8-B32C-E599BF172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Прямоугольной системой координат на плоскости называется пара перпендикулярных координатных прямых с общим началом координат.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2670</Words>
  <Application>Microsoft Office PowerPoint</Application>
  <PresentationFormat>Экран (4:3)</PresentationFormat>
  <Paragraphs>207</Paragraphs>
  <Slides>38</Slides>
  <Notes>38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Arial</vt:lpstr>
      <vt:lpstr>Cambria Math</vt:lpstr>
      <vt:lpstr>Times New Roman</vt:lpstr>
      <vt:lpstr>Оформление по умолчанию</vt:lpstr>
      <vt:lpstr>Прямоугольная система координат</vt:lpstr>
      <vt:lpstr>Презентация PowerPoint</vt:lpstr>
      <vt:lpstr>Презентация PowerPoint</vt:lpstr>
      <vt:lpstr>Презентация PowerPoint</vt:lpstr>
      <vt:lpstr>Р. Декарт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86</cp:revision>
  <dcterms:created xsi:type="dcterms:W3CDTF">2008-04-30T05:51:18Z</dcterms:created>
  <dcterms:modified xsi:type="dcterms:W3CDTF">2022-04-16T15:40:01Z</dcterms:modified>
</cp:coreProperties>
</file>