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0" r:id="rId2"/>
    <p:sldId id="402" r:id="rId3"/>
    <p:sldId id="379" r:id="rId4"/>
    <p:sldId id="316" r:id="rId5"/>
    <p:sldId id="386" r:id="rId6"/>
    <p:sldId id="307" r:id="rId7"/>
    <p:sldId id="387" r:id="rId8"/>
    <p:sldId id="401" r:id="rId9"/>
    <p:sldId id="388" r:id="rId10"/>
    <p:sldId id="390" r:id="rId11"/>
    <p:sldId id="391" r:id="rId12"/>
    <p:sldId id="392" r:id="rId13"/>
    <p:sldId id="400" r:id="rId14"/>
    <p:sldId id="393" r:id="rId15"/>
    <p:sldId id="394" r:id="rId16"/>
    <p:sldId id="395" r:id="rId17"/>
    <p:sldId id="396" r:id="rId18"/>
    <p:sldId id="397" r:id="rId19"/>
    <p:sldId id="406" r:id="rId20"/>
    <p:sldId id="398" r:id="rId21"/>
    <p:sldId id="405" r:id="rId22"/>
    <p:sldId id="399" r:id="rId23"/>
    <p:sldId id="407" r:id="rId24"/>
    <p:sldId id="403" r:id="rId25"/>
    <p:sldId id="40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3" d="100"/>
          <a:sy n="93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060E8E6-E652-4FA3-827D-1F94C320B9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79FA206-F049-49DB-B762-ED0A174E03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B8FA75C-46DF-4F98-A7A9-7F13861314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4717E4C-7428-42C0-8501-138ABD024A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19A6B90-7543-4BBE-AF3B-AC7AE5A271A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E413C55-72A2-4DB1-81E2-3825AE337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0D55EE-19F8-409E-A88D-968010EB957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329A71-65A6-45AC-9DF9-E63E52B01C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B8C73-4F6A-40F6-8F00-F09FC807B92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6F94B6-5439-48C0-B409-6DD19D8A5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5AAEEEBA-CC1B-4E0A-88E3-7DAB797F7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28CED7-246B-4DBB-A786-5843DC906C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AD917-E4E1-40E6-869A-449118637F4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2DC91A71-F7DE-44A2-BBAE-70AD6B4AF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7ED90A3F-4E37-4794-80DF-1C4991C23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191C10-3863-420E-B7C7-A0882A7323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7DB28B-C745-4AEF-9273-6D1063DE4F3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66832C87-3320-4ACB-B777-33A7E29405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915A1B95-02DE-47BD-9EB5-15C996CCC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24930C-5649-44E2-A4C8-7861BD8D18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582F7-C48D-4D32-A8BF-3E53C46B74AB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CB42C100-AF6F-424B-BDCC-B785495F15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6C616DAD-B01B-4451-BA54-13DEEB7EA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D7476A-E15C-4686-87AD-815D086BEB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50739-75CC-4406-A0FE-C616357A04A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3D006DC4-9BB3-4B0B-A86C-D006A519FA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934FFA71-FABD-4EF1-B62F-0D5D48EB2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F80C9A-5190-4545-9FC7-E15E43FD71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3A6D-E4BD-492E-95DC-7ACEEEC0EF1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7CC1D526-F6F8-4472-9625-DCA3C886C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D2B86E02-7C6D-48B0-9523-0D079984B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CA25F2-B6BF-43F5-846D-34E6803A3C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FBDF3-701C-4560-B67F-FCB748CB5AD1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D384D61B-B9EE-439E-AF2B-D13303DA14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1360E729-B714-413D-8853-EB7E7885D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33657D-20BA-4D06-B662-5F1005609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CA31B-E077-464E-B06D-3658F861C9F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178A5BBA-7CA7-40B1-873D-B22A4100BA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8710A15C-C737-49BE-8A5D-3AAF8CA37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91FDCC-65B8-44E2-A11A-293E573465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C1943-7EF3-455C-B2DF-0FD0E77F9FD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87181A0A-0BD4-4378-AD7D-6C1140907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F46A860E-97A8-467F-A59F-148E865ED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91AA3-BD58-4CA8-930E-640FDDCF7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3BE0-BE2A-44FB-9057-AC2FD9D9A60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B96F1701-9128-4292-BC11-102E6484E7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9B98CCC0-123E-4870-9E72-67C9D7352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91AA3-BD58-4CA8-930E-640FDDCF7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3BE0-BE2A-44FB-9057-AC2FD9D9A60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B96F1701-9128-4292-BC11-102E6484E7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9B98CCC0-123E-4870-9E72-67C9D7352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9100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329A71-65A6-45AC-9DF9-E63E52B01C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B8C73-4F6A-40F6-8F00-F09FC807B926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6F94B6-5439-48C0-B409-6DD19D8A5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5AAEEEBA-CC1B-4E0A-88E3-7DAB797F7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74444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08A07D-87AC-4A10-92E1-7346BBD70E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BCC1C-ADE2-4DF1-970F-68BB9F68AC50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43131E0F-C5A6-48A1-86AB-470812D61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ED909607-4475-4059-B1EB-81CE3C57E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08A07D-87AC-4A10-92E1-7346BBD70E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BCC1C-ADE2-4DF1-970F-68BB9F68AC50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43131E0F-C5A6-48A1-86AB-470812D61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ED909607-4475-4059-B1EB-81CE3C57E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005384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09CB8C-F1A9-4387-ABDC-A5B6A4B1C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2EA9D-DA7A-40F7-9734-2584ED25065A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8A8DEA12-CC58-41D4-8E58-F7012FCB4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6E61C33E-48AB-4A85-92CB-2B09AFBFA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09CB8C-F1A9-4387-ABDC-A5B6A4B1C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2EA9D-DA7A-40F7-9734-2584ED25065A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8A8DEA12-CC58-41D4-8E58-F7012FCB4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6E61C33E-48AB-4A85-92CB-2B09AFBFA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399428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09CB8C-F1A9-4387-ABDC-A5B6A4B1C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2EA9D-DA7A-40F7-9734-2584ED25065A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8A8DEA12-CC58-41D4-8E58-F7012FCB4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6E61C33E-48AB-4A85-92CB-2B09AFBFA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15152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09CB8C-F1A9-4387-ABDC-A5B6A4B1C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2EA9D-DA7A-40F7-9734-2584ED25065A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8A8DEA12-CC58-41D4-8E58-F7012FCB4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6E61C33E-48AB-4A85-92CB-2B09AFBFA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08744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4BEA7B-F18B-4D7C-A740-2CA4A553F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9298C-2EB2-4593-AF10-2F9852149D2B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38C0ED86-77B0-4CFD-BE9C-0F76B1CC25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22DFF170-6EE6-4530-8232-A7422A894A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565508-F32E-4719-84A3-5778EEF6D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A25BD-E494-4D99-9D89-3760BD7A4E29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0275AAAF-1FCA-4CE5-8281-0D1C68368D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3E940319-6DBE-4164-972C-17AE5FBD8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337EF3-64FF-4CA4-9248-D13537CC8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E05D8-62C1-4845-B646-D868962C37A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D34FCD96-2D58-4CCB-B4D2-DBB4AEC97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9CC70A47-0DC8-4EE6-9730-B11D930B5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AEDCD9-9FB1-45EC-9337-91222B5EA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FCC79-E496-437F-88E5-12249651566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4CB20DB5-1259-4C73-B736-201A4C7634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39FCC0F7-9855-4CDC-A038-0106588F6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569192-2167-4896-9724-1BE5DE261D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2A2E2-F2BF-45AA-962C-70711D41DDE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467EF66D-D701-415D-9982-375238216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B4D21E12-E393-48E3-BE05-62CE204B43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1D3D70-9FCA-4B2D-9C59-FD1F4D14BB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B8D3B-C48C-4D6B-AD6D-2CE689DFB92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37012FBD-AD79-4F1E-9E41-E92E44F85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3D5F5E93-863C-4AE8-8FD7-D8641317C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27C4E4-1A0C-4358-B040-52A76271F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05450-3F3B-44CA-A299-8EDE4BCB8C1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26658" name="Rectangle 2">
            <a:extLst>
              <a:ext uri="{FF2B5EF4-FFF2-40B4-BE49-F238E27FC236}">
                <a16:creationId xmlns:a16="http://schemas.microsoft.com/office/drawing/2014/main" id="{8FB4062E-247B-416B-89D1-98D2249F79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5C6B7911-DD61-48F8-B003-65D916565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58361-F4AA-4090-AF82-DBBCFFC7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4A7997-C0FC-4183-819F-28A021DAE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AA84C4-2FE4-425D-845D-53715F4B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5D722A-46D4-4D74-850D-C7234D32B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2B2CE5-6035-458B-87C2-DB75942C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793F0-EB6D-4360-A094-88F96A5144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568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53F2C-514D-4E1E-BFB4-8A2DAFDAD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64B833-42D4-4222-8D2C-DED4C05DB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5AC083-85EE-4A74-B39E-F406F835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4C4C2-0E86-4780-8932-ACF2E27D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49404E-A1EF-42CD-B225-71E31E7E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9603A-C504-4559-AD06-E0A09C6A8E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81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E30BA8-3A61-4ED3-8961-209DB7AE2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E5965A-B353-4A26-B5F1-7ED39D5E2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A4E379-9587-4E0C-B339-8A143BB6E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07384F-F6BF-4EA4-B6D7-CE90C19A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2D73FD-96E9-4C39-B5D5-76C51E4A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F462E-C0C8-4FE4-B19C-7C06797B04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657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C99BE-2436-443E-B71B-6305B04A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4E9244-97F9-4A76-AB77-C2195D46F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B74734-AF2B-4181-AF7D-7D95CB5D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558206-550B-40B3-AA5A-E4522514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119BC8-7003-4F77-81AB-EBCB3B12D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B57CC-66FA-42D7-9C3A-C47306AE46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56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3BA24-C417-4FF0-A3CF-982BF47D4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3100BA-7E2E-46CA-9DB1-DDE42DC6A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04FE88-F544-41AC-9140-81B71F53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523F7C-D11C-46D7-8790-B9BDA51B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4026EA-1BAF-4C94-822E-FE9EB459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26E2E-8DDA-46C0-96EE-2E103F3233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432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7DA346-093E-45B2-BB72-CF3F5A82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591F69-CD71-4C7B-A640-D7EB0B11F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84903F-2CA4-4414-A646-3A4A63F50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25E8E-F9FE-412C-9E0E-C87BB4B3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08AF2D-DAD3-4264-AB86-897BEDA8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F5B8E4-7D18-4C87-9771-7691CE3D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2B4A1-0C29-4A0E-8466-EC0AFF464A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18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F1262-62B8-4D91-99AE-BC904860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7284F3-FD8A-4500-810D-C10DC328A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BFD9DF-978E-489F-85D4-61E37B7A1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35BA0D-CB73-4B33-88E8-E50620ABF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652EEB9-61B7-4B1E-8F1F-1789A233D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DCBE1DB-405E-4C19-BAB2-C9BAA401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DFE97B-9615-4F14-B7A7-5E0AB3203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24B8F2B-B9C6-443F-BB16-27CDE1418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550C6-ECE7-4993-A723-220EC00E85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587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B45FA-DCC2-41C8-818A-4136DB2F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05DD63-8439-418D-80E8-1F68800F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2F087E-58BF-453C-AD63-A3E7DAAB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573F0F-742D-4406-8919-327B65C78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41E76-4CAC-4003-88CF-418A0EA9DE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289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4F4AA3-C965-49A0-B659-B1A126027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60DC27-B881-4ECD-B974-CB42E171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5492C6-75D1-45FD-A486-804AAA50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82605-832A-4125-A439-8A4265C502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52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535DF-69C4-40BE-9011-9BE883D6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2BCB7B-93C0-4AB1-9EE7-37B450C1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47C8BF-2082-4261-8BDE-4D9BEC9D5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9A473A-40C0-47EA-BA0D-4966373E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D7CC1-C085-4C83-A764-5A9EE68F1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2025EF-8817-49F5-84B8-9CD6DB06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DDE8F-E56B-4D1D-A95A-D31C7C4905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77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B31647-DC53-423B-80F1-F411860DC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40F725E-9493-4ED5-B7B1-266D8BA3B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C3EEFB-F62C-4913-8450-1DD6841A8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CB6854-87B3-4695-B3E6-A35E12FB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6A5448-A6CE-46D1-80C8-5796CEB66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78F952-C0C9-4A4B-B428-EAFA0BBF8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CE11A-302E-49DB-991F-EBA7376212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823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65BC63-69E0-4E5E-BDC5-BD852ED31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CF2A1F-A640-4EB4-B899-AFB1615CF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F81D37-0840-4C9D-A717-41627AF0BC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F82A6E1-CE69-4949-9408-3A690E4586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8C6B7C-BF06-4647-AB75-187351F1A8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E6A6B8-681B-43A7-8F7A-9818B96609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56F8A71-9854-42A8-9542-43A5B95EC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96752"/>
            <a:ext cx="7772400" cy="2924944"/>
          </a:xfrm>
        </p:spPr>
        <p:txBody>
          <a:bodyPr/>
          <a:lstStyle/>
          <a:p>
            <a:r>
              <a:rPr lang="en-US" altLang="ru-RU">
                <a:solidFill>
                  <a:srgbClr val="FF3300"/>
                </a:solidFill>
              </a:rPr>
              <a:t>18. </a:t>
            </a:r>
            <a:r>
              <a:rPr lang="ru-RU" altLang="ru-RU">
                <a:solidFill>
                  <a:srgbClr val="FF3300"/>
                </a:solidFill>
              </a:rPr>
              <a:t>Расстояние </a:t>
            </a:r>
            <a:r>
              <a:rPr lang="ru-RU" altLang="ru-RU" dirty="0">
                <a:solidFill>
                  <a:srgbClr val="FF3300"/>
                </a:solidFill>
              </a:rPr>
              <a:t>между точками. Уравнение окружности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13E47803-B50D-4980-AAB4-69C1E45CF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29731" name="Text Box 3">
            <a:extLst>
              <a:ext uri="{FF2B5EF4-FFF2-40B4-BE49-F238E27FC236}">
                <a16:creationId xmlns:a16="http://schemas.microsoft.com/office/drawing/2014/main" id="{D8A1BBA8-9199-434E-B53F-CE9E97F21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уравнение окружности: а) с центром в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(0, 0) и радиусом 1; б) с центром в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(1, -2) и радиусом 4.</a:t>
            </a:r>
          </a:p>
        </p:txBody>
      </p:sp>
      <p:sp>
        <p:nvSpPr>
          <p:cNvPr id="329732" name="Text Box 4">
            <a:extLst>
              <a:ext uri="{FF2B5EF4-FFF2-40B4-BE49-F238E27FC236}">
                <a16:creationId xmlns:a16="http://schemas.microsoft.com/office/drawing/2014/main" id="{D9F9FE3A-EBEE-4C2A-AE5B-3BBDB86F7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+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=1; </a:t>
            </a:r>
          </a:p>
        </p:txBody>
      </p:sp>
      <p:sp>
        <p:nvSpPr>
          <p:cNvPr id="329733" name="Text Box 5">
            <a:extLst>
              <a:ext uri="{FF2B5EF4-FFF2-40B4-BE49-F238E27FC236}">
                <a16:creationId xmlns:a16="http://schemas.microsoft.com/office/drawing/2014/main" id="{19C58F94-31C2-4D9D-BDEC-CEDEDC412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4102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(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i="1" dirty="0">
                <a:cs typeface="Times New Roman" panose="02020603050405020304" pitchFamily="18" charset="0"/>
              </a:rPr>
              <a:t>-</a:t>
            </a:r>
            <a:r>
              <a:rPr lang="ru-RU" altLang="ru-RU" sz="3200" dirty="0">
                <a:cs typeface="Times New Roman" panose="02020603050405020304" pitchFamily="18" charset="0"/>
              </a:rPr>
              <a:t>1)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+(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+2)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=16.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 autoUpdateAnimBg="0"/>
      <p:bldP spid="32973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715D7C0E-9F66-4547-80D6-5080A0788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31779" name="Text Box 3">
            <a:extLst>
              <a:ext uri="{FF2B5EF4-FFF2-40B4-BE49-F238E27FC236}">
                <a16:creationId xmlns:a16="http://schemas.microsoft.com/office/drawing/2014/main" id="{70BF9A74-6F4E-4BC2-9611-B30BC0A67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</a:t>
            </a:r>
            <a:r>
              <a:rPr lang="ru-RU" altLang="ru-RU" sz="3200" dirty="0">
                <a:cs typeface="Times New Roman" panose="02020603050405020304" pitchFamily="18" charset="0"/>
              </a:rPr>
              <a:t>ак расположена точка относительно окружности, заданной уравнением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 </a:t>
            </a:r>
            <a:r>
              <a:rPr lang="ru-RU" altLang="ru-RU" sz="3200" dirty="0">
                <a:cs typeface="Times New Roman" panose="02020603050405020304" pitchFamily="18" charset="0"/>
              </a:rPr>
              <a:t>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= 25, если она имеет координаты: а) (1, 2); б) (3, 4); в) (-4, 3); г) (0, 5); д) (5, -1).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31780" name="Text Box 4">
            <a:extLst>
              <a:ext uri="{FF2B5EF4-FFF2-40B4-BE49-F238E27FC236}">
                <a16:creationId xmlns:a16="http://schemas.microsoft.com/office/drawing/2014/main" id="{720790C0-47DC-49E3-AC61-ECC0E0BA6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Внутри окружности; </a:t>
            </a:r>
          </a:p>
        </p:txBody>
      </p:sp>
      <p:sp>
        <p:nvSpPr>
          <p:cNvPr id="331781" name="Text Box 5">
            <a:extLst>
              <a:ext uri="{FF2B5EF4-FFF2-40B4-BE49-F238E27FC236}">
                <a16:creationId xmlns:a16="http://schemas.microsoft.com/office/drawing/2014/main" id="{F5EC6CEC-E6DE-4906-8600-6AA19439A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2672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на окружности; </a:t>
            </a:r>
            <a:endParaRPr lang="ru-RU" altLang="ru-RU"/>
          </a:p>
        </p:txBody>
      </p:sp>
      <p:sp>
        <p:nvSpPr>
          <p:cNvPr id="331782" name="Text Box 6">
            <a:extLst>
              <a:ext uri="{FF2B5EF4-FFF2-40B4-BE49-F238E27FC236}">
                <a16:creationId xmlns:a16="http://schemas.microsoft.com/office/drawing/2014/main" id="{8502AE4E-F7CA-4BB6-9D85-41BB2E303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</a:t>
            </a:r>
            <a:r>
              <a:rPr lang="ru-RU" altLang="ru-RU" sz="3200"/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на окружности;</a:t>
            </a:r>
          </a:p>
        </p:txBody>
      </p:sp>
      <p:sp>
        <p:nvSpPr>
          <p:cNvPr id="331783" name="Text Box 7">
            <a:extLst>
              <a:ext uri="{FF2B5EF4-FFF2-40B4-BE49-F238E27FC236}">
                <a16:creationId xmlns:a16="http://schemas.microsoft.com/office/drawing/2014/main" id="{277EA546-B7C8-4D65-B7DE-F63CC3D17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181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на окружности;</a:t>
            </a:r>
          </a:p>
        </p:txBody>
      </p:sp>
      <p:sp>
        <p:nvSpPr>
          <p:cNvPr id="331784" name="Text Box 8">
            <a:extLst>
              <a:ext uri="{FF2B5EF4-FFF2-40B4-BE49-F238E27FC236}">
                <a16:creationId xmlns:a16="http://schemas.microsoft.com/office/drawing/2014/main" id="{280B3D2E-FBCF-4DBD-9EDE-10E50C348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7150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д) вне окружности.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utoUpdateAnimBg="0"/>
      <p:bldP spid="331781" grpId="0" autoUpdateAnimBg="0"/>
      <p:bldP spid="331782" grpId="0" autoUpdateAnimBg="0"/>
      <p:bldP spid="331783" grpId="0" autoUpdateAnimBg="0"/>
      <p:bldP spid="33178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FE517406-DAEF-4762-AEE7-330CC77A2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33827" name="Text Box 3">
            <a:extLst>
              <a:ext uri="{FF2B5EF4-FFF2-40B4-BE49-F238E27FC236}">
                <a16:creationId xmlns:a16="http://schemas.microsoft.com/office/drawing/2014/main" id="{63CC9959-3BF4-489D-B58D-D48C77C0C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координаты центра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 и радиус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 окружности, заданной уравнением: 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а) (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-2)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 </a:t>
            </a:r>
            <a:r>
              <a:rPr lang="ru-RU" altLang="ru-RU" sz="3200" dirty="0">
                <a:cs typeface="Times New Roman" panose="02020603050405020304" pitchFamily="18" charset="0"/>
              </a:rPr>
              <a:t>+ (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+5)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= 9; 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б)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+ (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-6)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= 11.</a:t>
            </a:r>
          </a:p>
        </p:txBody>
      </p:sp>
      <p:sp>
        <p:nvSpPr>
          <p:cNvPr id="333828" name="Text Box 4">
            <a:extLst>
              <a:ext uri="{FF2B5EF4-FFF2-40B4-BE49-F238E27FC236}">
                <a16:creationId xmlns:a16="http://schemas.microsoft.com/office/drawing/2014/main" id="{541AA329-2E32-494E-AC9A-F16F275D3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а) (2, -5), 3;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3831" name="Text Box 7">
                <a:extLst>
                  <a:ext uri="{FF2B5EF4-FFF2-40B4-BE49-F238E27FC236}">
                    <a16:creationId xmlns:a16="http://schemas.microsoft.com/office/drawing/2014/main" id="{A126E5CA-BAFC-4DD9-9944-60D2A1DA80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0200" y="5456238"/>
                <a:ext cx="2971800" cy="579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б) (0, 6),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  <m:r>
                      <a:rPr lang="ru-RU" alt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 xmlns="">
          <p:sp>
            <p:nvSpPr>
              <p:cNvPr id="333831" name="Text Box 7">
                <a:extLst>
                  <a:ext uri="{FF2B5EF4-FFF2-40B4-BE49-F238E27FC236}">
                    <a16:creationId xmlns:a16="http://schemas.microsoft.com/office/drawing/2014/main" id="{A126E5CA-BAFC-4DD9-9944-60D2A1DA8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0200" y="5456238"/>
                <a:ext cx="2971800" cy="579438"/>
              </a:xfrm>
              <a:prstGeom prst="rect">
                <a:avLst/>
              </a:prstGeom>
              <a:blipFill>
                <a:blip r:embed="rId3"/>
                <a:stretch>
                  <a:fillRect l="-5339" t="-14737" b="-336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/>
      <p:bldP spid="3338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72F3DA22-5FBD-4807-ABAE-3B9A79EEF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50211" name="Text Box 3">
            <a:extLst>
              <a:ext uri="{FF2B5EF4-FFF2-40B4-BE49-F238E27FC236}">
                <a16:creationId xmlns:a16="http://schemas.microsoft.com/office/drawing/2014/main" id="{9991394E-704D-4FA6-9E36-3BD6CE05A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Докажите, что уравнение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– 4</a:t>
            </a:r>
            <a:r>
              <a:rPr lang="en-US" altLang="ru-RU" sz="3200" i="1" dirty="0">
                <a:cs typeface="Times New Roman" panose="02020603050405020304" pitchFamily="18" charset="0"/>
              </a:rPr>
              <a:t>x </a:t>
            </a:r>
            <a:r>
              <a:rPr lang="ru-RU" altLang="ru-RU" sz="3200" dirty="0">
                <a:cs typeface="Times New Roman" panose="02020603050405020304" pitchFamily="18" charset="0"/>
              </a:rPr>
              <a:t>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= 0 задает окружность. Найдите ее радиус и координаты центра.</a:t>
            </a:r>
          </a:p>
        </p:txBody>
      </p:sp>
      <p:sp>
        <p:nvSpPr>
          <p:cNvPr id="350213" name="Text Box 5">
            <a:extLst>
              <a:ext uri="{FF2B5EF4-FFF2-40B4-BE49-F238E27FC236}">
                <a16:creationId xmlns:a16="http://schemas.microsoft.com/office/drawing/2014/main" id="{6C0E4C82-C6A5-4799-8B03-143C643D8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Уравнение окружности: (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i="1" dirty="0"/>
              <a:t> – </a:t>
            </a:r>
            <a:r>
              <a:rPr lang="ru-RU" altLang="ru-RU" sz="3200" dirty="0"/>
              <a:t>2)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/>
              <a:t>4. Ее радиус равен 2, центр имеет координаты (2, 0).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3D463947-698B-43B0-AAFA-125C1FF50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35876" name="Text Box 4">
            <a:extLst>
              <a:ext uri="{FF2B5EF4-FFF2-40B4-BE49-F238E27FC236}">
                <a16:creationId xmlns:a16="http://schemas.microsoft.com/office/drawing/2014/main" id="{67866D26-E480-4993-8B00-9E08C361D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(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-3)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+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= 11.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5875" name="Text Box 3">
                <a:extLst>
                  <a:ext uri="{FF2B5EF4-FFF2-40B4-BE49-F238E27FC236}">
                    <a16:creationId xmlns:a16="http://schemas.microsoft.com/office/drawing/2014/main" id="{8895101D-EB8A-47FA-8D15-8C4963A869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6389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Точка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(0,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) принадлежит окружности с центром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O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(3, 0). Напишите уравнение этой окружности.</a:t>
                </a:r>
              </a:p>
            </p:txBody>
          </p:sp>
        </mc:Choice>
        <mc:Fallback xmlns="">
          <p:sp>
            <p:nvSpPr>
              <p:cNvPr id="335875" name="Text Box 3">
                <a:extLst>
                  <a:ext uri="{FF2B5EF4-FFF2-40B4-BE49-F238E27FC236}">
                    <a16:creationId xmlns:a16="http://schemas.microsoft.com/office/drawing/2014/main" id="{8895101D-EB8A-47FA-8D15-8C4963A86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638910"/>
              </a:xfrm>
              <a:prstGeom prst="rect">
                <a:avLst/>
              </a:prstGeom>
              <a:blipFill>
                <a:blip r:embed="rId3"/>
                <a:stretch>
                  <a:fillRect l="-1809" t="-2230" r="-1740" b="-96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8067F4F8-C8B9-4E16-BE06-31AAA0590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37923" name="Text Box 3">
            <a:extLst>
              <a:ext uri="{FF2B5EF4-FFF2-40B4-BE49-F238E27FC236}">
                <a16:creationId xmlns:a16="http://schemas.microsoft.com/office/drawing/2014/main" id="{A3A3E409-59F7-4D39-A46B-5D27989CA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Даны точки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(2, 0), 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ru-RU" altLang="ru-RU" sz="3200" dirty="0">
                <a:cs typeface="Times New Roman" panose="02020603050405020304" pitchFamily="18" charset="0"/>
              </a:rPr>
              <a:t>(-2, 6). Найдите уравнение окружности, диаметром которой является отрезок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7924" name="Text Box 4">
            <a:extLst>
              <a:ext uri="{FF2B5EF4-FFF2-40B4-BE49-F238E27FC236}">
                <a16:creationId xmlns:a16="http://schemas.microsoft.com/office/drawing/2014/main" id="{F5B461A2-E4B4-49B9-ADA7-E2B8BE649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+ (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>
                <a:cs typeface="Times New Roman" panose="02020603050405020304" pitchFamily="18" charset="0"/>
              </a:rPr>
              <a:t>-3)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= 13.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FD40622D-E4B5-4127-9D21-6D68EE373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39971" name="Text Box 3">
            <a:extLst>
              <a:ext uri="{FF2B5EF4-FFF2-40B4-BE49-F238E27FC236}">
                <a16:creationId xmlns:a16="http://schemas.microsoft.com/office/drawing/2014/main" id="{758FC690-1CEB-494E-9290-0A5808747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уравнение окружности с центром в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(1, 2), касающейся оси абсцисс.</a:t>
            </a:r>
          </a:p>
        </p:txBody>
      </p:sp>
      <p:sp>
        <p:nvSpPr>
          <p:cNvPr id="339972" name="Text Box 4">
            <a:extLst>
              <a:ext uri="{FF2B5EF4-FFF2-40B4-BE49-F238E27FC236}">
                <a16:creationId xmlns:a16="http://schemas.microsoft.com/office/drawing/2014/main" id="{1133ECFD-AA60-4CE9-8750-526E4CE70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(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-1)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+ (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>
                <a:cs typeface="Times New Roman" panose="02020603050405020304" pitchFamily="18" charset="0"/>
              </a:rPr>
              <a:t>-2)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= 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20022212-BE2B-4230-9266-0B678EF0D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42021" name="Text Box 5">
            <a:extLst>
              <a:ext uri="{FF2B5EF4-FFF2-40B4-BE49-F238E27FC236}">
                <a16:creationId xmlns:a16="http://schemas.microsoft.com/office/drawing/2014/main" id="{8CCF2C44-DF3C-4AE0-9431-95DC3C556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(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+3)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+ (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ru-RU" altLang="ru-RU" sz="3200">
                <a:cs typeface="Times New Roman" panose="02020603050405020304" pitchFamily="18" charset="0"/>
              </a:rPr>
              <a:t>-4)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 = 25. </a:t>
            </a: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473E8BDB-A390-4FDC-A07D-671AB47D7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Составьте уравнение окружности с центром в точке </a:t>
            </a:r>
            <a:r>
              <a:rPr lang="ru-RU" altLang="ru-RU" sz="3200" i="1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(-3, 4), проходящей через начало координат.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0699BA39-33DA-431B-B158-39D0E6FD9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44069" name="Text Box 5">
            <a:extLst>
              <a:ext uri="{FF2B5EF4-FFF2-40B4-BE49-F238E27FC236}">
                <a16:creationId xmlns:a16="http://schemas.microsoft.com/office/drawing/2014/main" id="{A86945A9-47FE-4214-92FE-079298887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Каким неравенством задается геометрическое место точек, не принадлежащих кругу с центром в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0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0</a:t>
            </a:r>
            <a:r>
              <a:rPr lang="ru-RU" altLang="ru-RU" sz="3200" dirty="0">
                <a:cs typeface="Times New Roman" panose="02020603050405020304" pitchFamily="18" charset="0"/>
              </a:rPr>
              <a:t>) и радиусом </a:t>
            </a:r>
            <a:r>
              <a:rPr lang="en-US" altLang="ru-RU" sz="3200" i="1" dirty="0">
                <a:cs typeface="Times New Roman" panose="02020603050405020304" pitchFamily="18" charset="0"/>
              </a:rPr>
              <a:t>R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44067" name="Text Box 3">
            <a:extLst>
              <a:ext uri="{FF2B5EF4-FFF2-40B4-BE49-F238E27FC236}">
                <a16:creationId xmlns:a16="http://schemas.microsoft.com/office/drawing/2014/main" id="{5144B0EF-7901-40B4-9250-3A4D49CB4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(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en-US" altLang="ru-RU" sz="3200">
                <a:cs typeface="Times New Roman" panose="02020603050405020304" pitchFamily="18" charset="0"/>
              </a:rPr>
              <a:t> – </a:t>
            </a:r>
            <a:r>
              <a:rPr lang="en-US" altLang="ru-RU" sz="3200" i="1">
                <a:cs typeface="Times New Roman" panose="02020603050405020304" pitchFamily="18" charset="0"/>
              </a:rPr>
              <a:t>x</a:t>
            </a:r>
            <a:r>
              <a:rPr lang="en-US" altLang="ru-RU" sz="3200" baseline="-30000">
                <a:cs typeface="Times New Roman" panose="02020603050405020304" pitchFamily="18" charset="0"/>
              </a:rPr>
              <a:t>0</a:t>
            </a:r>
            <a:r>
              <a:rPr lang="en-US" altLang="ru-RU" sz="3200">
                <a:cs typeface="Times New Roman" panose="02020603050405020304" pitchFamily="18" charset="0"/>
              </a:rPr>
              <a:t>)</a:t>
            </a:r>
            <a:r>
              <a:rPr lang="en-US" altLang="ru-RU" sz="3200" baseline="30000">
                <a:cs typeface="Times New Roman" panose="02020603050405020304" pitchFamily="18" charset="0"/>
              </a:rPr>
              <a:t>2</a:t>
            </a:r>
            <a:r>
              <a:rPr lang="en-US" altLang="ru-RU" sz="3200">
                <a:cs typeface="Times New Roman" panose="02020603050405020304" pitchFamily="18" charset="0"/>
              </a:rPr>
              <a:t> + (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en-US" altLang="ru-RU" sz="3200">
                <a:cs typeface="Times New Roman" panose="02020603050405020304" pitchFamily="18" charset="0"/>
              </a:rPr>
              <a:t> – </a:t>
            </a:r>
            <a:r>
              <a:rPr lang="en-US" altLang="ru-RU" sz="3200" i="1">
                <a:cs typeface="Times New Roman" panose="02020603050405020304" pitchFamily="18" charset="0"/>
              </a:rPr>
              <a:t>y</a:t>
            </a:r>
            <a:r>
              <a:rPr lang="en-US" altLang="ru-RU" sz="3200" baseline="-30000">
                <a:cs typeface="Times New Roman" panose="02020603050405020304" pitchFamily="18" charset="0"/>
              </a:rPr>
              <a:t>0</a:t>
            </a:r>
            <a:r>
              <a:rPr lang="en-US" altLang="ru-RU" sz="3200">
                <a:cs typeface="Times New Roman" panose="02020603050405020304" pitchFamily="18" charset="0"/>
              </a:rPr>
              <a:t>)</a:t>
            </a:r>
            <a:r>
              <a:rPr lang="en-US" altLang="ru-RU" sz="3200" baseline="30000">
                <a:cs typeface="Times New Roman" panose="02020603050405020304" pitchFamily="18" charset="0"/>
              </a:rPr>
              <a:t>2</a:t>
            </a:r>
            <a:r>
              <a:rPr lang="en-US" altLang="ru-RU" sz="3200">
                <a:cs typeface="Times New Roman" panose="02020603050405020304" pitchFamily="18" charset="0"/>
              </a:rPr>
              <a:t> &gt; </a:t>
            </a:r>
            <a:r>
              <a:rPr lang="en-US" altLang="ru-RU" sz="3200" i="1">
                <a:cs typeface="Times New Roman" panose="02020603050405020304" pitchFamily="18" charset="0"/>
              </a:rPr>
              <a:t>R</a:t>
            </a:r>
            <a:r>
              <a:rPr lang="en-US" altLang="ru-RU" sz="3200" baseline="30000">
                <a:cs typeface="Times New Roman" panose="02020603050405020304" pitchFamily="18" charset="0"/>
              </a:rPr>
              <a:t>2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0699BA39-33DA-431B-B158-39D0E6FD9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44069" name="Text Box 5">
            <a:extLst>
              <a:ext uri="{FF2B5EF4-FFF2-40B4-BE49-F238E27FC236}">
                <a16:creationId xmlns:a16="http://schemas.microsoft.com/office/drawing/2014/main" id="{A86945A9-47FE-4214-92FE-079298887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Какого радиуса должна быть окружность с центром в начале координат, чтобы она касалась внешним образом окружности с центром в точке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(8, 6) и радиусом 2?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44067" name="Text Box 3">
            <a:extLst>
              <a:ext uri="{FF2B5EF4-FFF2-40B4-BE49-F238E27FC236}">
                <a16:creationId xmlns:a16="http://schemas.microsoft.com/office/drawing/2014/main" id="{5144B0EF-7901-40B4-9250-3A4D49CB4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8</a:t>
            </a:r>
            <a:r>
              <a:rPr lang="en-US" altLang="ru-RU" sz="3200" dirty="0">
                <a:cs typeface="Times New Roman" panose="02020603050405020304" pitchFamily="18" charset="0"/>
              </a:rPr>
              <a:t>.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84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1FE86448-82E7-445D-B35A-CBA89E4E0C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94" y="125412"/>
                <a:ext cx="9105106" cy="14759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0000"/>
                    </a:solidFill>
                  </a:rPr>
                  <a:t>	Теорема. </a:t>
                </a:r>
                <a:r>
                  <a:rPr lang="ru-RU" altLang="ru-RU" sz="2800" dirty="0"/>
                  <a:t>Расстояние между точками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),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 на плоскости с заданными координатами</a:t>
                </a:r>
                <a:r>
                  <a:rPr lang="ru-RU" altLang="ru-RU" sz="2800" dirty="0"/>
                  <a:t> выражается формулой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/>
                  <a:t>A</a:t>
                </a:r>
                <a:r>
                  <a:rPr lang="ru-RU" sz="2800" baseline="-25000" dirty="0"/>
                  <a:t>1</a:t>
                </a:r>
                <a:r>
                  <a:rPr lang="en-US" sz="2800" i="1" dirty="0"/>
                  <a:t>A</a:t>
                </a:r>
                <a:r>
                  <a:rPr lang="ru-RU" sz="2800" baseline="-25000" dirty="0"/>
                  <a:t>2</a:t>
                </a:r>
                <a:r>
                  <a:rPr lang="ru-RU" sz="28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1FE86448-82E7-445D-B35A-CBA89E4E0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94" y="125412"/>
                <a:ext cx="9105106" cy="1475917"/>
              </a:xfrm>
              <a:prstGeom prst="rect">
                <a:avLst/>
              </a:prstGeom>
              <a:blipFill>
                <a:blip r:embed="rId3"/>
                <a:stretch>
                  <a:fillRect l="-1339" t="-4545" r="-1406" b="-95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201" name="Picture 41">
            <a:extLst>
              <a:ext uri="{FF2B5EF4-FFF2-40B4-BE49-F238E27FC236}">
                <a16:creationId xmlns:a16="http://schemas.microsoft.com/office/drawing/2014/main" id="{5F6560F6-EDE1-4FFE-BB18-BA191C961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08585"/>
            <a:ext cx="2293514" cy="2136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5BC30D2E-41E3-40A7-B4D3-782A29C17F8C}"/>
              </a:ext>
            </a:extLst>
          </p:cNvPr>
          <p:cNvGrpSpPr/>
          <p:nvPr/>
        </p:nvGrpSpPr>
        <p:grpSpPr>
          <a:xfrm>
            <a:off x="-36512" y="1825372"/>
            <a:ext cx="9180512" cy="4636770"/>
            <a:chOff x="-36512" y="1825372"/>
            <a:chExt cx="9180512" cy="46367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16">
                  <a:extLst>
                    <a:ext uri="{FF2B5EF4-FFF2-40B4-BE49-F238E27FC236}">
                      <a16:creationId xmlns:a16="http://schemas.microsoft.com/office/drawing/2014/main" id="{2D67FFAF-057A-4B5E-BA01-37F5CB68F1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43808" y="1825372"/>
                  <a:ext cx="6300192" cy="163121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2800" dirty="0">
                      <a:solidFill>
                        <a:srgbClr val="FF0000"/>
                      </a:solidFill>
                    </a:rPr>
                    <a:t>	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Рассмот­рим случай, когда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x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≠</m:t>
                      </m:r>
                    </m:oMath>
                  </a14:m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x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2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,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y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≠</m:t>
                      </m:r>
                    </m:oMath>
                  </a14:m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y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2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. Обозначим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A 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точку с координатами (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x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2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,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y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). В прямоугольном треуголь­нике </a:t>
                  </a:r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АА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А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2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имеем </a:t>
                  </a:r>
                  <a:r>
                    <a:rPr lang="ru-RU" i="1" dirty="0">
                      <a:effectLst/>
                      <a:ea typeface="Times New Roman" panose="02020603050405020304" pitchFamily="18" charset="0"/>
                    </a:rPr>
                    <a:t>АА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= |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x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2 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–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x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|,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AA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2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= |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y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2 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– </a:t>
                  </a:r>
                  <a:r>
                    <a:rPr lang="en-US" i="1" dirty="0">
                      <a:effectLst/>
                      <a:ea typeface="Times New Roman" panose="02020603050405020304" pitchFamily="18" charset="0"/>
                    </a:rPr>
                    <a:t>y</a:t>
                  </a:r>
                  <a:r>
                    <a:rPr lang="ru-RU" baseline="-25000" dirty="0">
                      <a:effectLst/>
                      <a:ea typeface="Times New Roman" panose="02020603050405020304" pitchFamily="18" charset="0"/>
                    </a:rPr>
                    <a:t>1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|.</a:t>
                  </a:r>
                  <a:endPara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Text Box 16">
                  <a:extLst>
                    <a:ext uri="{FF2B5EF4-FFF2-40B4-BE49-F238E27FC236}">
                      <a16:creationId xmlns:a16="http://schemas.microsoft.com/office/drawing/2014/main" id="{2D67FFAF-057A-4B5E-BA01-37F5CB68F1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43808" y="1825372"/>
                  <a:ext cx="6300192" cy="1631216"/>
                </a:xfrm>
                <a:prstGeom prst="rect">
                  <a:avLst/>
                </a:prstGeom>
                <a:blipFill>
                  <a:blip r:embed="rId6"/>
                  <a:stretch>
                    <a:fillRect l="-1549" r="-1452" b="-746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Box 16">
                  <a:extLst>
                    <a:ext uri="{FF2B5EF4-FFF2-40B4-BE49-F238E27FC236}">
                      <a16:creationId xmlns:a16="http://schemas.microsoft.com/office/drawing/2014/main" id="{BCB4441D-F421-4763-9C3B-125389DAD5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36512" y="3645024"/>
                  <a:ext cx="9180512" cy="28171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ru-RU" altLang="ru-RU" sz="2800" dirty="0">
                      <a:solidFill>
                        <a:srgbClr val="FF0000"/>
                      </a:solidFill>
                    </a:rPr>
                    <a:t>	</a:t>
                  </a:r>
                  <a:r>
                    <a:rPr lang="ru-RU" dirty="0">
                      <a:effectLst/>
                      <a:ea typeface="Times New Roman" panose="02020603050405020304" pitchFamily="18" charset="0"/>
                    </a:rPr>
                    <a:t> </a:t>
                  </a:r>
                  <a:r>
                    <a:rPr lang="ru-RU" dirty="0"/>
                    <a:t>Применяя теорему Пифагора к этому треугольнику </a:t>
                  </a:r>
                  <a:r>
                    <a:rPr lang="en-US" i="1" dirty="0"/>
                    <a:t>AA</a:t>
                  </a:r>
                  <a:r>
                    <a:rPr lang="ru-RU" baseline="-25000" dirty="0"/>
                    <a:t>1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, получим следующую формулу расстояния между точками на координатной плоскости:</a:t>
                  </a:r>
                </a:p>
                <a:p>
                  <a:pPr algn="ctr"/>
                  <a:r>
                    <a:rPr lang="en-US" i="1" dirty="0"/>
                    <a:t>A</a:t>
                  </a:r>
                  <a:r>
                    <a:rPr lang="ru-RU" baseline="-25000" dirty="0"/>
                    <a:t>1</a:t>
                  </a:r>
                  <a:r>
                    <a:rPr lang="en-US" i="1" dirty="0"/>
                    <a:t>A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a14:m>
                  <a:r>
                    <a:rPr lang="ru-RU" dirty="0"/>
                    <a:t>.</a:t>
                  </a:r>
                </a:p>
                <a:p>
                  <a:pPr algn="just"/>
                  <a:r>
                    <a:rPr lang="ru-RU" dirty="0"/>
                    <a:t>	</a:t>
                  </a:r>
                </a:p>
                <a:p>
                  <a:pPr algn="just"/>
                  <a:r>
                    <a:rPr lang="ru-RU" dirty="0"/>
                    <a:t>	Самостоятельно докажите, что найденная формула остаётся верной и в случаях, когда  </a:t>
                  </a:r>
                  <a:r>
                    <a:rPr lang="en-US" i="1" dirty="0"/>
                    <a:t>x</a:t>
                  </a:r>
                  <a:r>
                    <a:rPr lang="ru-RU" baseline="-25000" dirty="0"/>
                    <a:t>1</a:t>
                  </a:r>
                  <a:r>
                    <a:rPr lang="ru-RU" dirty="0"/>
                    <a:t> = </a:t>
                  </a:r>
                  <a:r>
                    <a:rPr lang="en-US" i="1" dirty="0"/>
                    <a:t>x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 или </a:t>
                  </a:r>
                  <a:r>
                    <a:rPr lang="en-US" i="1" dirty="0"/>
                    <a:t>y</a:t>
                  </a:r>
                  <a:r>
                    <a:rPr lang="ru-RU" baseline="-25000" dirty="0"/>
                    <a:t>1</a:t>
                  </a:r>
                  <a:r>
                    <a:rPr lang="ru-RU" dirty="0"/>
                    <a:t> = </a:t>
                  </a:r>
                  <a:r>
                    <a:rPr lang="en-US" i="1" dirty="0"/>
                    <a:t>y</a:t>
                  </a:r>
                  <a:r>
                    <a:rPr lang="ru-RU" baseline="-25000" dirty="0"/>
                    <a:t>2</a:t>
                  </a:r>
                  <a:r>
                    <a:rPr lang="ru-RU" dirty="0"/>
                    <a:t>.</a:t>
                  </a:r>
                  <a:endPara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3" name="Text Box 16">
                  <a:extLst>
                    <a:ext uri="{FF2B5EF4-FFF2-40B4-BE49-F238E27FC236}">
                      <a16:creationId xmlns:a16="http://schemas.microsoft.com/office/drawing/2014/main" id="{BCB4441D-F421-4763-9C3B-125389DAD5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36512" y="3645024"/>
                  <a:ext cx="9180512" cy="2817118"/>
                </a:xfrm>
                <a:prstGeom prst="rect">
                  <a:avLst/>
                </a:prstGeom>
                <a:blipFill>
                  <a:blip r:embed="rId7"/>
                  <a:stretch>
                    <a:fillRect l="-996" r="-1062" b="-411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6067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BF9B14A2-DAB5-4912-80E4-2E412877B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46115" name="Text Box 3">
            <a:extLst>
              <a:ext uri="{FF2B5EF4-FFF2-40B4-BE49-F238E27FC236}">
                <a16:creationId xmlns:a16="http://schemas.microsoft.com/office/drawing/2014/main" id="{9914DF15-E823-4C6E-8A46-EB393664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(4</a:t>
            </a:r>
            <a:r>
              <a:rPr lang="en-US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>
                <a:cs typeface="Times New Roman" panose="02020603050405020304" pitchFamily="18" charset="0"/>
              </a:rPr>
              <a:t>0).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346116" name="Text Box 4">
            <a:extLst>
              <a:ext uri="{FF2B5EF4-FFF2-40B4-BE49-F238E27FC236}">
                <a16:creationId xmlns:a16="http://schemas.microsoft.com/office/drawing/2014/main" id="{A44DB1C4-873F-47F3-9F0D-015840DA6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оси абсцисс найдите точку, равноудаленную от точек  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(1, 2), 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ru-RU" altLang="ru-RU" sz="3200" dirty="0">
                <a:cs typeface="Times New Roman" panose="02020603050405020304" pitchFamily="18" charset="0"/>
              </a:rPr>
              <a:t>(2, 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BF9B14A2-DAB5-4912-80E4-2E412877B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46115" name="Text Box 3">
            <a:extLst>
              <a:ext uri="{FF2B5EF4-FFF2-40B4-BE49-F238E27FC236}">
                <a16:creationId xmlns:a16="http://schemas.microsoft.com/office/drawing/2014/main" id="{9914DF15-E823-4C6E-8A46-EB393664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830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sz="2800" dirty="0"/>
              <a:t>а) (0, 3); б) (0, -4).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46116" name="Text Box 4">
            <a:extLst>
              <a:ext uri="{FF2B5EF4-FFF2-40B4-BE49-F238E27FC236}">
                <a16:creationId xmlns:a16="http://schemas.microsoft.com/office/drawing/2014/main" id="{A44DB1C4-873F-47F3-9F0D-015840DA6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оси ординат найдите точку, равноудалённую от точек: а)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(2, 2),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(2, 4); б)   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(5, 1),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3).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5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5093DE3C-F9C0-46BB-B9F2-3637852FB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348163" name="Text Box 3">
            <a:extLst>
              <a:ext uri="{FF2B5EF4-FFF2-40B4-BE49-F238E27FC236}">
                <a16:creationId xmlns:a16="http://schemas.microsoft.com/office/drawing/2014/main" id="{7D5C075D-F667-485C-9CD1-E32EC6EF2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(3</a:t>
            </a:r>
            <a:r>
              <a:rPr lang="en-US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>
                <a:cs typeface="Times New Roman" panose="02020603050405020304" pitchFamily="18" charset="0"/>
              </a:rPr>
              <a:t>3).</a:t>
            </a:r>
          </a:p>
        </p:txBody>
      </p:sp>
      <p:sp>
        <p:nvSpPr>
          <p:cNvPr id="348164" name="Text Box 4">
            <a:extLst>
              <a:ext uri="{FF2B5EF4-FFF2-40B4-BE49-F238E27FC236}">
                <a16:creationId xmlns:a16="http://schemas.microsoft.com/office/drawing/2014/main" id="{E28A936A-DF68-448D-BD35-FEF14C85D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точку, равноудаленную от осей координат и от точки с координатами (3, 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5093DE3C-F9C0-46BB-B9F2-3637852FB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348163" name="Text Box 3">
            <a:extLst>
              <a:ext uri="{FF2B5EF4-FFF2-40B4-BE49-F238E27FC236}">
                <a16:creationId xmlns:a16="http://schemas.microsoft.com/office/drawing/2014/main" id="{7D5C075D-F667-485C-9CD1-E32EC6EF2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830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sz="2800" dirty="0"/>
              <a:t>а) (1, 1); б) (1, 0).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48164" name="Text Box 4">
            <a:extLst>
              <a:ext uri="{FF2B5EF4-FFF2-40B4-BE49-F238E27FC236}">
                <a16:creationId xmlns:a16="http://schemas.microsoft.com/office/drawing/2014/main" id="{E28A936A-DF68-448D-BD35-FEF14C85D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Найдите точку, равноудалённую от точек: а)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(0, 0),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(0, 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(2, 0); б)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(2, 0),    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-1),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1).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7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5093DE3C-F9C0-46BB-B9F2-3637852FB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348163" name="Text Box 3">
            <a:extLst>
              <a:ext uri="{FF2B5EF4-FFF2-40B4-BE49-F238E27FC236}">
                <a16:creationId xmlns:a16="http://schemas.microsoft.com/office/drawing/2014/main" id="{7D5C075D-F667-485C-9CD1-E32EC6EF2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830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sz="2800" dirty="0"/>
              <a:t>а) Прямоугольный; б) равнобедренный.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48164" name="Text Box 4">
            <a:extLst>
              <a:ext uri="{FF2B5EF4-FFF2-40B4-BE49-F238E27FC236}">
                <a16:creationId xmlns:a16="http://schemas.microsoft.com/office/drawing/2014/main" id="{E28A936A-DF68-448D-BD35-FEF14C85D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Определите вид треугольника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если его вершины имеют координаты: а)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(-1, -2),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(-1, 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-2); б)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(-2, -2),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(-2, 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0).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4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5093DE3C-F9C0-46BB-B9F2-3637852FB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348163" name="Text Box 3">
            <a:extLst>
              <a:ext uri="{FF2B5EF4-FFF2-40B4-BE49-F238E27FC236}">
                <a16:creationId xmlns:a16="http://schemas.microsoft.com/office/drawing/2014/main" id="{7D5C075D-F667-485C-9CD1-E32EC6EF2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21088"/>
            <a:ext cx="8610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sz="2800" dirty="0"/>
              <a:t>а) Квадрат; б) прямоугольник; в) параллелограмм; г) равнобедренная трапеция.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48164" name="Text Box 4">
            <a:extLst>
              <a:ext uri="{FF2B5EF4-FFF2-40B4-BE49-F238E27FC236}">
                <a16:creationId xmlns:a16="http://schemas.microsoft.com/office/drawing/2014/main" id="{E28A936A-DF68-448D-BD35-FEF14C85D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10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Определите вид четырёхугольника, если его вершины имеют координаты: а)      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(0, -2),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(-2, 0),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(0, 2),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(2, 0); б)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-2),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(-1, 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3),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(3, -1); в)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-2),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(2, 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(4, 1),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(3, -3); г)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(-1, -2),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(-1, 2),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(2, 1),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(2, -1).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9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537BA80D-2865-40B8-A7C8-AA9F40E4F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Уравнение окружности</a:t>
            </a:r>
          </a:p>
        </p:txBody>
      </p:sp>
      <p:sp>
        <p:nvSpPr>
          <p:cNvPr id="307203" name="Text Box 3">
            <a:extLst>
              <a:ext uri="{FF2B5EF4-FFF2-40B4-BE49-F238E27FC236}">
                <a16:creationId xmlns:a16="http://schemas.microsoft.com/office/drawing/2014/main" id="{1F157B4B-06A8-4F87-95D9-6F390EC64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2800" dirty="0"/>
              <a:t>	О</a:t>
            </a:r>
            <a:r>
              <a:rPr lang="ru-RU" altLang="ru-RU" sz="2800" dirty="0">
                <a:cs typeface="Times New Roman" panose="02020603050405020304" pitchFamily="18" charset="0"/>
              </a:rPr>
              <a:t>кружност</a:t>
            </a:r>
            <a:r>
              <a:rPr lang="ru-RU" altLang="ru-RU" sz="2800" dirty="0"/>
              <a:t>ь</a:t>
            </a:r>
            <a:r>
              <a:rPr lang="ru-RU" altLang="ru-RU" sz="2800" dirty="0">
                <a:cs typeface="Times New Roman" panose="02020603050405020304" pitchFamily="18" charset="0"/>
              </a:rPr>
              <a:t> с центром в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0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0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0</a:t>
            </a:r>
            <a:r>
              <a:rPr lang="ru-RU" altLang="ru-RU" sz="2800" dirty="0">
                <a:cs typeface="Times New Roman" panose="02020603050405020304" pitchFamily="18" charset="0"/>
              </a:rPr>
              <a:t>) и радиусом 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задается уравнением </a:t>
            </a:r>
          </a:p>
          <a:p>
            <a:pPr algn="ctr">
              <a:spcBef>
                <a:spcPts val="0"/>
              </a:spcBef>
            </a:pP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8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8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(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ru-RU" sz="28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8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08" name="Text Box 8">
                <a:extLst>
                  <a:ext uri="{FF2B5EF4-FFF2-40B4-BE49-F238E27FC236}">
                    <a16:creationId xmlns:a16="http://schemas.microsoft.com/office/drawing/2014/main" id="{6A0A1022-6766-4AA0-BD6F-652164BC67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905000"/>
                <a:ext cx="9144000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2800" dirty="0"/>
                  <a:t>	Круг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с центром в точке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0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0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0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 и радиусом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R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/>
                  <a:t>задается уравнением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ru-RU" sz="28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sz="2800" i="1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x </a:t>
                </a:r>
                <a:r>
                  <a:rPr lang="ru-RU" sz="28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– </a:t>
                </a:r>
                <a:r>
                  <a:rPr lang="en-US" sz="2800" i="1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sz="2800" baseline="-250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0</a:t>
                </a:r>
                <a:r>
                  <a:rPr lang="ru-RU" sz="28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)</a:t>
                </a:r>
                <a:r>
                  <a:rPr lang="ru-RU" sz="2800" baseline="300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 + (</a:t>
                </a:r>
                <a:r>
                  <a:rPr lang="en-US" sz="2800" i="1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y </a:t>
                </a:r>
                <a:r>
                  <a:rPr lang="ru-RU" sz="28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– </a:t>
                </a:r>
                <a:r>
                  <a:rPr lang="en-US" sz="2800" i="1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sz="2800" baseline="-250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0</a:t>
                </a:r>
                <a:r>
                  <a:rPr lang="ru-RU" sz="28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)</a:t>
                </a:r>
                <a:r>
                  <a:rPr lang="ru-RU" sz="2800" baseline="300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ru-RU" sz="28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R</a:t>
                </a:r>
                <a:r>
                  <a:rPr lang="ru-RU" sz="2800" baseline="300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sz="2800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7208" name="Text Box 8">
                <a:extLst>
                  <a:ext uri="{FF2B5EF4-FFF2-40B4-BE49-F238E27FC236}">
                    <a16:creationId xmlns:a16="http://schemas.microsoft.com/office/drawing/2014/main" id="{6A0A1022-6766-4AA0-BD6F-652164BC6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905000"/>
                <a:ext cx="9144000" cy="1384995"/>
              </a:xfrm>
              <a:prstGeom prst="rect">
                <a:avLst/>
              </a:prstGeom>
              <a:blipFill>
                <a:blip r:embed="rId3"/>
                <a:stretch>
                  <a:fillRect l="-1333" t="-4846" r="-1333" b="-110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210" name="Picture 10">
            <a:extLst>
              <a:ext uri="{FF2B5EF4-FFF2-40B4-BE49-F238E27FC236}">
                <a16:creationId xmlns:a16="http://schemas.microsoft.com/office/drawing/2014/main" id="{EAE04502-D7B0-4F44-92BE-ACEFB8D44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347345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11" name="Picture 11">
            <a:extLst>
              <a:ext uri="{FF2B5EF4-FFF2-40B4-BE49-F238E27FC236}">
                <a16:creationId xmlns:a16="http://schemas.microsoft.com/office/drawing/2014/main" id="{CE956E42-B660-400B-8F15-B39D3B315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347345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7EF93D0C-4455-462D-999C-B94A48E94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Пример 1</a:t>
            </a: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AD35493B-C7B2-48C0-8D21-41B9DD1E1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К</a:t>
            </a:r>
            <a:r>
              <a:rPr lang="ru-RU" altLang="ru-RU" sz="3200" dirty="0">
                <a:cs typeface="Times New Roman" panose="02020603050405020304" pitchFamily="18" charset="0"/>
              </a:rPr>
              <a:t>ак расположена точка относительно окружности, заданной уравнением (</a:t>
            </a:r>
            <a:r>
              <a:rPr lang="en-US" altLang="ru-RU" sz="3200" i="1" dirty="0">
                <a:cs typeface="Times New Roman" panose="02020603050405020304" pitchFamily="18" charset="0"/>
              </a:rPr>
              <a:t>x </a:t>
            </a:r>
            <a:r>
              <a:rPr lang="ru-RU" altLang="ru-RU" sz="3200" dirty="0">
                <a:cs typeface="Times New Roman" panose="02020603050405020304" pitchFamily="18" charset="0"/>
              </a:rPr>
              <a:t>– 2)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+ (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– 1)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= 5, если она имеет координаты: а) (2, 3); б) (4, 2); в) (3, 4); г) (1, -1).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67954" name="Text Box 18">
            <a:extLst>
              <a:ext uri="{FF2B5EF4-FFF2-40B4-BE49-F238E27FC236}">
                <a16:creationId xmlns:a16="http://schemas.microsoft.com/office/drawing/2014/main" id="{5243D680-5330-418D-A9D0-0BC776139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814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ru-RU" altLang="ru-RU" sz="3200"/>
              <a:t>Т</a:t>
            </a:r>
            <a:r>
              <a:rPr lang="ru-RU" altLang="ru-RU" sz="3200">
                <a:cs typeface="Times New Roman" panose="02020603050405020304" pitchFamily="18" charset="0"/>
              </a:rPr>
              <a:t>очка расположена внутри окружности; </a:t>
            </a:r>
            <a:endParaRPr lang="ru-RU" altLang="ru-RU" sz="3200"/>
          </a:p>
        </p:txBody>
      </p:sp>
      <p:sp>
        <p:nvSpPr>
          <p:cNvPr id="167957" name="Text Box 21">
            <a:extLst>
              <a:ext uri="{FF2B5EF4-FFF2-40B4-BE49-F238E27FC236}">
                <a16:creationId xmlns:a16="http://schemas.microsoft.com/office/drawing/2014/main" id="{62296D94-F140-425D-9E01-26080C262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708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точка принадлежит окружности; </a:t>
            </a:r>
            <a:endParaRPr lang="ru-RU" altLang="ru-RU"/>
          </a:p>
        </p:txBody>
      </p:sp>
      <p:sp>
        <p:nvSpPr>
          <p:cNvPr id="167958" name="Text Box 22">
            <a:extLst>
              <a:ext uri="{FF2B5EF4-FFF2-40B4-BE49-F238E27FC236}">
                <a16:creationId xmlns:a16="http://schemas.microsoft.com/office/drawing/2014/main" id="{872CE862-E316-4B5D-988A-31B5C825F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708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точка расположена вне окружности</a:t>
            </a:r>
            <a:r>
              <a:rPr lang="en-US" altLang="ru-RU" sz="3200">
                <a:cs typeface="Times New Roman" panose="02020603050405020304" pitchFamily="18" charset="0"/>
              </a:rPr>
              <a:t>;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167959" name="Text Box 23">
            <a:extLst>
              <a:ext uri="{FF2B5EF4-FFF2-40B4-BE49-F238E27FC236}">
                <a16:creationId xmlns:a16="http://schemas.microsoft.com/office/drawing/2014/main" id="{3FD6F1AF-D424-4A33-895C-39ED80A0A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29200"/>
            <a:ext cx="708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точка принадлежит окружности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4" grpId="0" autoUpdateAnimBg="0"/>
      <p:bldP spid="167957" grpId="0" autoUpdateAnimBg="0"/>
      <p:bldP spid="167958" grpId="0" autoUpdateAnimBg="0"/>
      <p:bldP spid="16795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F6A6EE45-857E-4C6F-A282-0FDE27922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Пример 2</a:t>
            </a:r>
          </a:p>
        </p:txBody>
      </p:sp>
      <p:sp>
        <p:nvSpPr>
          <p:cNvPr id="321539" name="Text Box 3">
            <a:extLst>
              <a:ext uri="{FF2B5EF4-FFF2-40B4-BE49-F238E27FC236}">
                <a16:creationId xmlns:a16="http://schemas.microsoft.com/office/drawing/2014/main" id="{000132D5-3242-4989-9715-1A5CAD4EB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уравнение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+ 2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– 4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ru-RU" altLang="ru-RU" sz="2800" dirty="0">
                <a:cs typeface="Times New Roman" panose="02020603050405020304" pitchFamily="18" charset="0"/>
              </a:rPr>
              <a:t> – 4 = 0 задает окружность. Найдите координаты центра и радиус окружности.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21541" name="Text Box 5">
            <a:extLst>
              <a:ext uri="{FF2B5EF4-FFF2-40B4-BE49-F238E27FC236}">
                <a16:creationId xmlns:a16="http://schemas.microsoft.com/office/drawing/2014/main" id="{A30FA514-31B7-4018-957D-C8EA7D1DB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9718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/>
              <a:t>Данное уравнение можно переписать в виде     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dirty="0">
                <a:cs typeface="Times New Roman" panose="02020603050405020304" pitchFamily="18" charset="0"/>
              </a:rPr>
              <a:t> + 1)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+ (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ru-RU" altLang="ru-RU" sz="2800" dirty="0">
                <a:cs typeface="Times New Roman" panose="02020603050405020304" pitchFamily="18" charset="0"/>
              </a:rPr>
              <a:t> – 2)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>
                <a:cs typeface="Times New Roman" panose="02020603050405020304" pitchFamily="18" charset="0"/>
              </a:rPr>
              <a:t> = 9. </a:t>
            </a:r>
            <a:r>
              <a:rPr lang="ru-RU" altLang="ru-RU" sz="2800" dirty="0"/>
              <a:t>Оно</a:t>
            </a:r>
            <a:r>
              <a:rPr lang="ru-RU" altLang="ru-RU" sz="2800" dirty="0">
                <a:cs typeface="Times New Roman" panose="02020603050405020304" pitchFamily="18" charset="0"/>
              </a:rPr>
              <a:t> задает окружность с центром в точке  с координатами (-1, 2) и радиусом 3.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D60A671A-03FF-47DF-AA93-E15E7624A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49507" name="Text Box 3">
            <a:extLst>
              <a:ext uri="{FF2B5EF4-FFF2-40B4-BE49-F238E27FC236}">
                <a16:creationId xmlns:a16="http://schemas.microsoft.com/office/drawing/2014/main" id="{D60389C5-3EED-4A85-97B7-6ED9509EA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расстояние между точками: а)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(1, 2) 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(-1, 1); б)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(3, 4)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(3, -1).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9524" name="Text Box 20">
                <a:extLst>
                  <a:ext uri="{FF2B5EF4-FFF2-40B4-BE49-F238E27FC236}">
                    <a16:creationId xmlns:a16="http://schemas.microsoft.com/office/drawing/2014/main" id="{A4E83754-1887-4C74-A238-E89E42C699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4648200"/>
                <a:ext cx="8686800" cy="636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а)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</a:t>
                </a:r>
              </a:p>
            </p:txBody>
          </p:sp>
        </mc:Choice>
        <mc:Fallback>
          <p:sp>
            <p:nvSpPr>
              <p:cNvPr id="149524" name="Text Box 20">
                <a:extLst>
                  <a:ext uri="{FF2B5EF4-FFF2-40B4-BE49-F238E27FC236}">
                    <a16:creationId xmlns:a16="http://schemas.microsoft.com/office/drawing/2014/main" id="{A4E83754-1887-4C74-A238-E89E42C69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648200"/>
                <a:ext cx="8686800" cy="636200"/>
              </a:xfrm>
              <a:prstGeom prst="rect">
                <a:avLst/>
              </a:prstGeom>
              <a:blipFill>
                <a:blip r:embed="rId3"/>
                <a:stretch>
                  <a:fillRect l="-1754" t="-4808" b="-298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9527" name="Text Box 23">
            <a:extLst>
              <a:ext uri="{FF2B5EF4-FFF2-40B4-BE49-F238E27FC236}">
                <a16:creationId xmlns:a16="http://schemas.microsoft.com/office/drawing/2014/main" id="{7EDA12DB-DBBD-4003-9CA0-7A4F914DD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2578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5.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24" grpId="0"/>
      <p:bldP spid="1495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>
            <a:extLst>
              <a:ext uri="{FF2B5EF4-FFF2-40B4-BE49-F238E27FC236}">
                <a16:creationId xmlns:a16="http://schemas.microsoft.com/office/drawing/2014/main" id="{43ECF1E7-AC50-4487-BE84-70CB22AFE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23587" name="Text Box 3">
            <a:extLst>
              <a:ext uri="{FF2B5EF4-FFF2-40B4-BE49-F238E27FC236}">
                <a16:creationId xmlns:a16="http://schemas.microsoft.com/office/drawing/2014/main" id="{433C0276-4568-4157-9398-C183EA457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из точек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(2, 1) или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(-2, 1) </a:t>
            </a:r>
            <a:r>
              <a:rPr lang="ru-RU" altLang="ru-RU" sz="3200" dirty="0"/>
              <a:t>расположена</a:t>
            </a:r>
            <a:r>
              <a:rPr lang="ru-RU" altLang="ru-RU" sz="3200" dirty="0">
                <a:cs typeface="Times New Roman" panose="02020603050405020304" pitchFamily="18" charset="0"/>
              </a:rPr>
              <a:t> ближе к началу координат?</a:t>
            </a:r>
          </a:p>
        </p:txBody>
      </p:sp>
      <p:sp>
        <p:nvSpPr>
          <p:cNvPr id="323588" name="Text Box 4">
            <a:extLst>
              <a:ext uri="{FF2B5EF4-FFF2-40B4-BE49-F238E27FC236}">
                <a16:creationId xmlns:a16="http://schemas.microsoft.com/office/drawing/2014/main" id="{2BC07859-4458-4ACB-94CC-61FA22BF4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958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Одинаково.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96A500F8-29B7-4C63-BD76-108CFE2AE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52259" name="Text Box 3">
            <a:extLst>
              <a:ext uri="{FF2B5EF4-FFF2-40B4-BE49-F238E27FC236}">
                <a16:creationId xmlns:a16="http://schemas.microsoft.com/office/drawing/2014/main" id="{B5DCCB32-7E1C-4518-BD4D-30129FED0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ломаную </a:t>
            </a:r>
            <a:r>
              <a:rPr lang="en-US" altLang="ru-RU" sz="3200" i="1" dirty="0"/>
              <a:t>ABCDE</a:t>
            </a:r>
            <a:r>
              <a:rPr lang="en-US" altLang="ru-RU" sz="3200" dirty="0"/>
              <a:t>, </a:t>
            </a:r>
            <a:r>
              <a:rPr lang="ru-RU" altLang="ru-RU" sz="3200" dirty="0"/>
              <a:t>для которой</a:t>
            </a:r>
            <a:r>
              <a:rPr lang="ru-RU" altLang="ru-RU" sz="3200" dirty="0">
                <a:cs typeface="Times New Roman" panose="02020603050405020304" pitchFamily="18" charset="0"/>
              </a:rPr>
              <a:t>: а)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dirty="0"/>
              <a:t>2</a:t>
            </a:r>
            <a:r>
              <a:rPr lang="en-US" altLang="ru-RU" sz="3200" dirty="0">
                <a:cs typeface="Times New Roman" panose="02020603050405020304" pitchFamily="18" charset="0"/>
              </a:rPr>
              <a:t>, 0),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(2, 3),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cs typeface="Times New Roman" panose="02020603050405020304" pitchFamily="18" charset="0"/>
              </a:rPr>
              <a:t>(-1, 3),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en-US" altLang="ru-RU" sz="3200" dirty="0">
                <a:cs typeface="Times New Roman" panose="02020603050405020304" pitchFamily="18" charset="0"/>
              </a:rPr>
              <a:t>(-1, 1), </a:t>
            </a:r>
            <a:r>
              <a:rPr lang="en-US" altLang="ru-RU" sz="3200" i="1" dirty="0">
                <a:cs typeface="Times New Roman" panose="02020603050405020304" pitchFamily="18" charset="0"/>
              </a:rPr>
              <a:t>E</a:t>
            </a:r>
            <a:r>
              <a:rPr lang="en-US" altLang="ru-RU" sz="3200" dirty="0">
                <a:cs typeface="Times New Roman" panose="02020603050405020304" pitchFamily="18" charset="0"/>
              </a:rPr>
              <a:t>(1, 1).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Найдите ее длину.</a:t>
            </a:r>
          </a:p>
        </p:txBody>
      </p:sp>
      <p:pic>
        <p:nvPicPr>
          <p:cNvPr id="352260" name="Picture 4">
            <a:extLst>
              <a:ext uri="{FF2B5EF4-FFF2-40B4-BE49-F238E27FC236}">
                <a16:creationId xmlns:a16="http://schemas.microsoft.com/office/drawing/2014/main" id="{F7D2B7CA-FC7A-4963-8758-77FAD5848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478338" cy="421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2261" name="Group 5">
            <a:extLst>
              <a:ext uri="{FF2B5EF4-FFF2-40B4-BE49-F238E27FC236}">
                <a16:creationId xmlns:a16="http://schemas.microsoft.com/office/drawing/2014/main" id="{B9005BE1-4D6E-44CB-A1A2-8ED5E718613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86000"/>
            <a:ext cx="8135938" cy="4217988"/>
            <a:chOff x="240" y="1440"/>
            <a:chExt cx="5125" cy="2657"/>
          </a:xfrm>
        </p:grpSpPr>
        <p:sp>
          <p:nvSpPr>
            <p:cNvPr id="352262" name="Text Box 6">
              <a:extLst>
                <a:ext uri="{FF2B5EF4-FFF2-40B4-BE49-F238E27FC236}">
                  <a16:creationId xmlns:a16="http://schemas.microsoft.com/office/drawing/2014/main" id="{F59A227A-54EE-4B40-838D-38E3DBFD7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24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en-US" altLang="ru-RU" sz="3200"/>
                <a:t> </a:t>
              </a:r>
              <a:r>
                <a:rPr lang="ru-RU" altLang="ru-RU" sz="3200"/>
                <a:t>10.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52263" name="Picture 7">
              <a:extLst>
                <a:ext uri="{FF2B5EF4-FFF2-40B4-BE49-F238E27FC236}">
                  <a16:creationId xmlns:a16="http://schemas.microsoft.com/office/drawing/2014/main" id="{BD46D4CE-2C37-4052-BA5F-B80D96F2CE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440"/>
              <a:ext cx="2821" cy="2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D36D1EE7-B536-4D25-A7EA-2655F6134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25635" name="Text Box 3">
            <a:extLst>
              <a:ext uri="{FF2B5EF4-FFF2-40B4-BE49-F238E27FC236}">
                <a16:creationId xmlns:a16="http://schemas.microsoft.com/office/drawing/2014/main" id="{BB93CE13-F752-4B2F-98F6-640066129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Даны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M</a:t>
            </a:r>
            <a:r>
              <a:rPr lang="ru-RU" altLang="ru-RU" sz="3200" dirty="0">
                <a:cs typeface="Times New Roman" panose="02020603050405020304" pitchFamily="18" charset="0"/>
              </a:rPr>
              <a:t>(1, -2), </a:t>
            </a:r>
            <a:r>
              <a:rPr lang="en-US" altLang="ru-RU" sz="3200" i="1" dirty="0">
                <a:cs typeface="Times New Roman" panose="02020603050405020304" pitchFamily="18" charset="0"/>
              </a:rPr>
              <a:t>N</a:t>
            </a:r>
            <a:r>
              <a:rPr lang="ru-RU" altLang="ru-RU" sz="3200" dirty="0">
                <a:cs typeface="Times New Roman" panose="02020603050405020304" pitchFamily="18" charset="0"/>
              </a:rPr>
              <a:t>(-2, 3) и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(3, 1). Найдите периметр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MNK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5636" name="Text Box 4">
                <a:extLst>
                  <a:ext uri="{FF2B5EF4-FFF2-40B4-BE49-F238E27FC236}">
                    <a16:creationId xmlns:a16="http://schemas.microsoft.com/office/drawing/2014/main" id="{EFEB3905-8703-4D10-8F90-B989BCF819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4876804"/>
                <a:ext cx="7543800" cy="654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alt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rad>
                    <m:r>
                      <a:rPr lang="ru-RU" alt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ru-RU" alt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rad>
                    <m:r>
                      <a:rPr lang="ru-RU" alt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ru-RU" alt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29</m:t>
                        </m:r>
                      </m:e>
                    </m:rad>
                    <m:r>
                      <a:rPr lang="ru-RU" alt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3200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5636" name="Text Box 4">
                <a:extLst>
                  <a:ext uri="{FF2B5EF4-FFF2-40B4-BE49-F238E27FC236}">
                    <a16:creationId xmlns:a16="http://schemas.microsoft.com/office/drawing/2014/main" id="{EFEB3905-8703-4D10-8F90-B989BCF81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4876804"/>
                <a:ext cx="7543800" cy="654051"/>
              </a:xfrm>
              <a:prstGeom prst="rect">
                <a:avLst/>
              </a:prstGeom>
              <a:blipFill>
                <a:blip r:embed="rId3"/>
                <a:stretch>
                  <a:fillRect l="-2102" t="-5607" b="-261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1663</Words>
  <Application>Microsoft Office PowerPoint</Application>
  <PresentationFormat>Экран (4:3)</PresentationFormat>
  <Paragraphs>140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Cambria Math</vt:lpstr>
      <vt:lpstr>Times New Roman</vt:lpstr>
      <vt:lpstr>Оформление по умолчанию</vt:lpstr>
      <vt:lpstr>18. Расстояние между точками. Уравнение окружности</vt:lpstr>
      <vt:lpstr>Презентация PowerPoint</vt:lpstr>
      <vt:lpstr>Уравнение окружности</vt:lpstr>
      <vt:lpstr>Пример 1</vt:lpstr>
      <vt:lpstr>Пример 2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85</cp:revision>
  <dcterms:created xsi:type="dcterms:W3CDTF">2008-04-30T05:51:18Z</dcterms:created>
  <dcterms:modified xsi:type="dcterms:W3CDTF">2022-04-16T15:42:07Z</dcterms:modified>
</cp:coreProperties>
</file>