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55" r:id="rId2"/>
    <p:sldId id="532" r:id="rId3"/>
    <p:sldId id="520" r:id="rId4"/>
    <p:sldId id="526" r:id="rId5"/>
    <p:sldId id="525" r:id="rId6"/>
    <p:sldId id="533" r:id="rId7"/>
    <p:sldId id="534" r:id="rId8"/>
    <p:sldId id="497" r:id="rId9"/>
    <p:sldId id="512" r:id="rId10"/>
    <p:sldId id="527" r:id="rId11"/>
    <p:sldId id="522" r:id="rId12"/>
    <p:sldId id="524" r:id="rId13"/>
    <p:sldId id="519" r:id="rId14"/>
    <p:sldId id="528" r:id="rId15"/>
    <p:sldId id="521" r:id="rId16"/>
    <p:sldId id="523" r:id="rId17"/>
    <p:sldId id="487" r:id="rId18"/>
    <p:sldId id="513" r:id="rId19"/>
    <p:sldId id="529" r:id="rId20"/>
    <p:sldId id="514" r:id="rId21"/>
    <p:sldId id="517" r:id="rId22"/>
    <p:sldId id="488" r:id="rId23"/>
    <p:sldId id="507" r:id="rId24"/>
    <p:sldId id="467" r:id="rId25"/>
    <p:sldId id="515" r:id="rId26"/>
    <p:sldId id="530" r:id="rId2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1" autoAdjust="0"/>
    <p:restoredTop sz="96763" autoAdjust="0"/>
  </p:normalViewPr>
  <p:slideViewPr>
    <p:cSldViewPr>
      <p:cViewPr varScale="1">
        <p:scale>
          <a:sx n="100" d="100"/>
          <a:sy n="100" d="100"/>
        </p:scale>
        <p:origin x="22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9494327-3A2C-4513-9EBF-735A72E9757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1683A7F-BEF3-4E44-8BFE-A44761EB295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136A7FC-F4D1-428A-ACE1-8F4A42113E1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8740DC18-B88A-446F-9F33-56029A9FD20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5717527C-E49E-40B9-B856-B0086304E84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FC4337D8-C3D9-4A2B-947C-DD40323523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FB6C343-8DF1-4745-8A64-A5328717918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2F5E2334-9F6D-4290-9DEB-CE0C2CAAF9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AEC5EAD-FFBE-40F2-878D-32CCC995B3D4}" type="slidenum">
              <a:rPr lang="ru-RU" altLang="ru-RU" sz="1200"/>
              <a:pPr/>
              <a:t>1</a:t>
            </a:fld>
            <a:endParaRPr lang="ru-RU" altLang="ru-RU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0CF5C658-E05C-42C8-9BFE-A06C8B601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0CABDC92-BCEA-4FF4-8530-CAB1C76696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7AF91044-FCB0-4268-B7A3-2686F5C0B2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B4ECA53-EB2B-46ED-9F51-B309B0428A3E}" type="slidenum">
              <a:rPr lang="ru-RU" altLang="ru-RU" sz="1200"/>
              <a:pPr/>
              <a:t>10</a:t>
            </a:fld>
            <a:endParaRPr lang="ru-RU" altLang="ru-RU" sz="12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503E0BB6-CA25-42DB-B45E-1B39A0C830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34164F61-AAFF-46C0-B535-193744F0B5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31593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33A55745-2631-4342-ACB0-1FBC16D6A2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BF0319-F214-4578-BCD9-D99483FDED3E}" type="slidenum">
              <a:rPr lang="ru-RU" altLang="ru-RU" sz="1200"/>
              <a:pPr/>
              <a:t>11</a:t>
            </a:fld>
            <a:endParaRPr lang="ru-RU" altLang="ru-RU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3E079F9C-46C5-4C6D-9A4D-F3F0CAD758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EF842768-8B89-439D-981B-27FDEEBBCE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A40486C0-0620-4141-B334-CC63D32AA2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1EBD05C-D037-40F9-97C0-D82D3D2844D7}" type="slidenum">
              <a:rPr lang="ru-RU" altLang="ru-RU" sz="1200"/>
              <a:pPr/>
              <a:t>12</a:t>
            </a:fld>
            <a:endParaRPr lang="ru-RU" altLang="ru-RU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B6EC1823-1E0F-4A52-8ACB-40DF788F6F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1BD7043B-F4CA-4FCD-9C4D-AEA9454A95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29306D2E-842F-451D-A446-1C57F70668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DDFABCE-602F-43F0-A314-5DB72472B6AA}" type="slidenum">
              <a:rPr lang="ru-RU" altLang="ru-RU" sz="1200"/>
              <a:pPr/>
              <a:t>13</a:t>
            </a:fld>
            <a:endParaRPr lang="ru-RU" altLang="ru-RU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91D701C1-320A-49DE-BFDD-C042B583D9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5A86990B-AA43-48DC-AEDE-AF92BAF955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FF047E61-7950-4579-A881-0D3C45A269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E7D0308-1304-4407-96D4-8735CCF6C2FC}" type="slidenum">
              <a:rPr lang="ru-RU" altLang="ru-RU" sz="1200"/>
              <a:pPr/>
              <a:t>14</a:t>
            </a:fld>
            <a:endParaRPr lang="ru-RU" altLang="ru-RU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5AF6C32-B534-45F8-89DA-17B3E7EFE7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18EDCDD-F7EF-4349-902D-9B69BFD9AA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646D66B1-A742-4A2A-8748-A7438F2F74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7E3D59D-3AE5-4F24-9CAC-08E4295E952E}" type="slidenum">
              <a:rPr lang="ru-RU" altLang="ru-RU" sz="1200"/>
              <a:pPr/>
              <a:t>15</a:t>
            </a:fld>
            <a:endParaRPr lang="ru-RU" altLang="ru-RU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7CC21503-6A13-4E53-AB53-D60011BF61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05C1C28B-5F03-4E24-A1AB-8B4942E0B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3AEDF632-863A-4B18-BD08-0712A264CA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6BB6632-75CD-40F2-BCBE-C5A107425B9B}" type="slidenum">
              <a:rPr lang="ru-RU" altLang="ru-RU" sz="1200"/>
              <a:pPr/>
              <a:t>16</a:t>
            </a:fld>
            <a:endParaRPr lang="ru-RU" altLang="ru-RU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438AD633-B137-44E2-B127-E655168F38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82929924-33B3-4299-8FD4-32DCB9C574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79FA18F1-793D-4633-BB09-CFCDBD8C72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5449B16-2D1E-4BC5-AD05-C49E4CDAEDC4}" type="slidenum">
              <a:rPr lang="ru-RU" altLang="ru-RU" sz="1200"/>
              <a:pPr/>
              <a:t>17</a:t>
            </a:fld>
            <a:endParaRPr lang="ru-RU" altLang="ru-RU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C93C7AD3-C83D-4A7D-A8EF-0ADB2CE0C2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5FBE5261-E7CB-4906-B514-60AD6F42D9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99D0A33A-1218-4850-AE25-1718FC78AD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BA54F27-C3F4-493A-A695-2A09C1736C09}" type="slidenum">
              <a:rPr lang="ru-RU" altLang="ru-RU" sz="1200"/>
              <a:pPr/>
              <a:t>18</a:t>
            </a:fld>
            <a:endParaRPr lang="ru-RU" altLang="ru-RU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6B8E5239-7683-431B-997A-6317A22383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193D7B2D-7B01-4D3F-ACAF-778C6B932A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CFCA5247-5F2A-4E5E-841C-52809F1A70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B75AC1A-7007-4D64-B98B-70BF53BB43CF}" type="slidenum">
              <a:rPr lang="ru-RU" altLang="ru-RU" sz="1200"/>
              <a:pPr/>
              <a:t>19</a:t>
            </a:fld>
            <a:endParaRPr lang="ru-RU" altLang="ru-RU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DC2BC73C-D4CA-4A71-80BC-94BE7ADCBF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D19679BE-ED0A-4F21-9329-1628207E01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2F5E2334-9F6D-4290-9DEB-CE0C2CAAF9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AEC5EAD-FFBE-40F2-878D-32CCC995B3D4}" type="slidenum">
              <a:rPr lang="ru-RU" altLang="ru-RU" sz="1200"/>
              <a:pPr/>
              <a:t>2</a:t>
            </a:fld>
            <a:endParaRPr lang="ru-RU" altLang="ru-RU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0CF5C658-E05C-42C8-9BFE-A06C8B601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0CABDC92-BCEA-4FF4-8530-CAB1C76696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854291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64DC4C1B-F294-4282-A266-DE4564AF2F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4FC1A6B-2609-43A5-9DCB-4A42B6D3D87B}" type="slidenum">
              <a:rPr lang="ru-RU" altLang="ru-RU" sz="1200"/>
              <a:pPr/>
              <a:t>20</a:t>
            </a:fld>
            <a:endParaRPr lang="ru-RU" altLang="ru-RU" sz="1200"/>
          </a:p>
        </p:txBody>
      </p:sp>
      <p:sp>
        <p:nvSpPr>
          <p:cNvPr id="36867" name="Rectangle 1026">
            <a:extLst>
              <a:ext uri="{FF2B5EF4-FFF2-40B4-BE49-F238E27FC236}">
                <a16:creationId xmlns:a16="http://schemas.microsoft.com/office/drawing/2014/main" id="{4C7B6CA1-6897-4F1A-80C9-55B55F78E0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1027">
            <a:extLst>
              <a:ext uri="{FF2B5EF4-FFF2-40B4-BE49-F238E27FC236}">
                <a16:creationId xmlns:a16="http://schemas.microsoft.com/office/drawing/2014/main" id="{E8B5AE18-AB1E-4F2A-BC9D-4003BB268F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3B729D8F-A3E7-4F96-B6CB-EDFD904DD4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0282C09-BAF3-4450-BCEB-5E169C03C5EA}" type="slidenum">
              <a:rPr lang="ru-RU" altLang="ru-RU" sz="1200"/>
              <a:pPr/>
              <a:t>21</a:t>
            </a:fld>
            <a:endParaRPr lang="ru-RU" altLang="ru-RU" sz="12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B62767B8-FCEF-42F5-BDE9-BDC9E2C693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80F7899B-1A25-42A4-A62D-B1C3BB3B28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A8403858-2C86-460B-9064-F51AE2F2B7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6D4A9B1-34F1-495A-A4F8-0A68E5CEC310}" type="slidenum">
              <a:rPr lang="ru-RU" altLang="ru-RU" sz="1200"/>
              <a:pPr/>
              <a:t>22</a:t>
            </a:fld>
            <a:endParaRPr lang="ru-RU" altLang="ru-RU" sz="12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E5AFBE6C-9E5E-41E1-B531-7A1FFD33C0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14110501-26CC-4B61-ABDD-AEFC48EF2E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966C254B-5051-40B6-BDB1-4A744C0EE3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AF611BD-174C-4C69-B3EA-31E12ABC52F8}" type="slidenum">
              <a:rPr lang="ru-RU" altLang="ru-RU" sz="1200"/>
              <a:pPr/>
              <a:t>23</a:t>
            </a:fld>
            <a:endParaRPr lang="ru-RU" altLang="ru-RU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380E55BC-F900-40B0-B9A2-D54E34FCCE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58E1819F-3990-4E3E-A1CC-70E1249254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76C5F711-BEF4-4AC7-82A6-1F3CBE9D5B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BD5762C-899D-4B24-9606-C284E555481F}" type="slidenum">
              <a:rPr lang="ru-RU" altLang="ru-RU" sz="1200"/>
              <a:pPr/>
              <a:t>24</a:t>
            </a:fld>
            <a:endParaRPr lang="ru-RU" altLang="ru-RU" sz="12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7F66BE22-0AFC-46DC-AB26-67DEA8385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2035783F-1A95-4CFA-9F51-8429D2AEE5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59F0E258-2388-430A-95CC-DC45E6E1E1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F9B40BA-5481-4FC7-89FB-8935FA5DA3B7}" type="slidenum">
              <a:rPr lang="ru-RU" altLang="ru-RU" sz="1200"/>
              <a:pPr/>
              <a:t>25</a:t>
            </a:fld>
            <a:endParaRPr lang="ru-RU" altLang="ru-RU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275BFED8-B51B-49B7-88F7-EBE4312641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E68BDF21-826C-4DC5-B9B7-49F902F736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54C63DAB-475E-4C3B-8BF3-2DE84760E5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1B2300-64CA-4088-8BDA-3BD9EFBA1FFF}" type="slidenum">
              <a:rPr lang="ru-RU" altLang="ru-RU" sz="1200"/>
              <a:pPr/>
              <a:t>26</a:t>
            </a:fld>
            <a:endParaRPr lang="ru-RU" altLang="ru-RU" sz="12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0729FE09-210C-4889-BBC5-C4DE07545D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CB03DE55-A298-4091-AA51-CADE3ED753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EA801CB-1FCF-4C00-AA2A-E169DFC97E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5F372E8-59EF-4CBD-B3B5-C90CA36A1AD8}" type="slidenum">
              <a:rPr lang="ru-RU" altLang="ru-RU" sz="1200"/>
              <a:pPr/>
              <a:t>3</a:t>
            </a:fld>
            <a:endParaRPr lang="ru-RU" altLang="ru-RU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39238A75-3C55-4218-BC31-30FF01E1CB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26C33F6-C29D-4810-A349-85FD113C88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9819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DF0812BA-C733-4E8B-8998-FE0F15D2C8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BB9CBD3-B78A-46F0-A427-0AF30C97E72E}" type="slidenum">
              <a:rPr lang="ru-RU" altLang="ru-RU" sz="1200"/>
              <a:pPr/>
              <a:t>4</a:t>
            </a:fld>
            <a:endParaRPr lang="ru-RU" altLang="ru-RU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DC7BC078-5714-42BA-9766-018BF68CBB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4D64DECE-DEC9-42AE-9BBD-476F2DB8A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10085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3F41B6C-8A6B-42F4-A413-4C74D1C246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FB9A98C-4263-4334-B398-9B3D418AC843}" type="slidenum">
              <a:rPr lang="ru-RU" altLang="ru-RU" sz="1200"/>
              <a:pPr/>
              <a:t>5</a:t>
            </a:fld>
            <a:endParaRPr lang="ru-RU" altLang="ru-RU" sz="1200"/>
          </a:p>
        </p:txBody>
      </p:sp>
      <p:sp>
        <p:nvSpPr>
          <p:cNvPr id="6147" name="Rectangle 4098">
            <a:extLst>
              <a:ext uri="{FF2B5EF4-FFF2-40B4-BE49-F238E27FC236}">
                <a16:creationId xmlns:a16="http://schemas.microsoft.com/office/drawing/2014/main" id="{B4D557C7-6B53-4405-9E88-341611F341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4099">
            <a:extLst>
              <a:ext uri="{FF2B5EF4-FFF2-40B4-BE49-F238E27FC236}">
                <a16:creationId xmlns:a16="http://schemas.microsoft.com/office/drawing/2014/main" id="{BC6350BC-5DAD-4D69-B99B-27F98E47AB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03448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EA801CB-1FCF-4C00-AA2A-E169DFC97E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5F372E8-59EF-4CBD-B3B5-C90CA36A1AD8}" type="slidenum">
              <a:rPr lang="ru-RU" altLang="ru-RU" sz="1200"/>
              <a:pPr/>
              <a:t>6</a:t>
            </a:fld>
            <a:endParaRPr lang="ru-RU" altLang="ru-RU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39238A75-3C55-4218-BC31-30FF01E1CB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26C33F6-C29D-4810-A349-85FD113C88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62152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EA801CB-1FCF-4C00-AA2A-E169DFC97E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5F372E8-59EF-4CBD-B3B5-C90CA36A1AD8}" type="slidenum">
              <a:rPr lang="ru-RU" altLang="ru-RU" sz="1200"/>
              <a:pPr/>
              <a:t>7</a:t>
            </a:fld>
            <a:endParaRPr lang="ru-RU" altLang="ru-RU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39238A75-3C55-4218-BC31-30FF01E1CB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26C33F6-C29D-4810-A349-85FD113C88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74370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C76CC2AC-0633-4C4A-A448-9F2F452A4C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06E4EED-B685-4DAC-B130-8A8003571473}" type="slidenum">
              <a:rPr lang="ru-RU" altLang="ru-RU" sz="1200"/>
              <a:pPr/>
              <a:t>8</a:t>
            </a:fld>
            <a:endParaRPr lang="ru-RU" altLang="ru-RU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BFB98973-DDA1-4EB1-BA9E-2E3FFCFC4C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C7894C43-A699-4D7A-A155-DA89213B5D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5343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CB4A0DCA-3F4E-4900-B2C8-590DE66FC7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033D25A-5904-4D76-AFF9-0CD135EC29B4}" type="slidenum">
              <a:rPr lang="ru-RU" altLang="ru-RU" sz="1200"/>
              <a:pPr/>
              <a:t>9</a:t>
            </a:fld>
            <a:endParaRPr lang="ru-RU" altLang="ru-RU" sz="1200"/>
          </a:p>
        </p:txBody>
      </p:sp>
      <p:sp>
        <p:nvSpPr>
          <p:cNvPr id="28675" name="Rectangle 1026">
            <a:extLst>
              <a:ext uri="{FF2B5EF4-FFF2-40B4-BE49-F238E27FC236}">
                <a16:creationId xmlns:a16="http://schemas.microsoft.com/office/drawing/2014/main" id="{188D7089-E2D4-4607-96E3-6D89D043FD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1027">
            <a:extLst>
              <a:ext uri="{FF2B5EF4-FFF2-40B4-BE49-F238E27FC236}">
                <a16:creationId xmlns:a16="http://schemas.microsoft.com/office/drawing/2014/main" id="{148AFE15-F49F-4D22-B1A1-A4C04E99BF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65493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412450-B4BF-4964-8501-3899F51E2D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1BF54F-7F1E-490E-AE9A-ED8FA24C94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DCF9BA-A8C4-4656-ADD8-F86A0DD838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1C5C0A-CB30-4046-83A3-CA02713A6B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9442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5A1AC7-166E-4A93-B3E5-AA72F4BB67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93EADD-4DDD-462E-B175-3FDA8B6F09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7FF7E7-E6B5-498C-9399-E3E44FA0DF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FDDE21-1DD7-44AA-AA8B-EB537311E2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4965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2A0C80-DC58-4A70-9B83-AF681386AB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F06742-D4A3-44A1-8B15-B3FA656258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10D29B-22CD-40A4-975C-D68732C44F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B9DF1-6A7F-487B-B9F5-4074E4A094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451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30DCA5-CB0E-4FBE-9483-B05233FC07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08790B-30D8-449B-BA27-B11CBA0699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E12B8-8AA6-42AC-AA73-267A030928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7D4231-5246-4A78-A83B-983BF772BB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2545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4466E7-1074-4750-8B6B-D56D0225A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C5C4C4-1A71-4BEE-96D4-7C06B758A1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95D9DA-0CE9-47E5-ABD1-F48EA94973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5F56C-96BB-4069-A0BE-3264B5C863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699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994FC3-B2DB-4948-9283-118FE4704F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C5350F-D07F-4966-82A4-B70A27A0B3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87842E-39F1-43D2-B0D8-5679D75938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93758-95E4-4D32-A1D4-ED59BAC5BD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627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7B1DB9B-57BE-4BF8-ACF0-FE048ECF72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16CA12C-E97D-4245-9D5F-80714F7A6F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9FB29B8-A7DB-4696-8E4A-F0DBEBE7B6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FCD6AA-BC21-40D1-8969-7AA5C6AFBA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9070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0CBB695-A8CF-44FC-B959-0AAFDD16AB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DCD269F-75FD-4E9D-9424-871C2DEA56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4452DA3-2471-4868-8650-C1484A319C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F42F54-6B6D-4051-B91C-7FEBBAFE06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552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B19F287-E7BA-46D1-813E-C048D79429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72B297B-D956-4942-A9BB-B85EA4663D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442E458-F7E4-490F-BA6D-43F67BC442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4AC0FF-BCC6-497E-9ADE-DA9F8B8306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300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B9257C-331A-4413-88DE-CF6BC03CEF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02C3A9-AD93-42A4-B8A9-1C79DF398E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C11285-8692-406B-8B31-9E4371F43C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1E7944-303A-44AF-8753-D26FB1E39F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9475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9070C7-50C9-4906-923A-67140489B9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8E57CD-877A-4279-B754-86BDA4043C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048534-9BB3-4285-AADB-D840B05BE0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4B363-9B56-476B-BBB4-886B84E196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431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9075BB8-348B-47DB-8544-070963DB7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1EC36F0-CBE3-4C7E-AD84-434B642CDE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6CEB408-7B23-455E-BDE8-C6B71A389DD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FC14E10-A3D0-44D1-9B24-B1DA2CE82B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4CE157C-C933-42BD-9C94-E8B9C8FD143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35C6FC4-421A-408C-8069-6A2B6ADBAFF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192DA15-E468-440C-AD0F-1BEF2753C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916832"/>
            <a:ext cx="8153400" cy="1124744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rgbClr val="FF3300"/>
                </a:solidFill>
              </a:rPr>
              <a:t>Золотое сечение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>
            <a:extLst>
              <a:ext uri="{FF2B5EF4-FFF2-40B4-BE49-F238E27FC236}">
                <a16:creationId xmlns:a16="http://schemas.microsoft.com/office/drawing/2014/main" id="{657ED144-4BB0-412B-9FA4-E85B3C1DDF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Пентаграмма</a:t>
            </a:r>
          </a:p>
        </p:txBody>
      </p:sp>
      <p:sp>
        <p:nvSpPr>
          <p:cNvPr id="39939" name="Text Box 1027">
            <a:extLst>
              <a:ext uri="{FF2B5EF4-FFF2-40B4-BE49-F238E27FC236}">
                <a16:creationId xmlns:a16="http://schemas.microsoft.com/office/drawing/2014/main" id="{5167C200-23FE-42FC-86DC-14E582EB8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09600"/>
            <a:ext cx="90678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2800"/>
              <a:t>	</a:t>
            </a:r>
            <a:r>
              <a:rPr lang="ru-RU" altLang="ru-RU" sz="2800"/>
              <a:t>П</a:t>
            </a:r>
            <a:r>
              <a:rPr lang="ru-RU" altLang="ru-RU" sz="2800">
                <a:cs typeface="Times New Roman" panose="02020603050405020304" pitchFamily="18" charset="0"/>
              </a:rPr>
              <a:t>равильный пятиугольник с проведенными в нем диагоналями, образующими звездчатый правильный пятиугольник</a:t>
            </a:r>
            <a:r>
              <a:rPr lang="ru-RU" altLang="ru-RU" sz="2800"/>
              <a:t> называется</a:t>
            </a:r>
            <a:r>
              <a:rPr lang="ru-RU" altLang="ru-RU" sz="28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>
                <a:solidFill>
                  <a:srgbClr val="FF3300"/>
                </a:solidFill>
                <a:cs typeface="Times New Roman" panose="02020603050405020304" pitchFamily="18" charset="0"/>
              </a:rPr>
              <a:t>пентаграмм</a:t>
            </a:r>
            <a:r>
              <a:rPr lang="ru-RU" altLang="ru-RU" sz="2800">
                <a:solidFill>
                  <a:srgbClr val="FF3300"/>
                </a:solidFill>
              </a:rPr>
              <a:t>ой</a:t>
            </a:r>
            <a:r>
              <a:rPr lang="ru-RU" altLang="ru-RU" sz="2800">
                <a:cs typeface="Times New Roman" panose="02020603050405020304" pitchFamily="18" charset="0"/>
              </a:rPr>
              <a:t>. </a:t>
            </a:r>
            <a:r>
              <a:rPr lang="ru-RU" altLang="ru-RU" sz="2800"/>
              <a:t>В</a:t>
            </a:r>
            <a:r>
              <a:rPr lang="ru-RU" altLang="ru-RU" sz="2800">
                <a:cs typeface="Times New Roman" panose="02020603050405020304" pitchFamily="18" charset="0"/>
              </a:rPr>
              <a:t>се треугольники, на которые при этом разбивается пятиугольник, являются золотыми.</a:t>
            </a:r>
          </a:p>
        </p:txBody>
      </p:sp>
      <p:pic>
        <p:nvPicPr>
          <p:cNvPr id="39940" name="Picture 1031">
            <a:extLst>
              <a:ext uri="{FF2B5EF4-FFF2-40B4-BE49-F238E27FC236}">
                <a16:creationId xmlns:a16="http://schemas.microsoft.com/office/drawing/2014/main" id="{9F345BCB-7473-4920-BA28-E22CA930A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0"/>
            <a:ext cx="3656013" cy="336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074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>
            <a:extLst>
              <a:ext uri="{FF2B5EF4-FFF2-40B4-BE49-F238E27FC236}">
                <a16:creationId xmlns:a16="http://schemas.microsoft.com/office/drawing/2014/main" id="{CBBE0C6E-DC6B-4CED-99A3-C17DA2E75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68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/>
              <a:t>	 </a:t>
            </a:r>
            <a:r>
              <a:rPr lang="ru-RU" altLang="ru-RU" sz="2800" dirty="0"/>
              <a:t>Используя циркуль и линейку, разделите отрезок </a:t>
            </a:r>
            <a:r>
              <a:rPr lang="en-US" altLang="ru-RU" sz="2800" i="1" dirty="0"/>
              <a:t>AB </a:t>
            </a:r>
            <a:r>
              <a:rPr lang="ru-RU" altLang="ru-RU" sz="2800" dirty="0"/>
              <a:t>в золотом отношении.</a:t>
            </a:r>
          </a:p>
        </p:txBody>
      </p:sp>
      <p:pic>
        <p:nvPicPr>
          <p:cNvPr id="9219" name="Picture 4">
            <a:extLst>
              <a:ext uri="{FF2B5EF4-FFF2-40B4-BE49-F238E27FC236}">
                <a16:creationId xmlns:a16="http://schemas.microsoft.com/office/drawing/2014/main" id="{CC2405CC-8523-4CA7-900F-D606997EB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81400"/>
            <a:ext cx="3430588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6453" name="Group 5">
            <a:extLst>
              <a:ext uri="{FF2B5EF4-FFF2-40B4-BE49-F238E27FC236}">
                <a16:creationId xmlns:a16="http://schemas.microsoft.com/office/drawing/2014/main" id="{38C3D5A2-7A2E-4267-875B-3FE8FC65A765}"/>
              </a:ext>
            </a:extLst>
          </p:cNvPr>
          <p:cNvGrpSpPr>
            <a:grpSpLocks/>
          </p:cNvGrpSpPr>
          <p:nvPr/>
        </p:nvGrpSpPr>
        <p:grpSpPr bwMode="auto">
          <a:xfrm>
            <a:off x="0" y="1806575"/>
            <a:ext cx="9144000" cy="4659313"/>
            <a:chOff x="0" y="1248"/>
            <a:chExt cx="5760" cy="2935"/>
          </a:xfrm>
        </p:grpSpPr>
        <p:sp>
          <p:nvSpPr>
            <p:cNvPr id="9221" name="Text Box 6">
              <a:extLst>
                <a:ext uri="{FF2B5EF4-FFF2-40B4-BE49-F238E27FC236}">
                  <a16:creationId xmlns:a16="http://schemas.microsoft.com/office/drawing/2014/main" id="{4CAD50CF-4295-4F91-BE09-7B07944F49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496"/>
              <a:ext cx="5760" cy="1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/>
                <a:t>	</a:t>
              </a:r>
              <a:r>
                <a:rPr lang="ru-RU" altLang="ru-RU" sz="2400" dirty="0">
                  <a:solidFill>
                    <a:srgbClr val="FF0000"/>
                  </a:solidFill>
                </a:rPr>
                <a:t>Решение. </a:t>
              </a:r>
              <a:r>
                <a:rPr lang="ru-RU" altLang="ru-RU" sz="2400" dirty="0"/>
                <a:t>Через точку </a:t>
              </a:r>
              <a:r>
                <a:rPr lang="en-US" altLang="ru-RU" sz="2400" i="1" dirty="0"/>
                <a:t>B</a:t>
              </a:r>
              <a:r>
                <a:rPr lang="ru-RU" altLang="ru-RU" sz="2400" i="1" dirty="0"/>
                <a:t> </a:t>
              </a:r>
              <a:r>
                <a:rPr lang="ru-RU" altLang="ru-RU" sz="2400" dirty="0"/>
                <a:t>проведем прямую, перпендикулярную прямой </a:t>
              </a:r>
              <a:r>
                <a:rPr lang="en-US" altLang="ru-RU" sz="2400" i="1" dirty="0"/>
                <a:t>AB</a:t>
              </a:r>
              <a:r>
                <a:rPr lang="ru-RU" altLang="ru-RU" sz="2400" dirty="0"/>
                <a:t>, отложим на ней отрезок </a:t>
              </a:r>
              <a:r>
                <a:rPr lang="en-US" altLang="ru-RU" sz="2400" i="1" dirty="0"/>
                <a:t>BC</a:t>
              </a:r>
              <a:r>
                <a:rPr lang="ru-RU" altLang="ru-RU" sz="2400" dirty="0"/>
                <a:t>, равный половине отрезка </a:t>
              </a:r>
              <a:r>
                <a:rPr lang="en-US" altLang="ru-RU" sz="2400" i="1" dirty="0"/>
                <a:t>AB</a:t>
              </a:r>
              <a:r>
                <a:rPr lang="ru-RU" altLang="ru-RU" sz="2400" dirty="0"/>
                <a:t>. Проведем отрезок </a:t>
              </a:r>
              <a:r>
                <a:rPr lang="en-US" altLang="ru-RU" sz="2400" i="1" dirty="0"/>
                <a:t>AC</a:t>
              </a:r>
              <a:r>
                <a:rPr lang="en-US" altLang="ru-RU" sz="2400" dirty="0"/>
                <a:t>.</a:t>
              </a:r>
              <a:r>
                <a:rPr lang="en-US" altLang="ru-RU" sz="2400" i="1" dirty="0"/>
                <a:t> </a:t>
              </a:r>
              <a:r>
                <a:rPr lang="ru-RU" altLang="ru-RU" sz="2400" dirty="0"/>
                <a:t>С центром в точке </a:t>
              </a:r>
              <a:r>
                <a:rPr lang="en-US" altLang="ru-RU" sz="2400" i="1" dirty="0"/>
                <a:t>C</a:t>
              </a:r>
              <a:r>
                <a:rPr lang="ru-RU" altLang="ru-RU" sz="2400" dirty="0"/>
                <a:t> проведем окружность радиуса </a:t>
              </a:r>
              <a:r>
                <a:rPr lang="en-US" altLang="ru-RU" sz="2400" i="1" dirty="0"/>
                <a:t>BC</a:t>
              </a:r>
              <a:r>
                <a:rPr lang="ru-RU" altLang="ru-RU" sz="2400" dirty="0"/>
                <a:t>, ее точку пересечения с отрезком </a:t>
              </a:r>
              <a:r>
                <a:rPr lang="en-US" altLang="ru-RU" sz="2400" i="1" dirty="0"/>
                <a:t>AC </a:t>
              </a:r>
              <a:r>
                <a:rPr lang="ru-RU" altLang="ru-RU" sz="2400" dirty="0"/>
                <a:t>обозначим </a:t>
              </a:r>
              <a:r>
                <a:rPr lang="en-US" altLang="ru-RU" sz="2400" i="1" dirty="0"/>
                <a:t>D</a:t>
              </a:r>
              <a:r>
                <a:rPr lang="ru-RU" altLang="ru-RU" sz="2400" dirty="0"/>
                <a:t>.</a:t>
              </a:r>
              <a:r>
                <a:rPr lang="en-US" altLang="ru-RU" sz="2400" dirty="0"/>
                <a:t> </a:t>
              </a:r>
              <a:r>
                <a:rPr lang="ru-RU" altLang="ru-RU" sz="2400" dirty="0"/>
                <a:t>С центром в точке </a:t>
              </a:r>
              <a:r>
                <a:rPr lang="en-US" altLang="ru-RU" sz="2400" i="1" dirty="0"/>
                <a:t>A</a:t>
              </a:r>
              <a:r>
                <a:rPr lang="ru-RU" altLang="ru-RU" sz="2400" dirty="0"/>
                <a:t> проведем окружность радиуса </a:t>
              </a:r>
              <a:r>
                <a:rPr lang="en-US" altLang="ru-RU" sz="2400" i="1" dirty="0"/>
                <a:t>AD</a:t>
              </a:r>
              <a:r>
                <a:rPr lang="ru-RU" altLang="ru-RU" sz="2400" dirty="0"/>
                <a:t>, ее точку пересечения с отрезком </a:t>
              </a:r>
              <a:r>
                <a:rPr lang="en-US" altLang="ru-RU" sz="2400" i="1" dirty="0"/>
                <a:t>AB </a:t>
              </a:r>
              <a:r>
                <a:rPr lang="ru-RU" altLang="ru-RU" sz="2400" dirty="0"/>
                <a:t>обозначим </a:t>
              </a:r>
              <a:r>
                <a:rPr lang="en-US" altLang="ru-RU" sz="2400" i="1" dirty="0"/>
                <a:t>E</a:t>
              </a:r>
              <a:r>
                <a:rPr lang="ru-RU" altLang="ru-RU" sz="2400" dirty="0"/>
                <a:t>.</a:t>
              </a:r>
              <a:r>
                <a:rPr lang="en-US" altLang="ru-RU" sz="2400" dirty="0"/>
                <a:t> </a:t>
              </a:r>
              <a:r>
                <a:rPr lang="ru-RU" altLang="ru-RU" sz="2400" dirty="0"/>
                <a:t>Эта точка и будет делить отрезок </a:t>
              </a:r>
              <a:r>
                <a:rPr lang="en-US" altLang="ru-RU" sz="2400" i="1" dirty="0"/>
                <a:t>AB </a:t>
              </a:r>
              <a:r>
                <a:rPr lang="ru-RU" altLang="ru-RU" sz="2400" dirty="0"/>
                <a:t>в золотом отношении.</a:t>
              </a:r>
            </a:p>
          </p:txBody>
        </p:sp>
        <p:pic>
          <p:nvPicPr>
            <p:cNvPr id="9222" name="Picture 7">
              <a:extLst>
                <a:ext uri="{FF2B5EF4-FFF2-40B4-BE49-F238E27FC236}">
                  <a16:creationId xmlns:a16="http://schemas.microsoft.com/office/drawing/2014/main" id="{30257040-FD2B-4545-8172-B495760DFC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248"/>
              <a:ext cx="2551" cy="1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2CB34190-7D0E-4B3E-8DB6-8358C8D8FF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6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>
            <a:extLst>
              <a:ext uri="{FF2B5EF4-FFF2-40B4-BE49-F238E27FC236}">
                <a16:creationId xmlns:a16="http://schemas.microsoft.com/office/drawing/2014/main" id="{D85C9BAB-75CF-4864-A718-B4632B6C3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>
                <a:cs typeface="Times New Roman" panose="02020603050405020304" pitchFamily="18" charset="0"/>
              </a:rPr>
              <a:t>	</a:t>
            </a:r>
            <a:r>
              <a:rPr lang="ru-RU" altLang="ru-RU">
                <a:cs typeface="Times New Roman" panose="02020603050405020304" pitchFamily="18" charset="0"/>
              </a:rPr>
              <a:t>На рисунке окружность с центром в точке </a:t>
            </a:r>
            <a:r>
              <a:rPr lang="ru-RU" altLang="ru-RU" i="1">
                <a:cs typeface="Times New Roman" panose="02020603050405020304" pitchFamily="18" charset="0"/>
              </a:rPr>
              <a:t>О</a:t>
            </a:r>
            <a:r>
              <a:rPr lang="ru-RU" altLang="ru-RU">
                <a:cs typeface="Times New Roman" panose="02020603050405020304" pitchFamily="18" charset="0"/>
              </a:rPr>
              <a:t> касается прямой </a:t>
            </a:r>
            <a:r>
              <a:rPr lang="ru-RU" altLang="ru-RU" i="1">
                <a:cs typeface="Times New Roman" panose="02020603050405020304" pitchFamily="18" charset="0"/>
              </a:rPr>
              <a:t>АВ</a:t>
            </a:r>
            <a:r>
              <a:rPr lang="ru-RU" altLang="ru-RU">
                <a:cs typeface="Times New Roman" panose="02020603050405020304" pitchFamily="18" charset="0"/>
              </a:rPr>
              <a:t> в точке </a:t>
            </a:r>
            <a:r>
              <a:rPr lang="ru-RU" altLang="ru-RU" i="1">
                <a:cs typeface="Times New Roman" panose="02020603050405020304" pitchFamily="18" charset="0"/>
              </a:rPr>
              <a:t>В</a:t>
            </a:r>
            <a:r>
              <a:rPr lang="ru-RU" altLang="ru-RU">
                <a:cs typeface="Times New Roman" panose="02020603050405020304" pitchFamily="18" charset="0"/>
              </a:rPr>
              <a:t>, 2</a:t>
            </a:r>
            <a:r>
              <a:rPr lang="ru-RU" altLang="ru-RU" i="1">
                <a:cs typeface="Times New Roman" panose="02020603050405020304" pitchFamily="18" charset="0"/>
              </a:rPr>
              <a:t>ОВ = АВ.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Найдите отношение отрезков </a:t>
            </a:r>
            <a:r>
              <a:rPr lang="en-US" altLang="ru-RU" i="1"/>
              <a:t>AC </a:t>
            </a:r>
            <a:r>
              <a:rPr lang="ru-RU" altLang="ru-RU"/>
              <a:t>и </a:t>
            </a:r>
            <a:r>
              <a:rPr lang="en-US" altLang="ru-RU" i="1"/>
              <a:t>AB</a:t>
            </a:r>
            <a:r>
              <a:rPr lang="ru-RU" altLang="ru-RU"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626696" name="Group 8">
            <a:extLst>
              <a:ext uri="{FF2B5EF4-FFF2-40B4-BE49-F238E27FC236}">
                <a16:creationId xmlns:a16="http://schemas.microsoft.com/office/drawing/2014/main" id="{BA84FAC0-FDC3-45B4-90BF-0A1BD633BC26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5257800"/>
            <a:ext cx="8458200" cy="787400"/>
            <a:chOff x="144" y="3312"/>
            <a:chExt cx="5328" cy="496"/>
          </a:xfrm>
        </p:grpSpPr>
        <p:sp>
          <p:nvSpPr>
            <p:cNvPr id="13317" name="Text Box 5">
              <a:extLst>
                <a:ext uri="{FF2B5EF4-FFF2-40B4-BE49-F238E27FC236}">
                  <a16:creationId xmlns:a16="http://schemas.microsoft.com/office/drawing/2014/main" id="{0D43932A-19B1-40E9-8442-625FC1E08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3360"/>
              <a:ext cx="5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  <a:endParaRPr lang="ru-RU" altLang="ru-RU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318" name="Object 6">
              <a:extLst>
                <a:ext uri="{FF2B5EF4-FFF2-40B4-BE49-F238E27FC236}">
                  <a16:creationId xmlns:a16="http://schemas.microsoft.com/office/drawing/2014/main" id="{ECB6B8F8-A686-4BE9-8F88-5D42787D484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8" y="3312"/>
            <a:ext cx="68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092200" imgH="787400" progId="Equation.DSMT4">
                    <p:embed/>
                  </p:oleObj>
                </mc:Choice>
                <mc:Fallback>
                  <p:oleObj name="Equation" r:id="rId3" imgW="1092200" imgH="7874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8" y="3312"/>
                          <a:ext cx="688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3316" name="Picture 7">
            <a:extLst>
              <a:ext uri="{FF2B5EF4-FFF2-40B4-BE49-F238E27FC236}">
                <a16:creationId xmlns:a16="http://schemas.microsoft.com/office/drawing/2014/main" id="{4D0C7C12-17B0-43C3-B9BF-AD368A193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14600"/>
            <a:ext cx="4519613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0E8FD8DA-01FA-436C-AF48-311199BDC0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6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>
            <a:extLst>
              <a:ext uri="{FF2B5EF4-FFF2-40B4-BE49-F238E27FC236}">
                <a16:creationId xmlns:a16="http://schemas.microsoft.com/office/drawing/2014/main" id="{BC15B4C6-6BAD-47D2-8AD7-F354B9F35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" y="516617"/>
            <a:ext cx="906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cs typeface="Times New Roman" panose="02020603050405020304" pitchFamily="18" charset="0"/>
              </a:rPr>
              <a:t>	На клетчатой бумаге изобразите прямоугольник, стороны которого равны 14,</a:t>
            </a:r>
            <a:r>
              <a:rPr lang="en-US" altLang="ru-RU" sz="2400" dirty="0">
                <a:cs typeface="Times New Roman" panose="02020603050405020304" pitchFamily="18" charset="0"/>
              </a:rPr>
              <a:t>4</a:t>
            </a:r>
            <a:r>
              <a:rPr lang="ru-RU" altLang="ru-RU" sz="2400" dirty="0">
                <a:cs typeface="Times New Roman" panose="02020603050405020304" pitchFamily="18" charset="0"/>
              </a:rPr>
              <a:t> клетки и </a:t>
            </a:r>
            <a:r>
              <a:rPr lang="en-US" altLang="ru-RU" sz="2400" dirty="0">
                <a:cs typeface="Times New Roman" panose="02020603050405020304" pitchFamily="18" charset="0"/>
              </a:rPr>
              <a:t>8,</a:t>
            </a:r>
            <a:r>
              <a:rPr lang="ru-RU" altLang="ru-RU" sz="2400" dirty="0">
                <a:cs typeface="Times New Roman" panose="02020603050405020304" pitchFamily="18" charset="0"/>
              </a:rPr>
              <a:t>9 клеток.</a:t>
            </a:r>
            <a:r>
              <a:rPr lang="en-US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cs typeface="Times New Roman" panose="02020603050405020304" pitchFamily="18" charset="0"/>
              </a:rPr>
              <a:t>Отношение этих сторон приближённо равно золотому отношению. Нарисуйте «вращающиеся квадраты».</a:t>
            </a:r>
            <a:endParaRPr lang="en-US" altLang="ru-RU" sz="2400" dirty="0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7411" name="Рисунок 5">
            <a:extLst>
              <a:ext uri="{FF2B5EF4-FFF2-40B4-BE49-F238E27FC236}">
                <a16:creationId xmlns:a16="http://schemas.microsoft.com/office/drawing/2014/main" id="{9071FDDB-260E-4107-B90B-EC40AFC08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547436"/>
            <a:ext cx="5400675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FE64F84-2B5F-490B-8DAE-5F0F91BFCC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547436"/>
            <a:ext cx="5472112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D8CB8116-CB6E-464A-AD35-9A9160D1C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>
            <a:extLst>
              <a:ext uri="{FF2B5EF4-FFF2-40B4-BE49-F238E27FC236}">
                <a16:creationId xmlns:a16="http://schemas.microsoft.com/office/drawing/2014/main" id="{F61CE587-C87F-42AC-BB44-7459E6893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>
                <a:cs typeface="Times New Roman" panose="02020603050405020304" pitchFamily="18" charset="0"/>
              </a:rPr>
              <a:t>	</a:t>
            </a:r>
            <a:r>
              <a:rPr lang="ru-RU" altLang="ru-RU">
                <a:cs typeface="Times New Roman" panose="02020603050405020304" pitchFamily="18" charset="0"/>
              </a:rPr>
              <a:t>В полукруг с диаметром </a:t>
            </a:r>
            <a:r>
              <a:rPr lang="ru-RU" altLang="ru-RU" i="1">
                <a:cs typeface="Times New Roman" panose="02020603050405020304" pitchFamily="18" charset="0"/>
              </a:rPr>
              <a:t>АВ</a:t>
            </a:r>
            <a:r>
              <a:rPr lang="ru-RU" altLang="ru-RU">
                <a:cs typeface="Times New Roman" panose="02020603050405020304" pitchFamily="18" charset="0"/>
              </a:rPr>
              <a:t> вписан квадрат </a:t>
            </a:r>
            <a:r>
              <a:rPr lang="en-US" altLang="ru-RU" i="1">
                <a:cs typeface="Times New Roman" panose="02020603050405020304" pitchFamily="18" charset="0"/>
              </a:rPr>
              <a:t>CDEF</a:t>
            </a:r>
            <a:r>
              <a:rPr lang="ru-RU" altLang="ru-RU">
                <a:cs typeface="Times New Roman" panose="02020603050405020304" pitchFamily="18" charset="0"/>
              </a:rPr>
              <a:t>. </a:t>
            </a:r>
            <a:r>
              <a:rPr lang="ru-RU" altLang="ru-RU"/>
              <a:t>Найдите отношение</a:t>
            </a:r>
            <a:r>
              <a:rPr lang="ru-RU" altLang="ru-RU">
                <a:cs typeface="Times New Roman" panose="02020603050405020304" pitchFamily="18" charset="0"/>
              </a:rPr>
              <a:t> отрез</a:t>
            </a:r>
            <a:r>
              <a:rPr lang="ru-RU" altLang="ru-RU"/>
              <a:t>ков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 i="1">
                <a:cs typeface="Times New Roman" panose="02020603050405020304" pitchFamily="18" charset="0"/>
              </a:rPr>
              <a:t>АЕ</a:t>
            </a:r>
            <a:r>
              <a:rPr lang="ru-RU" altLang="ru-RU">
                <a:cs typeface="Times New Roman" panose="02020603050405020304" pitchFamily="18" charset="0"/>
              </a:rPr>
              <a:t> и </a:t>
            </a:r>
            <a:r>
              <a:rPr lang="en-US" altLang="ru-RU" i="1">
                <a:cs typeface="Times New Roman" panose="02020603050405020304" pitchFamily="18" charset="0"/>
              </a:rPr>
              <a:t>ED</a:t>
            </a:r>
            <a:r>
              <a:rPr lang="ru-RU" altLang="ru-RU">
                <a:cs typeface="Times New Roman" panose="02020603050405020304" pitchFamily="18" charset="0"/>
              </a:rPr>
              <a:t>. </a:t>
            </a:r>
            <a:endParaRPr lang="en-US" altLang="ru-RU">
              <a:cs typeface="Times New Roman" panose="02020603050405020304" pitchFamily="18" charset="0"/>
            </a:endParaRPr>
          </a:p>
        </p:txBody>
      </p:sp>
      <p:grpSp>
        <p:nvGrpSpPr>
          <p:cNvPr id="591882" name="Group 10">
            <a:extLst>
              <a:ext uri="{FF2B5EF4-FFF2-40B4-BE49-F238E27FC236}">
                <a16:creationId xmlns:a16="http://schemas.microsoft.com/office/drawing/2014/main" id="{9E106C61-8332-4704-9F0B-7BFF0025C913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3200400" cy="800100"/>
            <a:chOff x="240" y="3216"/>
            <a:chExt cx="2016" cy="504"/>
          </a:xfrm>
        </p:grpSpPr>
        <p:sp>
          <p:nvSpPr>
            <p:cNvPr id="19461" name="Text Box 6">
              <a:extLst>
                <a:ext uri="{FF2B5EF4-FFF2-40B4-BE49-F238E27FC236}">
                  <a16:creationId xmlns:a16="http://schemas.microsoft.com/office/drawing/2014/main" id="{99BA7B00-A537-4EAC-83DA-767A3F19B4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264"/>
              <a:ext cx="20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  <a:endParaRPr lang="ru-RU" altLang="ru-RU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462" name="Object 7">
              <a:extLst>
                <a:ext uri="{FF2B5EF4-FFF2-40B4-BE49-F238E27FC236}">
                  <a16:creationId xmlns:a16="http://schemas.microsoft.com/office/drawing/2014/main" id="{A53B119A-2111-496D-93E0-26C7EB0F8B6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96" y="3216"/>
            <a:ext cx="784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244600" imgH="800100" progId="Equation.DSMT4">
                    <p:embed/>
                  </p:oleObj>
                </mc:Choice>
                <mc:Fallback>
                  <p:oleObj name="Equation" r:id="rId3" imgW="1244600" imgH="8001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6" y="3216"/>
                          <a:ext cx="784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9460" name="Picture 8">
            <a:extLst>
              <a:ext uri="{FF2B5EF4-FFF2-40B4-BE49-F238E27FC236}">
                <a16:creationId xmlns:a16="http://schemas.microsoft.com/office/drawing/2014/main" id="{7AB69CCD-3E2F-4412-9B11-33E82D65A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62200"/>
            <a:ext cx="475456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39C6F03-00F0-4FBD-9B51-9C2F522013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>
            <a:extLst>
              <a:ext uri="{FF2B5EF4-FFF2-40B4-BE49-F238E27FC236}">
                <a16:creationId xmlns:a16="http://schemas.microsoft.com/office/drawing/2014/main" id="{C4204296-5E15-479B-B807-25B988D7B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97718"/>
            <a:ext cx="90678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24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На клетчатой бумаге нарисуйте золотые треугольники.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80FB0C9-145A-4AE0-8036-0ED7757C49CF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1989138"/>
            <a:ext cx="7615238" cy="3594100"/>
            <a:chOff x="971601" y="1988840"/>
            <a:chExt cx="7614845" cy="3594565"/>
          </a:xfrm>
        </p:grpSpPr>
        <p:pic>
          <p:nvPicPr>
            <p:cNvPr id="23556" name="Рисунок 2">
              <a:extLst>
                <a:ext uri="{FF2B5EF4-FFF2-40B4-BE49-F238E27FC236}">
                  <a16:creationId xmlns:a16="http://schemas.microsoft.com/office/drawing/2014/main" id="{61B841B7-DEA2-42B6-959C-1BF59C7E8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3135133"/>
              <a:ext cx="4878542" cy="2448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Рисунок 3">
              <a:extLst>
                <a:ext uri="{FF2B5EF4-FFF2-40B4-BE49-F238E27FC236}">
                  <a16:creationId xmlns:a16="http://schemas.microsoft.com/office/drawing/2014/main" id="{7C618EBE-BAEA-4E43-9B5D-4954B9F15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1988840"/>
              <a:ext cx="2520280" cy="3594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2">
            <a:extLst>
              <a:ext uri="{FF2B5EF4-FFF2-40B4-BE49-F238E27FC236}">
                <a16:creationId xmlns:a16="http://schemas.microsoft.com/office/drawing/2014/main" id="{DECE16CD-172D-42A8-AF55-AB22C979C0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>
            <a:extLst>
              <a:ext uri="{FF2B5EF4-FFF2-40B4-BE49-F238E27FC236}">
                <a16:creationId xmlns:a16="http://schemas.microsoft.com/office/drawing/2014/main" id="{B3EA3ED1-4454-4CFE-AEB9-13FDB7D5E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88392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>
                <a:cs typeface="Times New Roman" panose="02020603050405020304" pitchFamily="18" charset="0"/>
              </a:rPr>
              <a:t>	</a:t>
            </a:r>
            <a:r>
              <a:rPr lang="ru-RU" altLang="ru-RU">
                <a:cs typeface="Times New Roman" panose="02020603050405020304" pitchFamily="18" charset="0"/>
              </a:rPr>
              <a:t>Отсекая золотые треугольники, аналогично тому, как это было сделано для золотого прямоугольника, постройте последовательность вращающихся золотых треугольников. </a:t>
            </a:r>
          </a:p>
        </p:txBody>
      </p:sp>
      <p:grpSp>
        <p:nvGrpSpPr>
          <p:cNvPr id="595979" name="Group 11">
            <a:extLst>
              <a:ext uri="{FF2B5EF4-FFF2-40B4-BE49-F238E27FC236}">
                <a16:creationId xmlns:a16="http://schemas.microsoft.com/office/drawing/2014/main" id="{9DAB72C2-DF28-41E4-A708-6C0C7AA77311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2895600"/>
            <a:ext cx="4327525" cy="3606800"/>
            <a:chOff x="816" y="1824"/>
            <a:chExt cx="2726" cy="2272"/>
          </a:xfrm>
        </p:grpSpPr>
        <p:sp>
          <p:nvSpPr>
            <p:cNvPr id="25604" name="Text Box 5">
              <a:extLst>
                <a:ext uri="{FF2B5EF4-FFF2-40B4-BE49-F238E27FC236}">
                  <a16:creationId xmlns:a16="http://schemas.microsoft.com/office/drawing/2014/main" id="{08844208-2650-434F-95A9-1FF279FE35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3312"/>
              <a:ext cx="8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  <a:endParaRPr lang="ru-RU" altLang="ru-RU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pic>
          <p:nvPicPr>
            <p:cNvPr id="25605" name="Picture 10">
              <a:extLst>
                <a:ext uri="{FF2B5EF4-FFF2-40B4-BE49-F238E27FC236}">
                  <a16:creationId xmlns:a16="http://schemas.microsoft.com/office/drawing/2014/main" id="{EAD43765-FAD9-45EF-908D-7EB364222E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824"/>
              <a:ext cx="1622" cy="2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ectangle 2">
            <a:extLst>
              <a:ext uri="{FF2B5EF4-FFF2-40B4-BE49-F238E27FC236}">
                <a16:creationId xmlns:a16="http://schemas.microsoft.com/office/drawing/2014/main" id="{3C0DC389-62E5-4119-B54C-AAC8CDFF33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5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>
            <a:extLst>
              <a:ext uri="{FF2B5EF4-FFF2-40B4-BE49-F238E27FC236}">
                <a16:creationId xmlns:a16="http://schemas.microsoft.com/office/drawing/2014/main" id="{A8B14D04-43B3-4720-BA0A-98F9EAE2E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>
                <a:cs typeface="Times New Roman" panose="02020603050405020304" pitchFamily="18" charset="0"/>
              </a:rPr>
              <a:t>	</a:t>
            </a:r>
            <a:r>
              <a:rPr lang="ru-RU" altLang="ru-RU">
                <a:cs typeface="Times New Roman" panose="02020603050405020304" pitchFamily="18" charset="0"/>
              </a:rPr>
              <a:t>В треугольнике </a:t>
            </a:r>
            <a:r>
              <a:rPr lang="en-US" altLang="ru-RU" i="1">
                <a:cs typeface="Times New Roman" panose="02020603050405020304" pitchFamily="18" charset="0"/>
              </a:rPr>
              <a:t>ABC</a:t>
            </a:r>
            <a:r>
              <a:rPr lang="ru-RU" altLang="ru-RU">
                <a:cs typeface="Times New Roman" panose="02020603050405020304" pitchFamily="18" charset="0"/>
              </a:rPr>
              <a:t> биссектриса </a:t>
            </a:r>
            <a:r>
              <a:rPr lang="en-US" altLang="ru-RU" i="1">
                <a:cs typeface="Times New Roman" panose="02020603050405020304" pitchFamily="18" charset="0"/>
              </a:rPr>
              <a:t>AL</a:t>
            </a:r>
            <a:r>
              <a:rPr lang="ru-RU" altLang="ru-RU">
                <a:cs typeface="Times New Roman" panose="02020603050405020304" pitchFamily="18" charset="0"/>
              </a:rPr>
              <a:t> равна отрезку </a:t>
            </a:r>
            <a:r>
              <a:rPr lang="en-US" altLang="ru-RU" i="1">
                <a:cs typeface="Times New Roman" panose="02020603050405020304" pitchFamily="18" charset="0"/>
              </a:rPr>
              <a:t>LC</a:t>
            </a:r>
            <a:r>
              <a:rPr lang="ru-RU" altLang="ru-RU">
                <a:cs typeface="Times New Roman" panose="02020603050405020304" pitchFamily="18" charset="0"/>
              </a:rPr>
              <a:t> и стороне </a:t>
            </a:r>
            <a:r>
              <a:rPr lang="en-US" altLang="ru-RU" i="1">
                <a:cs typeface="Times New Roman" panose="02020603050405020304" pitchFamily="18" charset="0"/>
              </a:rPr>
              <a:t>AB</a:t>
            </a:r>
            <a:r>
              <a:rPr lang="ru-RU" altLang="ru-RU">
                <a:cs typeface="Times New Roman" panose="02020603050405020304" pitchFamily="18" charset="0"/>
              </a:rPr>
              <a:t>. Найдите </a:t>
            </a:r>
            <a:r>
              <a:rPr lang="ru-RU" altLang="ru-RU"/>
              <a:t>угол </a:t>
            </a:r>
            <a:r>
              <a:rPr lang="en-US" altLang="ru-RU" i="1"/>
              <a:t>C</a:t>
            </a:r>
            <a:r>
              <a:rPr lang="ru-RU" altLang="ru-RU"/>
              <a:t>.</a:t>
            </a:r>
          </a:p>
        </p:txBody>
      </p:sp>
      <p:sp>
        <p:nvSpPr>
          <p:cNvPr id="555012" name="Text Box 4">
            <a:extLst>
              <a:ext uri="{FF2B5EF4-FFF2-40B4-BE49-F238E27FC236}">
                <a16:creationId xmlns:a16="http://schemas.microsoft.com/office/drawing/2014/main" id="{000A7B4F-4E35-41C3-B57E-AE2130B37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9530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/>
              <a:t> 36</a:t>
            </a:r>
            <a:r>
              <a:rPr lang="ru-RU" altLang="ru-RU" baseline="30000"/>
              <a:t>о</a:t>
            </a:r>
            <a:r>
              <a:rPr lang="ru-RU" altLang="ru-RU"/>
              <a:t>.</a:t>
            </a:r>
            <a:endParaRPr lang="ru-RU" altLang="ru-RU">
              <a:cs typeface="Times New Roman" panose="02020603050405020304" pitchFamily="18" charset="0"/>
            </a:endParaRPr>
          </a:p>
        </p:txBody>
      </p:sp>
      <p:pic>
        <p:nvPicPr>
          <p:cNvPr id="29700" name="Picture 9">
            <a:extLst>
              <a:ext uri="{FF2B5EF4-FFF2-40B4-BE49-F238E27FC236}">
                <a16:creationId xmlns:a16="http://schemas.microsoft.com/office/drawing/2014/main" id="{1F95C365-46A8-4EAD-BE04-E2AB9AAC5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33600"/>
            <a:ext cx="206692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D2ABBE9D-8480-40D2-B3F8-0B4DBC2077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>
            <a:extLst>
              <a:ext uri="{FF2B5EF4-FFF2-40B4-BE49-F238E27FC236}">
                <a16:creationId xmlns:a16="http://schemas.microsoft.com/office/drawing/2014/main" id="{A28A7E3F-3452-4F2A-84EF-47D783E92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/>
              <a:t>	</a:t>
            </a:r>
            <a:r>
              <a:rPr lang="ru-RU" altLang="ru-RU"/>
              <a:t>Биссектриса, проведенная из вершины основания равнобедренного треугольника, равна основанию. Найдите угол при основании этого треугольника.</a:t>
            </a:r>
          </a:p>
        </p:txBody>
      </p:sp>
      <p:sp>
        <p:nvSpPr>
          <p:cNvPr id="620548" name="Text Box 4">
            <a:extLst>
              <a:ext uri="{FF2B5EF4-FFF2-40B4-BE49-F238E27FC236}">
                <a16:creationId xmlns:a16="http://schemas.microsoft.com/office/drawing/2014/main" id="{D06BAC9F-5B79-4F18-8E32-C5332303F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9530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/>
              <a:t> 72</a:t>
            </a:r>
            <a:r>
              <a:rPr lang="ru-RU" altLang="ru-RU" baseline="30000"/>
              <a:t>о</a:t>
            </a:r>
            <a:r>
              <a:rPr lang="ru-RU" altLang="ru-RU"/>
              <a:t>.</a:t>
            </a:r>
            <a:endParaRPr lang="ru-RU" altLang="ru-RU">
              <a:cs typeface="Times New Roman" panose="02020603050405020304" pitchFamily="18" charset="0"/>
            </a:endParaRPr>
          </a:p>
        </p:txBody>
      </p:sp>
      <p:graphicFrame>
        <p:nvGraphicFramePr>
          <p:cNvPr id="31748" name="Object 6">
            <a:extLst>
              <a:ext uri="{FF2B5EF4-FFF2-40B4-BE49-F238E27FC236}">
                <a16:creationId xmlns:a16="http://schemas.microsoft.com/office/drawing/2014/main" id="{3EA0A6BE-F3F6-4CB0-8E6D-498180852E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5200" y="2819400"/>
          <a:ext cx="2076450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2076740" imgH="2657846" progId="Paint.Picture">
                  <p:embed/>
                </p:oleObj>
              </mc:Choice>
              <mc:Fallback>
                <p:oleObj name="Точечный рисунок" r:id="rId3" imgW="2076740" imgH="2657846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819400"/>
                        <a:ext cx="2076450" cy="265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67C252D4-4DD9-4E60-BAE7-DFCCD8A59F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4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>
            <a:extLst>
              <a:ext uri="{FF2B5EF4-FFF2-40B4-BE49-F238E27FC236}">
                <a16:creationId xmlns:a16="http://schemas.microsoft.com/office/drawing/2014/main" id="{E7579668-3819-457C-86CA-5079F0339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88392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>
                <a:cs typeface="Times New Roman" panose="02020603050405020304" pitchFamily="18" charset="0"/>
              </a:rPr>
              <a:t>	</a:t>
            </a:r>
            <a:r>
              <a:rPr lang="ru-RU" altLang="ru-RU">
                <a:cs typeface="Times New Roman" panose="02020603050405020304" pitchFamily="18" charset="0"/>
              </a:rPr>
              <a:t>Катет прямоугольного треугольника равен 1. Найдите его гипотенузу, если угол, противолежащий данному катету, равен: а) 18</a:t>
            </a:r>
            <a:r>
              <a:rPr lang="ru-RU" altLang="ru-RU" baseline="30000"/>
              <a:t>о</a:t>
            </a:r>
            <a:r>
              <a:rPr lang="ru-RU" altLang="ru-RU">
                <a:cs typeface="Times New Roman" panose="02020603050405020304" pitchFamily="18" charset="0"/>
              </a:rPr>
              <a:t>; б) 54</a:t>
            </a:r>
            <a:r>
              <a:rPr lang="ru-RU" altLang="ru-RU" baseline="30000"/>
              <a:t>о</a:t>
            </a:r>
            <a:r>
              <a:rPr lang="ru-RU" altLang="ru-RU"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593933" name="Group 13">
            <a:extLst>
              <a:ext uri="{FF2B5EF4-FFF2-40B4-BE49-F238E27FC236}">
                <a16:creationId xmlns:a16="http://schemas.microsoft.com/office/drawing/2014/main" id="{23AF8CD5-1A8D-4115-B5BB-1D2CE2137E36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4800600"/>
            <a:ext cx="5715000" cy="579438"/>
            <a:chOff x="288" y="3024"/>
            <a:chExt cx="3600" cy="365"/>
          </a:xfrm>
        </p:grpSpPr>
        <p:sp>
          <p:nvSpPr>
            <p:cNvPr id="33799" name="Text Box 5">
              <a:extLst>
                <a:ext uri="{FF2B5EF4-FFF2-40B4-BE49-F238E27FC236}">
                  <a16:creationId xmlns:a16="http://schemas.microsoft.com/office/drawing/2014/main" id="{7092E247-DF35-4E77-9D4A-E9F5A386F7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024"/>
              <a:ext cx="36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  <a:r>
                <a:rPr lang="ru-RU" altLang="ru-RU"/>
                <a:t>а)</a:t>
              </a:r>
              <a:endParaRPr lang="ru-RU" altLang="ru-RU"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3800" name="Object 8">
              <a:extLst>
                <a:ext uri="{FF2B5EF4-FFF2-40B4-BE49-F238E27FC236}">
                  <a16:creationId xmlns:a16="http://schemas.microsoft.com/office/drawing/2014/main" id="{884FA203-AA32-42DA-990F-549AB9B96E7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00" y="3072"/>
            <a:ext cx="608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965200" imgH="419100" progId="Equation.DSMT4">
                    <p:embed/>
                  </p:oleObj>
                </mc:Choice>
                <mc:Fallback>
                  <p:oleObj name="Equation" r:id="rId3" imgW="965200" imgH="4191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0" y="3072"/>
                          <a:ext cx="608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93934" name="Group 14">
            <a:extLst>
              <a:ext uri="{FF2B5EF4-FFF2-40B4-BE49-F238E27FC236}">
                <a16:creationId xmlns:a16="http://schemas.microsoft.com/office/drawing/2014/main" id="{DE64EDC8-D790-4E71-86C4-6C746826DB69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5334000"/>
            <a:ext cx="2590800" cy="579438"/>
            <a:chOff x="1056" y="3360"/>
            <a:chExt cx="1632" cy="365"/>
          </a:xfrm>
        </p:grpSpPr>
        <p:graphicFrame>
          <p:nvGraphicFramePr>
            <p:cNvPr id="33797" name="Object 6">
              <a:extLst>
                <a:ext uri="{FF2B5EF4-FFF2-40B4-BE49-F238E27FC236}">
                  <a16:creationId xmlns:a16="http://schemas.microsoft.com/office/drawing/2014/main" id="{0E192976-53D2-4204-8507-C79D8DCF329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92" y="3408"/>
            <a:ext cx="624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990170" imgH="393529" progId="Equation.DSMT4">
                    <p:embed/>
                  </p:oleObj>
                </mc:Choice>
                <mc:Fallback>
                  <p:oleObj name="Equation" r:id="rId5" imgW="990170" imgH="393529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3408"/>
                          <a:ext cx="624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798" name="Text Box 10">
              <a:extLst>
                <a:ext uri="{FF2B5EF4-FFF2-40B4-BE49-F238E27FC236}">
                  <a16:creationId xmlns:a16="http://schemas.microsoft.com/office/drawing/2014/main" id="{BEC8152A-3455-45BC-8C2B-47AA847FCD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3360"/>
              <a:ext cx="16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/>
                <a:t>б)</a:t>
              </a:r>
              <a:endParaRPr lang="ru-RU" altLang="ru-RU" sz="2400"/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36BC7175-1DE3-4AF2-80FC-35727A6948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3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93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5">
            <a:extLst>
              <a:ext uri="{FF2B5EF4-FFF2-40B4-BE49-F238E27FC236}">
                <a16:creationId xmlns:a16="http://schemas.microsoft.com/office/drawing/2014/main" id="{F2FB7379-8B16-4346-A773-71A1171AB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"/>
            <a:ext cx="87630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/>
              <a:t>	</a:t>
            </a:r>
            <a:r>
              <a:rPr lang="ru-RU" altLang="ru-RU" sz="2400" dirty="0">
                <a:solidFill>
                  <a:srgbClr val="FF0000"/>
                </a:solidFill>
              </a:rPr>
              <a:t>Золотым сечением </a:t>
            </a:r>
            <a:r>
              <a:rPr lang="ru-RU" altLang="ru-RU" sz="2400" dirty="0"/>
              <a:t>называется такое </a:t>
            </a:r>
            <a:r>
              <a:rPr lang="ru-RU" altLang="ru-RU" sz="2400" dirty="0">
                <a:cs typeface="Times New Roman" panose="02020603050405020304" pitchFamily="18" charset="0"/>
              </a:rPr>
              <a:t>делением целого на две неравные части, при котором меньшая часть так относится к большей, как большая часть относится ко всему целому.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9928" name="Text Box 72">
            <a:extLst>
              <a:ext uri="{FF2B5EF4-FFF2-40B4-BE49-F238E27FC236}">
                <a16:creationId xmlns:a16="http://schemas.microsoft.com/office/drawing/2014/main" id="{5D9561F8-489A-4FBE-AF9E-67E3B2ACCF8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52400" y="1676400"/>
            <a:ext cx="8763000" cy="3267626"/>
          </a:xfrm>
          <a:prstGeom prst="rect">
            <a:avLst/>
          </a:prstGeom>
          <a:blipFill>
            <a:blip r:embed="rId3"/>
            <a:stretch>
              <a:fillRect l="-1043" t="-1493" r="-974" b="-933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249932" name="Text Box 76">
            <a:extLst>
              <a:ext uri="{FF2B5EF4-FFF2-40B4-BE49-F238E27FC236}">
                <a16:creationId xmlns:a16="http://schemas.microsoft.com/office/drawing/2014/main" id="{04B3C900-E29B-47ED-979D-EEC3EE3ED66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28600" y="5715000"/>
            <a:ext cx="8763000" cy="830997"/>
          </a:xfrm>
          <a:prstGeom prst="rect">
            <a:avLst/>
          </a:prstGeom>
          <a:blipFill>
            <a:blip r:embed="rId4"/>
            <a:stretch>
              <a:fillRect l="-1113" t="-5882" r="-1044" b="-15441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pic>
        <p:nvPicPr>
          <p:cNvPr id="3078" name="Picture 77">
            <a:extLst>
              <a:ext uri="{FF2B5EF4-FFF2-40B4-BE49-F238E27FC236}">
                <a16:creationId xmlns:a16="http://schemas.microsoft.com/office/drawing/2014/main" id="{93E976F9-B9E1-4E6B-B1FC-2EAFE5C10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76800"/>
            <a:ext cx="41783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860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>
            <a:extLst>
              <a:ext uri="{FF2B5EF4-FFF2-40B4-BE49-F238E27FC236}">
                <a16:creationId xmlns:a16="http://schemas.microsoft.com/office/drawing/2014/main" id="{3AE78302-7F27-4E1B-BA92-66C6DC062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3188"/>
            <a:ext cx="91440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dirty="0"/>
              <a:t>	</a:t>
            </a:r>
            <a:r>
              <a:rPr lang="ru-RU" altLang="ru-RU" sz="2800" dirty="0"/>
              <a:t>Угол при основании равнобедренного треугольника </a:t>
            </a:r>
            <a:r>
              <a:rPr lang="en-US" altLang="ru-RU" sz="2800" i="1" dirty="0"/>
              <a:t>ABC </a:t>
            </a:r>
            <a:r>
              <a:rPr lang="en-US" altLang="ru-RU" sz="2800" dirty="0"/>
              <a:t>(</a:t>
            </a:r>
            <a:r>
              <a:rPr lang="en-US" altLang="ru-RU" sz="2800" i="1" dirty="0"/>
              <a:t>AC = BC</a:t>
            </a:r>
            <a:r>
              <a:rPr lang="en-US" altLang="ru-RU" sz="2800" dirty="0"/>
              <a:t>)</a:t>
            </a:r>
            <a:r>
              <a:rPr lang="en-US" altLang="ru-RU" sz="2800" i="1" dirty="0"/>
              <a:t> </a:t>
            </a:r>
            <a:r>
              <a:rPr lang="ru-RU" altLang="ru-RU" sz="2800" dirty="0"/>
              <a:t>равен 36</a:t>
            </a:r>
            <a:r>
              <a:rPr lang="ru-RU" altLang="ru-RU" sz="2800" baseline="30000" dirty="0"/>
              <a:t>о</a:t>
            </a:r>
            <a:r>
              <a:rPr lang="ru-RU" altLang="ru-RU" sz="2800" dirty="0"/>
              <a:t>. Высота</a:t>
            </a:r>
            <a:r>
              <a:rPr lang="en-US" altLang="ru-RU" sz="2800" dirty="0"/>
              <a:t> </a:t>
            </a:r>
            <a:r>
              <a:rPr lang="en-US" altLang="ru-RU" sz="2800" i="1" dirty="0"/>
              <a:t>CH</a:t>
            </a:r>
            <a:r>
              <a:rPr lang="ru-RU" altLang="ru-RU" sz="2800" dirty="0"/>
              <a:t>, опущенная на основание, равна 1. Найдите биссектрису</a:t>
            </a:r>
            <a:r>
              <a:rPr lang="en-US" altLang="ru-RU" sz="2800" dirty="0"/>
              <a:t> </a:t>
            </a:r>
            <a:r>
              <a:rPr lang="en-US" altLang="ru-RU" sz="2800" i="1" dirty="0"/>
              <a:t>AD</a:t>
            </a:r>
            <a:r>
              <a:rPr lang="ru-RU" altLang="ru-RU" sz="2800" dirty="0"/>
              <a:t>, проведенную из вершины основания.</a:t>
            </a:r>
          </a:p>
        </p:txBody>
      </p:sp>
      <p:pic>
        <p:nvPicPr>
          <p:cNvPr id="35843" name="Picture 7">
            <a:extLst>
              <a:ext uri="{FF2B5EF4-FFF2-40B4-BE49-F238E27FC236}">
                <a16:creationId xmlns:a16="http://schemas.microsoft.com/office/drawing/2014/main" id="{B9225EB1-30E9-42AA-A7C0-AF3B0A4FD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2598738"/>
            <a:ext cx="4584700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22602" name="Group 10">
            <a:extLst>
              <a:ext uri="{FF2B5EF4-FFF2-40B4-BE49-F238E27FC236}">
                <a16:creationId xmlns:a16="http://schemas.microsoft.com/office/drawing/2014/main" id="{2F762619-41A5-4AA4-AECA-8090AFA55E0E}"/>
              </a:ext>
            </a:extLst>
          </p:cNvPr>
          <p:cNvGrpSpPr>
            <a:grpSpLocks/>
          </p:cNvGrpSpPr>
          <p:nvPr/>
        </p:nvGrpSpPr>
        <p:grpSpPr bwMode="auto">
          <a:xfrm>
            <a:off x="0" y="2598738"/>
            <a:ext cx="9144000" cy="4168776"/>
            <a:chOff x="0" y="1637"/>
            <a:chExt cx="5760" cy="2626"/>
          </a:xfrm>
        </p:grpSpPr>
        <p:sp>
          <p:nvSpPr>
            <p:cNvPr id="35845" name="Text Box 4">
              <a:extLst>
                <a:ext uri="{FF2B5EF4-FFF2-40B4-BE49-F238E27FC236}">
                  <a16:creationId xmlns:a16="http://schemas.microsoft.com/office/drawing/2014/main" id="{398D859B-505D-4D76-B5B0-908FEED996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932"/>
              <a:ext cx="5760" cy="10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2800" dirty="0">
                  <a:solidFill>
                    <a:srgbClr val="FF3300"/>
                  </a:solidFill>
                </a:rPr>
                <a:t>	</a:t>
              </a:r>
              <a:r>
                <a:rPr lang="ru-RU" altLang="ru-RU" sz="2400" dirty="0">
                  <a:solidFill>
                    <a:srgbClr val="FF3300"/>
                  </a:solidFill>
                </a:rPr>
                <a:t>Решение.</a:t>
              </a:r>
              <a:r>
                <a:rPr lang="ru-RU" altLang="ru-RU" sz="2400" dirty="0"/>
                <a:t> Проведем среднюю линию </a:t>
              </a:r>
              <a:r>
                <a:rPr lang="en-US" altLang="ru-RU" sz="2400" i="1" dirty="0"/>
                <a:t>HE</a:t>
              </a:r>
              <a:r>
                <a:rPr lang="ru-RU" altLang="ru-RU" sz="2400" dirty="0"/>
                <a:t> треугольника </a:t>
              </a:r>
              <a:r>
                <a:rPr lang="en-US" altLang="ru-RU" sz="2400" i="1" dirty="0"/>
                <a:t>ABD</a:t>
              </a:r>
              <a:r>
                <a:rPr lang="en-US" altLang="ru-RU" sz="2400" dirty="0"/>
                <a:t>.</a:t>
              </a:r>
              <a:r>
                <a:rPr lang="ru-RU" altLang="ru-RU" sz="2400" i="1" dirty="0"/>
                <a:t> </a:t>
              </a:r>
              <a:r>
                <a:rPr lang="ru-RU" altLang="ru-RU" sz="2400" dirty="0"/>
                <a:t>Угол </a:t>
              </a:r>
              <a:r>
                <a:rPr lang="en-US" altLang="ru-RU" sz="2400" i="1" dirty="0"/>
                <a:t>HED </a:t>
              </a:r>
              <a:r>
                <a:rPr lang="ru-RU" altLang="ru-RU" sz="2400" dirty="0"/>
                <a:t>равен углу </a:t>
              </a:r>
              <a:r>
                <a:rPr lang="en-US" altLang="ru-RU" sz="2400" i="1" dirty="0"/>
                <a:t>ADC </a:t>
              </a:r>
              <a:r>
                <a:rPr lang="ru-RU" altLang="ru-RU" sz="2400" dirty="0"/>
                <a:t>и равен 54</a:t>
              </a:r>
              <a:r>
                <a:rPr lang="ru-RU" altLang="ru-RU" sz="2400" baseline="30000" dirty="0"/>
                <a:t>о</a:t>
              </a:r>
              <a:r>
                <a:rPr lang="en-US" altLang="ru-RU" sz="2400" dirty="0"/>
                <a:t>. </a:t>
              </a:r>
              <a:r>
                <a:rPr lang="ru-RU" altLang="ru-RU" sz="2400" dirty="0"/>
                <a:t>Угол </a:t>
              </a:r>
              <a:r>
                <a:rPr lang="en-US" altLang="ru-RU" sz="2400" i="1" dirty="0"/>
                <a:t>HCE </a:t>
              </a:r>
              <a:r>
                <a:rPr lang="ru-RU" altLang="ru-RU" sz="2400" dirty="0"/>
                <a:t>также равен 54</a:t>
              </a:r>
              <a:r>
                <a:rPr lang="ru-RU" altLang="ru-RU" sz="2400" baseline="30000" dirty="0"/>
                <a:t>о</a:t>
              </a:r>
              <a:r>
                <a:rPr lang="ru-RU" altLang="ru-RU" sz="2400" dirty="0"/>
                <a:t>. Следовательно, треугольник </a:t>
              </a:r>
              <a:r>
                <a:rPr lang="en-US" altLang="ru-RU" sz="2400" i="1" dirty="0"/>
                <a:t>HCE </a:t>
              </a:r>
              <a:r>
                <a:rPr lang="ru-RU" altLang="ru-RU" sz="2400" dirty="0"/>
                <a:t>– равнобедренный, </a:t>
              </a:r>
              <a:r>
                <a:rPr lang="en-US" altLang="ru-RU" sz="2400" i="1" dirty="0"/>
                <a:t>HC = HE = </a:t>
              </a:r>
              <a:r>
                <a:rPr lang="en-US" altLang="ru-RU" sz="2400" dirty="0"/>
                <a:t> </a:t>
              </a:r>
              <a:r>
                <a:rPr lang="ru-RU" altLang="ru-RU" sz="2400" dirty="0"/>
                <a:t> 0,5.</a:t>
              </a:r>
              <a:endParaRPr lang="ru-RU" altLang="ru-RU" sz="2400" dirty="0">
                <a:cs typeface="Times New Roman" panose="02020603050405020304" pitchFamily="18" charset="0"/>
              </a:endParaRPr>
            </a:p>
          </p:txBody>
        </p:sp>
        <p:pic>
          <p:nvPicPr>
            <p:cNvPr id="35846" name="Picture 8">
              <a:extLst>
                <a:ext uri="{FF2B5EF4-FFF2-40B4-BE49-F238E27FC236}">
                  <a16:creationId xmlns:a16="http://schemas.microsoft.com/office/drawing/2014/main" id="{4A5B6113-3374-4DBA-A62B-BAD8551FB4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637"/>
              <a:ext cx="2888" cy="1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847" name="Text Box 9">
              <a:extLst>
                <a:ext uri="{FF2B5EF4-FFF2-40B4-BE49-F238E27FC236}">
                  <a16:creationId xmlns:a16="http://schemas.microsoft.com/office/drawing/2014/main" id="{7A4A1EA3-413F-43F5-AB9E-C803B3DC22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3936"/>
              <a:ext cx="244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800">
                  <a:solidFill>
                    <a:srgbClr val="FF3300"/>
                  </a:solidFill>
                </a:rPr>
                <a:t>Ответ. </a:t>
              </a:r>
              <a:r>
                <a:rPr lang="ru-RU" altLang="ru-RU" sz="2800"/>
                <a:t>0,5.</a:t>
              </a:r>
              <a:endParaRPr lang="ru-RU" altLang="ru-RU" sz="2800">
                <a:solidFill>
                  <a:srgbClr val="FF3300"/>
                </a:solidFill>
              </a:endParaRPr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179BB848-BFAA-4EC4-86FC-DAB3A061FD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>
            <a:extLst>
              <a:ext uri="{FF2B5EF4-FFF2-40B4-BE49-F238E27FC236}">
                <a16:creationId xmlns:a16="http://schemas.microsoft.com/office/drawing/2014/main" id="{69F832C9-FEEE-48ED-B1FD-32DFD090F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Найдите радиус окружности, описанной около правильного десятиугольника со стороной 1.</a:t>
            </a:r>
          </a:p>
        </p:txBody>
      </p:sp>
      <p:grpSp>
        <p:nvGrpSpPr>
          <p:cNvPr id="628744" name="Group 8">
            <a:extLst>
              <a:ext uri="{FF2B5EF4-FFF2-40B4-BE49-F238E27FC236}">
                <a16:creationId xmlns:a16="http://schemas.microsoft.com/office/drawing/2014/main" id="{3C713FFD-0976-4E7B-BB63-32A328E606DC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4800600"/>
            <a:ext cx="8458200" cy="787400"/>
            <a:chOff x="192" y="3024"/>
            <a:chExt cx="5328" cy="496"/>
          </a:xfrm>
        </p:grpSpPr>
        <p:sp>
          <p:nvSpPr>
            <p:cNvPr id="37893" name="Text Box 5">
              <a:extLst>
                <a:ext uri="{FF2B5EF4-FFF2-40B4-BE49-F238E27FC236}">
                  <a16:creationId xmlns:a16="http://schemas.microsoft.com/office/drawing/2014/main" id="{61D243A7-056F-4112-B25A-7205CD5074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072"/>
              <a:ext cx="5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  <a:r>
                <a:rPr lang="ru-RU" altLang="ru-RU">
                  <a:solidFill>
                    <a:schemeClr val="accent1"/>
                  </a:solidFill>
                  <a:cs typeface="Times New Roman" panose="02020603050405020304" pitchFamily="18" charset="0"/>
                </a:rPr>
                <a:t>  </a:t>
              </a:r>
            </a:p>
          </p:txBody>
        </p:sp>
        <p:graphicFrame>
          <p:nvGraphicFramePr>
            <p:cNvPr id="37894" name="Object 6">
              <a:extLst>
                <a:ext uri="{FF2B5EF4-FFF2-40B4-BE49-F238E27FC236}">
                  <a16:creationId xmlns:a16="http://schemas.microsoft.com/office/drawing/2014/main" id="{1E02B2F4-097D-45A9-85BA-275523EF174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08" y="3024"/>
            <a:ext cx="56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901700" imgH="787400" progId="Equation.DSMT4">
                    <p:embed/>
                  </p:oleObj>
                </mc:Choice>
                <mc:Fallback>
                  <p:oleObj name="Equation" r:id="rId3" imgW="901700" imgH="7874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3024"/>
                          <a:ext cx="568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7892" name="Picture 7">
            <a:extLst>
              <a:ext uri="{FF2B5EF4-FFF2-40B4-BE49-F238E27FC236}">
                <a16:creationId xmlns:a16="http://schemas.microsoft.com/office/drawing/2014/main" id="{5A74A23C-04E3-47F1-AEC1-9D77AF20E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2281238"/>
            <a:ext cx="2328863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01363307-B610-4A06-A7B3-06D0035187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8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>
            <a:extLst>
              <a:ext uri="{FF2B5EF4-FFF2-40B4-BE49-F238E27FC236}">
                <a16:creationId xmlns:a16="http://schemas.microsoft.com/office/drawing/2014/main" id="{CFB6E61E-2AB7-45B1-8CB7-C94077187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>
                <a:cs typeface="Times New Roman" panose="02020603050405020304" pitchFamily="18" charset="0"/>
              </a:rPr>
              <a:t>	</a:t>
            </a:r>
            <a:r>
              <a:rPr lang="ru-RU" altLang="ru-RU">
                <a:cs typeface="Times New Roman" panose="02020603050405020304" pitchFamily="18" charset="0"/>
              </a:rPr>
              <a:t>Сторона правильного пятиугольника равна 1. Найдите его диагональ. </a:t>
            </a:r>
            <a:endParaRPr lang="en-US" altLang="ru-RU">
              <a:cs typeface="Times New Roman" panose="02020603050405020304" pitchFamily="18" charset="0"/>
            </a:endParaRPr>
          </a:p>
        </p:txBody>
      </p:sp>
      <p:grpSp>
        <p:nvGrpSpPr>
          <p:cNvPr id="557066" name="Group 10">
            <a:extLst>
              <a:ext uri="{FF2B5EF4-FFF2-40B4-BE49-F238E27FC236}">
                <a16:creationId xmlns:a16="http://schemas.microsoft.com/office/drawing/2014/main" id="{A2890191-2BB6-43C0-A998-3B0A9BDF6A94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257800"/>
            <a:ext cx="8458200" cy="787400"/>
            <a:chOff x="192" y="3312"/>
            <a:chExt cx="5328" cy="496"/>
          </a:xfrm>
        </p:grpSpPr>
        <p:sp>
          <p:nvSpPr>
            <p:cNvPr id="41989" name="Text Box 4">
              <a:extLst>
                <a:ext uri="{FF2B5EF4-FFF2-40B4-BE49-F238E27FC236}">
                  <a16:creationId xmlns:a16="http://schemas.microsoft.com/office/drawing/2014/main" id="{7E09BBA8-B461-4083-977A-F6FFA15F2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360"/>
              <a:ext cx="5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  <a:endParaRPr lang="ru-RU" altLang="ru-RU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1990" name="Object 6">
              <a:extLst>
                <a:ext uri="{FF2B5EF4-FFF2-40B4-BE49-F238E27FC236}">
                  <a16:creationId xmlns:a16="http://schemas.microsoft.com/office/drawing/2014/main" id="{CD2C6E8B-681A-4589-98CE-91697E93FAC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08" y="3312"/>
            <a:ext cx="56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901700" imgH="787400" progId="Equation.DSMT4">
                    <p:embed/>
                  </p:oleObj>
                </mc:Choice>
                <mc:Fallback>
                  <p:oleObj name="Equation" r:id="rId3" imgW="901700" imgH="7874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3312"/>
                          <a:ext cx="568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1988" name="Picture 9">
            <a:extLst>
              <a:ext uri="{FF2B5EF4-FFF2-40B4-BE49-F238E27FC236}">
                <a16:creationId xmlns:a16="http://schemas.microsoft.com/office/drawing/2014/main" id="{9E6101D2-FBF0-4C84-A6EC-61130748E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1200"/>
            <a:ext cx="3656013" cy="336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B705ADA-14F9-4686-BA61-BB8D35F538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7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>
            <a:extLst>
              <a:ext uri="{FF2B5EF4-FFF2-40B4-BE49-F238E27FC236}">
                <a16:creationId xmlns:a16="http://schemas.microsoft.com/office/drawing/2014/main" id="{B1AA3107-B7A2-4086-AD20-0B0801923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/>
              <a:t>	</a:t>
            </a:r>
            <a:r>
              <a:rPr lang="ru-RU" altLang="ru-RU"/>
              <a:t>В каком отношении точка </a:t>
            </a:r>
            <a:r>
              <a:rPr lang="en-US" altLang="ru-RU" i="1"/>
              <a:t>E</a:t>
            </a:r>
            <a:r>
              <a:rPr lang="en-US" altLang="ru-RU" baseline="-25000"/>
              <a:t>1</a:t>
            </a:r>
            <a:r>
              <a:rPr lang="en-US" altLang="ru-RU"/>
              <a:t> </a:t>
            </a:r>
            <a:r>
              <a:rPr lang="ru-RU" altLang="ru-RU"/>
              <a:t>делит отрезок </a:t>
            </a:r>
            <a:r>
              <a:rPr lang="en-US" altLang="ru-RU" i="1"/>
              <a:t>AC</a:t>
            </a:r>
            <a:r>
              <a:rPr lang="ru-RU" altLang="ru-RU"/>
              <a:t>?</a:t>
            </a:r>
            <a:endParaRPr lang="en-US" altLang="ru-RU"/>
          </a:p>
        </p:txBody>
      </p:sp>
      <p:sp>
        <p:nvSpPr>
          <p:cNvPr id="598021" name="Text Box 5">
            <a:extLst>
              <a:ext uri="{FF2B5EF4-FFF2-40B4-BE49-F238E27FC236}">
                <a16:creationId xmlns:a16="http://schemas.microsoft.com/office/drawing/2014/main" id="{45752119-E11B-4162-8562-F73DC6DCF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В золотом.</a:t>
            </a:r>
            <a:endParaRPr lang="ru-RU" altLang="ru-RU">
              <a:cs typeface="Times New Roman" panose="02020603050405020304" pitchFamily="18" charset="0"/>
            </a:endParaRPr>
          </a:p>
        </p:txBody>
      </p:sp>
      <p:pic>
        <p:nvPicPr>
          <p:cNvPr id="44036" name="Picture 8">
            <a:extLst>
              <a:ext uri="{FF2B5EF4-FFF2-40B4-BE49-F238E27FC236}">
                <a16:creationId xmlns:a16="http://schemas.microsoft.com/office/drawing/2014/main" id="{928FA061-E8DE-4362-82BD-F3961DAEC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28800"/>
            <a:ext cx="3484563" cy="330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181192B8-BDA4-47D4-A16F-257E47A40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8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2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>
            <a:extLst>
              <a:ext uri="{FF2B5EF4-FFF2-40B4-BE49-F238E27FC236}">
                <a16:creationId xmlns:a16="http://schemas.microsoft.com/office/drawing/2014/main" id="{AAD998A7-1A8A-41D4-AD1D-B53702406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8839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2800">
                <a:cs typeface="Times New Roman" panose="02020603050405020304" pitchFamily="18" charset="0"/>
              </a:rPr>
              <a:t>	</a:t>
            </a:r>
            <a:r>
              <a:rPr lang="ru-RU" altLang="ru-RU" sz="2800">
                <a:cs typeface="Times New Roman" panose="02020603050405020304" pitchFamily="18" charset="0"/>
              </a:rPr>
              <a:t>Докажите, что диагонали правильного пятиугольника образуют правильный пятиугольник. Найдите сторону этого пятиугольника, если сторона исходного пятиугольника равна 1.</a:t>
            </a:r>
          </a:p>
        </p:txBody>
      </p:sp>
      <p:pic>
        <p:nvPicPr>
          <p:cNvPr id="46083" name="Picture 6">
            <a:extLst>
              <a:ext uri="{FF2B5EF4-FFF2-40B4-BE49-F238E27FC236}">
                <a16:creationId xmlns:a16="http://schemas.microsoft.com/office/drawing/2014/main" id="{20C2E26A-4050-47FC-9B60-8C61CA04E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73338"/>
            <a:ext cx="3656013" cy="336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9721" name="Group 9">
            <a:extLst>
              <a:ext uri="{FF2B5EF4-FFF2-40B4-BE49-F238E27FC236}">
                <a16:creationId xmlns:a16="http://schemas.microsoft.com/office/drawing/2014/main" id="{F1DF4E2F-5DE4-4790-A5BA-00533BB5DA90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3200400" cy="800100"/>
            <a:chOff x="240" y="3216"/>
            <a:chExt cx="2016" cy="504"/>
          </a:xfrm>
        </p:grpSpPr>
        <p:sp>
          <p:nvSpPr>
            <p:cNvPr id="46085" name="Text Box 4">
              <a:extLst>
                <a:ext uri="{FF2B5EF4-FFF2-40B4-BE49-F238E27FC236}">
                  <a16:creationId xmlns:a16="http://schemas.microsoft.com/office/drawing/2014/main" id="{B695AB02-FBBC-445A-9FAC-277F332306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264"/>
              <a:ext cx="20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  <a:endParaRPr lang="ru-RU" altLang="ru-RU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6086" name="Object 7">
              <a:extLst>
                <a:ext uri="{FF2B5EF4-FFF2-40B4-BE49-F238E27FC236}">
                  <a16:creationId xmlns:a16="http://schemas.microsoft.com/office/drawing/2014/main" id="{6533DF38-6537-44BA-ADD6-AEE5C62A5DB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08" y="3216"/>
            <a:ext cx="672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066800" imgH="800100" progId="Equation.DSMT4">
                    <p:embed/>
                  </p:oleObj>
                </mc:Choice>
                <mc:Fallback>
                  <p:oleObj name="Equation" r:id="rId4" imgW="1066800" imgH="8001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3216"/>
                          <a:ext cx="672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E9FF7C1F-E4DC-4B02-BA7F-B315866721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3">
            <a:extLst>
              <a:ext uri="{FF2B5EF4-FFF2-40B4-BE49-F238E27FC236}">
                <a16:creationId xmlns:a16="http://schemas.microsoft.com/office/drawing/2014/main" id="{E670A463-9979-4A79-AE3F-D411E3AA4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cs typeface="Times New Roman" panose="02020603050405020304" pitchFamily="18" charset="0"/>
              </a:rPr>
              <a:t>	Бумажная лента постоянной ширины завязана простым узлом и затем расправлена так, чтобы узел стал плоским. Докажите, что узел имеет форму правильного пятиугольника. </a:t>
            </a:r>
          </a:p>
        </p:txBody>
      </p:sp>
      <p:pic>
        <p:nvPicPr>
          <p:cNvPr id="48131" name="Picture 7">
            <a:extLst>
              <a:ext uri="{FF2B5EF4-FFF2-40B4-BE49-F238E27FC236}">
                <a16:creationId xmlns:a16="http://schemas.microsoft.com/office/drawing/2014/main" id="{06971CC6-3D66-46B9-B818-AD7C11277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19400"/>
            <a:ext cx="3803650" cy="261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44FE0A9E-30D9-4907-B4CD-9BF9529908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15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>
            <a:extLst>
              <a:ext uri="{FF2B5EF4-FFF2-40B4-BE49-F238E27FC236}">
                <a16:creationId xmlns:a16="http://schemas.microsoft.com/office/drawing/2014/main" id="{423BBE65-A1B4-4829-BC83-F61EB7C45D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Литература</a:t>
            </a:r>
          </a:p>
        </p:txBody>
      </p:sp>
      <p:pic>
        <p:nvPicPr>
          <p:cNvPr id="50179" name="Рисунок 1">
            <a:extLst>
              <a:ext uri="{FF2B5EF4-FFF2-40B4-BE49-F238E27FC236}">
                <a16:creationId xmlns:a16="http://schemas.microsoft.com/office/drawing/2014/main" id="{B635B51F-DDD5-499F-B67F-C23953183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3070225" cy="52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Рисунок 2">
            <a:extLst>
              <a:ext uri="{FF2B5EF4-FFF2-40B4-BE49-F238E27FC236}">
                <a16:creationId xmlns:a16="http://schemas.microsoft.com/office/drawing/2014/main" id="{237D6B44-F33B-4242-92FD-BA381419E1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1075"/>
            <a:ext cx="4006850" cy="52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EE1CFF8-C18A-4325-8269-FDB77421B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Золотой прямоугольник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59AFC3FA-8F92-42C3-A1F6-F86E69081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09600"/>
            <a:ext cx="9067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cs typeface="Times New Roman" panose="02020603050405020304" pitchFamily="18" charset="0"/>
              </a:rPr>
              <a:t>	Прямоугольник, стороны которого находятся в золотом отношении, называется</a:t>
            </a:r>
            <a:r>
              <a:rPr lang="ru-RU" altLang="ru-RU" sz="24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FF3300"/>
                </a:solidFill>
                <a:cs typeface="Times New Roman" panose="02020603050405020304" pitchFamily="18" charset="0"/>
              </a:rPr>
              <a:t>золотым прямоугольником</a:t>
            </a:r>
            <a:r>
              <a:rPr lang="ru-RU" altLang="ru-RU" sz="2400" dirty="0">
                <a:solidFill>
                  <a:srgbClr val="FF3300"/>
                </a:solidFill>
              </a:rPr>
              <a:t>.</a:t>
            </a:r>
            <a:r>
              <a:rPr lang="ru-RU" altLang="ru-RU" sz="24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endParaRPr lang="en-US" altLang="ru-RU" sz="2400" dirty="0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sp>
        <p:nvSpPr>
          <p:cNvPr id="15364" name="Text Box 13">
            <a:extLst>
              <a:ext uri="{FF2B5EF4-FFF2-40B4-BE49-F238E27FC236}">
                <a16:creationId xmlns:a16="http://schemas.microsoft.com/office/drawing/2014/main" id="{5AA70480-14DD-4E31-ADF4-DF9BBF68E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371600"/>
            <a:ext cx="906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cs typeface="Times New Roman" panose="02020603050405020304" pitchFamily="18" charset="0"/>
              </a:rPr>
              <a:t>	Если от золотого прямоугольника отрезать квадрат со стороной, равной меньшей стороне прямоугольника, то снова получим золотой прямоугольник меньших размеров.</a:t>
            </a:r>
            <a:endParaRPr lang="en-US" altLang="ru-RU" sz="2400" dirty="0">
              <a:cs typeface="Times New Roman" panose="02020603050405020304" pitchFamily="18" charset="0"/>
            </a:endParaRPr>
          </a:p>
        </p:txBody>
      </p:sp>
      <p:graphicFrame>
        <p:nvGraphicFramePr>
          <p:cNvPr id="15365" name="Object 18">
            <a:extLst>
              <a:ext uri="{FF2B5EF4-FFF2-40B4-BE49-F238E27FC236}">
                <a16:creationId xmlns:a16="http://schemas.microsoft.com/office/drawing/2014/main" id="{494E1151-8320-4626-BE01-3362DCE60B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3050" y="2765425"/>
          <a:ext cx="3028950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3029373" imgH="2257740" progId="Paint.Picture">
                  <p:embed/>
                </p:oleObj>
              </mc:Choice>
              <mc:Fallback>
                <p:oleObj name="Точечный рисунок" r:id="rId3" imgW="3029373" imgH="2257740" progId="Paint.Picture">
                  <p:embed/>
                  <p:pic>
                    <p:nvPicPr>
                      <p:cNvPr id="15365" name="Object 18">
                        <a:extLst>
                          <a:ext uri="{FF2B5EF4-FFF2-40B4-BE49-F238E27FC236}">
                            <a16:creationId xmlns:a16="http://schemas.microsoft.com/office/drawing/2014/main" id="{494E1151-8320-4626-BE01-3362DCE60B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2765425"/>
                        <a:ext cx="3028950" cy="225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9366" name="Group 22">
            <a:extLst>
              <a:ext uri="{FF2B5EF4-FFF2-40B4-BE49-F238E27FC236}">
                <a16:creationId xmlns:a16="http://schemas.microsoft.com/office/drawing/2014/main" id="{2EE97890-7C38-4B3F-AC6B-43C9BAB8D318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2765425"/>
            <a:ext cx="9067800" cy="4113213"/>
            <a:chOff x="48" y="1742"/>
            <a:chExt cx="5712" cy="2591"/>
          </a:xfrm>
        </p:grpSpPr>
        <p:sp>
          <p:nvSpPr>
            <p:cNvPr id="15367" name="Text Box 14">
              <a:extLst>
                <a:ext uri="{FF2B5EF4-FFF2-40B4-BE49-F238E27FC236}">
                  <a16:creationId xmlns:a16="http://schemas.microsoft.com/office/drawing/2014/main" id="{A98A3B05-BDA1-4945-95FD-96EF830287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3112"/>
              <a:ext cx="5712" cy="1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>
                  <a:cs typeface="Times New Roman" panose="02020603050405020304" pitchFamily="18" charset="0"/>
                </a:rPr>
                <a:t>	Если этот процесс продолжить, то мы получим так называемые «вращающиеся квадраты», и весь прямоугольник окажется составленным из этих квадратов (рис. а). Если вершины квадратов соединить плавной кривой, то получим кривую, называемую</a:t>
              </a:r>
              <a:r>
                <a:rPr lang="ru-RU" altLang="ru-RU" sz="24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altLang="ru-RU" sz="2400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золотой спиралью</a:t>
              </a:r>
              <a:r>
                <a:rPr lang="ru-RU" altLang="ru-RU" sz="24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altLang="ru-RU" sz="2400" dirty="0">
                  <a:cs typeface="Times New Roman" panose="02020603050405020304" pitchFamily="18" charset="0"/>
                </a:rPr>
                <a:t>(рис. б)</a:t>
              </a:r>
              <a:r>
                <a:rPr lang="ru-RU" altLang="ru-RU" sz="2400" dirty="0"/>
                <a:t>.</a:t>
              </a:r>
              <a:r>
                <a:rPr lang="ru-RU" altLang="ru-RU" sz="2400" dirty="0">
                  <a:cs typeface="Times New Roman" panose="02020603050405020304" pitchFamily="18" charset="0"/>
                </a:rPr>
                <a:t> </a:t>
              </a:r>
              <a:endParaRPr lang="en-US" altLang="ru-RU" sz="2400" dirty="0"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368" name="Object 19">
              <a:extLst>
                <a:ext uri="{FF2B5EF4-FFF2-40B4-BE49-F238E27FC236}">
                  <a16:creationId xmlns:a16="http://schemas.microsoft.com/office/drawing/2014/main" id="{6E80B628-884E-4BD7-8372-992AE7BD104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88" y="1742"/>
            <a:ext cx="2118" cy="1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Точечный рисунок" r:id="rId5" imgW="3362794" imgH="2257740" progId="Paint.Picture">
                    <p:embed/>
                  </p:oleObj>
                </mc:Choice>
                <mc:Fallback>
                  <p:oleObj name="Точечный рисунок" r:id="rId5" imgW="3362794" imgH="2257740" progId="Paint.Picture">
                    <p:embed/>
                    <p:pic>
                      <p:nvPicPr>
                        <p:cNvPr id="15368" name="Object 19">
                          <a:extLst>
                            <a:ext uri="{FF2B5EF4-FFF2-40B4-BE49-F238E27FC236}">
                              <a16:creationId xmlns:a16="http://schemas.microsoft.com/office/drawing/2014/main" id="{6E80B628-884E-4BD7-8372-992AE7BD104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8" y="1742"/>
                          <a:ext cx="2118" cy="14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3197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E4378C4-6667-4EDB-86D1-BB4FDCD999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Парфенон</a:t>
            </a:r>
          </a:p>
        </p:txBody>
      </p:sp>
      <p:pic>
        <p:nvPicPr>
          <p:cNvPr id="7172" name="Picture 38">
            <a:extLst>
              <a:ext uri="{FF2B5EF4-FFF2-40B4-BE49-F238E27FC236}">
                <a16:creationId xmlns:a16="http://schemas.microsoft.com/office/drawing/2014/main" id="{E170DE28-A972-4AD1-B467-30115E4B8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0125"/>
            <a:ext cx="7951788" cy="458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4F8D85B7-D48A-A406-5A3F-BCC5740696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75" y="404664"/>
                <a:ext cx="9067800" cy="19389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400" dirty="0">
                    <a:cs typeface="Times New Roman" panose="02020603050405020304" pitchFamily="18" charset="0"/>
                  </a:rPr>
                  <a:t>	Одно из красивейших произведений древнегреческой архитектуры – Парфенон в Афинах (</a:t>
                </a:r>
                <a:r>
                  <a:rPr lang="en-US" altLang="ru-RU" sz="2400" dirty="0">
                    <a:cs typeface="Times New Roman" panose="02020603050405020304" pitchFamily="18" charset="0"/>
                  </a:rPr>
                  <a:t>V </a:t>
                </a:r>
                <a:r>
                  <a:rPr lang="ru-RU" altLang="ru-RU" sz="2400" dirty="0">
                    <a:cs typeface="Times New Roman" panose="02020603050405020304" pitchFamily="18" charset="0"/>
                  </a:rPr>
                  <a:t>в. До н. э.) содержит в себе золотой прямоугольник и золотые пропорции. Так отношение высоты </a:t>
                </a:r>
                <a:r>
                  <a:rPr lang="en-US" altLang="ru-RU" sz="2400" i="1" dirty="0">
                    <a:cs typeface="Times New Roman" panose="02020603050405020304" pitchFamily="18" charset="0"/>
                  </a:rPr>
                  <a:t>AB </a:t>
                </a:r>
                <a:r>
                  <a:rPr lang="ru-RU" altLang="ru-RU" sz="2400" dirty="0">
                    <a:cs typeface="Times New Roman" panose="02020603050405020304" pitchFamily="18" charset="0"/>
                  </a:rPr>
                  <a:t>здания к его длине </a:t>
                </a:r>
                <a:r>
                  <a:rPr lang="en-US" altLang="ru-RU" sz="2400" i="1" dirty="0">
                    <a:cs typeface="Times New Roman" panose="02020603050405020304" pitchFamily="18" charset="0"/>
                  </a:rPr>
                  <a:t>AD </a:t>
                </a:r>
                <a:r>
                  <a:rPr lang="ru-RU" altLang="ru-RU" sz="2400" dirty="0">
                    <a:cs typeface="Times New Roman" panose="02020603050405020304" pitchFamily="18" charset="0"/>
                  </a:rPr>
                  <a:t>равно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altLang="ru-RU" sz="2400" dirty="0">
                    <a:cs typeface="Times New Roman" panose="02020603050405020304" pitchFamily="18" charset="0"/>
                  </a:rPr>
                  <a:t>. Кроме того, отношение </a:t>
                </a:r>
                <a:r>
                  <a:rPr lang="en-US" altLang="ru-RU" sz="2400" i="1" dirty="0">
                    <a:cs typeface="Times New Roman" panose="02020603050405020304" pitchFamily="18" charset="0"/>
                  </a:rPr>
                  <a:t>AC </a:t>
                </a:r>
                <a:r>
                  <a:rPr lang="ru-RU" altLang="ru-RU" sz="2400" dirty="0">
                    <a:cs typeface="Times New Roman" panose="02020603050405020304" pitchFamily="18" charset="0"/>
                  </a:rPr>
                  <a:t>к </a:t>
                </a:r>
                <a:r>
                  <a:rPr lang="en-US" altLang="ru-RU" sz="2400" i="1" dirty="0">
                    <a:cs typeface="Times New Roman" panose="02020603050405020304" pitchFamily="18" charset="0"/>
                  </a:rPr>
                  <a:t>BC </a:t>
                </a:r>
                <a:r>
                  <a:rPr lang="ru-RU" altLang="ru-RU" sz="2400" dirty="0">
                    <a:cs typeface="Times New Roman" panose="02020603050405020304" pitchFamily="18" charset="0"/>
                  </a:rPr>
                  <a:t>также равно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altLang="ru-RU" sz="2400" dirty="0">
                    <a:cs typeface="Times New Roman" panose="02020603050405020304" pitchFamily="18" charset="0"/>
                  </a:rPr>
                  <a:t>.</a:t>
                </a:r>
                <a:endParaRPr lang="en-US" altLang="ru-RU" sz="2400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4F8D85B7-D48A-A406-5A3F-BCC574069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575" y="404664"/>
                <a:ext cx="9067800" cy="1938992"/>
              </a:xfrm>
              <a:prstGeom prst="rect">
                <a:avLst/>
              </a:prstGeom>
              <a:blipFill>
                <a:blip r:embed="rId4"/>
                <a:stretch>
                  <a:fillRect l="-1076" t="-2516" r="-1009" b="-62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2344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>
            <a:extLst>
              <a:ext uri="{FF2B5EF4-FFF2-40B4-BE49-F238E27FC236}">
                <a16:creationId xmlns:a16="http://schemas.microsoft.com/office/drawing/2014/main" id="{7CAFFA7E-7195-438F-B226-1ECB5B06D3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91952"/>
          </a:xfrm>
        </p:spPr>
        <p:txBody>
          <a:bodyPr/>
          <a:lstStyle/>
          <a:p>
            <a:pPr algn="just" eaLnBrk="1" hangingPunct="1"/>
            <a:r>
              <a:rPr lang="ru-RU" altLang="ru-RU" sz="2800" dirty="0">
                <a:solidFill>
                  <a:schemeClr val="tx1"/>
                </a:solidFill>
              </a:rPr>
              <a:t>	Пропорции головы и руки человека также содержат золотое сечение.</a:t>
            </a:r>
          </a:p>
        </p:txBody>
      </p:sp>
      <p:pic>
        <p:nvPicPr>
          <p:cNvPr id="5123" name="Picture 1027" descr="C:\Documents and Settings\Администратор\Мои документы\Мои рисунки\face-zolot-sech.gif">
            <a:extLst>
              <a:ext uri="{FF2B5EF4-FFF2-40B4-BE49-F238E27FC236}">
                <a16:creationId xmlns:a16="http://schemas.microsoft.com/office/drawing/2014/main" id="{7A573F38-C1B5-4449-BD02-8AD17877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77355"/>
            <a:ext cx="7543739" cy="370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362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>
            <a:extLst>
              <a:ext uri="{FF2B5EF4-FFF2-40B4-BE49-F238E27FC236}">
                <a16:creationId xmlns:a16="http://schemas.microsoft.com/office/drawing/2014/main" id="{59AFC3FA-8F92-42C3-A1F6-F86E69081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2229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cs typeface="Times New Roman" panose="02020603050405020304" pitchFamily="18" charset="0"/>
              </a:rPr>
              <a:t>	 Форму золотого прямоугольника имеют </a:t>
            </a:r>
            <a:r>
              <a:rPr lang="ru-RU" altLang="ru-RU" sz="2400" dirty="0" err="1">
                <a:cs typeface="Times New Roman" panose="02020603050405020304" pitchFamily="18" charset="0"/>
              </a:rPr>
              <a:t>пласиковые</a:t>
            </a:r>
            <a:r>
              <a:rPr lang="ru-RU" altLang="ru-RU" sz="2400" dirty="0">
                <a:cs typeface="Times New Roman" panose="02020603050405020304" pitchFamily="18" charset="0"/>
              </a:rPr>
              <a:t> банковские карты.</a:t>
            </a:r>
            <a:endParaRPr lang="en-US" altLang="ru-RU" sz="2400" dirty="0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sp>
        <p:nvSpPr>
          <p:cNvPr id="15364" name="Text Box 13">
            <a:extLst>
              <a:ext uri="{FF2B5EF4-FFF2-40B4-BE49-F238E27FC236}">
                <a16:creationId xmlns:a16="http://schemas.microsoft.com/office/drawing/2014/main" id="{5AA70480-14DD-4E31-ADF4-DF9BBF68E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365104"/>
            <a:ext cx="906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cs typeface="Times New Roman" panose="02020603050405020304" pitchFamily="18" charset="0"/>
              </a:rPr>
              <a:t>	Это можно проверить измерив стороны банковской карты. Они приближённо равны 8,7 см и 5,4 см, а их отношение приближённо равно 0,62.</a:t>
            </a:r>
            <a:endParaRPr lang="en-US" altLang="ru-RU" sz="2400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AD085B-DFD4-6F5C-F28F-B08D9ABDA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3" y="1015473"/>
            <a:ext cx="4794629" cy="29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98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13">
            <a:extLst>
              <a:ext uri="{FF2B5EF4-FFF2-40B4-BE49-F238E27FC236}">
                <a16:creationId xmlns:a16="http://schemas.microsoft.com/office/drawing/2014/main" id="{5AA70480-14DD-4E31-ADF4-DF9BBF68E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0"/>
            <a:ext cx="906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cs typeface="Times New Roman" panose="02020603050405020304" pitchFamily="18" charset="0"/>
              </a:rPr>
              <a:t>	Можно также взять две банковские карты. Расположить их так, как показано на рисунке, и проверить, что точки</a:t>
            </a:r>
            <a:r>
              <a:rPr lang="en-US" altLang="ru-RU" sz="2400" dirty="0">
                <a:cs typeface="Times New Roman" panose="02020603050405020304" pitchFamily="18" charset="0"/>
              </a:rPr>
              <a:t> </a:t>
            </a:r>
            <a:r>
              <a:rPr lang="en-US" altLang="ru-RU" sz="2400" i="1" dirty="0">
                <a:cs typeface="Times New Roman" panose="02020603050405020304" pitchFamily="18" charset="0"/>
              </a:rPr>
              <a:t>A</a:t>
            </a:r>
            <a:r>
              <a:rPr lang="en-US" altLang="ru-RU" sz="2400" dirty="0">
                <a:cs typeface="Times New Roman" panose="02020603050405020304" pitchFamily="18" charset="0"/>
              </a:rPr>
              <a:t>, </a:t>
            </a:r>
            <a:r>
              <a:rPr lang="en-US" altLang="ru-RU" sz="2400" i="1" dirty="0">
                <a:cs typeface="Times New Roman" panose="02020603050405020304" pitchFamily="18" charset="0"/>
              </a:rPr>
              <a:t>C</a:t>
            </a:r>
            <a:r>
              <a:rPr lang="en-US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cs typeface="Times New Roman" panose="02020603050405020304" pitchFamily="18" charset="0"/>
              </a:rPr>
              <a:t>и </a:t>
            </a:r>
            <a:r>
              <a:rPr lang="en-US" altLang="ru-RU" sz="2400" i="1" dirty="0">
                <a:cs typeface="Times New Roman" panose="02020603050405020304" pitchFamily="18" charset="0"/>
              </a:rPr>
              <a:t>F </a:t>
            </a:r>
            <a:r>
              <a:rPr lang="ru-RU" altLang="ru-RU" sz="2400" dirty="0">
                <a:cs typeface="Times New Roman" panose="02020603050405020304" pitchFamily="18" charset="0"/>
              </a:rPr>
              <a:t>принадлежат одной прямой. Докажите, что в этом случае прямоугольник </a:t>
            </a:r>
            <a:r>
              <a:rPr lang="en-US" altLang="ru-RU" sz="2400" i="1" dirty="0">
                <a:cs typeface="Times New Roman" panose="02020603050405020304" pitchFamily="18" charset="0"/>
              </a:rPr>
              <a:t>ABCD </a:t>
            </a:r>
            <a:r>
              <a:rPr lang="ru-RU" altLang="ru-RU" sz="2400" dirty="0">
                <a:cs typeface="Times New Roman" panose="02020603050405020304" pitchFamily="18" charset="0"/>
              </a:rPr>
              <a:t>будет золотым.</a:t>
            </a:r>
            <a:endParaRPr lang="en-US" altLang="ru-RU" sz="2400" dirty="0">
              <a:cs typeface="Times New Roman" panose="02020603050405020304" pitchFamily="18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F265D4A-F3F8-C6EA-3F09-80923634C97F}"/>
              </a:ext>
            </a:extLst>
          </p:cNvPr>
          <p:cNvGrpSpPr/>
          <p:nvPr/>
        </p:nvGrpSpPr>
        <p:grpSpPr>
          <a:xfrm>
            <a:off x="76200" y="1569660"/>
            <a:ext cx="9067800" cy="5185086"/>
            <a:chOff x="76200" y="1569660"/>
            <a:chExt cx="9067800" cy="518508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Text Box 13">
                  <a:extLst>
                    <a:ext uri="{FF2B5EF4-FFF2-40B4-BE49-F238E27FC236}">
                      <a16:creationId xmlns:a16="http://schemas.microsoft.com/office/drawing/2014/main" id="{C7F0BF1B-626A-334E-E0BA-901650EA336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200" y="5229200"/>
                  <a:ext cx="9067800" cy="15255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ru-RU" altLang="ru-RU" sz="2400" dirty="0">
                      <a:cs typeface="Times New Roman" panose="02020603050405020304" pitchFamily="18" charset="0"/>
                    </a:rPr>
                    <a:t>	Действительно, пусть стороны карты равны </a:t>
                  </a:r>
                  <a:r>
                    <a:rPr lang="en-US" altLang="ru-RU" sz="2400" i="1" dirty="0">
                      <a:cs typeface="Times New Roman" panose="02020603050405020304" pitchFamily="18" charset="0"/>
                    </a:rPr>
                    <a:t>a </a:t>
                  </a:r>
                  <a:r>
                    <a:rPr lang="ru-RU" altLang="ru-RU" sz="2400" dirty="0">
                      <a:cs typeface="Times New Roman" panose="02020603050405020304" pitchFamily="18" charset="0"/>
                    </a:rPr>
                    <a:t>и </a:t>
                  </a:r>
                  <a:r>
                    <a:rPr lang="en-US" altLang="ru-RU" sz="2400" i="1" dirty="0">
                      <a:cs typeface="Times New Roman" panose="02020603050405020304" pitchFamily="18" charset="0"/>
                    </a:rPr>
                    <a:t>b</a:t>
                  </a:r>
                  <a:r>
                    <a:rPr lang="en-US" altLang="ru-RU" sz="2400" dirty="0">
                      <a:cs typeface="Times New Roman" panose="02020603050405020304" pitchFamily="18" charset="0"/>
                    </a:rPr>
                    <a:t>. </a:t>
                  </a:r>
                  <a:r>
                    <a:rPr lang="ru-RU" altLang="ru-RU" sz="2400" dirty="0">
                      <a:cs typeface="Times New Roman" panose="02020603050405020304" pitchFamily="18" charset="0"/>
                    </a:rPr>
                    <a:t>Из подобия треугольников </a:t>
                  </a:r>
                  <a:r>
                    <a:rPr lang="en-US" altLang="ru-RU" sz="2400" i="1" dirty="0">
                      <a:cs typeface="Times New Roman" panose="02020603050405020304" pitchFamily="18" charset="0"/>
                    </a:rPr>
                    <a:t>ABC </a:t>
                  </a:r>
                  <a:r>
                    <a:rPr lang="ru-RU" altLang="ru-RU" sz="2400" dirty="0">
                      <a:cs typeface="Times New Roman" panose="02020603050405020304" pitchFamily="18" charset="0"/>
                    </a:rPr>
                    <a:t>и </a:t>
                  </a:r>
                  <a:r>
                    <a:rPr lang="en-US" altLang="ru-RU" sz="2400" i="1" dirty="0">
                      <a:cs typeface="Times New Roman" panose="02020603050405020304" pitchFamily="18" charset="0"/>
                    </a:rPr>
                    <a:t>FGC </a:t>
                  </a:r>
                  <a:r>
                    <a:rPr lang="ru-RU" altLang="ru-RU" sz="2400" dirty="0">
                      <a:cs typeface="Times New Roman" panose="02020603050405020304" pitchFamily="18" charset="0"/>
                    </a:rPr>
                    <a:t>получаем равенство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altLang="ru-RU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ru-RU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altLang="ru-RU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altLang="ru-RU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ru-RU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ru-RU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altLang="ru-RU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ru-RU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altLang="ru-RU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den>
                      </m:f>
                    </m:oMath>
                  </a14:m>
                  <a:r>
                    <a:rPr lang="en-US" altLang="ru-RU" sz="2400" dirty="0">
                      <a:cs typeface="Times New Roman" panose="02020603050405020304" pitchFamily="18" charset="0"/>
                    </a:rPr>
                    <a:t>, </a:t>
                  </a:r>
                  <a:r>
                    <a:rPr lang="ru-RU" altLang="ru-RU" sz="2400" dirty="0">
                      <a:cs typeface="Times New Roman" panose="02020603050405020304" pitchFamily="18" charset="0"/>
                    </a:rPr>
                    <a:t>из которого следует, что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altLang="ru-RU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ru-RU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altLang="ru-RU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altLang="ru-RU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ru-RU" sz="24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φ</m:t>
                      </m:r>
                      <m:r>
                        <a:rPr lang="ru-RU" altLang="ru-RU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altLang="ru-RU" sz="2400" dirty="0"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" name="Text Box 13">
                  <a:extLst>
                    <a:ext uri="{FF2B5EF4-FFF2-40B4-BE49-F238E27FC236}">
                      <a16:creationId xmlns:a16="http://schemas.microsoft.com/office/drawing/2014/main" id="{C7F0BF1B-626A-334E-E0BA-901650EA33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200" y="5229200"/>
                  <a:ext cx="9067800" cy="1525546"/>
                </a:xfrm>
                <a:prstGeom prst="rect">
                  <a:avLst/>
                </a:prstGeom>
                <a:blipFill>
                  <a:blip r:embed="rId3"/>
                  <a:stretch>
                    <a:fillRect l="-1076" t="-3200" r="-1009" b="-28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6C80895D-C169-9D9F-3913-62F1809C7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72715" y="1569660"/>
              <a:ext cx="5674770" cy="36328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442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6B4F71F-973F-4DBB-9A2B-A62748012A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391400" cy="6096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Золотые треугольники</a:t>
            </a:r>
          </a:p>
        </p:txBody>
      </p:sp>
      <p:sp>
        <p:nvSpPr>
          <p:cNvPr id="577539" name="Text Box 3">
            <a:extLst>
              <a:ext uri="{FF2B5EF4-FFF2-40B4-BE49-F238E27FC236}">
                <a16:creationId xmlns:a16="http://schemas.microsoft.com/office/drawing/2014/main" id="{D1F8B91D-960B-415B-8566-7EFA7488427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6200" y="838200"/>
            <a:ext cx="9067800" cy="1754326"/>
          </a:xfrm>
          <a:prstGeom prst="rect">
            <a:avLst/>
          </a:prstGeom>
          <a:blipFill>
            <a:blip r:embed="rId3"/>
            <a:stretch>
              <a:fillRect l="-1076" t="-2787" r="-1009" b="-6969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graphicFrame>
        <p:nvGraphicFramePr>
          <p:cNvPr id="21508" name="Object 9">
            <a:extLst>
              <a:ext uri="{FF2B5EF4-FFF2-40B4-BE49-F238E27FC236}">
                <a16:creationId xmlns:a16="http://schemas.microsoft.com/office/drawing/2014/main" id="{1FFF6BBB-0863-4272-84E1-D483B45EAB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3068638"/>
          <a:ext cx="5689600" cy="356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4" imgW="4210638" imgH="2638095" progId="Paint.Picture">
                  <p:embed/>
                </p:oleObj>
              </mc:Choice>
              <mc:Fallback>
                <p:oleObj name="Точечный рисунок" r:id="rId4" imgW="4210638" imgH="2638095" progId="Paint.Picture">
                  <p:embed/>
                  <p:pic>
                    <p:nvPicPr>
                      <p:cNvPr id="21508" name="Object 9">
                        <a:extLst>
                          <a:ext uri="{FF2B5EF4-FFF2-40B4-BE49-F238E27FC236}">
                            <a16:creationId xmlns:a16="http://schemas.microsoft.com/office/drawing/2014/main" id="{1FFF6BBB-0863-4272-84E1-D483B45EAB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068638"/>
                        <a:ext cx="5689600" cy="356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9" name="Рисунок 4">
            <a:extLst>
              <a:ext uri="{FF2B5EF4-FFF2-40B4-BE49-F238E27FC236}">
                <a16:creationId xmlns:a16="http://schemas.microsoft.com/office/drawing/2014/main" id="{3E0716D6-DDB2-4444-B654-A8E2B6C0B2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592388"/>
            <a:ext cx="2763837" cy="41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157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030">
            <a:extLst>
              <a:ext uri="{FF2B5EF4-FFF2-40B4-BE49-F238E27FC236}">
                <a16:creationId xmlns:a16="http://schemas.microsoft.com/office/drawing/2014/main" id="{F673DFA0-AAC8-43C0-B57F-E6CFC9E50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0"/>
            <a:ext cx="9067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24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Теорема.</a:t>
            </a:r>
            <a:r>
              <a:rPr lang="ru-RU" altLang="ru-RU" sz="2800" b="1" dirty="0">
                <a:solidFill>
                  <a:srgbClr val="FF3300"/>
                </a:solidFill>
              </a:rPr>
              <a:t> </a:t>
            </a:r>
            <a:r>
              <a:rPr lang="ru-RU" altLang="ru-RU" sz="2800" dirty="0"/>
              <a:t>З</a:t>
            </a:r>
            <a:r>
              <a:rPr lang="ru-RU" altLang="ru-RU" sz="2800" dirty="0">
                <a:cs typeface="Times New Roman" panose="02020603050405020304" pitchFamily="18" charset="0"/>
              </a:rPr>
              <a:t>олотыми треугольниками являются равнобедренные треугольники с углами при вершинах 36</a:t>
            </a:r>
            <a:r>
              <a:rPr lang="ru-RU" altLang="ru-RU" sz="2800" baseline="30000" dirty="0"/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 и 108</a:t>
            </a:r>
            <a:r>
              <a:rPr lang="ru-RU" altLang="ru-RU" sz="2800" baseline="30000" dirty="0"/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graphicFrame>
        <p:nvGraphicFramePr>
          <p:cNvPr id="27651" name="Object 1031">
            <a:extLst>
              <a:ext uri="{FF2B5EF4-FFF2-40B4-BE49-F238E27FC236}">
                <a16:creationId xmlns:a16="http://schemas.microsoft.com/office/drawing/2014/main" id="{6032A415-D4B2-4045-95FF-BCAED06378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5200" y="3933825"/>
          <a:ext cx="2209800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2209524" imgH="2734057" progId="Paint.Picture">
                  <p:embed/>
                </p:oleObj>
              </mc:Choice>
              <mc:Fallback>
                <p:oleObj name="Точечный рисунок" r:id="rId3" imgW="2209524" imgH="2734057" progId="Paint.Picture">
                  <p:embed/>
                  <p:pic>
                    <p:nvPicPr>
                      <p:cNvPr id="27651" name="Object 1031">
                        <a:extLst>
                          <a:ext uri="{FF2B5EF4-FFF2-40B4-BE49-F238E27FC236}">
                            <a16:creationId xmlns:a16="http://schemas.microsoft.com/office/drawing/2014/main" id="{6032A415-D4B2-4045-95FF-BCAED06378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933825"/>
                        <a:ext cx="2209800" cy="273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ext Box 1032">
            <a:extLst>
              <a:ext uri="{FF2B5EF4-FFF2-40B4-BE49-F238E27FC236}">
                <a16:creationId xmlns:a16="http://schemas.microsoft.com/office/drawing/2014/main" id="{31609FDC-5C80-4878-8AE7-AAE51AE92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524000"/>
            <a:ext cx="90678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2400" dirty="0">
                <a:solidFill>
                  <a:srgbClr val="FF3300"/>
                </a:solidFill>
              </a:rPr>
              <a:t>	</a:t>
            </a:r>
            <a:r>
              <a:rPr lang="ru-RU" altLang="ru-RU" sz="2400" dirty="0">
                <a:solidFill>
                  <a:srgbClr val="FF3300"/>
                </a:solidFill>
              </a:rPr>
              <a:t>Доказательство.</a:t>
            </a:r>
            <a:r>
              <a:rPr lang="ru-RU" altLang="ru-RU" sz="2400" dirty="0"/>
              <a:t> Пусть </a:t>
            </a:r>
            <a:r>
              <a:rPr lang="en-US" altLang="ru-RU" sz="2400" i="1" dirty="0"/>
              <a:t>ABC </a:t>
            </a:r>
            <a:r>
              <a:rPr lang="ru-RU" altLang="ru-RU" sz="2400" dirty="0"/>
              <a:t>– равнобедренный треугольник (</a:t>
            </a:r>
            <a:r>
              <a:rPr lang="en-US" altLang="ru-RU" sz="2400" i="1" dirty="0"/>
              <a:t>AC = BC</a:t>
            </a:r>
            <a:r>
              <a:rPr lang="ru-RU" altLang="ru-RU" sz="2400" i="1" dirty="0"/>
              <a:t> = </a:t>
            </a:r>
            <a:r>
              <a:rPr lang="ru-RU" altLang="ru-RU" sz="2400" dirty="0"/>
              <a:t>1, </a:t>
            </a:r>
            <a:r>
              <a:rPr lang="en-US" altLang="ru-RU" sz="2400" i="1" dirty="0"/>
              <a:t>AB = x</a:t>
            </a:r>
            <a:r>
              <a:rPr lang="en-US" altLang="ru-RU" sz="2400" dirty="0"/>
              <a:t>)</a:t>
            </a:r>
            <a:r>
              <a:rPr lang="ru-RU" altLang="ru-RU" sz="2400" dirty="0"/>
              <a:t>, угол </a:t>
            </a:r>
            <a:r>
              <a:rPr lang="en-US" altLang="ru-RU" sz="2400" i="1" dirty="0"/>
              <a:t>C </a:t>
            </a:r>
            <a:r>
              <a:rPr lang="ru-RU" altLang="ru-RU" sz="2400" dirty="0"/>
              <a:t>равен 36</a:t>
            </a:r>
            <a:r>
              <a:rPr lang="ru-RU" altLang="ru-RU" sz="2400" baseline="30000" dirty="0"/>
              <a:t>о</a:t>
            </a:r>
            <a:r>
              <a:rPr lang="ru-RU" altLang="ru-RU" sz="2400" dirty="0"/>
              <a:t>. Проведем биссектрису </a:t>
            </a:r>
            <a:r>
              <a:rPr lang="en-US" altLang="ru-RU" sz="2400" i="1" dirty="0"/>
              <a:t>AD</a:t>
            </a:r>
            <a:r>
              <a:rPr lang="ru-RU" altLang="ru-RU" sz="2400" dirty="0"/>
              <a:t>.</a:t>
            </a:r>
            <a:r>
              <a:rPr lang="en-US" altLang="ru-RU" sz="2400" dirty="0"/>
              <a:t> </a:t>
            </a:r>
            <a:r>
              <a:rPr lang="ru-RU" altLang="ru-RU" sz="2400" dirty="0"/>
              <a:t>Треугольники </a:t>
            </a:r>
            <a:r>
              <a:rPr lang="en-US" altLang="ru-RU" sz="2400" i="1" dirty="0"/>
              <a:t>ABD </a:t>
            </a:r>
            <a:r>
              <a:rPr lang="ru-RU" altLang="ru-RU" sz="2400" dirty="0"/>
              <a:t>и </a:t>
            </a:r>
            <a:r>
              <a:rPr lang="en-US" altLang="ru-RU" sz="2400" i="1" dirty="0"/>
              <a:t>CAB </a:t>
            </a:r>
            <a:r>
              <a:rPr lang="ru-RU" altLang="ru-RU" sz="2400" dirty="0"/>
              <a:t>подобны по трем углам. Следовательно, </a:t>
            </a:r>
            <a:r>
              <a:rPr lang="en-US" altLang="ru-RU" sz="2400" i="1" dirty="0"/>
              <a:t>BD </a:t>
            </a:r>
            <a:r>
              <a:rPr lang="en-US" altLang="ru-RU" sz="2400" dirty="0"/>
              <a:t>: </a:t>
            </a:r>
            <a:r>
              <a:rPr lang="en-US" altLang="ru-RU" sz="2400" i="1" dirty="0"/>
              <a:t>AB = AB </a:t>
            </a:r>
            <a:r>
              <a:rPr lang="en-US" altLang="ru-RU" sz="2400" dirty="0"/>
              <a:t>: </a:t>
            </a:r>
            <a:r>
              <a:rPr lang="en-US" altLang="ru-RU" sz="2400" i="1" dirty="0"/>
              <a:t>AC</a:t>
            </a:r>
            <a:r>
              <a:rPr lang="ru-RU" altLang="ru-RU" sz="2400" dirty="0"/>
              <a:t>, т.е. 1 – </a:t>
            </a:r>
            <a:r>
              <a:rPr lang="en-US" altLang="ru-RU" sz="2400" i="1" dirty="0"/>
              <a:t>x </a:t>
            </a:r>
            <a:r>
              <a:rPr lang="en-US" altLang="ru-RU" sz="2400" dirty="0"/>
              <a:t>: </a:t>
            </a:r>
            <a:r>
              <a:rPr lang="en-US" altLang="ru-RU" sz="2400" i="1" dirty="0"/>
              <a:t>x = x </a:t>
            </a:r>
            <a:r>
              <a:rPr lang="en-US" altLang="ru-RU" sz="2400" dirty="0"/>
              <a:t>: 1. </a:t>
            </a:r>
            <a:r>
              <a:rPr lang="ru-RU" altLang="ru-RU" sz="2400" dirty="0"/>
              <a:t>Решая это уравнение относительно </a:t>
            </a:r>
            <a:r>
              <a:rPr lang="en-US" altLang="ru-RU" sz="2400" i="1" dirty="0"/>
              <a:t>x</a:t>
            </a:r>
            <a:r>
              <a:rPr lang="ru-RU" altLang="ru-RU" sz="2400" dirty="0"/>
              <a:t>, находим </a:t>
            </a:r>
            <a:r>
              <a:rPr lang="en-US" altLang="ru-RU" sz="2400" i="1" dirty="0"/>
              <a:t>x = </a:t>
            </a:r>
            <a:r>
              <a:rPr lang="en-US" altLang="ru-RU" sz="2400" dirty="0">
                <a:cs typeface="Times New Roman" panose="02020603050405020304" pitchFamily="18" charset="0"/>
              </a:rPr>
              <a:t>φ.</a:t>
            </a:r>
            <a:r>
              <a:rPr lang="ru-RU" altLang="ru-RU" sz="2400" i="1" dirty="0"/>
              <a:t> </a:t>
            </a:r>
            <a:r>
              <a:rPr lang="ru-RU" altLang="ru-RU" sz="2400" dirty="0"/>
              <a:t>Значит, треугольник </a:t>
            </a:r>
            <a:r>
              <a:rPr lang="en-US" altLang="ru-RU" sz="2400" i="1" dirty="0"/>
              <a:t>ABC </a:t>
            </a:r>
            <a:r>
              <a:rPr lang="ru-RU" altLang="ru-RU" sz="2400" dirty="0"/>
              <a:t>– золотой. Заметим, что треугольник </a:t>
            </a:r>
            <a:r>
              <a:rPr lang="en-US" altLang="ru-RU" sz="2400" i="1" dirty="0"/>
              <a:t>ACD </a:t>
            </a:r>
            <a:r>
              <a:rPr lang="ru-RU" altLang="ru-RU" sz="2400" i="1" dirty="0"/>
              <a:t>– </a:t>
            </a:r>
            <a:r>
              <a:rPr lang="ru-RU" altLang="ru-RU" sz="2400" dirty="0"/>
              <a:t>также золотой.</a:t>
            </a:r>
            <a:endParaRPr lang="en-US" altLang="ru-RU" sz="2400" dirty="0"/>
          </a:p>
        </p:txBody>
      </p:sp>
    </p:spTree>
    <p:extLst>
      <p:ext uri="{BB962C8B-B14F-4D97-AF65-F5344CB8AC3E}">
        <p14:creationId xmlns:p14="http://schemas.microsoft.com/office/powerpoint/2010/main" val="2876652799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3679</TotalTime>
  <Words>1146</Words>
  <Application>Microsoft Office PowerPoint</Application>
  <PresentationFormat>Экран (4:3)</PresentationFormat>
  <Paragraphs>118</Paragraphs>
  <Slides>26</Slides>
  <Notes>26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Cambria Math</vt:lpstr>
      <vt:lpstr>Times New Roman</vt:lpstr>
      <vt:lpstr>Оформление по умолчанию</vt:lpstr>
      <vt:lpstr>Точечный рисунок</vt:lpstr>
      <vt:lpstr>Equation</vt:lpstr>
      <vt:lpstr>Золотое сечение</vt:lpstr>
      <vt:lpstr>Презентация PowerPoint</vt:lpstr>
      <vt:lpstr>Золотой прямоугольник</vt:lpstr>
      <vt:lpstr>Парфенон</vt:lpstr>
      <vt:lpstr> Пропорции головы и руки человека также содержат золотое сечение.</vt:lpstr>
      <vt:lpstr>Презентация PowerPoint</vt:lpstr>
      <vt:lpstr>Презентация PowerPoint</vt:lpstr>
      <vt:lpstr>Золотые треугольники</vt:lpstr>
      <vt:lpstr>Презентация PowerPoint</vt:lpstr>
      <vt:lpstr>Пентаграмма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</vt:lpstr>
      <vt:lpstr>Упражнение 12</vt:lpstr>
      <vt:lpstr>Упражнение 13</vt:lpstr>
      <vt:lpstr>Упражнение 14</vt:lpstr>
      <vt:lpstr>Упражнение 15</vt:lpstr>
      <vt:lpstr>Литература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Смирнов Владимир Алексеевич</cp:lastModifiedBy>
  <cp:revision>164</cp:revision>
  <dcterms:created xsi:type="dcterms:W3CDTF">2008-04-30T05:51:18Z</dcterms:created>
  <dcterms:modified xsi:type="dcterms:W3CDTF">2025-02-14T06:54:01Z</dcterms:modified>
</cp:coreProperties>
</file>