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80" r:id="rId2"/>
    <p:sldId id="456" r:id="rId3"/>
    <p:sldId id="1059" r:id="rId4"/>
    <p:sldId id="1060" r:id="rId5"/>
    <p:sldId id="457" r:id="rId6"/>
    <p:sldId id="1061" r:id="rId7"/>
    <p:sldId id="475" r:id="rId8"/>
    <p:sldId id="1050" r:id="rId9"/>
    <p:sldId id="488" r:id="rId10"/>
    <p:sldId id="1062" r:id="rId11"/>
    <p:sldId id="489" r:id="rId12"/>
    <p:sldId id="1063" r:id="rId13"/>
    <p:sldId id="1049" r:id="rId14"/>
    <p:sldId id="1064" r:id="rId15"/>
    <p:sldId id="468" r:id="rId16"/>
    <p:sldId id="1065" r:id="rId17"/>
    <p:sldId id="1046" r:id="rId18"/>
    <p:sldId id="1048" r:id="rId19"/>
    <p:sldId id="1066" r:id="rId20"/>
    <p:sldId id="458" r:id="rId21"/>
    <p:sldId id="1034" r:id="rId22"/>
    <p:sldId id="1035" r:id="rId23"/>
    <p:sldId id="459" r:id="rId24"/>
    <p:sldId id="1067" r:id="rId25"/>
    <p:sldId id="1068" r:id="rId26"/>
    <p:sldId id="1069" r:id="rId27"/>
    <p:sldId id="460" r:id="rId28"/>
    <p:sldId id="1037" r:id="rId29"/>
    <p:sldId id="461" r:id="rId30"/>
    <p:sldId id="1070" r:id="rId31"/>
    <p:sldId id="1071" r:id="rId32"/>
    <p:sldId id="1076" r:id="rId33"/>
    <p:sldId id="1077" r:id="rId34"/>
    <p:sldId id="463" r:id="rId35"/>
    <p:sldId id="1072" r:id="rId36"/>
    <p:sldId id="1074" r:id="rId37"/>
    <p:sldId id="1075" r:id="rId38"/>
    <p:sldId id="1078" r:id="rId39"/>
    <p:sldId id="1079" r:id="rId40"/>
    <p:sldId id="1080" r:id="rId41"/>
    <p:sldId id="1081" r:id="rId42"/>
    <p:sldId id="1082" r:id="rId43"/>
    <p:sldId id="1089" r:id="rId44"/>
    <p:sldId id="1088" r:id="rId45"/>
    <p:sldId id="1083" r:id="rId46"/>
    <p:sldId id="1084" r:id="rId47"/>
    <p:sldId id="1085" r:id="rId48"/>
    <p:sldId id="1090" r:id="rId49"/>
    <p:sldId id="1086" r:id="rId50"/>
    <p:sldId id="1087" r:id="rId51"/>
  </p:sldIdLst>
  <p:sldSz cx="9144000" cy="6858000" type="screen4x3"/>
  <p:notesSz cx="6858000" cy="9144000"/>
  <p:defaultTextStyle>
    <a:defPPr>
      <a:defRPr lang="ru-RU"/>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62" autoAdjust="0"/>
    <p:restoredTop sz="93953" autoAdjust="0"/>
  </p:normalViewPr>
  <p:slideViewPr>
    <p:cSldViewPr>
      <p:cViewPr varScale="1">
        <p:scale>
          <a:sx n="94" d="100"/>
          <a:sy n="94" d="100"/>
        </p:scale>
        <p:origin x="96"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A92099A-3D62-4227-8AD2-2405B2FCAE48}"/>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ltLang="ru-RU"/>
          </a:p>
        </p:txBody>
      </p:sp>
      <p:sp>
        <p:nvSpPr>
          <p:cNvPr id="6147" name="Rectangle 3">
            <a:extLst>
              <a:ext uri="{FF2B5EF4-FFF2-40B4-BE49-F238E27FC236}">
                <a16:creationId xmlns:a16="http://schemas.microsoft.com/office/drawing/2014/main" id="{E6A5580C-5515-43B0-A825-31F7B267B2F3}"/>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ltLang="ru-RU"/>
          </a:p>
        </p:txBody>
      </p:sp>
      <p:sp>
        <p:nvSpPr>
          <p:cNvPr id="6148" name="Rectangle 4">
            <a:extLst>
              <a:ext uri="{FF2B5EF4-FFF2-40B4-BE49-F238E27FC236}">
                <a16:creationId xmlns:a16="http://schemas.microsoft.com/office/drawing/2014/main" id="{719CB664-4E23-410D-BCF6-A5455D506FA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A3285896-4BD4-4D29-9326-FE0FB82B6089}"/>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6150" name="Rectangle 6">
            <a:extLst>
              <a:ext uri="{FF2B5EF4-FFF2-40B4-BE49-F238E27FC236}">
                <a16:creationId xmlns:a16="http://schemas.microsoft.com/office/drawing/2014/main" id="{AACE57C7-C214-48BF-8809-5270E3DF9907}"/>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ltLang="ru-RU"/>
          </a:p>
        </p:txBody>
      </p:sp>
      <p:sp>
        <p:nvSpPr>
          <p:cNvPr id="6151" name="Rectangle 7">
            <a:extLst>
              <a:ext uri="{FF2B5EF4-FFF2-40B4-BE49-F238E27FC236}">
                <a16:creationId xmlns:a16="http://schemas.microsoft.com/office/drawing/2014/main" id="{CC70059B-1C9F-493F-A5C3-DB1D2C313D96}"/>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4423260-789F-46DC-82BE-9388EE5F8D4E}"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2407907-3D22-44A3-BB01-23FA8C313139}"/>
              </a:ext>
            </a:extLst>
          </p:cNvPr>
          <p:cNvSpPr>
            <a:spLocks noGrp="1" noChangeArrowheads="1"/>
          </p:cNvSpPr>
          <p:nvPr>
            <p:ph type="sldNum" sz="quarter" idx="5"/>
          </p:nvPr>
        </p:nvSpPr>
        <p:spPr>
          <a:ln/>
        </p:spPr>
        <p:txBody>
          <a:bodyPr/>
          <a:lstStyle/>
          <a:p>
            <a:fld id="{AEC05FD4-31E2-46DF-B0D1-49807C22A12B}" type="slidenum">
              <a:rPr lang="ru-RU" altLang="ru-RU"/>
              <a:pPr/>
              <a:t>1</a:t>
            </a:fld>
            <a:endParaRPr lang="ru-RU" altLang="ru-RU"/>
          </a:p>
        </p:txBody>
      </p:sp>
      <p:sp>
        <p:nvSpPr>
          <p:cNvPr id="93186" name="Rectangle 1026">
            <a:extLst>
              <a:ext uri="{FF2B5EF4-FFF2-40B4-BE49-F238E27FC236}">
                <a16:creationId xmlns:a16="http://schemas.microsoft.com/office/drawing/2014/main" id="{105E94CB-E431-45B4-AA66-BD89B4BDCFEA}"/>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3187" name="Rectangle 1027">
            <a:extLst>
              <a:ext uri="{FF2B5EF4-FFF2-40B4-BE49-F238E27FC236}">
                <a16:creationId xmlns:a16="http://schemas.microsoft.com/office/drawing/2014/main" id="{47ABC9C5-CB5B-45FA-8AB2-20B87D92573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941750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A23C690-130E-4E96-8DD3-CE9B3D8C96E8}"/>
              </a:ext>
            </a:extLst>
          </p:cNvPr>
          <p:cNvSpPr>
            <a:spLocks noGrp="1" noChangeArrowheads="1"/>
          </p:cNvSpPr>
          <p:nvPr>
            <p:ph type="sldNum" sz="quarter" idx="5"/>
          </p:nvPr>
        </p:nvSpPr>
        <p:spPr>
          <a:ln/>
        </p:spPr>
        <p:txBody>
          <a:bodyPr/>
          <a:lstStyle/>
          <a:p>
            <a:fld id="{16885AA2-57B1-47ED-9A59-69AD3B3F3379}" type="slidenum">
              <a:rPr lang="ru-RU" altLang="ru-RU"/>
              <a:pPr/>
              <a:t>10</a:t>
            </a:fld>
            <a:endParaRPr lang="ru-RU" altLang="ru-RU"/>
          </a:p>
        </p:txBody>
      </p:sp>
      <p:sp>
        <p:nvSpPr>
          <p:cNvPr id="553986" name="Rectangle 2">
            <a:extLst>
              <a:ext uri="{FF2B5EF4-FFF2-40B4-BE49-F238E27FC236}">
                <a16:creationId xmlns:a16="http://schemas.microsoft.com/office/drawing/2014/main" id="{2AF8039E-15FF-45E5-B323-669CFB96169E}"/>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3987" name="Rectangle 3">
            <a:extLst>
              <a:ext uri="{FF2B5EF4-FFF2-40B4-BE49-F238E27FC236}">
                <a16:creationId xmlns:a16="http://schemas.microsoft.com/office/drawing/2014/main" id="{82D0A305-8CBF-4A0D-8B4A-399ED6261B9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010961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FC09292-F634-4359-B14B-2D475F9E31E0}"/>
              </a:ext>
            </a:extLst>
          </p:cNvPr>
          <p:cNvSpPr>
            <a:spLocks noGrp="1" noChangeArrowheads="1"/>
          </p:cNvSpPr>
          <p:nvPr>
            <p:ph type="sldNum" sz="quarter" idx="5"/>
          </p:nvPr>
        </p:nvSpPr>
        <p:spPr>
          <a:ln/>
        </p:spPr>
        <p:txBody>
          <a:bodyPr/>
          <a:lstStyle/>
          <a:p>
            <a:fld id="{A6A29DD2-D5FD-455A-BD78-9F0FE20AD9C5}" type="slidenum">
              <a:rPr lang="ru-RU" altLang="ru-RU"/>
              <a:pPr/>
              <a:t>11</a:t>
            </a:fld>
            <a:endParaRPr lang="ru-RU" altLang="ru-RU"/>
          </a:p>
        </p:txBody>
      </p:sp>
      <p:sp>
        <p:nvSpPr>
          <p:cNvPr id="558082" name="Rectangle 2">
            <a:extLst>
              <a:ext uri="{FF2B5EF4-FFF2-40B4-BE49-F238E27FC236}">
                <a16:creationId xmlns:a16="http://schemas.microsoft.com/office/drawing/2014/main" id="{DAC1E7C5-34E5-4946-9BCF-EA319E1D9D00}"/>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8083" name="Rectangle 3">
            <a:extLst>
              <a:ext uri="{FF2B5EF4-FFF2-40B4-BE49-F238E27FC236}">
                <a16:creationId xmlns:a16="http://schemas.microsoft.com/office/drawing/2014/main" id="{9918187A-4F85-43A4-8DC8-C498F3561FA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984529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FC09292-F634-4359-B14B-2D475F9E31E0}"/>
              </a:ext>
            </a:extLst>
          </p:cNvPr>
          <p:cNvSpPr>
            <a:spLocks noGrp="1" noChangeArrowheads="1"/>
          </p:cNvSpPr>
          <p:nvPr>
            <p:ph type="sldNum" sz="quarter" idx="5"/>
          </p:nvPr>
        </p:nvSpPr>
        <p:spPr>
          <a:ln/>
        </p:spPr>
        <p:txBody>
          <a:bodyPr/>
          <a:lstStyle/>
          <a:p>
            <a:fld id="{A6A29DD2-D5FD-455A-BD78-9F0FE20AD9C5}" type="slidenum">
              <a:rPr lang="ru-RU" altLang="ru-RU"/>
              <a:pPr/>
              <a:t>12</a:t>
            </a:fld>
            <a:endParaRPr lang="ru-RU" altLang="ru-RU"/>
          </a:p>
        </p:txBody>
      </p:sp>
      <p:sp>
        <p:nvSpPr>
          <p:cNvPr id="558082" name="Rectangle 2">
            <a:extLst>
              <a:ext uri="{FF2B5EF4-FFF2-40B4-BE49-F238E27FC236}">
                <a16:creationId xmlns:a16="http://schemas.microsoft.com/office/drawing/2014/main" id="{DAC1E7C5-34E5-4946-9BCF-EA319E1D9D00}"/>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8083" name="Rectangle 3">
            <a:extLst>
              <a:ext uri="{FF2B5EF4-FFF2-40B4-BE49-F238E27FC236}">
                <a16:creationId xmlns:a16="http://schemas.microsoft.com/office/drawing/2014/main" id="{9918187A-4F85-43A4-8DC8-C498F3561FA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528378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CB521B9-9C54-465C-8180-68291BB1E9F5}"/>
              </a:ext>
            </a:extLst>
          </p:cNvPr>
          <p:cNvSpPr>
            <a:spLocks noGrp="1" noChangeArrowheads="1"/>
          </p:cNvSpPr>
          <p:nvPr>
            <p:ph type="sldNum" sz="quarter" idx="5"/>
          </p:nvPr>
        </p:nvSpPr>
        <p:spPr>
          <a:ln/>
        </p:spPr>
        <p:txBody>
          <a:bodyPr/>
          <a:lstStyle/>
          <a:p>
            <a:fld id="{9397B98E-03FF-4035-9237-D4D2E394DB91}" type="slidenum">
              <a:rPr lang="ru-RU" altLang="ru-RU"/>
              <a:pPr/>
              <a:t>13</a:t>
            </a:fld>
            <a:endParaRPr lang="ru-RU" altLang="ru-RU"/>
          </a:p>
        </p:txBody>
      </p:sp>
      <p:sp>
        <p:nvSpPr>
          <p:cNvPr id="506882" name="Rectangle 2">
            <a:extLst>
              <a:ext uri="{FF2B5EF4-FFF2-40B4-BE49-F238E27FC236}">
                <a16:creationId xmlns:a16="http://schemas.microsoft.com/office/drawing/2014/main" id="{FF4482D5-AB0B-438D-ACAB-683DEF5300AE}"/>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6883" name="Rectangle 3">
            <a:extLst>
              <a:ext uri="{FF2B5EF4-FFF2-40B4-BE49-F238E27FC236}">
                <a16:creationId xmlns:a16="http://schemas.microsoft.com/office/drawing/2014/main" id="{C94900D5-EFA6-4997-B474-92D45B1C3D4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290909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CB521B9-9C54-465C-8180-68291BB1E9F5}"/>
              </a:ext>
            </a:extLst>
          </p:cNvPr>
          <p:cNvSpPr>
            <a:spLocks noGrp="1" noChangeArrowheads="1"/>
          </p:cNvSpPr>
          <p:nvPr>
            <p:ph type="sldNum" sz="quarter" idx="5"/>
          </p:nvPr>
        </p:nvSpPr>
        <p:spPr>
          <a:ln/>
        </p:spPr>
        <p:txBody>
          <a:bodyPr/>
          <a:lstStyle/>
          <a:p>
            <a:fld id="{9397B98E-03FF-4035-9237-D4D2E394DB91}" type="slidenum">
              <a:rPr lang="ru-RU" altLang="ru-RU"/>
              <a:pPr/>
              <a:t>14</a:t>
            </a:fld>
            <a:endParaRPr lang="ru-RU" altLang="ru-RU"/>
          </a:p>
        </p:txBody>
      </p:sp>
      <p:sp>
        <p:nvSpPr>
          <p:cNvPr id="506882" name="Rectangle 2">
            <a:extLst>
              <a:ext uri="{FF2B5EF4-FFF2-40B4-BE49-F238E27FC236}">
                <a16:creationId xmlns:a16="http://schemas.microsoft.com/office/drawing/2014/main" id="{FF4482D5-AB0B-438D-ACAB-683DEF5300AE}"/>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6883" name="Rectangle 3">
            <a:extLst>
              <a:ext uri="{FF2B5EF4-FFF2-40B4-BE49-F238E27FC236}">
                <a16:creationId xmlns:a16="http://schemas.microsoft.com/office/drawing/2014/main" id="{C94900D5-EFA6-4997-B474-92D45B1C3D4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887081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CB521B9-9C54-465C-8180-68291BB1E9F5}"/>
              </a:ext>
            </a:extLst>
          </p:cNvPr>
          <p:cNvSpPr>
            <a:spLocks noGrp="1" noChangeArrowheads="1"/>
          </p:cNvSpPr>
          <p:nvPr>
            <p:ph type="sldNum" sz="quarter" idx="5"/>
          </p:nvPr>
        </p:nvSpPr>
        <p:spPr>
          <a:ln/>
        </p:spPr>
        <p:txBody>
          <a:bodyPr/>
          <a:lstStyle/>
          <a:p>
            <a:fld id="{9397B98E-03FF-4035-9237-D4D2E394DB91}" type="slidenum">
              <a:rPr lang="ru-RU" altLang="ru-RU"/>
              <a:pPr/>
              <a:t>15</a:t>
            </a:fld>
            <a:endParaRPr lang="ru-RU" altLang="ru-RU"/>
          </a:p>
        </p:txBody>
      </p:sp>
      <p:sp>
        <p:nvSpPr>
          <p:cNvPr id="506882" name="Rectangle 2">
            <a:extLst>
              <a:ext uri="{FF2B5EF4-FFF2-40B4-BE49-F238E27FC236}">
                <a16:creationId xmlns:a16="http://schemas.microsoft.com/office/drawing/2014/main" id="{FF4482D5-AB0B-438D-ACAB-683DEF5300AE}"/>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6883" name="Rectangle 3">
            <a:extLst>
              <a:ext uri="{FF2B5EF4-FFF2-40B4-BE49-F238E27FC236}">
                <a16:creationId xmlns:a16="http://schemas.microsoft.com/office/drawing/2014/main" id="{C94900D5-EFA6-4997-B474-92D45B1C3D4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654403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CB521B9-9C54-465C-8180-68291BB1E9F5}"/>
              </a:ext>
            </a:extLst>
          </p:cNvPr>
          <p:cNvSpPr>
            <a:spLocks noGrp="1" noChangeArrowheads="1"/>
          </p:cNvSpPr>
          <p:nvPr>
            <p:ph type="sldNum" sz="quarter" idx="5"/>
          </p:nvPr>
        </p:nvSpPr>
        <p:spPr>
          <a:ln/>
        </p:spPr>
        <p:txBody>
          <a:bodyPr/>
          <a:lstStyle/>
          <a:p>
            <a:fld id="{9397B98E-03FF-4035-9237-D4D2E394DB91}" type="slidenum">
              <a:rPr lang="ru-RU" altLang="ru-RU"/>
              <a:pPr/>
              <a:t>16</a:t>
            </a:fld>
            <a:endParaRPr lang="ru-RU" altLang="ru-RU"/>
          </a:p>
        </p:txBody>
      </p:sp>
      <p:sp>
        <p:nvSpPr>
          <p:cNvPr id="506882" name="Rectangle 2">
            <a:extLst>
              <a:ext uri="{FF2B5EF4-FFF2-40B4-BE49-F238E27FC236}">
                <a16:creationId xmlns:a16="http://schemas.microsoft.com/office/drawing/2014/main" id="{FF4482D5-AB0B-438D-ACAB-683DEF5300AE}"/>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6883" name="Rectangle 3">
            <a:extLst>
              <a:ext uri="{FF2B5EF4-FFF2-40B4-BE49-F238E27FC236}">
                <a16:creationId xmlns:a16="http://schemas.microsoft.com/office/drawing/2014/main" id="{C94900D5-EFA6-4997-B474-92D45B1C3D4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757135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CB521B9-9C54-465C-8180-68291BB1E9F5}"/>
              </a:ext>
            </a:extLst>
          </p:cNvPr>
          <p:cNvSpPr>
            <a:spLocks noGrp="1" noChangeArrowheads="1"/>
          </p:cNvSpPr>
          <p:nvPr>
            <p:ph type="sldNum" sz="quarter" idx="5"/>
          </p:nvPr>
        </p:nvSpPr>
        <p:spPr>
          <a:ln/>
        </p:spPr>
        <p:txBody>
          <a:bodyPr/>
          <a:lstStyle/>
          <a:p>
            <a:fld id="{9397B98E-03FF-4035-9237-D4D2E394DB91}" type="slidenum">
              <a:rPr lang="ru-RU" altLang="ru-RU"/>
              <a:pPr/>
              <a:t>17</a:t>
            </a:fld>
            <a:endParaRPr lang="ru-RU" altLang="ru-RU"/>
          </a:p>
        </p:txBody>
      </p:sp>
      <p:sp>
        <p:nvSpPr>
          <p:cNvPr id="506882" name="Rectangle 2">
            <a:extLst>
              <a:ext uri="{FF2B5EF4-FFF2-40B4-BE49-F238E27FC236}">
                <a16:creationId xmlns:a16="http://schemas.microsoft.com/office/drawing/2014/main" id="{FF4482D5-AB0B-438D-ACAB-683DEF5300AE}"/>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6883" name="Rectangle 3">
            <a:extLst>
              <a:ext uri="{FF2B5EF4-FFF2-40B4-BE49-F238E27FC236}">
                <a16:creationId xmlns:a16="http://schemas.microsoft.com/office/drawing/2014/main" id="{C94900D5-EFA6-4997-B474-92D45B1C3D4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938540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CB521B9-9C54-465C-8180-68291BB1E9F5}"/>
              </a:ext>
            </a:extLst>
          </p:cNvPr>
          <p:cNvSpPr>
            <a:spLocks noGrp="1" noChangeArrowheads="1"/>
          </p:cNvSpPr>
          <p:nvPr>
            <p:ph type="sldNum" sz="quarter" idx="5"/>
          </p:nvPr>
        </p:nvSpPr>
        <p:spPr>
          <a:ln/>
        </p:spPr>
        <p:txBody>
          <a:bodyPr/>
          <a:lstStyle/>
          <a:p>
            <a:fld id="{9397B98E-03FF-4035-9237-D4D2E394DB91}" type="slidenum">
              <a:rPr lang="ru-RU" altLang="ru-RU"/>
              <a:pPr/>
              <a:t>18</a:t>
            </a:fld>
            <a:endParaRPr lang="ru-RU" altLang="ru-RU"/>
          </a:p>
        </p:txBody>
      </p:sp>
      <p:sp>
        <p:nvSpPr>
          <p:cNvPr id="506882" name="Rectangle 2">
            <a:extLst>
              <a:ext uri="{FF2B5EF4-FFF2-40B4-BE49-F238E27FC236}">
                <a16:creationId xmlns:a16="http://schemas.microsoft.com/office/drawing/2014/main" id="{FF4482D5-AB0B-438D-ACAB-683DEF5300AE}"/>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6883" name="Rectangle 3">
            <a:extLst>
              <a:ext uri="{FF2B5EF4-FFF2-40B4-BE49-F238E27FC236}">
                <a16:creationId xmlns:a16="http://schemas.microsoft.com/office/drawing/2014/main" id="{C94900D5-EFA6-4997-B474-92D45B1C3D4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268174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CB521B9-9C54-465C-8180-68291BB1E9F5}"/>
              </a:ext>
            </a:extLst>
          </p:cNvPr>
          <p:cNvSpPr>
            <a:spLocks noGrp="1" noChangeArrowheads="1"/>
          </p:cNvSpPr>
          <p:nvPr>
            <p:ph type="sldNum" sz="quarter" idx="5"/>
          </p:nvPr>
        </p:nvSpPr>
        <p:spPr>
          <a:ln/>
        </p:spPr>
        <p:txBody>
          <a:bodyPr/>
          <a:lstStyle/>
          <a:p>
            <a:fld id="{9397B98E-03FF-4035-9237-D4D2E394DB91}" type="slidenum">
              <a:rPr lang="ru-RU" altLang="ru-RU"/>
              <a:pPr/>
              <a:t>19</a:t>
            </a:fld>
            <a:endParaRPr lang="ru-RU" altLang="ru-RU"/>
          </a:p>
        </p:txBody>
      </p:sp>
      <p:sp>
        <p:nvSpPr>
          <p:cNvPr id="506882" name="Rectangle 2">
            <a:extLst>
              <a:ext uri="{FF2B5EF4-FFF2-40B4-BE49-F238E27FC236}">
                <a16:creationId xmlns:a16="http://schemas.microsoft.com/office/drawing/2014/main" id="{FF4482D5-AB0B-438D-ACAB-683DEF5300AE}"/>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6883" name="Rectangle 3">
            <a:extLst>
              <a:ext uri="{FF2B5EF4-FFF2-40B4-BE49-F238E27FC236}">
                <a16:creationId xmlns:a16="http://schemas.microsoft.com/office/drawing/2014/main" id="{C94900D5-EFA6-4997-B474-92D45B1C3D4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596542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A7DF77F-308F-4F97-BC16-385D5D0590E0}"/>
              </a:ext>
            </a:extLst>
          </p:cNvPr>
          <p:cNvSpPr>
            <a:spLocks noGrp="1" noChangeArrowheads="1"/>
          </p:cNvSpPr>
          <p:nvPr>
            <p:ph type="sldNum" sz="quarter" idx="5"/>
          </p:nvPr>
        </p:nvSpPr>
        <p:spPr>
          <a:ln/>
        </p:spPr>
        <p:txBody>
          <a:bodyPr/>
          <a:lstStyle/>
          <a:p>
            <a:fld id="{AC78BD44-20A9-4CBE-9E15-ECA41AEA1ED6}" type="slidenum">
              <a:rPr lang="ru-RU" altLang="ru-RU"/>
              <a:pPr/>
              <a:t>2</a:t>
            </a:fld>
            <a:endParaRPr lang="ru-RU" altLang="ru-RU"/>
          </a:p>
        </p:txBody>
      </p:sp>
      <p:sp>
        <p:nvSpPr>
          <p:cNvPr id="482306" name="Rectangle 2">
            <a:extLst>
              <a:ext uri="{FF2B5EF4-FFF2-40B4-BE49-F238E27FC236}">
                <a16:creationId xmlns:a16="http://schemas.microsoft.com/office/drawing/2014/main" id="{903B9E40-9CF2-4CC9-9E47-8BFA075CC74B}"/>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2307" name="Rectangle 3">
            <a:extLst>
              <a:ext uri="{FF2B5EF4-FFF2-40B4-BE49-F238E27FC236}">
                <a16:creationId xmlns:a16="http://schemas.microsoft.com/office/drawing/2014/main" id="{5DB8C323-EB91-4DF8-83D5-FA3590DED86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4206240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CF2574D-022C-4068-8A01-76CA1288670C}"/>
              </a:ext>
            </a:extLst>
          </p:cNvPr>
          <p:cNvSpPr>
            <a:spLocks noGrp="1" noChangeArrowheads="1"/>
          </p:cNvSpPr>
          <p:nvPr>
            <p:ph type="sldNum" sz="quarter" idx="5"/>
          </p:nvPr>
        </p:nvSpPr>
        <p:spPr>
          <a:ln/>
        </p:spPr>
        <p:txBody>
          <a:bodyPr/>
          <a:lstStyle/>
          <a:p>
            <a:fld id="{D9947765-3D70-4932-B7F7-A52747E31B1D}" type="slidenum">
              <a:rPr lang="ru-RU" altLang="ru-RU"/>
              <a:pPr/>
              <a:t>20</a:t>
            </a:fld>
            <a:endParaRPr lang="ru-RU" altLang="ru-RU"/>
          </a:p>
        </p:txBody>
      </p:sp>
      <p:sp>
        <p:nvSpPr>
          <p:cNvPr id="486402" name="Rectangle 2">
            <a:extLst>
              <a:ext uri="{FF2B5EF4-FFF2-40B4-BE49-F238E27FC236}">
                <a16:creationId xmlns:a16="http://schemas.microsoft.com/office/drawing/2014/main" id="{316E86EB-B0DF-436F-A32A-0BB83A182EBF}"/>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6403" name="Rectangle 3">
            <a:extLst>
              <a:ext uri="{FF2B5EF4-FFF2-40B4-BE49-F238E27FC236}">
                <a16:creationId xmlns:a16="http://schemas.microsoft.com/office/drawing/2014/main" id="{BA69FECD-CA48-40A8-BB13-F4645FEC1A8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828454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DCE933-50C2-4DC8-A422-CFB16F97C34D}"/>
              </a:ext>
            </a:extLst>
          </p:cNvPr>
          <p:cNvSpPr>
            <a:spLocks noGrp="1" noChangeArrowheads="1"/>
          </p:cNvSpPr>
          <p:nvPr>
            <p:ph type="sldNum" sz="quarter" idx="5"/>
          </p:nvPr>
        </p:nvSpPr>
        <p:spPr>
          <a:ln/>
        </p:spPr>
        <p:txBody>
          <a:bodyPr/>
          <a:lstStyle/>
          <a:p>
            <a:fld id="{AF86F1DE-D4F2-4684-AED2-DB4642CAF5A9}" type="slidenum">
              <a:rPr lang="ru-RU" altLang="ru-RU"/>
              <a:pPr/>
              <a:t>21</a:t>
            </a:fld>
            <a:endParaRPr lang="ru-RU" altLang="ru-RU"/>
          </a:p>
        </p:txBody>
      </p:sp>
      <p:sp>
        <p:nvSpPr>
          <p:cNvPr id="488450" name="Rectangle 2">
            <a:extLst>
              <a:ext uri="{FF2B5EF4-FFF2-40B4-BE49-F238E27FC236}">
                <a16:creationId xmlns:a16="http://schemas.microsoft.com/office/drawing/2014/main" id="{229722F2-C996-412E-AD45-8CCC73D67F01}"/>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8451" name="Rectangle 3">
            <a:extLst>
              <a:ext uri="{FF2B5EF4-FFF2-40B4-BE49-F238E27FC236}">
                <a16:creationId xmlns:a16="http://schemas.microsoft.com/office/drawing/2014/main" id="{E07B5A20-8A2A-422E-935D-5044280AD8B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292702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DCE933-50C2-4DC8-A422-CFB16F97C34D}"/>
              </a:ext>
            </a:extLst>
          </p:cNvPr>
          <p:cNvSpPr>
            <a:spLocks noGrp="1" noChangeArrowheads="1"/>
          </p:cNvSpPr>
          <p:nvPr>
            <p:ph type="sldNum" sz="quarter" idx="5"/>
          </p:nvPr>
        </p:nvSpPr>
        <p:spPr>
          <a:ln/>
        </p:spPr>
        <p:txBody>
          <a:bodyPr/>
          <a:lstStyle/>
          <a:p>
            <a:fld id="{AF86F1DE-D4F2-4684-AED2-DB4642CAF5A9}" type="slidenum">
              <a:rPr lang="ru-RU" altLang="ru-RU"/>
              <a:pPr/>
              <a:t>22</a:t>
            </a:fld>
            <a:endParaRPr lang="ru-RU" altLang="ru-RU"/>
          </a:p>
        </p:txBody>
      </p:sp>
      <p:sp>
        <p:nvSpPr>
          <p:cNvPr id="488450" name="Rectangle 2">
            <a:extLst>
              <a:ext uri="{FF2B5EF4-FFF2-40B4-BE49-F238E27FC236}">
                <a16:creationId xmlns:a16="http://schemas.microsoft.com/office/drawing/2014/main" id="{229722F2-C996-412E-AD45-8CCC73D67F01}"/>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8451" name="Rectangle 3">
            <a:extLst>
              <a:ext uri="{FF2B5EF4-FFF2-40B4-BE49-F238E27FC236}">
                <a16:creationId xmlns:a16="http://schemas.microsoft.com/office/drawing/2014/main" id="{E07B5A20-8A2A-422E-935D-5044280AD8B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631283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DCE933-50C2-4DC8-A422-CFB16F97C34D}"/>
              </a:ext>
            </a:extLst>
          </p:cNvPr>
          <p:cNvSpPr>
            <a:spLocks noGrp="1" noChangeArrowheads="1"/>
          </p:cNvSpPr>
          <p:nvPr>
            <p:ph type="sldNum" sz="quarter" idx="5"/>
          </p:nvPr>
        </p:nvSpPr>
        <p:spPr>
          <a:ln/>
        </p:spPr>
        <p:txBody>
          <a:bodyPr/>
          <a:lstStyle/>
          <a:p>
            <a:fld id="{AF86F1DE-D4F2-4684-AED2-DB4642CAF5A9}" type="slidenum">
              <a:rPr lang="ru-RU" altLang="ru-RU"/>
              <a:pPr/>
              <a:t>23</a:t>
            </a:fld>
            <a:endParaRPr lang="ru-RU" altLang="ru-RU"/>
          </a:p>
        </p:txBody>
      </p:sp>
      <p:sp>
        <p:nvSpPr>
          <p:cNvPr id="488450" name="Rectangle 2">
            <a:extLst>
              <a:ext uri="{FF2B5EF4-FFF2-40B4-BE49-F238E27FC236}">
                <a16:creationId xmlns:a16="http://schemas.microsoft.com/office/drawing/2014/main" id="{229722F2-C996-412E-AD45-8CCC73D67F01}"/>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8451" name="Rectangle 3">
            <a:extLst>
              <a:ext uri="{FF2B5EF4-FFF2-40B4-BE49-F238E27FC236}">
                <a16:creationId xmlns:a16="http://schemas.microsoft.com/office/drawing/2014/main" id="{E07B5A20-8A2A-422E-935D-5044280AD8B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363329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DCE933-50C2-4DC8-A422-CFB16F97C34D}"/>
              </a:ext>
            </a:extLst>
          </p:cNvPr>
          <p:cNvSpPr>
            <a:spLocks noGrp="1" noChangeArrowheads="1"/>
          </p:cNvSpPr>
          <p:nvPr>
            <p:ph type="sldNum" sz="quarter" idx="5"/>
          </p:nvPr>
        </p:nvSpPr>
        <p:spPr>
          <a:ln/>
        </p:spPr>
        <p:txBody>
          <a:bodyPr/>
          <a:lstStyle/>
          <a:p>
            <a:fld id="{AF86F1DE-D4F2-4684-AED2-DB4642CAF5A9}" type="slidenum">
              <a:rPr lang="ru-RU" altLang="ru-RU"/>
              <a:pPr/>
              <a:t>24</a:t>
            </a:fld>
            <a:endParaRPr lang="ru-RU" altLang="ru-RU"/>
          </a:p>
        </p:txBody>
      </p:sp>
      <p:sp>
        <p:nvSpPr>
          <p:cNvPr id="488450" name="Rectangle 2">
            <a:extLst>
              <a:ext uri="{FF2B5EF4-FFF2-40B4-BE49-F238E27FC236}">
                <a16:creationId xmlns:a16="http://schemas.microsoft.com/office/drawing/2014/main" id="{229722F2-C996-412E-AD45-8CCC73D67F01}"/>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8451" name="Rectangle 3">
            <a:extLst>
              <a:ext uri="{FF2B5EF4-FFF2-40B4-BE49-F238E27FC236}">
                <a16:creationId xmlns:a16="http://schemas.microsoft.com/office/drawing/2014/main" id="{E07B5A20-8A2A-422E-935D-5044280AD8B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35316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CB521B9-9C54-465C-8180-68291BB1E9F5}"/>
              </a:ext>
            </a:extLst>
          </p:cNvPr>
          <p:cNvSpPr>
            <a:spLocks noGrp="1" noChangeArrowheads="1"/>
          </p:cNvSpPr>
          <p:nvPr>
            <p:ph type="sldNum" sz="quarter" idx="5"/>
          </p:nvPr>
        </p:nvSpPr>
        <p:spPr>
          <a:ln/>
        </p:spPr>
        <p:txBody>
          <a:bodyPr/>
          <a:lstStyle/>
          <a:p>
            <a:fld id="{9397B98E-03FF-4035-9237-D4D2E394DB91}" type="slidenum">
              <a:rPr lang="ru-RU" altLang="ru-RU"/>
              <a:pPr/>
              <a:t>25</a:t>
            </a:fld>
            <a:endParaRPr lang="ru-RU" altLang="ru-RU"/>
          </a:p>
        </p:txBody>
      </p:sp>
      <p:sp>
        <p:nvSpPr>
          <p:cNvPr id="506882" name="Rectangle 2">
            <a:extLst>
              <a:ext uri="{FF2B5EF4-FFF2-40B4-BE49-F238E27FC236}">
                <a16:creationId xmlns:a16="http://schemas.microsoft.com/office/drawing/2014/main" id="{FF4482D5-AB0B-438D-ACAB-683DEF5300AE}"/>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6883" name="Rectangle 3">
            <a:extLst>
              <a:ext uri="{FF2B5EF4-FFF2-40B4-BE49-F238E27FC236}">
                <a16:creationId xmlns:a16="http://schemas.microsoft.com/office/drawing/2014/main" id="{C94900D5-EFA6-4997-B474-92D45B1C3D4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832976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CB521B9-9C54-465C-8180-68291BB1E9F5}"/>
              </a:ext>
            </a:extLst>
          </p:cNvPr>
          <p:cNvSpPr>
            <a:spLocks noGrp="1" noChangeArrowheads="1"/>
          </p:cNvSpPr>
          <p:nvPr>
            <p:ph type="sldNum" sz="quarter" idx="5"/>
          </p:nvPr>
        </p:nvSpPr>
        <p:spPr>
          <a:ln/>
        </p:spPr>
        <p:txBody>
          <a:bodyPr/>
          <a:lstStyle/>
          <a:p>
            <a:fld id="{9397B98E-03FF-4035-9237-D4D2E394DB91}" type="slidenum">
              <a:rPr lang="ru-RU" altLang="ru-RU"/>
              <a:pPr/>
              <a:t>26</a:t>
            </a:fld>
            <a:endParaRPr lang="ru-RU" altLang="ru-RU"/>
          </a:p>
        </p:txBody>
      </p:sp>
      <p:sp>
        <p:nvSpPr>
          <p:cNvPr id="506882" name="Rectangle 2">
            <a:extLst>
              <a:ext uri="{FF2B5EF4-FFF2-40B4-BE49-F238E27FC236}">
                <a16:creationId xmlns:a16="http://schemas.microsoft.com/office/drawing/2014/main" id="{FF4482D5-AB0B-438D-ACAB-683DEF5300AE}"/>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6883" name="Rectangle 3">
            <a:extLst>
              <a:ext uri="{FF2B5EF4-FFF2-40B4-BE49-F238E27FC236}">
                <a16:creationId xmlns:a16="http://schemas.microsoft.com/office/drawing/2014/main" id="{C94900D5-EFA6-4997-B474-92D45B1C3D4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714430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6C30C1-23E1-46F2-85C2-6341F57895AD}"/>
              </a:ext>
            </a:extLst>
          </p:cNvPr>
          <p:cNvSpPr>
            <a:spLocks noGrp="1" noChangeArrowheads="1"/>
          </p:cNvSpPr>
          <p:nvPr>
            <p:ph type="sldNum" sz="quarter" idx="5"/>
          </p:nvPr>
        </p:nvSpPr>
        <p:spPr>
          <a:ln/>
        </p:spPr>
        <p:txBody>
          <a:bodyPr/>
          <a:lstStyle/>
          <a:p>
            <a:fld id="{187D0B06-4A38-43ED-95B3-5D0E4D47CB67}" type="slidenum">
              <a:rPr lang="ru-RU" altLang="ru-RU"/>
              <a:pPr/>
              <a:t>27</a:t>
            </a:fld>
            <a:endParaRPr lang="ru-RU" altLang="ru-RU"/>
          </a:p>
        </p:txBody>
      </p:sp>
      <p:sp>
        <p:nvSpPr>
          <p:cNvPr id="490498" name="Rectangle 2">
            <a:extLst>
              <a:ext uri="{FF2B5EF4-FFF2-40B4-BE49-F238E27FC236}">
                <a16:creationId xmlns:a16="http://schemas.microsoft.com/office/drawing/2014/main" id="{DD40BDE7-8CF4-484B-9901-D83D196B6D7F}"/>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0499" name="Rectangle 3">
            <a:extLst>
              <a:ext uri="{FF2B5EF4-FFF2-40B4-BE49-F238E27FC236}">
                <a16:creationId xmlns:a16="http://schemas.microsoft.com/office/drawing/2014/main" id="{5F30AB8A-F7D7-4081-8E7D-C0D2B490A52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60442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DCE933-50C2-4DC8-A422-CFB16F97C34D}"/>
              </a:ext>
            </a:extLst>
          </p:cNvPr>
          <p:cNvSpPr>
            <a:spLocks noGrp="1" noChangeArrowheads="1"/>
          </p:cNvSpPr>
          <p:nvPr>
            <p:ph type="sldNum" sz="quarter" idx="5"/>
          </p:nvPr>
        </p:nvSpPr>
        <p:spPr>
          <a:ln/>
        </p:spPr>
        <p:txBody>
          <a:bodyPr/>
          <a:lstStyle/>
          <a:p>
            <a:fld id="{AF86F1DE-D4F2-4684-AED2-DB4642CAF5A9}" type="slidenum">
              <a:rPr lang="ru-RU" altLang="ru-RU"/>
              <a:pPr/>
              <a:t>28</a:t>
            </a:fld>
            <a:endParaRPr lang="ru-RU" altLang="ru-RU"/>
          </a:p>
        </p:txBody>
      </p:sp>
      <p:sp>
        <p:nvSpPr>
          <p:cNvPr id="488450" name="Rectangle 2">
            <a:extLst>
              <a:ext uri="{FF2B5EF4-FFF2-40B4-BE49-F238E27FC236}">
                <a16:creationId xmlns:a16="http://schemas.microsoft.com/office/drawing/2014/main" id="{229722F2-C996-412E-AD45-8CCC73D67F01}"/>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8451" name="Rectangle 3">
            <a:extLst>
              <a:ext uri="{FF2B5EF4-FFF2-40B4-BE49-F238E27FC236}">
                <a16:creationId xmlns:a16="http://schemas.microsoft.com/office/drawing/2014/main" id="{E07B5A20-8A2A-422E-935D-5044280AD8B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9441795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D4908A-B83A-45FF-A32B-ED789447BE42}"/>
              </a:ext>
            </a:extLst>
          </p:cNvPr>
          <p:cNvSpPr>
            <a:spLocks noGrp="1" noChangeArrowheads="1"/>
          </p:cNvSpPr>
          <p:nvPr>
            <p:ph type="sldNum" sz="quarter" idx="5"/>
          </p:nvPr>
        </p:nvSpPr>
        <p:spPr>
          <a:ln/>
        </p:spPr>
        <p:txBody>
          <a:bodyPr/>
          <a:lstStyle/>
          <a:p>
            <a:fld id="{82311DFE-ED33-4B56-B0C5-3933F4E6D62E}" type="slidenum">
              <a:rPr lang="ru-RU" altLang="ru-RU"/>
              <a:pPr/>
              <a:t>29</a:t>
            </a:fld>
            <a:endParaRPr lang="ru-RU" altLang="ru-RU"/>
          </a:p>
        </p:txBody>
      </p:sp>
      <p:sp>
        <p:nvSpPr>
          <p:cNvPr id="492546" name="Rectangle 2">
            <a:extLst>
              <a:ext uri="{FF2B5EF4-FFF2-40B4-BE49-F238E27FC236}">
                <a16:creationId xmlns:a16="http://schemas.microsoft.com/office/drawing/2014/main" id="{7E04F7BA-942C-4617-A12D-326F5B02ED6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2547" name="Rectangle 3">
            <a:extLst>
              <a:ext uri="{FF2B5EF4-FFF2-40B4-BE49-F238E27FC236}">
                <a16:creationId xmlns:a16="http://schemas.microsoft.com/office/drawing/2014/main" id="{D0E84B43-32CB-4388-B17A-6A37AF946F0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006582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DCE933-50C2-4DC8-A422-CFB16F97C34D}"/>
              </a:ext>
            </a:extLst>
          </p:cNvPr>
          <p:cNvSpPr>
            <a:spLocks noGrp="1" noChangeArrowheads="1"/>
          </p:cNvSpPr>
          <p:nvPr>
            <p:ph type="sldNum" sz="quarter" idx="5"/>
          </p:nvPr>
        </p:nvSpPr>
        <p:spPr>
          <a:ln/>
        </p:spPr>
        <p:txBody>
          <a:bodyPr/>
          <a:lstStyle/>
          <a:p>
            <a:fld id="{AF86F1DE-D4F2-4684-AED2-DB4642CAF5A9}" type="slidenum">
              <a:rPr lang="ru-RU" altLang="ru-RU"/>
              <a:pPr/>
              <a:t>3</a:t>
            </a:fld>
            <a:endParaRPr lang="ru-RU" altLang="ru-RU"/>
          </a:p>
        </p:txBody>
      </p:sp>
      <p:sp>
        <p:nvSpPr>
          <p:cNvPr id="488450" name="Rectangle 2">
            <a:extLst>
              <a:ext uri="{FF2B5EF4-FFF2-40B4-BE49-F238E27FC236}">
                <a16:creationId xmlns:a16="http://schemas.microsoft.com/office/drawing/2014/main" id="{229722F2-C996-412E-AD45-8CCC73D67F01}"/>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8451" name="Rectangle 3">
            <a:extLst>
              <a:ext uri="{FF2B5EF4-FFF2-40B4-BE49-F238E27FC236}">
                <a16:creationId xmlns:a16="http://schemas.microsoft.com/office/drawing/2014/main" id="{E07B5A20-8A2A-422E-935D-5044280AD8B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0607327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D4908A-B83A-45FF-A32B-ED789447BE42}"/>
              </a:ext>
            </a:extLst>
          </p:cNvPr>
          <p:cNvSpPr>
            <a:spLocks noGrp="1" noChangeArrowheads="1"/>
          </p:cNvSpPr>
          <p:nvPr>
            <p:ph type="sldNum" sz="quarter" idx="5"/>
          </p:nvPr>
        </p:nvSpPr>
        <p:spPr>
          <a:ln/>
        </p:spPr>
        <p:txBody>
          <a:bodyPr/>
          <a:lstStyle/>
          <a:p>
            <a:fld id="{82311DFE-ED33-4B56-B0C5-3933F4E6D62E}" type="slidenum">
              <a:rPr lang="ru-RU" altLang="ru-RU"/>
              <a:pPr/>
              <a:t>30</a:t>
            </a:fld>
            <a:endParaRPr lang="ru-RU" altLang="ru-RU"/>
          </a:p>
        </p:txBody>
      </p:sp>
      <p:sp>
        <p:nvSpPr>
          <p:cNvPr id="492546" name="Rectangle 2">
            <a:extLst>
              <a:ext uri="{FF2B5EF4-FFF2-40B4-BE49-F238E27FC236}">
                <a16:creationId xmlns:a16="http://schemas.microsoft.com/office/drawing/2014/main" id="{7E04F7BA-942C-4617-A12D-326F5B02ED6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2547" name="Rectangle 3">
            <a:extLst>
              <a:ext uri="{FF2B5EF4-FFF2-40B4-BE49-F238E27FC236}">
                <a16:creationId xmlns:a16="http://schemas.microsoft.com/office/drawing/2014/main" id="{D0E84B43-32CB-4388-B17A-6A37AF946F0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768983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D4908A-B83A-45FF-A32B-ED789447BE42}"/>
              </a:ext>
            </a:extLst>
          </p:cNvPr>
          <p:cNvSpPr>
            <a:spLocks noGrp="1" noChangeArrowheads="1"/>
          </p:cNvSpPr>
          <p:nvPr>
            <p:ph type="sldNum" sz="quarter" idx="5"/>
          </p:nvPr>
        </p:nvSpPr>
        <p:spPr>
          <a:ln/>
        </p:spPr>
        <p:txBody>
          <a:bodyPr/>
          <a:lstStyle/>
          <a:p>
            <a:fld id="{82311DFE-ED33-4B56-B0C5-3933F4E6D62E}" type="slidenum">
              <a:rPr lang="ru-RU" altLang="ru-RU"/>
              <a:pPr/>
              <a:t>31</a:t>
            </a:fld>
            <a:endParaRPr lang="ru-RU" altLang="ru-RU"/>
          </a:p>
        </p:txBody>
      </p:sp>
      <p:sp>
        <p:nvSpPr>
          <p:cNvPr id="492546" name="Rectangle 2">
            <a:extLst>
              <a:ext uri="{FF2B5EF4-FFF2-40B4-BE49-F238E27FC236}">
                <a16:creationId xmlns:a16="http://schemas.microsoft.com/office/drawing/2014/main" id="{7E04F7BA-942C-4617-A12D-326F5B02ED6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2547" name="Rectangle 3">
            <a:extLst>
              <a:ext uri="{FF2B5EF4-FFF2-40B4-BE49-F238E27FC236}">
                <a16:creationId xmlns:a16="http://schemas.microsoft.com/office/drawing/2014/main" id="{D0E84B43-32CB-4388-B17A-6A37AF946F0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1255661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6C30C1-23E1-46F2-85C2-6341F57895AD}"/>
              </a:ext>
            </a:extLst>
          </p:cNvPr>
          <p:cNvSpPr>
            <a:spLocks noGrp="1" noChangeArrowheads="1"/>
          </p:cNvSpPr>
          <p:nvPr>
            <p:ph type="sldNum" sz="quarter" idx="5"/>
          </p:nvPr>
        </p:nvSpPr>
        <p:spPr>
          <a:ln/>
        </p:spPr>
        <p:txBody>
          <a:bodyPr/>
          <a:lstStyle/>
          <a:p>
            <a:fld id="{187D0B06-4A38-43ED-95B3-5D0E4D47CB67}" type="slidenum">
              <a:rPr lang="ru-RU" altLang="ru-RU"/>
              <a:pPr/>
              <a:t>32</a:t>
            </a:fld>
            <a:endParaRPr lang="ru-RU" altLang="ru-RU"/>
          </a:p>
        </p:txBody>
      </p:sp>
      <p:sp>
        <p:nvSpPr>
          <p:cNvPr id="490498" name="Rectangle 2">
            <a:extLst>
              <a:ext uri="{FF2B5EF4-FFF2-40B4-BE49-F238E27FC236}">
                <a16:creationId xmlns:a16="http://schemas.microsoft.com/office/drawing/2014/main" id="{DD40BDE7-8CF4-484B-9901-D83D196B6D7F}"/>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0499" name="Rectangle 3">
            <a:extLst>
              <a:ext uri="{FF2B5EF4-FFF2-40B4-BE49-F238E27FC236}">
                <a16:creationId xmlns:a16="http://schemas.microsoft.com/office/drawing/2014/main" id="{5F30AB8A-F7D7-4081-8E7D-C0D2B490A52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8240944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6C30C1-23E1-46F2-85C2-6341F57895AD}"/>
              </a:ext>
            </a:extLst>
          </p:cNvPr>
          <p:cNvSpPr>
            <a:spLocks noGrp="1" noChangeArrowheads="1"/>
          </p:cNvSpPr>
          <p:nvPr>
            <p:ph type="sldNum" sz="quarter" idx="5"/>
          </p:nvPr>
        </p:nvSpPr>
        <p:spPr>
          <a:ln/>
        </p:spPr>
        <p:txBody>
          <a:bodyPr/>
          <a:lstStyle/>
          <a:p>
            <a:fld id="{187D0B06-4A38-43ED-95B3-5D0E4D47CB67}" type="slidenum">
              <a:rPr lang="ru-RU" altLang="ru-RU"/>
              <a:pPr/>
              <a:t>33</a:t>
            </a:fld>
            <a:endParaRPr lang="ru-RU" altLang="ru-RU"/>
          </a:p>
        </p:txBody>
      </p:sp>
      <p:sp>
        <p:nvSpPr>
          <p:cNvPr id="490498" name="Rectangle 2">
            <a:extLst>
              <a:ext uri="{FF2B5EF4-FFF2-40B4-BE49-F238E27FC236}">
                <a16:creationId xmlns:a16="http://schemas.microsoft.com/office/drawing/2014/main" id="{DD40BDE7-8CF4-484B-9901-D83D196B6D7F}"/>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0499" name="Rectangle 3">
            <a:extLst>
              <a:ext uri="{FF2B5EF4-FFF2-40B4-BE49-F238E27FC236}">
                <a16:creationId xmlns:a16="http://schemas.microsoft.com/office/drawing/2014/main" id="{5F30AB8A-F7D7-4081-8E7D-C0D2B490A52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581357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185D785-C42D-4AF0-9F13-26732AF39DD3}"/>
              </a:ext>
            </a:extLst>
          </p:cNvPr>
          <p:cNvSpPr>
            <a:spLocks noGrp="1" noChangeArrowheads="1"/>
          </p:cNvSpPr>
          <p:nvPr>
            <p:ph type="sldNum" sz="quarter" idx="5"/>
          </p:nvPr>
        </p:nvSpPr>
        <p:spPr>
          <a:ln/>
        </p:spPr>
        <p:txBody>
          <a:bodyPr/>
          <a:lstStyle/>
          <a:p>
            <a:fld id="{834B44FE-7844-425E-BE92-94A6213DAA29}" type="slidenum">
              <a:rPr lang="ru-RU" altLang="ru-RU"/>
              <a:pPr/>
              <a:t>34</a:t>
            </a:fld>
            <a:endParaRPr lang="ru-RU" altLang="ru-RU"/>
          </a:p>
        </p:txBody>
      </p:sp>
      <p:sp>
        <p:nvSpPr>
          <p:cNvPr id="496642" name="Rectangle 2">
            <a:extLst>
              <a:ext uri="{FF2B5EF4-FFF2-40B4-BE49-F238E27FC236}">
                <a16:creationId xmlns:a16="http://schemas.microsoft.com/office/drawing/2014/main" id="{194F64A4-E480-40DD-8289-1EEB56C5D3D2}"/>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6643" name="Rectangle 3">
            <a:extLst>
              <a:ext uri="{FF2B5EF4-FFF2-40B4-BE49-F238E27FC236}">
                <a16:creationId xmlns:a16="http://schemas.microsoft.com/office/drawing/2014/main" id="{8D4A769B-F4B5-4975-B4C0-FAD174370774}"/>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564393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D4908A-B83A-45FF-A32B-ED789447BE42}"/>
              </a:ext>
            </a:extLst>
          </p:cNvPr>
          <p:cNvSpPr>
            <a:spLocks noGrp="1" noChangeArrowheads="1"/>
          </p:cNvSpPr>
          <p:nvPr>
            <p:ph type="sldNum" sz="quarter" idx="5"/>
          </p:nvPr>
        </p:nvSpPr>
        <p:spPr>
          <a:ln/>
        </p:spPr>
        <p:txBody>
          <a:bodyPr/>
          <a:lstStyle/>
          <a:p>
            <a:fld id="{82311DFE-ED33-4B56-B0C5-3933F4E6D62E}" type="slidenum">
              <a:rPr lang="ru-RU" altLang="ru-RU"/>
              <a:pPr/>
              <a:t>35</a:t>
            </a:fld>
            <a:endParaRPr lang="ru-RU" altLang="ru-RU"/>
          </a:p>
        </p:txBody>
      </p:sp>
      <p:sp>
        <p:nvSpPr>
          <p:cNvPr id="492546" name="Rectangle 2">
            <a:extLst>
              <a:ext uri="{FF2B5EF4-FFF2-40B4-BE49-F238E27FC236}">
                <a16:creationId xmlns:a16="http://schemas.microsoft.com/office/drawing/2014/main" id="{7E04F7BA-942C-4617-A12D-326F5B02ED6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2547" name="Rectangle 3">
            <a:extLst>
              <a:ext uri="{FF2B5EF4-FFF2-40B4-BE49-F238E27FC236}">
                <a16:creationId xmlns:a16="http://schemas.microsoft.com/office/drawing/2014/main" id="{D0E84B43-32CB-4388-B17A-6A37AF946F0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6346792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D4908A-B83A-45FF-A32B-ED789447BE42}"/>
              </a:ext>
            </a:extLst>
          </p:cNvPr>
          <p:cNvSpPr>
            <a:spLocks noGrp="1" noChangeArrowheads="1"/>
          </p:cNvSpPr>
          <p:nvPr>
            <p:ph type="sldNum" sz="quarter" idx="5"/>
          </p:nvPr>
        </p:nvSpPr>
        <p:spPr>
          <a:ln/>
        </p:spPr>
        <p:txBody>
          <a:bodyPr/>
          <a:lstStyle/>
          <a:p>
            <a:fld id="{82311DFE-ED33-4B56-B0C5-3933F4E6D62E}" type="slidenum">
              <a:rPr lang="ru-RU" altLang="ru-RU"/>
              <a:pPr/>
              <a:t>36</a:t>
            </a:fld>
            <a:endParaRPr lang="ru-RU" altLang="ru-RU"/>
          </a:p>
        </p:txBody>
      </p:sp>
      <p:sp>
        <p:nvSpPr>
          <p:cNvPr id="492546" name="Rectangle 2">
            <a:extLst>
              <a:ext uri="{FF2B5EF4-FFF2-40B4-BE49-F238E27FC236}">
                <a16:creationId xmlns:a16="http://schemas.microsoft.com/office/drawing/2014/main" id="{7E04F7BA-942C-4617-A12D-326F5B02ED6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2547" name="Rectangle 3">
            <a:extLst>
              <a:ext uri="{FF2B5EF4-FFF2-40B4-BE49-F238E27FC236}">
                <a16:creationId xmlns:a16="http://schemas.microsoft.com/office/drawing/2014/main" id="{D0E84B43-32CB-4388-B17A-6A37AF946F0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960244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D4908A-B83A-45FF-A32B-ED789447BE42}"/>
              </a:ext>
            </a:extLst>
          </p:cNvPr>
          <p:cNvSpPr>
            <a:spLocks noGrp="1" noChangeArrowheads="1"/>
          </p:cNvSpPr>
          <p:nvPr>
            <p:ph type="sldNum" sz="quarter" idx="5"/>
          </p:nvPr>
        </p:nvSpPr>
        <p:spPr>
          <a:ln/>
        </p:spPr>
        <p:txBody>
          <a:bodyPr/>
          <a:lstStyle/>
          <a:p>
            <a:fld id="{82311DFE-ED33-4B56-B0C5-3933F4E6D62E}" type="slidenum">
              <a:rPr lang="ru-RU" altLang="ru-RU"/>
              <a:pPr/>
              <a:t>37</a:t>
            </a:fld>
            <a:endParaRPr lang="ru-RU" altLang="ru-RU"/>
          </a:p>
        </p:txBody>
      </p:sp>
      <p:sp>
        <p:nvSpPr>
          <p:cNvPr id="492546" name="Rectangle 2">
            <a:extLst>
              <a:ext uri="{FF2B5EF4-FFF2-40B4-BE49-F238E27FC236}">
                <a16:creationId xmlns:a16="http://schemas.microsoft.com/office/drawing/2014/main" id="{7E04F7BA-942C-4617-A12D-326F5B02ED6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2547" name="Rectangle 3">
            <a:extLst>
              <a:ext uri="{FF2B5EF4-FFF2-40B4-BE49-F238E27FC236}">
                <a16:creationId xmlns:a16="http://schemas.microsoft.com/office/drawing/2014/main" id="{D0E84B43-32CB-4388-B17A-6A37AF946F0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0090720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6C30C1-23E1-46F2-85C2-6341F57895AD}"/>
              </a:ext>
            </a:extLst>
          </p:cNvPr>
          <p:cNvSpPr>
            <a:spLocks noGrp="1" noChangeArrowheads="1"/>
          </p:cNvSpPr>
          <p:nvPr>
            <p:ph type="sldNum" sz="quarter" idx="5"/>
          </p:nvPr>
        </p:nvSpPr>
        <p:spPr>
          <a:ln/>
        </p:spPr>
        <p:txBody>
          <a:bodyPr/>
          <a:lstStyle/>
          <a:p>
            <a:fld id="{187D0B06-4A38-43ED-95B3-5D0E4D47CB67}" type="slidenum">
              <a:rPr lang="ru-RU" altLang="ru-RU"/>
              <a:pPr/>
              <a:t>38</a:t>
            </a:fld>
            <a:endParaRPr lang="ru-RU" altLang="ru-RU"/>
          </a:p>
        </p:txBody>
      </p:sp>
      <p:sp>
        <p:nvSpPr>
          <p:cNvPr id="490498" name="Rectangle 2">
            <a:extLst>
              <a:ext uri="{FF2B5EF4-FFF2-40B4-BE49-F238E27FC236}">
                <a16:creationId xmlns:a16="http://schemas.microsoft.com/office/drawing/2014/main" id="{DD40BDE7-8CF4-484B-9901-D83D196B6D7F}"/>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0499" name="Rectangle 3">
            <a:extLst>
              <a:ext uri="{FF2B5EF4-FFF2-40B4-BE49-F238E27FC236}">
                <a16:creationId xmlns:a16="http://schemas.microsoft.com/office/drawing/2014/main" id="{5F30AB8A-F7D7-4081-8E7D-C0D2B490A52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5311870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6C30C1-23E1-46F2-85C2-6341F57895AD}"/>
              </a:ext>
            </a:extLst>
          </p:cNvPr>
          <p:cNvSpPr>
            <a:spLocks noGrp="1" noChangeArrowheads="1"/>
          </p:cNvSpPr>
          <p:nvPr>
            <p:ph type="sldNum" sz="quarter" idx="5"/>
          </p:nvPr>
        </p:nvSpPr>
        <p:spPr>
          <a:ln/>
        </p:spPr>
        <p:txBody>
          <a:bodyPr/>
          <a:lstStyle/>
          <a:p>
            <a:fld id="{187D0B06-4A38-43ED-95B3-5D0E4D47CB67}" type="slidenum">
              <a:rPr lang="ru-RU" altLang="ru-RU"/>
              <a:pPr/>
              <a:t>39</a:t>
            </a:fld>
            <a:endParaRPr lang="ru-RU" altLang="ru-RU"/>
          </a:p>
        </p:txBody>
      </p:sp>
      <p:sp>
        <p:nvSpPr>
          <p:cNvPr id="490498" name="Rectangle 2">
            <a:extLst>
              <a:ext uri="{FF2B5EF4-FFF2-40B4-BE49-F238E27FC236}">
                <a16:creationId xmlns:a16="http://schemas.microsoft.com/office/drawing/2014/main" id="{DD40BDE7-8CF4-484B-9901-D83D196B6D7F}"/>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0499" name="Rectangle 3">
            <a:extLst>
              <a:ext uri="{FF2B5EF4-FFF2-40B4-BE49-F238E27FC236}">
                <a16:creationId xmlns:a16="http://schemas.microsoft.com/office/drawing/2014/main" id="{5F30AB8A-F7D7-4081-8E7D-C0D2B490A52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755821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DCE933-50C2-4DC8-A422-CFB16F97C34D}"/>
              </a:ext>
            </a:extLst>
          </p:cNvPr>
          <p:cNvSpPr>
            <a:spLocks noGrp="1" noChangeArrowheads="1"/>
          </p:cNvSpPr>
          <p:nvPr>
            <p:ph type="sldNum" sz="quarter" idx="5"/>
          </p:nvPr>
        </p:nvSpPr>
        <p:spPr>
          <a:ln/>
        </p:spPr>
        <p:txBody>
          <a:bodyPr/>
          <a:lstStyle/>
          <a:p>
            <a:fld id="{AF86F1DE-D4F2-4684-AED2-DB4642CAF5A9}" type="slidenum">
              <a:rPr lang="ru-RU" altLang="ru-RU"/>
              <a:pPr/>
              <a:t>4</a:t>
            </a:fld>
            <a:endParaRPr lang="ru-RU" altLang="ru-RU"/>
          </a:p>
        </p:txBody>
      </p:sp>
      <p:sp>
        <p:nvSpPr>
          <p:cNvPr id="488450" name="Rectangle 2">
            <a:extLst>
              <a:ext uri="{FF2B5EF4-FFF2-40B4-BE49-F238E27FC236}">
                <a16:creationId xmlns:a16="http://schemas.microsoft.com/office/drawing/2014/main" id="{229722F2-C996-412E-AD45-8CCC73D67F01}"/>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8451" name="Rectangle 3">
            <a:extLst>
              <a:ext uri="{FF2B5EF4-FFF2-40B4-BE49-F238E27FC236}">
                <a16:creationId xmlns:a16="http://schemas.microsoft.com/office/drawing/2014/main" id="{E07B5A20-8A2A-422E-935D-5044280AD8B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6946520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D4908A-B83A-45FF-A32B-ED789447BE42}"/>
              </a:ext>
            </a:extLst>
          </p:cNvPr>
          <p:cNvSpPr>
            <a:spLocks noGrp="1" noChangeArrowheads="1"/>
          </p:cNvSpPr>
          <p:nvPr>
            <p:ph type="sldNum" sz="quarter" idx="5"/>
          </p:nvPr>
        </p:nvSpPr>
        <p:spPr>
          <a:ln/>
        </p:spPr>
        <p:txBody>
          <a:bodyPr/>
          <a:lstStyle/>
          <a:p>
            <a:fld id="{82311DFE-ED33-4B56-B0C5-3933F4E6D62E}" type="slidenum">
              <a:rPr lang="ru-RU" altLang="ru-RU"/>
              <a:pPr/>
              <a:t>40</a:t>
            </a:fld>
            <a:endParaRPr lang="ru-RU" altLang="ru-RU"/>
          </a:p>
        </p:txBody>
      </p:sp>
      <p:sp>
        <p:nvSpPr>
          <p:cNvPr id="492546" name="Rectangle 2">
            <a:extLst>
              <a:ext uri="{FF2B5EF4-FFF2-40B4-BE49-F238E27FC236}">
                <a16:creationId xmlns:a16="http://schemas.microsoft.com/office/drawing/2014/main" id="{7E04F7BA-942C-4617-A12D-326F5B02ED6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2547" name="Rectangle 3">
            <a:extLst>
              <a:ext uri="{FF2B5EF4-FFF2-40B4-BE49-F238E27FC236}">
                <a16:creationId xmlns:a16="http://schemas.microsoft.com/office/drawing/2014/main" id="{D0E84B43-32CB-4388-B17A-6A37AF946F0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4192684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D4908A-B83A-45FF-A32B-ED789447BE42}"/>
              </a:ext>
            </a:extLst>
          </p:cNvPr>
          <p:cNvSpPr>
            <a:spLocks noGrp="1" noChangeArrowheads="1"/>
          </p:cNvSpPr>
          <p:nvPr>
            <p:ph type="sldNum" sz="quarter" idx="5"/>
          </p:nvPr>
        </p:nvSpPr>
        <p:spPr>
          <a:ln/>
        </p:spPr>
        <p:txBody>
          <a:bodyPr/>
          <a:lstStyle/>
          <a:p>
            <a:fld id="{82311DFE-ED33-4B56-B0C5-3933F4E6D62E}" type="slidenum">
              <a:rPr lang="ru-RU" altLang="ru-RU"/>
              <a:pPr/>
              <a:t>41</a:t>
            </a:fld>
            <a:endParaRPr lang="ru-RU" altLang="ru-RU"/>
          </a:p>
        </p:txBody>
      </p:sp>
      <p:sp>
        <p:nvSpPr>
          <p:cNvPr id="492546" name="Rectangle 2">
            <a:extLst>
              <a:ext uri="{FF2B5EF4-FFF2-40B4-BE49-F238E27FC236}">
                <a16:creationId xmlns:a16="http://schemas.microsoft.com/office/drawing/2014/main" id="{7E04F7BA-942C-4617-A12D-326F5B02ED6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2547" name="Rectangle 3">
            <a:extLst>
              <a:ext uri="{FF2B5EF4-FFF2-40B4-BE49-F238E27FC236}">
                <a16:creationId xmlns:a16="http://schemas.microsoft.com/office/drawing/2014/main" id="{D0E84B43-32CB-4388-B17A-6A37AF946F0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71411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D4908A-B83A-45FF-A32B-ED789447BE42}"/>
              </a:ext>
            </a:extLst>
          </p:cNvPr>
          <p:cNvSpPr>
            <a:spLocks noGrp="1" noChangeArrowheads="1"/>
          </p:cNvSpPr>
          <p:nvPr>
            <p:ph type="sldNum" sz="quarter" idx="5"/>
          </p:nvPr>
        </p:nvSpPr>
        <p:spPr>
          <a:ln/>
        </p:spPr>
        <p:txBody>
          <a:bodyPr/>
          <a:lstStyle/>
          <a:p>
            <a:fld id="{82311DFE-ED33-4B56-B0C5-3933F4E6D62E}" type="slidenum">
              <a:rPr lang="ru-RU" altLang="ru-RU"/>
              <a:pPr/>
              <a:t>42</a:t>
            </a:fld>
            <a:endParaRPr lang="ru-RU" altLang="ru-RU"/>
          </a:p>
        </p:txBody>
      </p:sp>
      <p:sp>
        <p:nvSpPr>
          <p:cNvPr id="492546" name="Rectangle 2">
            <a:extLst>
              <a:ext uri="{FF2B5EF4-FFF2-40B4-BE49-F238E27FC236}">
                <a16:creationId xmlns:a16="http://schemas.microsoft.com/office/drawing/2014/main" id="{7E04F7BA-942C-4617-A12D-326F5B02ED6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2547" name="Rectangle 3">
            <a:extLst>
              <a:ext uri="{FF2B5EF4-FFF2-40B4-BE49-F238E27FC236}">
                <a16:creationId xmlns:a16="http://schemas.microsoft.com/office/drawing/2014/main" id="{D0E84B43-32CB-4388-B17A-6A37AF946F0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4295050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D4908A-B83A-45FF-A32B-ED789447BE42}"/>
              </a:ext>
            </a:extLst>
          </p:cNvPr>
          <p:cNvSpPr>
            <a:spLocks noGrp="1" noChangeArrowheads="1"/>
          </p:cNvSpPr>
          <p:nvPr>
            <p:ph type="sldNum" sz="quarter" idx="5"/>
          </p:nvPr>
        </p:nvSpPr>
        <p:spPr>
          <a:ln/>
        </p:spPr>
        <p:txBody>
          <a:bodyPr/>
          <a:lstStyle/>
          <a:p>
            <a:fld id="{82311DFE-ED33-4B56-B0C5-3933F4E6D62E}" type="slidenum">
              <a:rPr lang="ru-RU" altLang="ru-RU"/>
              <a:pPr/>
              <a:t>43</a:t>
            </a:fld>
            <a:endParaRPr lang="ru-RU" altLang="ru-RU"/>
          </a:p>
        </p:txBody>
      </p:sp>
      <p:sp>
        <p:nvSpPr>
          <p:cNvPr id="492546" name="Rectangle 2">
            <a:extLst>
              <a:ext uri="{FF2B5EF4-FFF2-40B4-BE49-F238E27FC236}">
                <a16:creationId xmlns:a16="http://schemas.microsoft.com/office/drawing/2014/main" id="{7E04F7BA-942C-4617-A12D-326F5B02ED6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2547" name="Rectangle 3">
            <a:extLst>
              <a:ext uri="{FF2B5EF4-FFF2-40B4-BE49-F238E27FC236}">
                <a16:creationId xmlns:a16="http://schemas.microsoft.com/office/drawing/2014/main" id="{D0E84B43-32CB-4388-B17A-6A37AF946F0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2195227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D4908A-B83A-45FF-A32B-ED789447BE42}"/>
              </a:ext>
            </a:extLst>
          </p:cNvPr>
          <p:cNvSpPr>
            <a:spLocks noGrp="1" noChangeArrowheads="1"/>
          </p:cNvSpPr>
          <p:nvPr>
            <p:ph type="sldNum" sz="quarter" idx="5"/>
          </p:nvPr>
        </p:nvSpPr>
        <p:spPr>
          <a:ln/>
        </p:spPr>
        <p:txBody>
          <a:bodyPr/>
          <a:lstStyle/>
          <a:p>
            <a:fld id="{82311DFE-ED33-4B56-B0C5-3933F4E6D62E}" type="slidenum">
              <a:rPr lang="ru-RU" altLang="ru-RU"/>
              <a:pPr/>
              <a:t>44</a:t>
            </a:fld>
            <a:endParaRPr lang="ru-RU" altLang="ru-RU"/>
          </a:p>
        </p:txBody>
      </p:sp>
      <p:sp>
        <p:nvSpPr>
          <p:cNvPr id="492546" name="Rectangle 2">
            <a:extLst>
              <a:ext uri="{FF2B5EF4-FFF2-40B4-BE49-F238E27FC236}">
                <a16:creationId xmlns:a16="http://schemas.microsoft.com/office/drawing/2014/main" id="{7E04F7BA-942C-4617-A12D-326F5B02ED6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2547" name="Rectangle 3">
            <a:extLst>
              <a:ext uri="{FF2B5EF4-FFF2-40B4-BE49-F238E27FC236}">
                <a16:creationId xmlns:a16="http://schemas.microsoft.com/office/drawing/2014/main" id="{D0E84B43-32CB-4388-B17A-6A37AF946F0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8197640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D4908A-B83A-45FF-A32B-ED789447BE42}"/>
              </a:ext>
            </a:extLst>
          </p:cNvPr>
          <p:cNvSpPr>
            <a:spLocks noGrp="1" noChangeArrowheads="1"/>
          </p:cNvSpPr>
          <p:nvPr>
            <p:ph type="sldNum" sz="quarter" idx="5"/>
          </p:nvPr>
        </p:nvSpPr>
        <p:spPr>
          <a:ln/>
        </p:spPr>
        <p:txBody>
          <a:bodyPr/>
          <a:lstStyle/>
          <a:p>
            <a:fld id="{82311DFE-ED33-4B56-B0C5-3933F4E6D62E}" type="slidenum">
              <a:rPr lang="ru-RU" altLang="ru-RU"/>
              <a:pPr/>
              <a:t>45</a:t>
            </a:fld>
            <a:endParaRPr lang="ru-RU" altLang="ru-RU"/>
          </a:p>
        </p:txBody>
      </p:sp>
      <p:sp>
        <p:nvSpPr>
          <p:cNvPr id="492546" name="Rectangle 2">
            <a:extLst>
              <a:ext uri="{FF2B5EF4-FFF2-40B4-BE49-F238E27FC236}">
                <a16:creationId xmlns:a16="http://schemas.microsoft.com/office/drawing/2014/main" id="{7E04F7BA-942C-4617-A12D-326F5B02ED6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2547" name="Rectangle 3">
            <a:extLst>
              <a:ext uri="{FF2B5EF4-FFF2-40B4-BE49-F238E27FC236}">
                <a16:creationId xmlns:a16="http://schemas.microsoft.com/office/drawing/2014/main" id="{D0E84B43-32CB-4388-B17A-6A37AF946F0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5457726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D4908A-B83A-45FF-A32B-ED789447BE42}"/>
              </a:ext>
            </a:extLst>
          </p:cNvPr>
          <p:cNvSpPr>
            <a:spLocks noGrp="1" noChangeArrowheads="1"/>
          </p:cNvSpPr>
          <p:nvPr>
            <p:ph type="sldNum" sz="quarter" idx="5"/>
          </p:nvPr>
        </p:nvSpPr>
        <p:spPr>
          <a:ln/>
        </p:spPr>
        <p:txBody>
          <a:bodyPr/>
          <a:lstStyle/>
          <a:p>
            <a:fld id="{82311DFE-ED33-4B56-B0C5-3933F4E6D62E}" type="slidenum">
              <a:rPr lang="ru-RU" altLang="ru-RU"/>
              <a:pPr/>
              <a:t>46</a:t>
            </a:fld>
            <a:endParaRPr lang="ru-RU" altLang="ru-RU"/>
          </a:p>
        </p:txBody>
      </p:sp>
      <p:sp>
        <p:nvSpPr>
          <p:cNvPr id="492546" name="Rectangle 2">
            <a:extLst>
              <a:ext uri="{FF2B5EF4-FFF2-40B4-BE49-F238E27FC236}">
                <a16:creationId xmlns:a16="http://schemas.microsoft.com/office/drawing/2014/main" id="{7E04F7BA-942C-4617-A12D-326F5B02ED6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2547" name="Rectangle 3">
            <a:extLst>
              <a:ext uri="{FF2B5EF4-FFF2-40B4-BE49-F238E27FC236}">
                <a16:creationId xmlns:a16="http://schemas.microsoft.com/office/drawing/2014/main" id="{D0E84B43-32CB-4388-B17A-6A37AF946F0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3155307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D4908A-B83A-45FF-A32B-ED789447BE42}"/>
              </a:ext>
            </a:extLst>
          </p:cNvPr>
          <p:cNvSpPr>
            <a:spLocks noGrp="1" noChangeArrowheads="1"/>
          </p:cNvSpPr>
          <p:nvPr>
            <p:ph type="sldNum" sz="quarter" idx="5"/>
          </p:nvPr>
        </p:nvSpPr>
        <p:spPr>
          <a:ln/>
        </p:spPr>
        <p:txBody>
          <a:bodyPr/>
          <a:lstStyle/>
          <a:p>
            <a:fld id="{82311DFE-ED33-4B56-B0C5-3933F4E6D62E}" type="slidenum">
              <a:rPr lang="ru-RU" altLang="ru-RU"/>
              <a:pPr/>
              <a:t>47</a:t>
            </a:fld>
            <a:endParaRPr lang="ru-RU" altLang="ru-RU"/>
          </a:p>
        </p:txBody>
      </p:sp>
      <p:sp>
        <p:nvSpPr>
          <p:cNvPr id="492546" name="Rectangle 2">
            <a:extLst>
              <a:ext uri="{FF2B5EF4-FFF2-40B4-BE49-F238E27FC236}">
                <a16:creationId xmlns:a16="http://schemas.microsoft.com/office/drawing/2014/main" id="{7E04F7BA-942C-4617-A12D-326F5B02ED6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2547" name="Rectangle 3">
            <a:extLst>
              <a:ext uri="{FF2B5EF4-FFF2-40B4-BE49-F238E27FC236}">
                <a16:creationId xmlns:a16="http://schemas.microsoft.com/office/drawing/2014/main" id="{D0E84B43-32CB-4388-B17A-6A37AF946F0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7530480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D4908A-B83A-45FF-A32B-ED789447BE42}"/>
              </a:ext>
            </a:extLst>
          </p:cNvPr>
          <p:cNvSpPr>
            <a:spLocks noGrp="1" noChangeArrowheads="1"/>
          </p:cNvSpPr>
          <p:nvPr>
            <p:ph type="sldNum" sz="quarter" idx="5"/>
          </p:nvPr>
        </p:nvSpPr>
        <p:spPr>
          <a:ln/>
        </p:spPr>
        <p:txBody>
          <a:bodyPr/>
          <a:lstStyle/>
          <a:p>
            <a:fld id="{82311DFE-ED33-4B56-B0C5-3933F4E6D62E}" type="slidenum">
              <a:rPr lang="ru-RU" altLang="ru-RU"/>
              <a:pPr/>
              <a:t>48</a:t>
            </a:fld>
            <a:endParaRPr lang="ru-RU" altLang="ru-RU"/>
          </a:p>
        </p:txBody>
      </p:sp>
      <p:sp>
        <p:nvSpPr>
          <p:cNvPr id="492546" name="Rectangle 2">
            <a:extLst>
              <a:ext uri="{FF2B5EF4-FFF2-40B4-BE49-F238E27FC236}">
                <a16:creationId xmlns:a16="http://schemas.microsoft.com/office/drawing/2014/main" id="{7E04F7BA-942C-4617-A12D-326F5B02ED6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2547" name="Rectangle 3">
            <a:extLst>
              <a:ext uri="{FF2B5EF4-FFF2-40B4-BE49-F238E27FC236}">
                <a16:creationId xmlns:a16="http://schemas.microsoft.com/office/drawing/2014/main" id="{D0E84B43-32CB-4388-B17A-6A37AF946F0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8614238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D4908A-B83A-45FF-A32B-ED789447BE42}"/>
              </a:ext>
            </a:extLst>
          </p:cNvPr>
          <p:cNvSpPr>
            <a:spLocks noGrp="1" noChangeArrowheads="1"/>
          </p:cNvSpPr>
          <p:nvPr>
            <p:ph type="sldNum" sz="quarter" idx="5"/>
          </p:nvPr>
        </p:nvSpPr>
        <p:spPr>
          <a:ln/>
        </p:spPr>
        <p:txBody>
          <a:bodyPr/>
          <a:lstStyle/>
          <a:p>
            <a:fld id="{82311DFE-ED33-4B56-B0C5-3933F4E6D62E}" type="slidenum">
              <a:rPr lang="ru-RU" altLang="ru-RU"/>
              <a:pPr/>
              <a:t>49</a:t>
            </a:fld>
            <a:endParaRPr lang="ru-RU" altLang="ru-RU"/>
          </a:p>
        </p:txBody>
      </p:sp>
      <p:sp>
        <p:nvSpPr>
          <p:cNvPr id="492546" name="Rectangle 2">
            <a:extLst>
              <a:ext uri="{FF2B5EF4-FFF2-40B4-BE49-F238E27FC236}">
                <a16:creationId xmlns:a16="http://schemas.microsoft.com/office/drawing/2014/main" id="{7E04F7BA-942C-4617-A12D-326F5B02ED6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2547" name="Rectangle 3">
            <a:extLst>
              <a:ext uri="{FF2B5EF4-FFF2-40B4-BE49-F238E27FC236}">
                <a16:creationId xmlns:a16="http://schemas.microsoft.com/office/drawing/2014/main" id="{D0E84B43-32CB-4388-B17A-6A37AF946F0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191586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927FF4-BA73-4EA2-8C6F-36A824ACA8D2}"/>
              </a:ext>
            </a:extLst>
          </p:cNvPr>
          <p:cNvSpPr>
            <a:spLocks noGrp="1" noChangeArrowheads="1"/>
          </p:cNvSpPr>
          <p:nvPr>
            <p:ph type="sldNum" sz="quarter" idx="5"/>
          </p:nvPr>
        </p:nvSpPr>
        <p:spPr>
          <a:ln/>
        </p:spPr>
        <p:txBody>
          <a:bodyPr/>
          <a:lstStyle/>
          <a:p>
            <a:fld id="{3CC0254C-5674-4D43-B1EF-405F9DF42913}" type="slidenum">
              <a:rPr lang="ru-RU" altLang="ru-RU"/>
              <a:pPr/>
              <a:t>5</a:t>
            </a:fld>
            <a:endParaRPr lang="ru-RU" altLang="ru-RU"/>
          </a:p>
        </p:txBody>
      </p:sp>
      <p:sp>
        <p:nvSpPr>
          <p:cNvPr id="484354" name="Rectangle 2">
            <a:extLst>
              <a:ext uri="{FF2B5EF4-FFF2-40B4-BE49-F238E27FC236}">
                <a16:creationId xmlns:a16="http://schemas.microsoft.com/office/drawing/2014/main" id="{792A1CC1-5DD1-4E8F-A739-4558454EA951}"/>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4355" name="Rectangle 3">
            <a:extLst>
              <a:ext uri="{FF2B5EF4-FFF2-40B4-BE49-F238E27FC236}">
                <a16:creationId xmlns:a16="http://schemas.microsoft.com/office/drawing/2014/main" id="{DD067D7F-C086-4B9C-BC1E-24CC1EC58AD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6515742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D4908A-B83A-45FF-A32B-ED789447BE42}"/>
              </a:ext>
            </a:extLst>
          </p:cNvPr>
          <p:cNvSpPr>
            <a:spLocks noGrp="1" noChangeArrowheads="1"/>
          </p:cNvSpPr>
          <p:nvPr>
            <p:ph type="sldNum" sz="quarter" idx="5"/>
          </p:nvPr>
        </p:nvSpPr>
        <p:spPr>
          <a:ln/>
        </p:spPr>
        <p:txBody>
          <a:bodyPr/>
          <a:lstStyle/>
          <a:p>
            <a:fld id="{82311DFE-ED33-4B56-B0C5-3933F4E6D62E}" type="slidenum">
              <a:rPr lang="ru-RU" altLang="ru-RU"/>
              <a:pPr/>
              <a:t>50</a:t>
            </a:fld>
            <a:endParaRPr lang="ru-RU" altLang="ru-RU"/>
          </a:p>
        </p:txBody>
      </p:sp>
      <p:sp>
        <p:nvSpPr>
          <p:cNvPr id="492546" name="Rectangle 2">
            <a:extLst>
              <a:ext uri="{FF2B5EF4-FFF2-40B4-BE49-F238E27FC236}">
                <a16:creationId xmlns:a16="http://schemas.microsoft.com/office/drawing/2014/main" id="{7E04F7BA-942C-4617-A12D-326F5B02ED6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2547" name="Rectangle 3">
            <a:extLst>
              <a:ext uri="{FF2B5EF4-FFF2-40B4-BE49-F238E27FC236}">
                <a16:creationId xmlns:a16="http://schemas.microsoft.com/office/drawing/2014/main" id="{D0E84B43-32CB-4388-B17A-6A37AF946F0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800194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927FF4-BA73-4EA2-8C6F-36A824ACA8D2}"/>
              </a:ext>
            </a:extLst>
          </p:cNvPr>
          <p:cNvSpPr>
            <a:spLocks noGrp="1" noChangeArrowheads="1"/>
          </p:cNvSpPr>
          <p:nvPr>
            <p:ph type="sldNum" sz="quarter" idx="5"/>
          </p:nvPr>
        </p:nvSpPr>
        <p:spPr>
          <a:ln/>
        </p:spPr>
        <p:txBody>
          <a:bodyPr/>
          <a:lstStyle/>
          <a:p>
            <a:fld id="{3CC0254C-5674-4D43-B1EF-405F9DF42913}" type="slidenum">
              <a:rPr lang="ru-RU" altLang="ru-RU"/>
              <a:pPr/>
              <a:t>6</a:t>
            </a:fld>
            <a:endParaRPr lang="ru-RU" altLang="ru-RU"/>
          </a:p>
        </p:txBody>
      </p:sp>
      <p:sp>
        <p:nvSpPr>
          <p:cNvPr id="484354" name="Rectangle 2">
            <a:extLst>
              <a:ext uri="{FF2B5EF4-FFF2-40B4-BE49-F238E27FC236}">
                <a16:creationId xmlns:a16="http://schemas.microsoft.com/office/drawing/2014/main" id="{792A1CC1-5DD1-4E8F-A739-4558454EA951}"/>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4355" name="Rectangle 3">
            <a:extLst>
              <a:ext uri="{FF2B5EF4-FFF2-40B4-BE49-F238E27FC236}">
                <a16:creationId xmlns:a16="http://schemas.microsoft.com/office/drawing/2014/main" id="{DD067D7F-C086-4B9C-BC1E-24CC1EC58AD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045847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318C3ED-E932-4118-AC28-3B3574AD3CFE}"/>
              </a:ext>
            </a:extLst>
          </p:cNvPr>
          <p:cNvSpPr>
            <a:spLocks noGrp="1" noChangeArrowheads="1"/>
          </p:cNvSpPr>
          <p:nvPr>
            <p:ph type="sldNum" sz="quarter" idx="5"/>
          </p:nvPr>
        </p:nvSpPr>
        <p:spPr>
          <a:ln/>
        </p:spPr>
        <p:txBody>
          <a:bodyPr/>
          <a:lstStyle/>
          <a:p>
            <a:fld id="{931F0B86-995E-43FD-81DA-85325A1C63DA}" type="slidenum">
              <a:rPr lang="ru-RU" altLang="ru-RU"/>
              <a:pPr/>
              <a:t>7</a:t>
            </a:fld>
            <a:endParaRPr lang="ru-RU" altLang="ru-RU"/>
          </a:p>
        </p:txBody>
      </p:sp>
      <p:sp>
        <p:nvSpPr>
          <p:cNvPr id="521218" name="Rectangle 2">
            <a:extLst>
              <a:ext uri="{FF2B5EF4-FFF2-40B4-BE49-F238E27FC236}">
                <a16:creationId xmlns:a16="http://schemas.microsoft.com/office/drawing/2014/main" id="{4B7513A3-FC19-4A8F-8ABC-34A622EA3B30}"/>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1219" name="Rectangle 3">
            <a:extLst>
              <a:ext uri="{FF2B5EF4-FFF2-40B4-BE49-F238E27FC236}">
                <a16:creationId xmlns:a16="http://schemas.microsoft.com/office/drawing/2014/main" id="{A6905D84-1906-4D05-871D-31C64E54C6E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411564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318C3ED-E932-4118-AC28-3B3574AD3CFE}"/>
              </a:ext>
            </a:extLst>
          </p:cNvPr>
          <p:cNvSpPr>
            <a:spLocks noGrp="1" noChangeArrowheads="1"/>
          </p:cNvSpPr>
          <p:nvPr>
            <p:ph type="sldNum" sz="quarter" idx="5"/>
          </p:nvPr>
        </p:nvSpPr>
        <p:spPr>
          <a:ln/>
        </p:spPr>
        <p:txBody>
          <a:bodyPr/>
          <a:lstStyle/>
          <a:p>
            <a:fld id="{931F0B86-995E-43FD-81DA-85325A1C63DA}" type="slidenum">
              <a:rPr lang="ru-RU" altLang="ru-RU"/>
              <a:pPr/>
              <a:t>8</a:t>
            </a:fld>
            <a:endParaRPr lang="ru-RU" altLang="ru-RU"/>
          </a:p>
        </p:txBody>
      </p:sp>
      <p:sp>
        <p:nvSpPr>
          <p:cNvPr id="521218" name="Rectangle 2">
            <a:extLst>
              <a:ext uri="{FF2B5EF4-FFF2-40B4-BE49-F238E27FC236}">
                <a16:creationId xmlns:a16="http://schemas.microsoft.com/office/drawing/2014/main" id="{4B7513A3-FC19-4A8F-8ABC-34A622EA3B30}"/>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1219" name="Rectangle 3">
            <a:extLst>
              <a:ext uri="{FF2B5EF4-FFF2-40B4-BE49-F238E27FC236}">
                <a16:creationId xmlns:a16="http://schemas.microsoft.com/office/drawing/2014/main" id="{A6905D84-1906-4D05-871D-31C64E54C6E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148718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A23C690-130E-4E96-8DD3-CE9B3D8C96E8}"/>
              </a:ext>
            </a:extLst>
          </p:cNvPr>
          <p:cNvSpPr>
            <a:spLocks noGrp="1" noChangeArrowheads="1"/>
          </p:cNvSpPr>
          <p:nvPr>
            <p:ph type="sldNum" sz="quarter" idx="5"/>
          </p:nvPr>
        </p:nvSpPr>
        <p:spPr>
          <a:ln/>
        </p:spPr>
        <p:txBody>
          <a:bodyPr/>
          <a:lstStyle/>
          <a:p>
            <a:fld id="{16885AA2-57B1-47ED-9A59-69AD3B3F3379}" type="slidenum">
              <a:rPr lang="ru-RU" altLang="ru-RU"/>
              <a:pPr/>
              <a:t>9</a:t>
            </a:fld>
            <a:endParaRPr lang="ru-RU" altLang="ru-RU"/>
          </a:p>
        </p:txBody>
      </p:sp>
      <p:sp>
        <p:nvSpPr>
          <p:cNvPr id="553986" name="Rectangle 2">
            <a:extLst>
              <a:ext uri="{FF2B5EF4-FFF2-40B4-BE49-F238E27FC236}">
                <a16:creationId xmlns:a16="http://schemas.microsoft.com/office/drawing/2014/main" id="{2AF8039E-15FF-45E5-B323-669CFB96169E}"/>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3987" name="Rectangle 3">
            <a:extLst>
              <a:ext uri="{FF2B5EF4-FFF2-40B4-BE49-F238E27FC236}">
                <a16:creationId xmlns:a16="http://schemas.microsoft.com/office/drawing/2014/main" id="{82D0A305-8CBF-4A0D-8B4A-399ED6261B9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472768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4CA6A1-CF34-4757-8D3C-50A77EB3C8FC}"/>
              </a:ext>
            </a:extLst>
          </p:cNvPr>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23EEC620-9810-4029-B0BB-D4AB482F766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ED7C26A-B458-4C69-8585-4E8F86CEAC8F}"/>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77B50323-F76B-4384-80A6-89242A99AD54}"/>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B262AEE1-E23E-4B6A-BDFA-80929E152007}"/>
              </a:ext>
            </a:extLst>
          </p:cNvPr>
          <p:cNvSpPr>
            <a:spLocks noGrp="1"/>
          </p:cNvSpPr>
          <p:nvPr>
            <p:ph type="sldNum" sz="quarter" idx="12"/>
          </p:nvPr>
        </p:nvSpPr>
        <p:spPr/>
        <p:txBody>
          <a:bodyPr/>
          <a:lstStyle>
            <a:lvl1pPr>
              <a:defRPr/>
            </a:lvl1pPr>
          </a:lstStyle>
          <a:p>
            <a:fld id="{02807018-140F-410D-8586-00475FA9FA52}" type="slidenum">
              <a:rPr lang="ru-RU" altLang="ru-RU"/>
              <a:pPr/>
              <a:t>‹#›</a:t>
            </a:fld>
            <a:endParaRPr lang="ru-RU" altLang="ru-RU"/>
          </a:p>
        </p:txBody>
      </p:sp>
    </p:spTree>
    <p:extLst>
      <p:ext uri="{BB962C8B-B14F-4D97-AF65-F5344CB8AC3E}">
        <p14:creationId xmlns:p14="http://schemas.microsoft.com/office/powerpoint/2010/main" val="498430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BC3EA4-51A4-408B-8407-40BF86FD77E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20210BE-08C4-44AA-9812-7B5D94FE3E8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65742A8-AAAD-4ADD-B44E-9919A52FF45F}"/>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0D35E0E9-5606-48D3-97EE-D8EAC7DF9AB8}"/>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38FF152C-DAED-4AA2-B922-769E5777A0FC}"/>
              </a:ext>
            </a:extLst>
          </p:cNvPr>
          <p:cNvSpPr>
            <a:spLocks noGrp="1"/>
          </p:cNvSpPr>
          <p:nvPr>
            <p:ph type="sldNum" sz="quarter" idx="12"/>
          </p:nvPr>
        </p:nvSpPr>
        <p:spPr/>
        <p:txBody>
          <a:bodyPr/>
          <a:lstStyle>
            <a:lvl1pPr>
              <a:defRPr/>
            </a:lvl1pPr>
          </a:lstStyle>
          <a:p>
            <a:fld id="{AEC32355-2BE9-4035-B0AC-B8E95E53D892}" type="slidenum">
              <a:rPr lang="ru-RU" altLang="ru-RU"/>
              <a:pPr/>
              <a:t>‹#›</a:t>
            </a:fld>
            <a:endParaRPr lang="ru-RU" altLang="ru-RU"/>
          </a:p>
        </p:txBody>
      </p:sp>
    </p:spTree>
    <p:extLst>
      <p:ext uri="{BB962C8B-B14F-4D97-AF65-F5344CB8AC3E}">
        <p14:creationId xmlns:p14="http://schemas.microsoft.com/office/powerpoint/2010/main" val="219310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496293C-4B00-42F4-BB28-10F7876855A7}"/>
              </a:ext>
            </a:extLst>
          </p:cNvPr>
          <p:cNvSpPr>
            <a:spLocks noGrp="1"/>
          </p:cNvSpPr>
          <p:nvPr>
            <p:ph type="title" orient="vert"/>
          </p:nvPr>
        </p:nvSpPr>
        <p:spPr>
          <a:xfrm>
            <a:off x="6515100" y="609600"/>
            <a:ext cx="1943100" cy="5486400"/>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D29EB41-1544-4141-B966-A234A113B9C9}"/>
              </a:ext>
            </a:extLst>
          </p:cNvPr>
          <p:cNvSpPr>
            <a:spLocks noGrp="1"/>
          </p:cNvSpPr>
          <p:nvPr>
            <p:ph type="body" orient="vert" idx="1"/>
          </p:nvPr>
        </p:nvSpPr>
        <p:spPr>
          <a:xfrm>
            <a:off x="685800" y="609600"/>
            <a:ext cx="5676900" cy="54864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0DE5FE4-837E-4F42-AB7F-30B4DB24CA53}"/>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64081AE1-7241-432B-AA82-04EDCACF9814}"/>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CC3305E1-D873-42F1-83C2-D164678091EC}"/>
              </a:ext>
            </a:extLst>
          </p:cNvPr>
          <p:cNvSpPr>
            <a:spLocks noGrp="1"/>
          </p:cNvSpPr>
          <p:nvPr>
            <p:ph type="sldNum" sz="quarter" idx="12"/>
          </p:nvPr>
        </p:nvSpPr>
        <p:spPr/>
        <p:txBody>
          <a:bodyPr/>
          <a:lstStyle>
            <a:lvl1pPr>
              <a:defRPr/>
            </a:lvl1pPr>
          </a:lstStyle>
          <a:p>
            <a:fld id="{1FEC3F9A-697D-4D79-8979-C56611B5AFBB}" type="slidenum">
              <a:rPr lang="ru-RU" altLang="ru-RU"/>
              <a:pPr/>
              <a:t>‹#›</a:t>
            </a:fld>
            <a:endParaRPr lang="ru-RU" altLang="ru-RU"/>
          </a:p>
        </p:txBody>
      </p:sp>
    </p:spTree>
    <p:extLst>
      <p:ext uri="{BB962C8B-B14F-4D97-AF65-F5344CB8AC3E}">
        <p14:creationId xmlns:p14="http://schemas.microsoft.com/office/powerpoint/2010/main" val="2678743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114E41-FBE0-4510-84E7-38267C71DD84}"/>
              </a:ext>
            </a:extLst>
          </p:cNvPr>
          <p:cNvSpPr>
            <a:spLocks noGrp="1"/>
          </p:cNvSpPr>
          <p:nvPr>
            <p:ph type="title"/>
          </p:nvPr>
        </p:nvSpPr>
        <p:spPr>
          <a:xfrm>
            <a:off x="685800" y="609600"/>
            <a:ext cx="7772400" cy="1143000"/>
          </a:xfrm>
        </p:spPr>
        <p:txBody>
          <a:bodyPr/>
          <a:lstStyle/>
          <a:p>
            <a:r>
              <a:rPr lang="ru-RU"/>
              <a:t>Образец заголовка</a:t>
            </a:r>
          </a:p>
        </p:txBody>
      </p:sp>
      <p:sp>
        <p:nvSpPr>
          <p:cNvPr id="3" name="Объект 2">
            <a:extLst>
              <a:ext uri="{FF2B5EF4-FFF2-40B4-BE49-F238E27FC236}">
                <a16:creationId xmlns:a16="http://schemas.microsoft.com/office/drawing/2014/main" id="{65A2B0B8-23D4-4757-BF4C-7B7F96DDC283}"/>
              </a:ext>
            </a:extLst>
          </p:cNvPr>
          <p:cNvSpPr>
            <a:spLocks noGrp="1"/>
          </p:cNvSpPr>
          <p:nvPr>
            <p:ph sz="half" idx="1"/>
          </p:nvPr>
        </p:nvSpPr>
        <p:spPr>
          <a:xfrm>
            <a:off x="685800" y="1981200"/>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9FB93D36-54E2-42B0-A80A-2DC747046F86}"/>
              </a:ext>
            </a:extLst>
          </p:cNvPr>
          <p:cNvSpPr>
            <a:spLocks noGrp="1"/>
          </p:cNvSpPr>
          <p:nvPr>
            <p:ph sz="quarter" idx="2"/>
          </p:nvPr>
        </p:nvSpPr>
        <p:spPr>
          <a:xfrm>
            <a:off x="4648200" y="1981200"/>
            <a:ext cx="38100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a:extLst>
              <a:ext uri="{FF2B5EF4-FFF2-40B4-BE49-F238E27FC236}">
                <a16:creationId xmlns:a16="http://schemas.microsoft.com/office/drawing/2014/main" id="{EA9B3FF8-194C-4875-A640-3FB1A7E055CF}"/>
              </a:ext>
            </a:extLst>
          </p:cNvPr>
          <p:cNvSpPr>
            <a:spLocks noGrp="1"/>
          </p:cNvSpPr>
          <p:nvPr>
            <p:ph sz="quarter" idx="3"/>
          </p:nvPr>
        </p:nvSpPr>
        <p:spPr>
          <a:xfrm>
            <a:off x="4648200" y="4114800"/>
            <a:ext cx="38100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5">
            <a:extLst>
              <a:ext uri="{FF2B5EF4-FFF2-40B4-BE49-F238E27FC236}">
                <a16:creationId xmlns:a16="http://schemas.microsoft.com/office/drawing/2014/main" id="{39AB4EEA-CADB-45D8-9628-A372A9400CCF}"/>
              </a:ext>
            </a:extLst>
          </p:cNvPr>
          <p:cNvSpPr>
            <a:spLocks noGrp="1"/>
          </p:cNvSpPr>
          <p:nvPr>
            <p:ph type="dt" sz="half" idx="10"/>
          </p:nvPr>
        </p:nvSpPr>
        <p:spPr>
          <a:xfrm>
            <a:off x="685800" y="6248400"/>
            <a:ext cx="1905000" cy="457200"/>
          </a:xfrm>
        </p:spPr>
        <p:txBody>
          <a:bodyPr/>
          <a:lstStyle>
            <a:lvl1pPr>
              <a:defRPr/>
            </a:lvl1pPr>
          </a:lstStyle>
          <a:p>
            <a:endParaRPr lang="ru-RU" altLang="ru-RU"/>
          </a:p>
        </p:txBody>
      </p:sp>
      <p:sp>
        <p:nvSpPr>
          <p:cNvPr id="7" name="Нижний колонтитул 6">
            <a:extLst>
              <a:ext uri="{FF2B5EF4-FFF2-40B4-BE49-F238E27FC236}">
                <a16:creationId xmlns:a16="http://schemas.microsoft.com/office/drawing/2014/main" id="{F5695A20-0B78-4241-8370-1DA93C7B1FB5}"/>
              </a:ext>
            </a:extLst>
          </p:cNvPr>
          <p:cNvSpPr>
            <a:spLocks noGrp="1"/>
          </p:cNvSpPr>
          <p:nvPr>
            <p:ph type="ftr" sz="quarter" idx="11"/>
          </p:nvPr>
        </p:nvSpPr>
        <p:spPr>
          <a:xfrm>
            <a:off x="3124200" y="6248400"/>
            <a:ext cx="2895600" cy="457200"/>
          </a:xfrm>
        </p:spPr>
        <p:txBody>
          <a:bodyPr/>
          <a:lstStyle>
            <a:lvl1pPr>
              <a:defRPr/>
            </a:lvl1pPr>
          </a:lstStyle>
          <a:p>
            <a:endParaRPr lang="ru-RU" altLang="ru-RU"/>
          </a:p>
        </p:txBody>
      </p:sp>
      <p:sp>
        <p:nvSpPr>
          <p:cNvPr id="8" name="Номер слайда 7">
            <a:extLst>
              <a:ext uri="{FF2B5EF4-FFF2-40B4-BE49-F238E27FC236}">
                <a16:creationId xmlns:a16="http://schemas.microsoft.com/office/drawing/2014/main" id="{99E323F3-DDB0-4957-9906-E88703C8C76A}"/>
              </a:ext>
            </a:extLst>
          </p:cNvPr>
          <p:cNvSpPr>
            <a:spLocks noGrp="1"/>
          </p:cNvSpPr>
          <p:nvPr>
            <p:ph type="sldNum" sz="quarter" idx="12"/>
          </p:nvPr>
        </p:nvSpPr>
        <p:spPr>
          <a:xfrm>
            <a:off x="6553200" y="6248400"/>
            <a:ext cx="1905000" cy="457200"/>
          </a:xfrm>
        </p:spPr>
        <p:txBody>
          <a:bodyPr/>
          <a:lstStyle>
            <a:lvl1pPr>
              <a:defRPr/>
            </a:lvl1pPr>
          </a:lstStyle>
          <a:p>
            <a:fld id="{82C67E28-7591-4450-8F0D-B92B074D22CF}" type="slidenum">
              <a:rPr lang="ru-RU" altLang="ru-RU"/>
              <a:pPr/>
              <a:t>‹#›</a:t>
            </a:fld>
            <a:endParaRPr lang="ru-RU" altLang="ru-RU"/>
          </a:p>
        </p:txBody>
      </p:sp>
    </p:spTree>
    <p:extLst>
      <p:ext uri="{BB962C8B-B14F-4D97-AF65-F5344CB8AC3E}">
        <p14:creationId xmlns:p14="http://schemas.microsoft.com/office/powerpoint/2010/main" val="1641361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6907CB-E26F-437C-85C0-74CABA15D43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613071D-FA78-47E4-99C0-07A5D427470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85D4F75-D2E3-4DD6-81CA-3215730A55A3}"/>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B89B3010-5255-4E87-913F-CE12DC2D513E}"/>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6259EFF3-CCAF-4FCE-8361-A936D7C18714}"/>
              </a:ext>
            </a:extLst>
          </p:cNvPr>
          <p:cNvSpPr>
            <a:spLocks noGrp="1"/>
          </p:cNvSpPr>
          <p:nvPr>
            <p:ph type="sldNum" sz="quarter" idx="12"/>
          </p:nvPr>
        </p:nvSpPr>
        <p:spPr/>
        <p:txBody>
          <a:bodyPr/>
          <a:lstStyle>
            <a:lvl1pPr>
              <a:defRPr/>
            </a:lvl1pPr>
          </a:lstStyle>
          <a:p>
            <a:fld id="{7C55BAD4-0FEE-4BBB-90AF-C24034938F93}" type="slidenum">
              <a:rPr lang="ru-RU" altLang="ru-RU"/>
              <a:pPr/>
              <a:t>‹#›</a:t>
            </a:fld>
            <a:endParaRPr lang="ru-RU" altLang="ru-RU"/>
          </a:p>
        </p:txBody>
      </p:sp>
    </p:spTree>
    <p:extLst>
      <p:ext uri="{BB962C8B-B14F-4D97-AF65-F5344CB8AC3E}">
        <p14:creationId xmlns:p14="http://schemas.microsoft.com/office/powerpoint/2010/main" val="3094465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4FA70F-A757-43AB-B691-A504BBFB9A8E}"/>
              </a:ext>
            </a:extLst>
          </p:cNvPr>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DE248DA9-33A3-4FD7-97A1-AE0A80ABA7B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Дата 3">
            <a:extLst>
              <a:ext uri="{FF2B5EF4-FFF2-40B4-BE49-F238E27FC236}">
                <a16:creationId xmlns:a16="http://schemas.microsoft.com/office/drawing/2014/main" id="{63F09003-F7E0-496E-9AE6-D0C98F081D38}"/>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135E5598-E521-47A8-A5E6-DB0517730396}"/>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B12E3CA6-CC7C-4911-925C-0BE23AF19A9B}"/>
              </a:ext>
            </a:extLst>
          </p:cNvPr>
          <p:cNvSpPr>
            <a:spLocks noGrp="1"/>
          </p:cNvSpPr>
          <p:nvPr>
            <p:ph type="sldNum" sz="quarter" idx="12"/>
          </p:nvPr>
        </p:nvSpPr>
        <p:spPr/>
        <p:txBody>
          <a:bodyPr/>
          <a:lstStyle>
            <a:lvl1pPr>
              <a:defRPr/>
            </a:lvl1pPr>
          </a:lstStyle>
          <a:p>
            <a:fld id="{40474DA6-7096-4C14-A972-D0226BA53F71}" type="slidenum">
              <a:rPr lang="ru-RU" altLang="ru-RU"/>
              <a:pPr/>
              <a:t>‹#›</a:t>
            </a:fld>
            <a:endParaRPr lang="ru-RU" altLang="ru-RU"/>
          </a:p>
        </p:txBody>
      </p:sp>
    </p:spTree>
    <p:extLst>
      <p:ext uri="{BB962C8B-B14F-4D97-AF65-F5344CB8AC3E}">
        <p14:creationId xmlns:p14="http://schemas.microsoft.com/office/powerpoint/2010/main" val="3097925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27C97B-D6DC-4F36-9994-D7EF1EA7212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E01F92C-BEEF-41E7-B578-B23C40208A2B}"/>
              </a:ext>
            </a:extLst>
          </p:cNvPr>
          <p:cNvSpPr>
            <a:spLocks noGrp="1"/>
          </p:cNvSpPr>
          <p:nvPr>
            <p:ph sz="half" idx="1"/>
          </p:nvPr>
        </p:nvSpPr>
        <p:spPr>
          <a:xfrm>
            <a:off x="685800" y="1981200"/>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A6E16054-F627-44D0-B39D-296DDC42A690}"/>
              </a:ext>
            </a:extLst>
          </p:cNvPr>
          <p:cNvSpPr>
            <a:spLocks noGrp="1"/>
          </p:cNvSpPr>
          <p:nvPr>
            <p:ph sz="half" idx="2"/>
          </p:nvPr>
        </p:nvSpPr>
        <p:spPr>
          <a:xfrm>
            <a:off x="4648200" y="1981200"/>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BACF6C3-957D-429A-AEEE-B52C7B0A26F6}"/>
              </a:ext>
            </a:extLst>
          </p:cNvPr>
          <p:cNvSpPr>
            <a:spLocks noGrp="1"/>
          </p:cNvSpPr>
          <p:nvPr>
            <p:ph type="dt" sz="half" idx="10"/>
          </p:nvPr>
        </p:nvSpPr>
        <p:spPr/>
        <p:txBody>
          <a:bodyPr/>
          <a:lstStyle>
            <a:lvl1pPr>
              <a:defRPr/>
            </a:lvl1pPr>
          </a:lstStyle>
          <a:p>
            <a:endParaRPr lang="ru-RU" altLang="ru-RU"/>
          </a:p>
        </p:txBody>
      </p:sp>
      <p:sp>
        <p:nvSpPr>
          <p:cNvPr id="6" name="Нижний колонтитул 5">
            <a:extLst>
              <a:ext uri="{FF2B5EF4-FFF2-40B4-BE49-F238E27FC236}">
                <a16:creationId xmlns:a16="http://schemas.microsoft.com/office/drawing/2014/main" id="{024FDC90-F387-4BE5-B719-A36EFE7BCB14}"/>
              </a:ext>
            </a:extLst>
          </p:cNvPr>
          <p:cNvSpPr>
            <a:spLocks noGrp="1"/>
          </p:cNvSpPr>
          <p:nvPr>
            <p:ph type="ftr" sz="quarter" idx="11"/>
          </p:nvPr>
        </p:nvSpPr>
        <p:spPr/>
        <p:txBody>
          <a:bodyPr/>
          <a:lstStyle>
            <a:lvl1pPr>
              <a:defRPr/>
            </a:lvl1pPr>
          </a:lstStyle>
          <a:p>
            <a:endParaRPr lang="ru-RU" altLang="ru-RU"/>
          </a:p>
        </p:txBody>
      </p:sp>
      <p:sp>
        <p:nvSpPr>
          <p:cNvPr id="7" name="Номер слайда 6">
            <a:extLst>
              <a:ext uri="{FF2B5EF4-FFF2-40B4-BE49-F238E27FC236}">
                <a16:creationId xmlns:a16="http://schemas.microsoft.com/office/drawing/2014/main" id="{4EA7E80B-CDD3-464A-8CCE-C676CD78E2F2}"/>
              </a:ext>
            </a:extLst>
          </p:cNvPr>
          <p:cNvSpPr>
            <a:spLocks noGrp="1"/>
          </p:cNvSpPr>
          <p:nvPr>
            <p:ph type="sldNum" sz="quarter" idx="12"/>
          </p:nvPr>
        </p:nvSpPr>
        <p:spPr/>
        <p:txBody>
          <a:bodyPr/>
          <a:lstStyle>
            <a:lvl1pPr>
              <a:defRPr/>
            </a:lvl1pPr>
          </a:lstStyle>
          <a:p>
            <a:fld id="{23E92448-D8BB-495F-BB65-F2908393C982}" type="slidenum">
              <a:rPr lang="ru-RU" altLang="ru-RU"/>
              <a:pPr/>
              <a:t>‹#›</a:t>
            </a:fld>
            <a:endParaRPr lang="ru-RU" altLang="ru-RU"/>
          </a:p>
        </p:txBody>
      </p:sp>
    </p:spTree>
    <p:extLst>
      <p:ext uri="{BB962C8B-B14F-4D97-AF65-F5344CB8AC3E}">
        <p14:creationId xmlns:p14="http://schemas.microsoft.com/office/powerpoint/2010/main" val="3652694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D54CF3-A2F2-4698-BBD4-45D1AD2D29B0}"/>
              </a:ext>
            </a:extLst>
          </p:cNvPr>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E4424C7C-3480-4D8A-B711-2736235D1B9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917A90F-35E6-49FD-B3E4-C353FF61C60F}"/>
              </a:ext>
            </a:extLst>
          </p:cNvPr>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6ABD5AEE-5DCC-4974-8EBF-A598ED3BFF7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CD54D6F-5455-4885-9170-32CA70119670}"/>
              </a:ext>
            </a:extLst>
          </p:cNvPr>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ABC6A153-4B78-4FAA-BC83-3488CD05506C}"/>
              </a:ext>
            </a:extLst>
          </p:cNvPr>
          <p:cNvSpPr>
            <a:spLocks noGrp="1"/>
          </p:cNvSpPr>
          <p:nvPr>
            <p:ph type="dt" sz="half" idx="10"/>
          </p:nvPr>
        </p:nvSpPr>
        <p:spPr/>
        <p:txBody>
          <a:bodyPr/>
          <a:lstStyle>
            <a:lvl1pPr>
              <a:defRPr/>
            </a:lvl1pPr>
          </a:lstStyle>
          <a:p>
            <a:endParaRPr lang="ru-RU" altLang="ru-RU"/>
          </a:p>
        </p:txBody>
      </p:sp>
      <p:sp>
        <p:nvSpPr>
          <p:cNvPr id="8" name="Нижний колонтитул 7">
            <a:extLst>
              <a:ext uri="{FF2B5EF4-FFF2-40B4-BE49-F238E27FC236}">
                <a16:creationId xmlns:a16="http://schemas.microsoft.com/office/drawing/2014/main" id="{CE40669A-DF81-44B6-93E0-35C7444F1072}"/>
              </a:ext>
            </a:extLst>
          </p:cNvPr>
          <p:cNvSpPr>
            <a:spLocks noGrp="1"/>
          </p:cNvSpPr>
          <p:nvPr>
            <p:ph type="ftr" sz="quarter" idx="11"/>
          </p:nvPr>
        </p:nvSpPr>
        <p:spPr/>
        <p:txBody>
          <a:bodyPr/>
          <a:lstStyle>
            <a:lvl1pPr>
              <a:defRPr/>
            </a:lvl1pPr>
          </a:lstStyle>
          <a:p>
            <a:endParaRPr lang="ru-RU" altLang="ru-RU"/>
          </a:p>
        </p:txBody>
      </p:sp>
      <p:sp>
        <p:nvSpPr>
          <p:cNvPr id="9" name="Номер слайда 8">
            <a:extLst>
              <a:ext uri="{FF2B5EF4-FFF2-40B4-BE49-F238E27FC236}">
                <a16:creationId xmlns:a16="http://schemas.microsoft.com/office/drawing/2014/main" id="{2256D3A6-1769-4235-97CB-B81E3397C9C5}"/>
              </a:ext>
            </a:extLst>
          </p:cNvPr>
          <p:cNvSpPr>
            <a:spLocks noGrp="1"/>
          </p:cNvSpPr>
          <p:nvPr>
            <p:ph type="sldNum" sz="quarter" idx="12"/>
          </p:nvPr>
        </p:nvSpPr>
        <p:spPr/>
        <p:txBody>
          <a:bodyPr/>
          <a:lstStyle>
            <a:lvl1pPr>
              <a:defRPr/>
            </a:lvl1pPr>
          </a:lstStyle>
          <a:p>
            <a:fld id="{5864AF0E-2300-4025-8721-EBFCBA0BE5FC}" type="slidenum">
              <a:rPr lang="ru-RU" altLang="ru-RU"/>
              <a:pPr/>
              <a:t>‹#›</a:t>
            </a:fld>
            <a:endParaRPr lang="ru-RU" altLang="ru-RU"/>
          </a:p>
        </p:txBody>
      </p:sp>
    </p:spTree>
    <p:extLst>
      <p:ext uri="{BB962C8B-B14F-4D97-AF65-F5344CB8AC3E}">
        <p14:creationId xmlns:p14="http://schemas.microsoft.com/office/powerpoint/2010/main" val="1464319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A51EF2-678B-41EE-A8F4-BF289AFA7A09}"/>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8F5DEEC-E339-4697-B534-9B82985C10D0}"/>
              </a:ext>
            </a:extLst>
          </p:cNvPr>
          <p:cNvSpPr>
            <a:spLocks noGrp="1"/>
          </p:cNvSpPr>
          <p:nvPr>
            <p:ph type="dt" sz="half" idx="10"/>
          </p:nvPr>
        </p:nvSpPr>
        <p:spPr/>
        <p:txBody>
          <a:bodyPr/>
          <a:lstStyle>
            <a:lvl1pPr>
              <a:defRPr/>
            </a:lvl1pPr>
          </a:lstStyle>
          <a:p>
            <a:endParaRPr lang="ru-RU" altLang="ru-RU"/>
          </a:p>
        </p:txBody>
      </p:sp>
      <p:sp>
        <p:nvSpPr>
          <p:cNvPr id="4" name="Нижний колонтитул 3">
            <a:extLst>
              <a:ext uri="{FF2B5EF4-FFF2-40B4-BE49-F238E27FC236}">
                <a16:creationId xmlns:a16="http://schemas.microsoft.com/office/drawing/2014/main" id="{18EBFDB9-D947-472B-96EC-F889D3862A9A}"/>
              </a:ext>
            </a:extLst>
          </p:cNvPr>
          <p:cNvSpPr>
            <a:spLocks noGrp="1"/>
          </p:cNvSpPr>
          <p:nvPr>
            <p:ph type="ftr" sz="quarter" idx="11"/>
          </p:nvPr>
        </p:nvSpPr>
        <p:spPr/>
        <p:txBody>
          <a:bodyPr/>
          <a:lstStyle>
            <a:lvl1pPr>
              <a:defRPr/>
            </a:lvl1pPr>
          </a:lstStyle>
          <a:p>
            <a:endParaRPr lang="ru-RU" altLang="ru-RU"/>
          </a:p>
        </p:txBody>
      </p:sp>
      <p:sp>
        <p:nvSpPr>
          <p:cNvPr id="5" name="Номер слайда 4">
            <a:extLst>
              <a:ext uri="{FF2B5EF4-FFF2-40B4-BE49-F238E27FC236}">
                <a16:creationId xmlns:a16="http://schemas.microsoft.com/office/drawing/2014/main" id="{BBD968C8-3B57-4F26-8B7D-31ED8595571D}"/>
              </a:ext>
            </a:extLst>
          </p:cNvPr>
          <p:cNvSpPr>
            <a:spLocks noGrp="1"/>
          </p:cNvSpPr>
          <p:nvPr>
            <p:ph type="sldNum" sz="quarter" idx="12"/>
          </p:nvPr>
        </p:nvSpPr>
        <p:spPr/>
        <p:txBody>
          <a:bodyPr/>
          <a:lstStyle>
            <a:lvl1pPr>
              <a:defRPr/>
            </a:lvl1pPr>
          </a:lstStyle>
          <a:p>
            <a:fld id="{D0345FC1-C2D8-473F-A1B7-210311216398}" type="slidenum">
              <a:rPr lang="ru-RU" altLang="ru-RU"/>
              <a:pPr/>
              <a:t>‹#›</a:t>
            </a:fld>
            <a:endParaRPr lang="ru-RU" altLang="ru-RU"/>
          </a:p>
        </p:txBody>
      </p:sp>
    </p:spTree>
    <p:extLst>
      <p:ext uri="{BB962C8B-B14F-4D97-AF65-F5344CB8AC3E}">
        <p14:creationId xmlns:p14="http://schemas.microsoft.com/office/powerpoint/2010/main" val="595462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97C36DD-EF4B-49C8-B792-B260DA1201C2}"/>
              </a:ext>
            </a:extLst>
          </p:cNvPr>
          <p:cNvSpPr>
            <a:spLocks noGrp="1"/>
          </p:cNvSpPr>
          <p:nvPr>
            <p:ph type="dt" sz="half" idx="10"/>
          </p:nvPr>
        </p:nvSpPr>
        <p:spPr/>
        <p:txBody>
          <a:bodyPr/>
          <a:lstStyle>
            <a:lvl1pPr>
              <a:defRPr/>
            </a:lvl1pPr>
          </a:lstStyle>
          <a:p>
            <a:endParaRPr lang="ru-RU" altLang="ru-RU"/>
          </a:p>
        </p:txBody>
      </p:sp>
      <p:sp>
        <p:nvSpPr>
          <p:cNvPr id="3" name="Нижний колонтитул 2">
            <a:extLst>
              <a:ext uri="{FF2B5EF4-FFF2-40B4-BE49-F238E27FC236}">
                <a16:creationId xmlns:a16="http://schemas.microsoft.com/office/drawing/2014/main" id="{52C2FFE4-756A-4231-BFA9-071E35E2EE7F}"/>
              </a:ext>
            </a:extLst>
          </p:cNvPr>
          <p:cNvSpPr>
            <a:spLocks noGrp="1"/>
          </p:cNvSpPr>
          <p:nvPr>
            <p:ph type="ftr" sz="quarter" idx="11"/>
          </p:nvPr>
        </p:nvSpPr>
        <p:spPr/>
        <p:txBody>
          <a:bodyPr/>
          <a:lstStyle>
            <a:lvl1pPr>
              <a:defRPr/>
            </a:lvl1pPr>
          </a:lstStyle>
          <a:p>
            <a:endParaRPr lang="ru-RU" altLang="ru-RU"/>
          </a:p>
        </p:txBody>
      </p:sp>
      <p:sp>
        <p:nvSpPr>
          <p:cNvPr id="4" name="Номер слайда 3">
            <a:extLst>
              <a:ext uri="{FF2B5EF4-FFF2-40B4-BE49-F238E27FC236}">
                <a16:creationId xmlns:a16="http://schemas.microsoft.com/office/drawing/2014/main" id="{1B9B4719-BD2B-4EFF-925F-D2DE668EE9BF}"/>
              </a:ext>
            </a:extLst>
          </p:cNvPr>
          <p:cNvSpPr>
            <a:spLocks noGrp="1"/>
          </p:cNvSpPr>
          <p:nvPr>
            <p:ph type="sldNum" sz="quarter" idx="12"/>
          </p:nvPr>
        </p:nvSpPr>
        <p:spPr/>
        <p:txBody>
          <a:bodyPr/>
          <a:lstStyle>
            <a:lvl1pPr>
              <a:defRPr/>
            </a:lvl1pPr>
          </a:lstStyle>
          <a:p>
            <a:fld id="{0F42E5E0-4549-4979-A9B0-1FA3DC49C85D}" type="slidenum">
              <a:rPr lang="ru-RU" altLang="ru-RU"/>
              <a:pPr/>
              <a:t>‹#›</a:t>
            </a:fld>
            <a:endParaRPr lang="ru-RU" altLang="ru-RU"/>
          </a:p>
        </p:txBody>
      </p:sp>
    </p:spTree>
    <p:extLst>
      <p:ext uri="{BB962C8B-B14F-4D97-AF65-F5344CB8AC3E}">
        <p14:creationId xmlns:p14="http://schemas.microsoft.com/office/powerpoint/2010/main" val="3292884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6DBA01-963D-4C03-9A72-5AAAB9B25B7C}"/>
              </a:ext>
            </a:extLst>
          </p:cNvPr>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512576D5-E7C7-4883-A511-7F8DD962C8A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916567A1-38E3-4CC2-939F-44B695F416F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C36906E-BA25-4FF1-9968-9D0759501AD9}"/>
              </a:ext>
            </a:extLst>
          </p:cNvPr>
          <p:cNvSpPr>
            <a:spLocks noGrp="1"/>
          </p:cNvSpPr>
          <p:nvPr>
            <p:ph type="dt" sz="half" idx="10"/>
          </p:nvPr>
        </p:nvSpPr>
        <p:spPr/>
        <p:txBody>
          <a:bodyPr/>
          <a:lstStyle>
            <a:lvl1pPr>
              <a:defRPr/>
            </a:lvl1pPr>
          </a:lstStyle>
          <a:p>
            <a:endParaRPr lang="ru-RU" altLang="ru-RU"/>
          </a:p>
        </p:txBody>
      </p:sp>
      <p:sp>
        <p:nvSpPr>
          <p:cNvPr id="6" name="Нижний колонтитул 5">
            <a:extLst>
              <a:ext uri="{FF2B5EF4-FFF2-40B4-BE49-F238E27FC236}">
                <a16:creationId xmlns:a16="http://schemas.microsoft.com/office/drawing/2014/main" id="{49C958DC-4F8C-44A3-A861-34D2EC4C0FE6}"/>
              </a:ext>
            </a:extLst>
          </p:cNvPr>
          <p:cNvSpPr>
            <a:spLocks noGrp="1"/>
          </p:cNvSpPr>
          <p:nvPr>
            <p:ph type="ftr" sz="quarter" idx="11"/>
          </p:nvPr>
        </p:nvSpPr>
        <p:spPr/>
        <p:txBody>
          <a:bodyPr/>
          <a:lstStyle>
            <a:lvl1pPr>
              <a:defRPr/>
            </a:lvl1pPr>
          </a:lstStyle>
          <a:p>
            <a:endParaRPr lang="ru-RU" altLang="ru-RU"/>
          </a:p>
        </p:txBody>
      </p:sp>
      <p:sp>
        <p:nvSpPr>
          <p:cNvPr id="7" name="Номер слайда 6">
            <a:extLst>
              <a:ext uri="{FF2B5EF4-FFF2-40B4-BE49-F238E27FC236}">
                <a16:creationId xmlns:a16="http://schemas.microsoft.com/office/drawing/2014/main" id="{8864C984-6B73-4D36-8BEF-6F0722FF75AE}"/>
              </a:ext>
            </a:extLst>
          </p:cNvPr>
          <p:cNvSpPr>
            <a:spLocks noGrp="1"/>
          </p:cNvSpPr>
          <p:nvPr>
            <p:ph type="sldNum" sz="quarter" idx="12"/>
          </p:nvPr>
        </p:nvSpPr>
        <p:spPr/>
        <p:txBody>
          <a:bodyPr/>
          <a:lstStyle>
            <a:lvl1pPr>
              <a:defRPr/>
            </a:lvl1pPr>
          </a:lstStyle>
          <a:p>
            <a:fld id="{4658921C-3D6F-40F9-A278-EDE2568313D2}" type="slidenum">
              <a:rPr lang="ru-RU" altLang="ru-RU"/>
              <a:pPr/>
              <a:t>‹#›</a:t>
            </a:fld>
            <a:endParaRPr lang="ru-RU" altLang="ru-RU"/>
          </a:p>
        </p:txBody>
      </p:sp>
    </p:spTree>
    <p:extLst>
      <p:ext uri="{BB962C8B-B14F-4D97-AF65-F5344CB8AC3E}">
        <p14:creationId xmlns:p14="http://schemas.microsoft.com/office/powerpoint/2010/main" val="251850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2608E5-7125-4940-92AA-3907249C25CE}"/>
              </a:ext>
            </a:extLst>
          </p:cNvPr>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CA89EBE-05FE-4766-90ED-0E870779A3F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C3FBBCFC-0F6F-4A0F-A22E-6D41771B1DF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C230DD6-BF81-432C-8874-E49AFDB0F746}"/>
              </a:ext>
            </a:extLst>
          </p:cNvPr>
          <p:cNvSpPr>
            <a:spLocks noGrp="1"/>
          </p:cNvSpPr>
          <p:nvPr>
            <p:ph type="dt" sz="half" idx="10"/>
          </p:nvPr>
        </p:nvSpPr>
        <p:spPr/>
        <p:txBody>
          <a:bodyPr/>
          <a:lstStyle>
            <a:lvl1pPr>
              <a:defRPr/>
            </a:lvl1pPr>
          </a:lstStyle>
          <a:p>
            <a:endParaRPr lang="ru-RU" altLang="ru-RU"/>
          </a:p>
        </p:txBody>
      </p:sp>
      <p:sp>
        <p:nvSpPr>
          <p:cNvPr id="6" name="Нижний колонтитул 5">
            <a:extLst>
              <a:ext uri="{FF2B5EF4-FFF2-40B4-BE49-F238E27FC236}">
                <a16:creationId xmlns:a16="http://schemas.microsoft.com/office/drawing/2014/main" id="{7DA65E69-127A-4132-9115-3B5E06BC50DC}"/>
              </a:ext>
            </a:extLst>
          </p:cNvPr>
          <p:cNvSpPr>
            <a:spLocks noGrp="1"/>
          </p:cNvSpPr>
          <p:nvPr>
            <p:ph type="ftr" sz="quarter" idx="11"/>
          </p:nvPr>
        </p:nvSpPr>
        <p:spPr/>
        <p:txBody>
          <a:bodyPr/>
          <a:lstStyle>
            <a:lvl1pPr>
              <a:defRPr/>
            </a:lvl1pPr>
          </a:lstStyle>
          <a:p>
            <a:endParaRPr lang="ru-RU" altLang="ru-RU"/>
          </a:p>
        </p:txBody>
      </p:sp>
      <p:sp>
        <p:nvSpPr>
          <p:cNvPr id="7" name="Номер слайда 6">
            <a:extLst>
              <a:ext uri="{FF2B5EF4-FFF2-40B4-BE49-F238E27FC236}">
                <a16:creationId xmlns:a16="http://schemas.microsoft.com/office/drawing/2014/main" id="{006DB6BE-8C77-4531-AD29-3D978FCD644E}"/>
              </a:ext>
            </a:extLst>
          </p:cNvPr>
          <p:cNvSpPr>
            <a:spLocks noGrp="1"/>
          </p:cNvSpPr>
          <p:nvPr>
            <p:ph type="sldNum" sz="quarter" idx="12"/>
          </p:nvPr>
        </p:nvSpPr>
        <p:spPr/>
        <p:txBody>
          <a:bodyPr/>
          <a:lstStyle>
            <a:lvl1pPr>
              <a:defRPr/>
            </a:lvl1pPr>
          </a:lstStyle>
          <a:p>
            <a:fld id="{94940F31-8802-4B6D-85D7-5E52C810B585}" type="slidenum">
              <a:rPr lang="ru-RU" altLang="ru-RU"/>
              <a:pPr/>
              <a:t>‹#›</a:t>
            </a:fld>
            <a:endParaRPr lang="ru-RU" altLang="ru-RU"/>
          </a:p>
        </p:txBody>
      </p:sp>
    </p:spTree>
    <p:extLst>
      <p:ext uri="{BB962C8B-B14F-4D97-AF65-F5344CB8AC3E}">
        <p14:creationId xmlns:p14="http://schemas.microsoft.com/office/powerpoint/2010/main" val="137014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B0B6347-18FB-4B38-BDB2-93A1AD1E4223}"/>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a:extLst>
              <a:ext uri="{FF2B5EF4-FFF2-40B4-BE49-F238E27FC236}">
                <a16:creationId xmlns:a16="http://schemas.microsoft.com/office/drawing/2014/main" id="{90071772-7A13-42A9-AE5F-6FE486F247AE}"/>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a:extLst>
              <a:ext uri="{FF2B5EF4-FFF2-40B4-BE49-F238E27FC236}">
                <a16:creationId xmlns:a16="http://schemas.microsoft.com/office/drawing/2014/main" id="{8F199433-15FA-4CF9-A682-8775FE52E559}"/>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ltLang="ru-RU"/>
          </a:p>
        </p:txBody>
      </p:sp>
      <p:sp>
        <p:nvSpPr>
          <p:cNvPr id="1029" name="Rectangle 5">
            <a:extLst>
              <a:ext uri="{FF2B5EF4-FFF2-40B4-BE49-F238E27FC236}">
                <a16:creationId xmlns:a16="http://schemas.microsoft.com/office/drawing/2014/main" id="{97F3D03F-C7F7-4247-BC45-ABE1D30365A9}"/>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ltLang="ru-RU"/>
          </a:p>
        </p:txBody>
      </p:sp>
      <p:sp>
        <p:nvSpPr>
          <p:cNvPr id="1030" name="Rectangle 6">
            <a:extLst>
              <a:ext uri="{FF2B5EF4-FFF2-40B4-BE49-F238E27FC236}">
                <a16:creationId xmlns:a16="http://schemas.microsoft.com/office/drawing/2014/main" id="{9CAFF021-A4F7-4D86-83B9-A75A39FEBFA5}"/>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D9F6A68-D98D-47AC-B7D8-FD924135040B}"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00.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490.png"/></Relationships>
</file>

<file path=ppt/slides/_rels/slide35.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10.pn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8.xml"/><Relationship Id="rId1" Type="http://schemas.openxmlformats.org/officeDocument/2006/relationships/slideLayout" Target="../slideLayouts/slideLayout6.xml"/><Relationship Id="rId5" Type="http://schemas.openxmlformats.org/officeDocument/2006/relationships/image" Target="../media/image75.png"/><Relationship Id="rId4" Type="http://schemas.openxmlformats.org/officeDocument/2006/relationships/image" Target="../media/image74.png"/></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7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2A47376C-4D45-4C0B-963E-6872AAE678B3}"/>
              </a:ext>
            </a:extLst>
          </p:cNvPr>
          <p:cNvSpPr>
            <a:spLocks noGrp="1" noChangeArrowheads="1"/>
          </p:cNvSpPr>
          <p:nvPr>
            <p:ph type="title"/>
          </p:nvPr>
        </p:nvSpPr>
        <p:spPr>
          <a:xfrm>
            <a:off x="323528" y="2132856"/>
            <a:ext cx="8568952" cy="2060848"/>
          </a:xfrm>
        </p:spPr>
        <p:txBody>
          <a:bodyPr/>
          <a:lstStyle/>
          <a:p>
            <a:r>
              <a:rPr lang="ru-RU" altLang="ru-RU" dirty="0">
                <a:solidFill>
                  <a:srgbClr val="FF3300"/>
                </a:solidFill>
              </a:rPr>
              <a:t>73*. Кривые, заданные параметрическими уравнениями</a:t>
            </a:r>
          </a:p>
        </p:txBody>
      </p:sp>
    </p:spTree>
    <p:extLst>
      <p:ext uri="{BB962C8B-B14F-4D97-AF65-F5344CB8AC3E}">
        <p14:creationId xmlns:p14="http://schemas.microsoft.com/office/powerpoint/2010/main" val="2441227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a:extLst>
              <a:ext uri="{FF2B5EF4-FFF2-40B4-BE49-F238E27FC236}">
                <a16:creationId xmlns:a16="http://schemas.microsoft.com/office/drawing/2014/main" id="{9082B118-9FE6-45DA-9A84-6F9B3323075E}"/>
              </a:ext>
            </a:extLst>
          </p:cNvPr>
          <p:cNvSpPr>
            <a:spLocks noGrp="1" noChangeArrowheads="1"/>
          </p:cNvSpPr>
          <p:nvPr>
            <p:ph type="title"/>
          </p:nvPr>
        </p:nvSpPr>
        <p:spPr>
          <a:xfrm>
            <a:off x="685800" y="152400"/>
            <a:ext cx="7772400" cy="457200"/>
          </a:xfrm>
        </p:spPr>
        <p:txBody>
          <a:bodyPr/>
          <a:lstStyle/>
          <a:p>
            <a:r>
              <a:rPr lang="ru-RU" altLang="ru-RU" sz="3600" dirty="0">
                <a:solidFill>
                  <a:srgbClr val="FF3300"/>
                </a:solidFill>
              </a:rPr>
              <a:t>Упражнение 2</a:t>
            </a:r>
          </a:p>
        </p:txBody>
      </p:sp>
      <p:sp>
        <p:nvSpPr>
          <p:cNvPr id="552963" name="Text Box 3">
            <a:extLst>
              <a:ext uri="{FF2B5EF4-FFF2-40B4-BE49-F238E27FC236}">
                <a16:creationId xmlns:a16="http://schemas.microsoft.com/office/drawing/2014/main" id="{C4199ACF-C28B-4A3D-84EF-57F493C7567F}"/>
              </a:ext>
            </a:extLst>
          </p:cNvPr>
          <p:cNvSpPr txBox="1">
            <a:spLocks noChangeArrowheads="1"/>
          </p:cNvSpPr>
          <p:nvPr/>
        </p:nvSpPr>
        <p:spPr bwMode="auto">
          <a:xfrm>
            <a:off x="228600" y="609600"/>
            <a:ext cx="8763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ru-RU" dirty="0">
                <a:cs typeface="Times New Roman" panose="02020603050405020304" pitchFamily="18" charset="0"/>
              </a:rPr>
              <a:t>	</a:t>
            </a:r>
            <a:r>
              <a:rPr lang="ru-RU" altLang="ru-RU" dirty="0"/>
              <a:t>В компьютерной программе </a:t>
            </a:r>
            <a:r>
              <a:rPr lang="en-US" altLang="ru-RU" dirty="0"/>
              <a:t>GeoGebra </a:t>
            </a:r>
            <a:r>
              <a:rPr lang="ru-RU" altLang="ru-RU" dirty="0"/>
              <a:t>получите окружность с центром в точке </a:t>
            </a:r>
            <a:r>
              <a:rPr lang="en-US" altLang="ru-RU" i="1" dirty="0"/>
              <a:t>P</a:t>
            </a:r>
            <a:r>
              <a:rPr lang="en-US" altLang="ru-RU" dirty="0"/>
              <a:t>(</a:t>
            </a:r>
            <a:r>
              <a:rPr lang="ru-RU" altLang="ru-RU" dirty="0"/>
              <a:t>1</a:t>
            </a:r>
            <a:r>
              <a:rPr lang="en-US" altLang="ru-RU" dirty="0"/>
              <a:t>, </a:t>
            </a:r>
            <a:r>
              <a:rPr lang="ru-RU" altLang="ru-RU" dirty="0"/>
              <a:t>2</a:t>
            </a:r>
            <a:r>
              <a:rPr lang="en-US" altLang="ru-RU" dirty="0"/>
              <a:t>) </a:t>
            </a:r>
            <a:r>
              <a:rPr lang="ru-RU" altLang="ru-RU" dirty="0"/>
              <a:t>и радиусом 3, задав её параметрическими уравнениями.</a:t>
            </a:r>
          </a:p>
        </p:txBody>
      </p:sp>
      <p:sp>
        <p:nvSpPr>
          <p:cNvPr id="552964" name="Rectangle 4">
            <a:extLst>
              <a:ext uri="{FF2B5EF4-FFF2-40B4-BE49-F238E27FC236}">
                <a16:creationId xmlns:a16="http://schemas.microsoft.com/office/drawing/2014/main" id="{90E6633F-0EFE-4E23-922A-2E77534CC3ED}"/>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552965" name="Rectangle 5">
            <a:extLst>
              <a:ext uri="{FF2B5EF4-FFF2-40B4-BE49-F238E27FC236}">
                <a16:creationId xmlns:a16="http://schemas.microsoft.com/office/drawing/2014/main" id="{D889E022-259D-40F1-B6BA-F1223594D730}"/>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grpSp>
        <p:nvGrpSpPr>
          <p:cNvPr id="4" name="Группа 3">
            <a:extLst>
              <a:ext uri="{FF2B5EF4-FFF2-40B4-BE49-F238E27FC236}">
                <a16:creationId xmlns:a16="http://schemas.microsoft.com/office/drawing/2014/main" id="{7698D3E0-664A-6030-2FB6-EF5FAED6DBAE}"/>
              </a:ext>
            </a:extLst>
          </p:cNvPr>
          <p:cNvGrpSpPr/>
          <p:nvPr/>
        </p:nvGrpSpPr>
        <p:grpSpPr>
          <a:xfrm>
            <a:off x="827584" y="1921826"/>
            <a:ext cx="5588598" cy="4326574"/>
            <a:chOff x="827584" y="1921826"/>
            <a:chExt cx="5588598" cy="4326574"/>
          </a:xfrm>
        </p:grpSpPr>
        <mc:AlternateContent xmlns:mc="http://schemas.openxmlformats.org/markup-compatibility/2006" xmlns:a14="http://schemas.microsoft.com/office/drawing/2010/main">
          <mc:Choice Requires="a14">
            <p:sp>
              <p:nvSpPr>
                <p:cNvPr id="552968" name="Text Box 8">
                  <a:extLst>
                    <a:ext uri="{FF2B5EF4-FFF2-40B4-BE49-F238E27FC236}">
                      <a16:creationId xmlns:a16="http://schemas.microsoft.com/office/drawing/2014/main" id="{239817D6-A736-4373-9395-8DA8B017BC0A}"/>
                    </a:ext>
                  </a:extLst>
                </p:cNvPr>
                <p:cNvSpPr txBox="1">
                  <a:spLocks noChangeArrowheads="1"/>
                </p:cNvSpPr>
                <p:nvPr/>
              </p:nvSpPr>
              <p:spPr bwMode="auto">
                <a:xfrm>
                  <a:off x="827584" y="5332252"/>
                  <a:ext cx="4032448" cy="91614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r>
                    <a:rPr lang="ru-RU" altLang="ru-RU" dirty="0">
                      <a:solidFill>
                        <a:srgbClr val="FF3300"/>
                      </a:solidFill>
                    </a:rPr>
                    <a:t>Ответ. </a:t>
                  </a:r>
                  <a14:m>
                    <m:oMath xmlns:m="http://schemas.openxmlformats.org/officeDocument/2006/math">
                      <m:d>
                        <m:dPr>
                          <m:begChr m:val="{"/>
                          <m:endChr m:val=""/>
                          <m:ctrlPr>
                            <a:rPr lang="ru-RU" i="1" smtClean="0">
                              <a:solidFill>
                                <a:schemeClr val="tx1"/>
                              </a:solidFill>
                              <a:latin typeface="Cambria Math" panose="02040503050406030204" pitchFamily="18" charset="0"/>
                            </a:rPr>
                          </m:ctrlPr>
                        </m:dPr>
                        <m:e>
                          <m:eqArr>
                            <m:eqArrPr>
                              <m:ctrlPr>
                                <a:rPr lang="ru-RU" i="1">
                                  <a:solidFill>
                                    <a:schemeClr val="tx1"/>
                                  </a:solidFill>
                                  <a:latin typeface="Cambria Math" panose="02040503050406030204" pitchFamily="18" charset="0"/>
                                </a:rPr>
                              </m:ctrlPr>
                            </m:eqArrPr>
                            <m:e>
                              <m:r>
                                <a:rPr lang="ru-RU" i="1">
                                  <a:solidFill>
                                    <a:schemeClr val="tx1"/>
                                  </a:solidFill>
                                  <a:latin typeface="Cambria Math" panose="02040503050406030204" pitchFamily="18" charset="0"/>
                                </a:rPr>
                                <m:t>&amp;</m:t>
                              </m:r>
                              <m:r>
                                <a:rPr lang="ru-RU" i="1">
                                  <a:solidFill>
                                    <a:schemeClr val="tx1"/>
                                  </a:solidFill>
                                  <a:latin typeface="Cambria Math" panose="02040503050406030204" pitchFamily="18" charset="0"/>
                                </a:rPr>
                                <m:t>𝑥</m:t>
                              </m:r>
                              <m:r>
                                <a:rPr lang="ru-RU" i="1">
                                  <a:solidFill>
                                    <a:schemeClr val="tx1"/>
                                  </a:solidFill>
                                  <a:latin typeface="Cambria Math" panose="02040503050406030204" pitchFamily="18" charset="0"/>
                                </a:rPr>
                                <m:t>=1+3</m:t>
                              </m:r>
                              <m:func>
                                <m:funcPr>
                                  <m:ctrlPr>
                                    <a:rPr lang="ru-RU" i="1">
                                      <a:solidFill>
                                        <a:schemeClr val="tx1"/>
                                      </a:solidFill>
                                      <a:latin typeface="Cambria Math" panose="02040503050406030204" pitchFamily="18" charset="0"/>
                                    </a:rPr>
                                  </m:ctrlPr>
                                </m:funcPr>
                                <m:fName>
                                  <m:r>
                                    <m:rPr>
                                      <m:sty m:val="p"/>
                                    </m:rPr>
                                    <a:rPr lang="ru-RU" i="0">
                                      <a:solidFill>
                                        <a:schemeClr val="tx1"/>
                                      </a:solidFill>
                                      <a:latin typeface="Cambria Math" panose="02040503050406030204" pitchFamily="18" charset="0"/>
                                    </a:rPr>
                                    <m:t>cos</m:t>
                                  </m:r>
                                </m:fName>
                                <m:e>
                                  <m:r>
                                    <a:rPr lang="ru-RU" i="1">
                                      <a:solidFill>
                                        <a:schemeClr val="tx1"/>
                                      </a:solidFill>
                                      <a:latin typeface="Cambria Math" panose="02040503050406030204" pitchFamily="18" charset="0"/>
                                    </a:rPr>
                                    <m:t>𝑡</m:t>
                                  </m:r>
                                </m:e>
                              </m:func>
                              <m:r>
                                <a:rPr lang="ru-RU" i="1">
                                  <a:solidFill>
                                    <a:schemeClr val="tx1"/>
                                  </a:solidFill>
                                  <a:latin typeface="Cambria Math" panose="02040503050406030204" pitchFamily="18" charset="0"/>
                                </a:rPr>
                                <m:t>,</m:t>
                              </m:r>
                            </m:e>
                            <m:e>
                              <m:r>
                                <a:rPr lang="ru-RU" i="1">
                                  <a:solidFill>
                                    <a:schemeClr val="tx1"/>
                                  </a:solidFill>
                                  <a:latin typeface="Cambria Math" panose="02040503050406030204" pitchFamily="18" charset="0"/>
                                </a:rPr>
                                <m:t>&amp;</m:t>
                              </m:r>
                              <m:r>
                                <a:rPr lang="ru-RU" i="1">
                                  <a:solidFill>
                                    <a:schemeClr val="tx1"/>
                                  </a:solidFill>
                                  <a:latin typeface="Cambria Math" panose="02040503050406030204" pitchFamily="18" charset="0"/>
                                </a:rPr>
                                <m:t>𝑦</m:t>
                              </m:r>
                              <m:r>
                                <a:rPr lang="ru-RU" i="1">
                                  <a:solidFill>
                                    <a:schemeClr val="tx1"/>
                                  </a:solidFill>
                                  <a:latin typeface="Cambria Math" panose="02040503050406030204" pitchFamily="18" charset="0"/>
                                </a:rPr>
                                <m:t>=2+3</m:t>
                              </m:r>
                              <m:func>
                                <m:funcPr>
                                  <m:ctrlPr>
                                    <a:rPr lang="ru-RU" i="1">
                                      <a:solidFill>
                                        <a:schemeClr val="tx1"/>
                                      </a:solidFill>
                                      <a:latin typeface="Cambria Math" panose="02040503050406030204" pitchFamily="18" charset="0"/>
                                    </a:rPr>
                                  </m:ctrlPr>
                                </m:funcPr>
                                <m:fName>
                                  <m:r>
                                    <m:rPr>
                                      <m:sty m:val="p"/>
                                    </m:rPr>
                                    <a:rPr lang="ru-RU" i="0">
                                      <a:solidFill>
                                        <a:schemeClr val="tx1"/>
                                      </a:solidFill>
                                      <a:latin typeface="Cambria Math" panose="02040503050406030204" pitchFamily="18" charset="0"/>
                                    </a:rPr>
                                    <m:t>sin</m:t>
                                  </m:r>
                                </m:fName>
                                <m:e>
                                  <m:r>
                                    <a:rPr lang="ru-RU" i="1">
                                      <a:solidFill>
                                        <a:schemeClr val="tx1"/>
                                      </a:solidFill>
                                      <a:latin typeface="Cambria Math" panose="02040503050406030204" pitchFamily="18" charset="0"/>
                                    </a:rPr>
                                    <m:t>𝑡</m:t>
                                  </m:r>
                                </m:e>
                              </m:func>
                              <m:r>
                                <a:rPr lang="ru-RU" i="1">
                                  <a:solidFill>
                                    <a:schemeClr val="tx1"/>
                                  </a:solidFill>
                                  <a:latin typeface="Cambria Math" panose="02040503050406030204" pitchFamily="18" charset="0"/>
                                </a:rPr>
                                <m:t>.</m:t>
                              </m:r>
                            </m:e>
                          </m:eqArr>
                        </m:e>
                      </m:d>
                    </m:oMath>
                  </a14:m>
                  <a:endParaRPr lang="ru-RU" altLang="ru-RU" dirty="0">
                    <a:solidFill>
                      <a:srgbClr val="FF3300"/>
                    </a:solidFill>
                  </a:endParaRPr>
                </a:p>
              </p:txBody>
            </p:sp>
          </mc:Choice>
          <mc:Fallback xmlns="">
            <p:sp>
              <p:nvSpPr>
                <p:cNvPr id="552968" name="Text Box 8">
                  <a:extLst>
                    <a:ext uri="{FF2B5EF4-FFF2-40B4-BE49-F238E27FC236}">
                      <a16:creationId xmlns:a16="http://schemas.microsoft.com/office/drawing/2014/main" id="{239817D6-A736-4373-9395-8DA8B017BC0A}"/>
                    </a:ext>
                  </a:extLst>
                </p:cNvPr>
                <p:cNvSpPr txBox="1">
                  <a:spLocks noRot="1" noChangeAspect="1" noMove="1" noResize="1" noEditPoints="1" noAdjustHandles="1" noChangeArrowheads="1" noChangeShapeType="1" noTextEdit="1"/>
                </p:cNvSpPr>
                <p:nvPr/>
              </p:nvSpPr>
              <p:spPr bwMode="auto">
                <a:xfrm>
                  <a:off x="827584" y="5332252"/>
                  <a:ext cx="4032448" cy="916148"/>
                </a:xfrm>
                <a:prstGeom prst="rect">
                  <a:avLst/>
                </a:prstGeom>
                <a:blipFill>
                  <a:blip r:embed="rId3"/>
                  <a:stretch>
                    <a:fillRect l="-242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3" name="Рисунок 2">
              <a:extLst>
                <a:ext uri="{FF2B5EF4-FFF2-40B4-BE49-F238E27FC236}">
                  <a16:creationId xmlns:a16="http://schemas.microsoft.com/office/drawing/2014/main" id="{94DBB37A-A692-D806-9F7A-6B4F61022FF7}"/>
                </a:ext>
              </a:extLst>
            </p:cNvPr>
            <p:cNvPicPr>
              <a:picLocks noChangeAspect="1"/>
            </p:cNvPicPr>
            <p:nvPr/>
          </p:nvPicPr>
          <p:blipFill>
            <a:blip r:embed="rId4"/>
            <a:stretch>
              <a:fillRect/>
            </a:stretch>
          </p:blipFill>
          <p:spPr>
            <a:xfrm>
              <a:off x="2843808" y="1921826"/>
              <a:ext cx="3572374" cy="3410426"/>
            </a:xfrm>
            <a:prstGeom prst="rect">
              <a:avLst/>
            </a:prstGeom>
          </p:spPr>
        </p:pic>
      </p:grpSp>
    </p:spTree>
    <p:extLst>
      <p:ext uri="{BB962C8B-B14F-4D97-AF65-F5344CB8AC3E}">
        <p14:creationId xmlns:p14="http://schemas.microsoft.com/office/powerpoint/2010/main" val="108051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a:extLst>
              <a:ext uri="{FF2B5EF4-FFF2-40B4-BE49-F238E27FC236}">
                <a16:creationId xmlns:a16="http://schemas.microsoft.com/office/drawing/2014/main" id="{C93E7A33-0471-4083-82C3-686D7474266D}"/>
              </a:ext>
            </a:extLst>
          </p:cNvPr>
          <p:cNvSpPr>
            <a:spLocks noGrp="1" noChangeArrowheads="1"/>
          </p:cNvSpPr>
          <p:nvPr>
            <p:ph type="title"/>
          </p:nvPr>
        </p:nvSpPr>
        <p:spPr>
          <a:xfrm>
            <a:off x="685800" y="152400"/>
            <a:ext cx="7772400" cy="457200"/>
          </a:xfrm>
        </p:spPr>
        <p:txBody>
          <a:bodyPr/>
          <a:lstStyle/>
          <a:p>
            <a:r>
              <a:rPr lang="ru-RU" altLang="ru-RU" sz="3600" dirty="0">
                <a:solidFill>
                  <a:srgbClr val="FF3300"/>
                </a:solidFill>
              </a:rPr>
              <a:t>Упражнение 3</a:t>
            </a:r>
          </a:p>
        </p:txBody>
      </p:sp>
      <mc:AlternateContent xmlns:mc="http://schemas.openxmlformats.org/markup-compatibility/2006" xmlns:a14="http://schemas.microsoft.com/office/drawing/2010/main">
        <mc:Choice Requires="a14">
          <p:sp>
            <p:nvSpPr>
              <p:cNvPr id="557059" name="Text Box 3">
                <a:extLst>
                  <a:ext uri="{FF2B5EF4-FFF2-40B4-BE49-F238E27FC236}">
                    <a16:creationId xmlns:a16="http://schemas.microsoft.com/office/drawing/2014/main" id="{381971E6-0364-431A-BE5F-AB0B04DCF31F}"/>
                  </a:ext>
                </a:extLst>
              </p:cNvPr>
              <p:cNvSpPr txBox="1">
                <a:spLocks noChangeArrowheads="1"/>
              </p:cNvSpPr>
              <p:nvPr/>
            </p:nvSpPr>
            <p:spPr bwMode="auto">
              <a:xfrm>
                <a:off x="0" y="609600"/>
                <a:ext cx="9144000" cy="18158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ct val="50000"/>
                  </a:spcBef>
                </a:pPr>
                <a:r>
                  <a:rPr lang="en-US" altLang="ru-RU" dirty="0"/>
                  <a:t>	</a:t>
                </a:r>
                <a:r>
                  <a:rPr lang="ru-RU" altLang="ru-RU" sz="2800" dirty="0"/>
                  <a:t>Напишите параметрические уравнения прямой, проходящей через точку </a:t>
                </a:r>
                <a:r>
                  <a:rPr lang="en-US" altLang="ru-RU" sz="2800" i="1" dirty="0"/>
                  <a:t>A</a:t>
                </a:r>
                <a:r>
                  <a:rPr lang="ru-RU" altLang="ru-RU" sz="2800" baseline="-25000" dirty="0"/>
                  <a:t>0</a:t>
                </a:r>
                <a:r>
                  <a:rPr lang="en-US" altLang="ru-RU" sz="2800" dirty="0"/>
                  <a:t>(</a:t>
                </a:r>
                <a:r>
                  <a:rPr lang="ru-RU" altLang="ru-RU" sz="2800" dirty="0"/>
                  <a:t>1</a:t>
                </a:r>
                <a:r>
                  <a:rPr lang="en-US" altLang="ru-RU" sz="2800" dirty="0"/>
                  <a:t>, </a:t>
                </a:r>
                <a:r>
                  <a:rPr lang="ru-RU" altLang="ru-RU" sz="2800" dirty="0"/>
                  <a:t>2</a:t>
                </a:r>
                <a:r>
                  <a:rPr lang="en-US" altLang="ru-RU" sz="2800" dirty="0"/>
                  <a:t>), </a:t>
                </a:r>
                <a:r>
                  <a:rPr lang="ru-RU" altLang="ru-RU" sz="2800" dirty="0"/>
                  <a:t>и направляющим вектором </a:t>
                </a:r>
                <a14:m>
                  <m:oMath xmlns:m="http://schemas.openxmlformats.org/officeDocument/2006/math">
                    <m:acc>
                      <m:accPr>
                        <m:chr m:val="⃗"/>
                        <m:ctrlPr>
                          <a:rPr lang="en-US" altLang="ru-RU" sz="2800" i="1" smtClean="0">
                            <a:latin typeface="Cambria Math" panose="02040503050406030204" pitchFamily="18" charset="0"/>
                          </a:rPr>
                        </m:ctrlPr>
                      </m:accPr>
                      <m:e>
                        <m:r>
                          <a:rPr lang="en-US" altLang="ru-RU" sz="2800" b="0" i="1" smtClean="0">
                            <a:latin typeface="Cambria Math" panose="02040503050406030204" pitchFamily="18" charset="0"/>
                          </a:rPr>
                          <m:t>𝑚</m:t>
                        </m:r>
                      </m:e>
                    </m:acc>
                  </m:oMath>
                </a14:m>
                <a:r>
                  <a:rPr lang="ru-RU" altLang="ru-RU" sz="2800" dirty="0"/>
                  <a:t>(-1</a:t>
                </a:r>
                <a:r>
                  <a:rPr lang="en-US" altLang="ru-RU" sz="2800" dirty="0"/>
                  <a:t>, </a:t>
                </a:r>
                <a:r>
                  <a:rPr lang="ru-RU" altLang="ru-RU" sz="2800" dirty="0"/>
                  <a:t>2</a:t>
                </a:r>
                <a:r>
                  <a:rPr lang="en-US" altLang="ru-RU" sz="2800" dirty="0"/>
                  <a:t>)</a:t>
                </a:r>
                <a:r>
                  <a:rPr lang="ru-RU" altLang="ru-RU" sz="2800" dirty="0"/>
                  <a:t>.</a:t>
                </a:r>
                <a:r>
                  <a:rPr lang="en-US" altLang="ru-RU" sz="2800" dirty="0"/>
                  <a:t> </a:t>
                </a:r>
                <a:r>
                  <a:rPr lang="ru-RU" altLang="ru-RU" sz="2800" dirty="0"/>
                  <a:t>Получите её в компьютерной программе </a:t>
                </a:r>
                <a:r>
                  <a:rPr lang="en-US" altLang="ru-RU" sz="2800" dirty="0"/>
                  <a:t>GeoGebra</a:t>
                </a:r>
                <a:endParaRPr lang="ru-RU" altLang="ru-RU" sz="2800" dirty="0"/>
              </a:p>
            </p:txBody>
          </p:sp>
        </mc:Choice>
        <mc:Fallback xmlns="">
          <p:sp>
            <p:nvSpPr>
              <p:cNvPr id="557059" name="Text Box 3">
                <a:extLst>
                  <a:ext uri="{FF2B5EF4-FFF2-40B4-BE49-F238E27FC236}">
                    <a16:creationId xmlns:a16="http://schemas.microsoft.com/office/drawing/2014/main" id="{381971E6-0364-431A-BE5F-AB0B04DCF31F}"/>
                  </a:ext>
                </a:extLst>
              </p:cNvPr>
              <p:cNvSpPr txBox="1">
                <a:spLocks noRot="1" noChangeAspect="1" noMove="1" noResize="1" noEditPoints="1" noAdjustHandles="1" noChangeArrowheads="1" noChangeShapeType="1" noTextEdit="1"/>
              </p:cNvSpPr>
              <p:nvPr/>
            </p:nvSpPr>
            <p:spPr bwMode="auto">
              <a:xfrm>
                <a:off x="0" y="609600"/>
                <a:ext cx="9144000" cy="1815882"/>
              </a:xfrm>
              <a:prstGeom prst="rect">
                <a:avLst/>
              </a:prstGeom>
              <a:blipFill>
                <a:blip r:embed="rId3"/>
                <a:stretch>
                  <a:fillRect l="-1333" t="-3356" r="-1333" b="-838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grpSp>
        <p:nvGrpSpPr>
          <p:cNvPr id="4" name="Группа 3">
            <a:extLst>
              <a:ext uri="{FF2B5EF4-FFF2-40B4-BE49-F238E27FC236}">
                <a16:creationId xmlns:a16="http://schemas.microsoft.com/office/drawing/2014/main" id="{45EAD7ED-EA52-6CDF-EC66-E1C5F5BED627}"/>
              </a:ext>
            </a:extLst>
          </p:cNvPr>
          <p:cNvGrpSpPr/>
          <p:nvPr/>
        </p:nvGrpSpPr>
        <p:grpSpPr>
          <a:xfrm>
            <a:off x="1259632" y="2747530"/>
            <a:ext cx="6700378" cy="3181794"/>
            <a:chOff x="1259632" y="2747530"/>
            <a:chExt cx="6700378" cy="3181794"/>
          </a:xfrm>
        </p:grpSpPr>
        <mc:AlternateContent xmlns:mc="http://schemas.openxmlformats.org/markup-compatibility/2006" xmlns:a14="http://schemas.microsoft.com/office/drawing/2010/main">
          <mc:Choice Requires="a14">
            <p:sp>
              <p:nvSpPr>
                <p:cNvPr id="557064" name="Text Box 8">
                  <a:extLst>
                    <a:ext uri="{FF2B5EF4-FFF2-40B4-BE49-F238E27FC236}">
                      <a16:creationId xmlns:a16="http://schemas.microsoft.com/office/drawing/2014/main" id="{85BA198B-9F6A-4581-8DAD-12EA6FC97C8B}"/>
                    </a:ext>
                  </a:extLst>
                </p:cNvPr>
                <p:cNvSpPr txBox="1">
                  <a:spLocks noChangeArrowheads="1"/>
                </p:cNvSpPr>
                <p:nvPr/>
              </p:nvSpPr>
              <p:spPr bwMode="auto">
                <a:xfrm>
                  <a:off x="1259632" y="5013176"/>
                  <a:ext cx="3928864" cy="91614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r>
                    <a:rPr lang="ru-RU" altLang="ru-RU" dirty="0">
                      <a:solidFill>
                        <a:srgbClr val="FF3300"/>
                      </a:solidFill>
                    </a:rPr>
                    <a:t>Ответ: </a:t>
                  </a:r>
                  <a14:m>
                    <m:oMath xmlns:m="http://schemas.openxmlformats.org/officeDocument/2006/math">
                      <m:d>
                        <m:dPr>
                          <m:begChr m:val="{"/>
                          <m:endChr m:val=""/>
                          <m:ctrlPr>
                            <a:rPr lang="ru-RU" i="1" smtClean="0">
                              <a:solidFill>
                                <a:srgbClr val="000000"/>
                              </a:solidFill>
                              <a:latin typeface="Cambria Math" panose="02040503050406030204" pitchFamily="18" charset="0"/>
                            </a:rPr>
                          </m:ctrlPr>
                        </m:dPr>
                        <m:e>
                          <m:eqArr>
                            <m:eqArrPr>
                              <m:ctrlPr>
                                <a:rPr lang="ru-RU" i="1">
                                  <a:solidFill>
                                    <a:srgbClr val="000000"/>
                                  </a:solidFill>
                                  <a:latin typeface="Cambria Math" panose="02040503050406030204" pitchFamily="18" charset="0"/>
                                </a:rPr>
                              </m:ctrlPr>
                            </m:eqArrPr>
                            <m:e>
                              <m:r>
                                <a:rPr lang="ru-RU" i="1">
                                  <a:solidFill>
                                    <a:srgbClr val="000000"/>
                                  </a:solidFill>
                                  <a:latin typeface="Cambria Math" panose="02040503050406030204" pitchFamily="18" charset="0"/>
                                </a:rPr>
                                <m:t>&amp;</m:t>
                              </m:r>
                              <m:r>
                                <a:rPr lang="ru-RU" i="1">
                                  <a:solidFill>
                                    <a:srgbClr val="000000"/>
                                  </a:solidFill>
                                  <a:latin typeface="Cambria Math" panose="02040503050406030204" pitchFamily="18" charset="0"/>
                                </a:rPr>
                                <m:t>𝑥</m:t>
                              </m:r>
                              <m:r>
                                <a:rPr lang="ru-RU" i="1">
                                  <a:solidFill>
                                    <a:srgbClr val="000000"/>
                                  </a:solidFill>
                                  <a:latin typeface="Cambria Math" panose="02040503050406030204" pitchFamily="18" charset="0"/>
                                </a:rPr>
                                <m:t>=1−</m:t>
                              </m:r>
                              <m:r>
                                <a:rPr lang="ru-RU" i="1">
                                  <a:solidFill>
                                    <a:srgbClr val="000000"/>
                                  </a:solidFill>
                                  <a:latin typeface="Cambria Math" panose="02040503050406030204" pitchFamily="18" charset="0"/>
                                </a:rPr>
                                <m:t>𝑡</m:t>
                              </m:r>
                              <m:r>
                                <a:rPr lang="ru-RU" i="1">
                                  <a:solidFill>
                                    <a:srgbClr val="000000"/>
                                  </a:solidFill>
                                  <a:latin typeface="Cambria Math" panose="02040503050406030204" pitchFamily="18" charset="0"/>
                                </a:rPr>
                                <m:t>,</m:t>
                              </m:r>
                            </m:e>
                            <m:e>
                              <m:r>
                                <a:rPr lang="ru-RU" i="1">
                                  <a:solidFill>
                                    <a:srgbClr val="000000"/>
                                  </a:solidFill>
                                  <a:latin typeface="Cambria Math" panose="02040503050406030204" pitchFamily="18" charset="0"/>
                                </a:rPr>
                                <m:t>&amp;</m:t>
                              </m:r>
                              <m:r>
                                <a:rPr lang="ru-RU" i="1">
                                  <a:solidFill>
                                    <a:srgbClr val="000000"/>
                                  </a:solidFill>
                                  <a:latin typeface="Cambria Math" panose="02040503050406030204" pitchFamily="18" charset="0"/>
                                </a:rPr>
                                <m:t>𝑦</m:t>
                              </m:r>
                              <m:r>
                                <a:rPr lang="ru-RU" i="1">
                                  <a:solidFill>
                                    <a:srgbClr val="000000"/>
                                  </a:solidFill>
                                  <a:latin typeface="Cambria Math" panose="02040503050406030204" pitchFamily="18" charset="0"/>
                                </a:rPr>
                                <m:t>=2+2</m:t>
                              </m:r>
                              <m:r>
                                <a:rPr lang="ru-RU" i="1">
                                  <a:solidFill>
                                    <a:srgbClr val="000000"/>
                                  </a:solidFill>
                                  <a:latin typeface="Cambria Math" panose="02040503050406030204" pitchFamily="18" charset="0"/>
                                </a:rPr>
                                <m:t>𝑡</m:t>
                              </m:r>
                              <m:r>
                                <a:rPr lang="ru-RU" i="1">
                                  <a:solidFill>
                                    <a:srgbClr val="000000"/>
                                  </a:solidFill>
                                  <a:latin typeface="Cambria Math" panose="02040503050406030204" pitchFamily="18" charset="0"/>
                                </a:rPr>
                                <m:t>.</m:t>
                              </m:r>
                            </m:e>
                          </m:eqArr>
                        </m:e>
                      </m:d>
                    </m:oMath>
                  </a14:m>
                  <a:endParaRPr lang="ru-RU" altLang="ru-RU" dirty="0">
                    <a:solidFill>
                      <a:srgbClr val="FF3300"/>
                    </a:solidFill>
                  </a:endParaRPr>
                </a:p>
              </p:txBody>
            </p:sp>
          </mc:Choice>
          <mc:Fallback xmlns="">
            <p:sp>
              <p:nvSpPr>
                <p:cNvPr id="557064" name="Text Box 8">
                  <a:extLst>
                    <a:ext uri="{FF2B5EF4-FFF2-40B4-BE49-F238E27FC236}">
                      <a16:creationId xmlns:a16="http://schemas.microsoft.com/office/drawing/2014/main" id="{85BA198B-9F6A-4581-8DAD-12EA6FC97C8B}"/>
                    </a:ext>
                  </a:extLst>
                </p:cNvPr>
                <p:cNvSpPr txBox="1">
                  <a:spLocks noRot="1" noChangeAspect="1" noMove="1" noResize="1" noEditPoints="1" noAdjustHandles="1" noChangeArrowheads="1" noChangeShapeType="1" noTextEdit="1"/>
                </p:cNvSpPr>
                <p:nvPr/>
              </p:nvSpPr>
              <p:spPr bwMode="auto">
                <a:xfrm>
                  <a:off x="1259632" y="5013176"/>
                  <a:ext cx="3928864" cy="916148"/>
                </a:xfrm>
                <a:prstGeom prst="rect">
                  <a:avLst/>
                </a:prstGeom>
                <a:blipFill>
                  <a:blip r:embed="rId4"/>
                  <a:stretch>
                    <a:fillRect l="-248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3" name="Рисунок 2">
              <a:extLst>
                <a:ext uri="{FF2B5EF4-FFF2-40B4-BE49-F238E27FC236}">
                  <a16:creationId xmlns:a16="http://schemas.microsoft.com/office/drawing/2014/main" id="{584B2A51-8B12-E5ED-4534-82EFF711B74D}"/>
                </a:ext>
              </a:extLst>
            </p:cNvPr>
            <p:cNvPicPr>
              <a:picLocks noChangeAspect="1"/>
            </p:cNvPicPr>
            <p:nvPr/>
          </p:nvPicPr>
          <p:blipFill>
            <a:blip r:embed="rId5"/>
            <a:stretch>
              <a:fillRect/>
            </a:stretch>
          </p:blipFill>
          <p:spPr>
            <a:xfrm>
              <a:off x="4139952" y="2747530"/>
              <a:ext cx="3820058" cy="3181794"/>
            </a:xfrm>
            <a:prstGeom prst="rect">
              <a:avLst/>
            </a:prstGeom>
          </p:spPr>
        </p:pic>
      </p:grpSp>
    </p:spTree>
    <p:extLst>
      <p:ext uri="{BB962C8B-B14F-4D97-AF65-F5344CB8AC3E}">
        <p14:creationId xmlns:p14="http://schemas.microsoft.com/office/powerpoint/2010/main" val="191770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a:extLst>
              <a:ext uri="{FF2B5EF4-FFF2-40B4-BE49-F238E27FC236}">
                <a16:creationId xmlns:a16="http://schemas.microsoft.com/office/drawing/2014/main" id="{C93E7A33-0471-4083-82C3-686D7474266D}"/>
              </a:ext>
            </a:extLst>
          </p:cNvPr>
          <p:cNvSpPr>
            <a:spLocks noGrp="1" noChangeArrowheads="1"/>
          </p:cNvSpPr>
          <p:nvPr>
            <p:ph type="title"/>
          </p:nvPr>
        </p:nvSpPr>
        <p:spPr>
          <a:xfrm>
            <a:off x="685800" y="152400"/>
            <a:ext cx="7772400" cy="457200"/>
          </a:xfrm>
        </p:spPr>
        <p:txBody>
          <a:bodyPr/>
          <a:lstStyle/>
          <a:p>
            <a:r>
              <a:rPr lang="ru-RU" altLang="ru-RU" sz="3600" dirty="0">
                <a:solidFill>
                  <a:srgbClr val="FF3300"/>
                </a:solidFill>
              </a:rPr>
              <a:t>Упражнение 4</a:t>
            </a:r>
          </a:p>
        </p:txBody>
      </p:sp>
      <p:sp>
        <p:nvSpPr>
          <p:cNvPr id="557059" name="Text Box 3">
            <a:extLst>
              <a:ext uri="{FF2B5EF4-FFF2-40B4-BE49-F238E27FC236}">
                <a16:creationId xmlns:a16="http://schemas.microsoft.com/office/drawing/2014/main" id="{381971E6-0364-431A-BE5F-AB0B04DCF31F}"/>
              </a:ext>
            </a:extLst>
          </p:cNvPr>
          <p:cNvSpPr txBox="1">
            <a:spLocks noChangeArrowheads="1"/>
          </p:cNvSpPr>
          <p:nvPr/>
        </p:nvSpPr>
        <p:spPr bwMode="auto">
          <a:xfrm>
            <a:off x="228600" y="609600"/>
            <a:ext cx="8763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ru-RU"/>
              <a:t>	</a:t>
            </a:r>
            <a:r>
              <a:rPr lang="ru-RU" altLang="ru-RU"/>
              <a:t>Напишите параметрические уравнения прямой, проходящей через точки </a:t>
            </a:r>
            <a:r>
              <a:rPr lang="en-US" altLang="ru-RU" i="1"/>
              <a:t>A</a:t>
            </a:r>
            <a:r>
              <a:rPr lang="en-US" altLang="ru-RU" baseline="-25000"/>
              <a:t>1</a:t>
            </a:r>
            <a:r>
              <a:rPr lang="en-US" altLang="ru-RU"/>
              <a:t>(</a:t>
            </a:r>
            <a:r>
              <a:rPr lang="en-US" altLang="ru-RU" i="1"/>
              <a:t>x</a:t>
            </a:r>
            <a:r>
              <a:rPr lang="en-US" altLang="ru-RU" baseline="-25000"/>
              <a:t>1</a:t>
            </a:r>
            <a:r>
              <a:rPr lang="en-US" altLang="ru-RU"/>
              <a:t>, </a:t>
            </a:r>
            <a:r>
              <a:rPr lang="en-US" altLang="ru-RU" i="1"/>
              <a:t>y</a:t>
            </a:r>
            <a:r>
              <a:rPr lang="en-US" altLang="ru-RU" baseline="-25000"/>
              <a:t>1</a:t>
            </a:r>
            <a:r>
              <a:rPr lang="en-US" altLang="ru-RU"/>
              <a:t>), </a:t>
            </a:r>
            <a:r>
              <a:rPr lang="en-US" altLang="ru-RU" i="1"/>
              <a:t>A</a:t>
            </a:r>
            <a:r>
              <a:rPr lang="en-US" altLang="ru-RU" baseline="-25000"/>
              <a:t>2</a:t>
            </a:r>
            <a:r>
              <a:rPr lang="en-US" altLang="ru-RU"/>
              <a:t>(</a:t>
            </a:r>
            <a:r>
              <a:rPr lang="en-US" altLang="ru-RU" i="1"/>
              <a:t>x</a:t>
            </a:r>
            <a:r>
              <a:rPr lang="en-US" altLang="ru-RU" baseline="-25000"/>
              <a:t>2</a:t>
            </a:r>
            <a:r>
              <a:rPr lang="en-US" altLang="ru-RU"/>
              <a:t>, </a:t>
            </a:r>
            <a:r>
              <a:rPr lang="en-US" altLang="ru-RU" i="1"/>
              <a:t>y</a:t>
            </a:r>
            <a:r>
              <a:rPr lang="en-US" altLang="ru-RU" baseline="-25000"/>
              <a:t>2</a:t>
            </a:r>
            <a:r>
              <a:rPr lang="en-US" altLang="ru-RU"/>
              <a:t>)</a:t>
            </a:r>
            <a:r>
              <a:rPr lang="ru-RU" altLang="ru-RU"/>
              <a:t>.</a:t>
            </a:r>
          </a:p>
        </p:txBody>
      </p:sp>
      <p:graphicFrame>
        <p:nvGraphicFramePr>
          <p:cNvPr id="557063" name="Object 7">
            <a:extLst>
              <a:ext uri="{FF2B5EF4-FFF2-40B4-BE49-F238E27FC236}">
                <a16:creationId xmlns:a16="http://schemas.microsoft.com/office/drawing/2014/main" id="{14858DDB-2C35-4C9C-9245-D5AA9474684E}"/>
              </a:ext>
            </a:extLst>
          </p:cNvPr>
          <p:cNvGraphicFramePr>
            <a:graphicFrameLocks noChangeAspect="1"/>
          </p:cNvGraphicFramePr>
          <p:nvPr>
            <p:extLst>
              <p:ext uri="{D42A27DB-BD31-4B8C-83A1-F6EECF244321}">
                <p14:modId xmlns:p14="http://schemas.microsoft.com/office/powerpoint/2010/main" val="2401491131"/>
              </p:ext>
            </p:extLst>
          </p:nvPr>
        </p:nvGraphicFramePr>
        <p:xfrm>
          <a:off x="2971800" y="1600200"/>
          <a:ext cx="3555292" cy="2620888"/>
        </p:xfrm>
        <a:graphic>
          <a:graphicData uri="http://schemas.openxmlformats.org/presentationml/2006/ole">
            <mc:AlternateContent xmlns:mc="http://schemas.openxmlformats.org/markup-compatibility/2006">
              <mc:Choice xmlns:v="urn:schemas-microsoft-com:vml" Requires="v">
                <p:oleObj name="Точечный рисунок" r:id="rId3" imgW="2971429" imgH="2190476" progId="Paint.Picture">
                  <p:embed/>
                </p:oleObj>
              </mc:Choice>
              <mc:Fallback>
                <p:oleObj name="Точечный рисунок" r:id="rId3" imgW="2971429" imgH="2190476" progId="Paint.Picture">
                  <p:embed/>
                  <p:pic>
                    <p:nvPicPr>
                      <p:cNvPr id="557063" name="Object 7">
                        <a:extLst>
                          <a:ext uri="{FF2B5EF4-FFF2-40B4-BE49-F238E27FC236}">
                            <a16:creationId xmlns:a16="http://schemas.microsoft.com/office/drawing/2014/main" id="{14858DDB-2C35-4C9C-9245-D5AA947468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600200"/>
                        <a:ext cx="3555292" cy="2620888"/>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557064" name="Text Box 8">
                <a:extLst>
                  <a:ext uri="{FF2B5EF4-FFF2-40B4-BE49-F238E27FC236}">
                    <a16:creationId xmlns:a16="http://schemas.microsoft.com/office/drawing/2014/main" id="{85BA198B-9F6A-4581-8DAD-12EA6FC97C8B}"/>
                  </a:ext>
                </a:extLst>
              </p:cNvPr>
              <p:cNvSpPr txBox="1">
                <a:spLocks noChangeArrowheads="1"/>
              </p:cNvSpPr>
              <p:nvPr/>
            </p:nvSpPr>
            <p:spPr bwMode="auto">
              <a:xfrm>
                <a:off x="1219200" y="4343400"/>
                <a:ext cx="4072880" cy="91614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r>
                  <a:rPr lang="ru-RU" altLang="ru-RU" dirty="0">
                    <a:solidFill>
                      <a:srgbClr val="FF3300"/>
                    </a:solidFill>
                  </a:rPr>
                  <a:t>Ответ: </a:t>
                </a:r>
                <a14:m>
                  <m:oMath xmlns:m="http://schemas.openxmlformats.org/officeDocument/2006/math">
                    <m:d>
                      <m:dPr>
                        <m:begChr m:val="{"/>
                        <m:endChr m:val=""/>
                        <m:ctrlPr>
                          <a:rPr lang="ru-RU" i="1" smtClean="0">
                            <a:solidFill>
                              <a:srgbClr val="000000"/>
                            </a:solidFill>
                            <a:latin typeface="Cambria Math" panose="02040503050406030204" pitchFamily="18" charset="0"/>
                          </a:rPr>
                        </m:ctrlPr>
                      </m:dPr>
                      <m:e>
                        <m:eqArr>
                          <m:eqArrPr>
                            <m:ctrlPr>
                              <a:rPr lang="ru-RU" i="1">
                                <a:solidFill>
                                  <a:srgbClr val="000000"/>
                                </a:solidFill>
                                <a:latin typeface="Cambria Math" panose="02040503050406030204" pitchFamily="18" charset="0"/>
                              </a:rPr>
                            </m:ctrlPr>
                          </m:eqArrPr>
                          <m:e>
                            <m:r>
                              <a:rPr lang="ru-RU" i="1">
                                <a:solidFill>
                                  <a:srgbClr val="000000"/>
                                </a:solidFill>
                                <a:latin typeface="Cambria Math" panose="02040503050406030204" pitchFamily="18" charset="0"/>
                              </a:rPr>
                              <m:t>&amp;</m:t>
                            </m:r>
                            <m:r>
                              <a:rPr lang="ru-RU" i="1">
                                <a:solidFill>
                                  <a:srgbClr val="000000"/>
                                </a:solidFill>
                                <a:latin typeface="Cambria Math" panose="02040503050406030204" pitchFamily="18" charset="0"/>
                              </a:rPr>
                              <m:t>𝑥</m:t>
                            </m:r>
                            <m:r>
                              <a:rPr lang="ru-RU" i="1">
                                <a:solidFill>
                                  <a:srgbClr val="000000"/>
                                </a:solidFill>
                                <a:latin typeface="Cambria Math" panose="02040503050406030204" pitchFamily="18" charset="0"/>
                              </a:rPr>
                              <m:t>=</m:t>
                            </m:r>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𝑥</m:t>
                                </m:r>
                              </m:e>
                              <m:sub>
                                <m:r>
                                  <a:rPr lang="ru-RU" i="1">
                                    <a:solidFill>
                                      <a:srgbClr val="000000"/>
                                    </a:solidFill>
                                    <a:latin typeface="Cambria Math" panose="02040503050406030204" pitchFamily="18" charset="0"/>
                                  </a:rPr>
                                  <m:t>1</m:t>
                                </m:r>
                              </m:sub>
                            </m:sSub>
                            <m:r>
                              <a:rPr lang="ru-RU" i="1">
                                <a:solidFill>
                                  <a:srgbClr val="000000"/>
                                </a:solidFill>
                                <a:latin typeface="Cambria Math" panose="02040503050406030204" pitchFamily="18" charset="0"/>
                              </a:rPr>
                              <m:t>+(</m:t>
                            </m:r>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𝑥</m:t>
                                </m:r>
                              </m:e>
                              <m:sub>
                                <m:r>
                                  <a:rPr lang="ru-RU" i="1">
                                    <a:solidFill>
                                      <a:srgbClr val="000000"/>
                                    </a:solidFill>
                                    <a:latin typeface="Cambria Math" panose="02040503050406030204" pitchFamily="18" charset="0"/>
                                  </a:rPr>
                                  <m:t>2</m:t>
                                </m:r>
                              </m:sub>
                            </m:sSub>
                            <m:r>
                              <a:rPr lang="ru-RU" i="1">
                                <a:solidFill>
                                  <a:srgbClr val="000000"/>
                                </a:solidFill>
                                <a:latin typeface="Cambria Math" panose="02040503050406030204" pitchFamily="18" charset="0"/>
                              </a:rPr>
                              <m:t>−</m:t>
                            </m:r>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𝑥</m:t>
                                </m:r>
                              </m:e>
                              <m:sub>
                                <m:r>
                                  <a:rPr lang="ru-RU" i="1">
                                    <a:solidFill>
                                      <a:srgbClr val="000000"/>
                                    </a:solidFill>
                                    <a:latin typeface="Cambria Math" panose="02040503050406030204" pitchFamily="18" charset="0"/>
                                  </a:rPr>
                                  <m:t>1</m:t>
                                </m:r>
                              </m:sub>
                            </m:sSub>
                            <m:r>
                              <a:rPr lang="ru-RU" i="1">
                                <a:solidFill>
                                  <a:srgbClr val="000000"/>
                                </a:solidFill>
                                <a:latin typeface="Cambria Math" panose="02040503050406030204" pitchFamily="18" charset="0"/>
                              </a:rPr>
                              <m:t>)</m:t>
                            </m:r>
                            <m:r>
                              <a:rPr lang="ru-RU" i="1">
                                <a:solidFill>
                                  <a:srgbClr val="000000"/>
                                </a:solidFill>
                                <a:latin typeface="Cambria Math" panose="02040503050406030204" pitchFamily="18" charset="0"/>
                              </a:rPr>
                              <m:t>𝑡</m:t>
                            </m:r>
                            <m:r>
                              <a:rPr lang="ru-RU" i="1">
                                <a:solidFill>
                                  <a:srgbClr val="000000"/>
                                </a:solidFill>
                                <a:latin typeface="Cambria Math" panose="02040503050406030204" pitchFamily="18" charset="0"/>
                              </a:rPr>
                              <m:t>,</m:t>
                            </m:r>
                          </m:e>
                          <m:e>
                            <m:r>
                              <a:rPr lang="ru-RU" i="1">
                                <a:solidFill>
                                  <a:srgbClr val="000000"/>
                                </a:solidFill>
                                <a:latin typeface="Cambria Math" panose="02040503050406030204" pitchFamily="18" charset="0"/>
                              </a:rPr>
                              <m:t>&amp;</m:t>
                            </m:r>
                            <m:r>
                              <a:rPr lang="ru-RU" i="1">
                                <a:solidFill>
                                  <a:srgbClr val="000000"/>
                                </a:solidFill>
                                <a:latin typeface="Cambria Math" panose="02040503050406030204" pitchFamily="18" charset="0"/>
                              </a:rPr>
                              <m:t>𝑦</m:t>
                            </m:r>
                            <m:r>
                              <a:rPr lang="ru-RU" i="1">
                                <a:solidFill>
                                  <a:srgbClr val="000000"/>
                                </a:solidFill>
                                <a:latin typeface="Cambria Math" panose="02040503050406030204" pitchFamily="18" charset="0"/>
                              </a:rPr>
                              <m:t>=</m:t>
                            </m:r>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𝑦</m:t>
                                </m:r>
                              </m:e>
                              <m:sub>
                                <m:r>
                                  <a:rPr lang="ru-RU" i="1">
                                    <a:solidFill>
                                      <a:srgbClr val="000000"/>
                                    </a:solidFill>
                                    <a:latin typeface="Cambria Math" panose="02040503050406030204" pitchFamily="18" charset="0"/>
                                  </a:rPr>
                                  <m:t>1</m:t>
                                </m:r>
                              </m:sub>
                            </m:sSub>
                            <m:r>
                              <a:rPr lang="ru-RU" i="1">
                                <a:solidFill>
                                  <a:srgbClr val="000000"/>
                                </a:solidFill>
                                <a:latin typeface="Cambria Math" panose="02040503050406030204" pitchFamily="18" charset="0"/>
                              </a:rPr>
                              <m:t>+(</m:t>
                            </m:r>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𝑦</m:t>
                                </m:r>
                              </m:e>
                              <m:sub>
                                <m:r>
                                  <a:rPr lang="ru-RU" i="1">
                                    <a:solidFill>
                                      <a:srgbClr val="000000"/>
                                    </a:solidFill>
                                    <a:latin typeface="Cambria Math" panose="02040503050406030204" pitchFamily="18" charset="0"/>
                                  </a:rPr>
                                  <m:t>2</m:t>
                                </m:r>
                              </m:sub>
                            </m:sSub>
                            <m:r>
                              <a:rPr lang="ru-RU" i="1">
                                <a:solidFill>
                                  <a:srgbClr val="000000"/>
                                </a:solidFill>
                                <a:latin typeface="Cambria Math" panose="02040503050406030204" pitchFamily="18" charset="0"/>
                              </a:rPr>
                              <m:t>−</m:t>
                            </m:r>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𝑦</m:t>
                                </m:r>
                              </m:e>
                              <m:sub>
                                <m:r>
                                  <a:rPr lang="ru-RU" i="1">
                                    <a:solidFill>
                                      <a:srgbClr val="000000"/>
                                    </a:solidFill>
                                    <a:latin typeface="Cambria Math" panose="02040503050406030204" pitchFamily="18" charset="0"/>
                                  </a:rPr>
                                  <m:t>1</m:t>
                                </m:r>
                              </m:sub>
                            </m:sSub>
                            <m:r>
                              <a:rPr lang="ru-RU" i="1">
                                <a:solidFill>
                                  <a:srgbClr val="000000"/>
                                </a:solidFill>
                                <a:latin typeface="Cambria Math" panose="02040503050406030204" pitchFamily="18" charset="0"/>
                              </a:rPr>
                              <m:t>)</m:t>
                            </m:r>
                            <m:r>
                              <a:rPr lang="ru-RU" i="1">
                                <a:solidFill>
                                  <a:srgbClr val="000000"/>
                                </a:solidFill>
                                <a:latin typeface="Cambria Math" panose="02040503050406030204" pitchFamily="18" charset="0"/>
                              </a:rPr>
                              <m:t>𝑡</m:t>
                            </m:r>
                            <m:r>
                              <a:rPr lang="ru-RU" i="1">
                                <a:solidFill>
                                  <a:srgbClr val="000000"/>
                                </a:solidFill>
                                <a:latin typeface="Cambria Math" panose="02040503050406030204" pitchFamily="18" charset="0"/>
                              </a:rPr>
                              <m:t>.</m:t>
                            </m:r>
                          </m:e>
                        </m:eqArr>
                      </m:e>
                    </m:d>
                  </m:oMath>
                </a14:m>
                <a:endParaRPr lang="ru-RU" altLang="ru-RU" dirty="0">
                  <a:solidFill>
                    <a:srgbClr val="FF3300"/>
                  </a:solidFill>
                </a:endParaRPr>
              </a:p>
            </p:txBody>
          </p:sp>
        </mc:Choice>
        <mc:Fallback xmlns="">
          <p:sp>
            <p:nvSpPr>
              <p:cNvPr id="557064" name="Text Box 8">
                <a:extLst>
                  <a:ext uri="{FF2B5EF4-FFF2-40B4-BE49-F238E27FC236}">
                    <a16:creationId xmlns:a16="http://schemas.microsoft.com/office/drawing/2014/main" id="{85BA198B-9F6A-4581-8DAD-12EA6FC97C8B}"/>
                  </a:ext>
                </a:extLst>
              </p:cNvPr>
              <p:cNvSpPr txBox="1">
                <a:spLocks noRot="1" noChangeAspect="1" noMove="1" noResize="1" noEditPoints="1" noAdjustHandles="1" noChangeArrowheads="1" noChangeShapeType="1" noTextEdit="1"/>
              </p:cNvSpPr>
              <p:nvPr/>
            </p:nvSpPr>
            <p:spPr bwMode="auto">
              <a:xfrm>
                <a:off x="1219200" y="4343400"/>
                <a:ext cx="4072880" cy="916148"/>
              </a:xfrm>
              <a:prstGeom prst="rect">
                <a:avLst/>
              </a:prstGeom>
              <a:blipFill>
                <a:blip r:embed="rId5"/>
                <a:stretch>
                  <a:fillRect l="-22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Tree>
    <p:extLst>
      <p:ext uri="{BB962C8B-B14F-4D97-AF65-F5344CB8AC3E}">
        <p14:creationId xmlns:p14="http://schemas.microsoft.com/office/powerpoint/2010/main" val="42442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57064"/>
                                        </p:tgtEl>
                                        <p:attrNameLst>
                                          <p:attrName>style.visibility</p:attrName>
                                        </p:attrNameLst>
                                      </p:cBhvr>
                                      <p:to>
                                        <p:strVal val="visible"/>
                                      </p:to>
                                    </p:set>
                                    <p:animEffect transition="in" filter="wipe(up)">
                                      <p:cBhvr>
                                        <p:cTn id="7" dur="500"/>
                                        <p:tgtEl>
                                          <p:spTgt spid="557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a:extLst>
              <a:ext uri="{FF2B5EF4-FFF2-40B4-BE49-F238E27FC236}">
                <a16:creationId xmlns:a16="http://schemas.microsoft.com/office/drawing/2014/main" id="{11114E8E-6457-4D79-9096-D26B102BC6F0}"/>
              </a:ext>
            </a:extLst>
          </p:cNvPr>
          <p:cNvSpPr>
            <a:spLocks noGrp="1" noChangeArrowheads="1"/>
          </p:cNvSpPr>
          <p:nvPr>
            <p:ph type="title"/>
          </p:nvPr>
        </p:nvSpPr>
        <p:spPr>
          <a:xfrm>
            <a:off x="685800" y="152400"/>
            <a:ext cx="7772400" cy="457200"/>
          </a:xfrm>
        </p:spPr>
        <p:txBody>
          <a:bodyPr/>
          <a:lstStyle/>
          <a:p>
            <a:r>
              <a:rPr lang="ru-RU" altLang="ru-RU" sz="3600" dirty="0">
                <a:solidFill>
                  <a:srgbClr val="FF3300"/>
                </a:solidFill>
              </a:rPr>
              <a:t>Упражнение 5</a:t>
            </a:r>
          </a:p>
        </p:txBody>
      </p:sp>
      <p:sp>
        <p:nvSpPr>
          <p:cNvPr id="505859" name="Rectangle 3">
            <a:extLst>
              <a:ext uri="{FF2B5EF4-FFF2-40B4-BE49-F238E27FC236}">
                <a16:creationId xmlns:a16="http://schemas.microsoft.com/office/drawing/2014/main" id="{09B16FA9-295E-44AC-8CC4-993844FF65CD}"/>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505860" name="Rectangle 4">
            <a:extLst>
              <a:ext uri="{FF2B5EF4-FFF2-40B4-BE49-F238E27FC236}">
                <a16:creationId xmlns:a16="http://schemas.microsoft.com/office/drawing/2014/main" id="{E2FFBDF9-F304-45D2-A3D0-8D3014ABA98E}"/>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mc:AlternateContent xmlns:mc="http://schemas.openxmlformats.org/markup-compatibility/2006" xmlns:a14="http://schemas.microsoft.com/office/drawing/2010/main">
        <mc:Choice Requires="a14">
          <p:sp>
            <p:nvSpPr>
              <p:cNvPr id="505861" name="Text Box 5">
                <a:extLst>
                  <a:ext uri="{FF2B5EF4-FFF2-40B4-BE49-F238E27FC236}">
                    <a16:creationId xmlns:a16="http://schemas.microsoft.com/office/drawing/2014/main" id="{79A37635-F385-4693-92C7-05CC5181B5BA}"/>
                  </a:ext>
                </a:extLst>
              </p:cNvPr>
              <p:cNvSpPr txBox="1">
                <a:spLocks noChangeArrowheads="1"/>
              </p:cNvSpPr>
              <p:nvPr/>
            </p:nvSpPr>
            <p:spPr bwMode="auto">
              <a:xfrm>
                <a:off x="0" y="669464"/>
                <a:ext cx="9252520" cy="134703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ct val="50000"/>
                  </a:spcBef>
                </a:pPr>
                <a:r>
                  <a:rPr lang="en-US" altLang="ru-RU" sz="2800" dirty="0">
                    <a:cs typeface="Times New Roman" panose="02020603050405020304" pitchFamily="18" charset="0"/>
                  </a:rPr>
                  <a:t>	</a:t>
                </a:r>
                <a:r>
                  <a:rPr lang="ru-RU" altLang="ru-RU" dirty="0">
                    <a:cs typeface="Times New Roman" panose="02020603050405020304" pitchFamily="18" charset="0"/>
                  </a:rPr>
                  <a:t>Какую кривую задают параметрические уравнения</a:t>
                </a:r>
                <a:r>
                  <a:rPr lang="ru-RU" altLang="ru-RU" dirty="0"/>
                  <a:t> </a:t>
                </a:r>
                <a14:m>
                  <m:oMath xmlns:m="http://schemas.openxmlformats.org/officeDocument/2006/math">
                    <m:d>
                      <m:dPr>
                        <m:begChr m:val="{"/>
                        <m:endChr m:val=""/>
                        <m:ctrlPr>
                          <a:rPr lang="ru-RU" altLang="ru-RU" i="1" smtClean="0">
                            <a:latin typeface="Cambria Math" panose="02040503050406030204" pitchFamily="18" charset="0"/>
                          </a:rPr>
                        </m:ctrlPr>
                      </m:dPr>
                      <m:e>
                        <m:eqArr>
                          <m:eqArrPr>
                            <m:ctrlPr>
                              <a:rPr lang="ru-RU" altLang="ru-RU" i="1" smtClean="0">
                                <a:latin typeface="Cambria Math" panose="02040503050406030204" pitchFamily="18" charset="0"/>
                              </a:rPr>
                            </m:ctrlPr>
                          </m:eqArrPr>
                          <m:e>
                            <m:r>
                              <a:rPr lang="en-US" altLang="ru-RU" b="0" i="1" smtClean="0">
                                <a:latin typeface="Cambria Math" panose="02040503050406030204" pitchFamily="18" charset="0"/>
                              </a:rPr>
                              <m:t>𝑥</m:t>
                            </m:r>
                            <m:r>
                              <a:rPr lang="en-US" altLang="ru-RU" b="0" i="1" smtClean="0">
                                <a:latin typeface="Cambria Math" panose="02040503050406030204" pitchFamily="18" charset="0"/>
                              </a:rPr>
                              <m:t>=</m:t>
                            </m:r>
                            <m:func>
                              <m:funcPr>
                                <m:ctrlPr>
                                  <a:rPr lang="en-US" altLang="ru-RU" b="0" i="1" smtClean="0">
                                    <a:latin typeface="Cambria Math" panose="02040503050406030204" pitchFamily="18" charset="0"/>
                                  </a:rPr>
                                </m:ctrlPr>
                              </m:funcPr>
                              <m:fName>
                                <m:r>
                                  <a:rPr lang="en-US" altLang="ru-RU" b="0" i="1" smtClean="0">
                                    <a:latin typeface="Cambria Math" panose="02040503050406030204" pitchFamily="18" charset="0"/>
                                  </a:rPr>
                                  <m:t>𝑅</m:t>
                                </m:r>
                                <m:r>
                                  <m:rPr>
                                    <m:sty m:val="p"/>
                                  </m:rPr>
                                  <a:rPr lang="en-US" altLang="ru-RU" b="0" i="0" smtClean="0">
                                    <a:latin typeface="Cambria Math" panose="02040503050406030204" pitchFamily="18" charset="0"/>
                                  </a:rPr>
                                  <m:t>cos</m:t>
                                </m:r>
                              </m:fName>
                              <m:e>
                                <m:r>
                                  <a:rPr lang="en-US" altLang="ru-RU" b="0" i="1" smtClean="0">
                                    <a:latin typeface="Cambria Math" panose="02040503050406030204" pitchFamily="18" charset="0"/>
                                  </a:rPr>
                                  <m:t>2</m:t>
                                </m:r>
                                <m:r>
                                  <a:rPr lang="en-US" altLang="ru-RU" b="0" i="1" smtClean="0">
                                    <a:latin typeface="Cambria Math" panose="02040503050406030204" pitchFamily="18" charset="0"/>
                                  </a:rPr>
                                  <m:t>𝑡</m:t>
                                </m:r>
                                <m:r>
                                  <a:rPr lang="en-US" altLang="ru-RU" b="0" i="1" smtClean="0">
                                    <a:latin typeface="Cambria Math" panose="02040503050406030204" pitchFamily="18" charset="0"/>
                                  </a:rPr>
                                  <m:t>,</m:t>
                                </m:r>
                              </m:e>
                            </m:func>
                          </m:e>
                          <m:e>
                            <m:r>
                              <a:rPr lang="en-US" altLang="ru-RU" b="0" i="1" smtClean="0">
                                <a:latin typeface="Cambria Math" panose="02040503050406030204" pitchFamily="18" charset="0"/>
                              </a:rPr>
                              <m:t>𝑦</m:t>
                            </m:r>
                            <m:r>
                              <a:rPr lang="en-US" altLang="ru-RU" b="0" i="1" smtClean="0">
                                <a:latin typeface="Cambria Math" panose="02040503050406030204" pitchFamily="18" charset="0"/>
                              </a:rPr>
                              <m:t>=</m:t>
                            </m:r>
                            <m:func>
                              <m:funcPr>
                                <m:ctrlPr>
                                  <a:rPr lang="en-US" altLang="ru-RU" b="0" i="1" smtClean="0">
                                    <a:latin typeface="Cambria Math" panose="02040503050406030204" pitchFamily="18" charset="0"/>
                                  </a:rPr>
                                </m:ctrlPr>
                              </m:funcPr>
                              <m:fName>
                                <m:r>
                                  <a:rPr lang="en-US" altLang="ru-RU" b="0" i="1" smtClean="0">
                                    <a:latin typeface="Cambria Math" panose="02040503050406030204" pitchFamily="18" charset="0"/>
                                  </a:rPr>
                                  <m:t>𝑅</m:t>
                                </m:r>
                                <m:r>
                                  <m:rPr>
                                    <m:sty m:val="p"/>
                                  </m:rPr>
                                  <a:rPr lang="en-US" altLang="ru-RU" b="0" i="0" smtClean="0">
                                    <a:latin typeface="Cambria Math" panose="02040503050406030204" pitchFamily="18" charset="0"/>
                                  </a:rPr>
                                  <m:t>sin</m:t>
                                </m:r>
                              </m:fName>
                              <m:e>
                                <m:r>
                                  <a:rPr lang="en-US" altLang="ru-RU" b="0" i="1" smtClean="0">
                                    <a:latin typeface="Cambria Math" panose="02040503050406030204" pitchFamily="18" charset="0"/>
                                  </a:rPr>
                                  <m:t>2</m:t>
                                </m:r>
                                <m:r>
                                  <a:rPr lang="en-US" altLang="ru-RU" b="0" i="1" smtClean="0">
                                    <a:latin typeface="Cambria Math" panose="02040503050406030204" pitchFamily="18" charset="0"/>
                                  </a:rPr>
                                  <m:t>𝑡</m:t>
                                </m:r>
                              </m:e>
                            </m:func>
                          </m:e>
                        </m:eqArr>
                      </m:e>
                    </m:d>
                  </m:oMath>
                </a14:m>
                <a:r>
                  <a:rPr lang="ru-RU" altLang="ru-RU" dirty="0">
                    <a:cs typeface="Times New Roman" panose="02020603050405020304" pitchFamily="18" charset="0"/>
                  </a:rPr>
                  <a:t>? </a:t>
                </a:r>
              </a:p>
            </p:txBody>
          </p:sp>
        </mc:Choice>
        <mc:Fallback xmlns="">
          <p:sp>
            <p:nvSpPr>
              <p:cNvPr id="505861" name="Text Box 5">
                <a:extLst>
                  <a:ext uri="{FF2B5EF4-FFF2-40B4-BE49-F238E27FC236}">
                    <a16:creationId xmlns:a16="http://schemas.microsoft.com/office/drawing/2014/main" id="{79A37635-F385-4693-92C7-05CC5181B5BA}"/>
                  </a:ext>
                </a:extLst>
              </p:cNvPr>
              <p:cNvSpPr txBox="1">
                <a:spLocks noRot="1" noChangeAspect="1" noMove="1" noResize="1" noEditPoints="1" noAdjustHandles="1" noChangeArrowheads="1" noChangeShapeType="1" noTextEdit="1"/>
              </p:cNvSpPr>
              <p:nvPr/>
            </p:nvSpPr>
            <p:spPr bwMode="auto">
              <a:xfrm>
                <a:off x="0" y="669464"/>
                <a:ext cx="9252520" cy="1347035"/>
              </a:xfrm>
              <a:prstGeom prst="rect">
                <a:avLst/>
              </a:prstGeom>
              <a:blipFill>
                <a:blip r:embed="rId3"/>
                <a:stretch>
                  <a:fillRect r="-98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grpSp>
        <p:nvGrpSpPr>
          <p:cNvPr id="2" name="Группа 1">
            <a:extLst>
              <a:ext uri="{FF2B5EF4-FFF2-40B4-BE49-F238E27FC236}">
                <a16:creationId xmlns:a16="http://schemas.microsoft.com/office/drawing/2014/main" id="{884A5106-120A-4F3B-B715-60294FC892D6}"/>
              </a:ext>
            </a:extLst>
          </p:cNvPr>
          <p:cNvGrpSpPr/>
          <p:nvPr/>
        </p:nvGrpSpPr>
        <p:grpSpPr>
          <a:xfrm>
            <a:off x="533400" y="2130431"/>
            <a:ext cx="5785840" cy="3267937"/>
            <a:chOff x="533400" y="2130431"/>
            <a:chExt cx="5785840" cy="3267937"/>
          </a:xfrm>
        </p:grpSpPr>
        <p:sp>
          <p:nvSpPr>
            <p:cNvPr id="505862" name="Text Box 6">
              <a:extLst>
                <a:ext uri="{FF2B5EF4-FFF2-40B4-BE49-F238E27FC236}">
                  <a16:creationId xmlns:a16="http://schemas.microsoft.com/office/drawing/2014/main" id="{7896F417-E1FA-4388-877F-CAFC8B435435}"/>
                </a:ext>
              </a:extLst>
            </p:cNvPr>
            <p:cNvSpPr txBox="1">
              <a:spLocks noChangeArrowheads="1"/>
            </p:cNvSpPr>
            <p:nvPr/>
          </p:nvSpPr>
          <p:spPr bwMode="auto">
            <a:xfrm>
              <a:off x="533400" y="4941168"/>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dirty="0">
                  <a:solidFill>
                    <a:srgbClr val="FF3300"/>
                  </a:solidFill>
                </a:rPr>
                <a:t>Ответ. </a:t>
              </a:r>
              <a:r>
                <a:rPr lang="ru-RU" altLang="ru-RU" dirty="0"/>
                <a:t>Окружность.</a:t>
              </a:r>
            </a:p>
          </p:txBody>
        </p:sp>
        <p:pic>
          <p:nvPicPr>
            <p:cNvPr id="8" name="Рисунок 7">
              <a:extLst>
                <a:ext uri="{FF2B5EF4-FFF2-40B4-BE49-F238E27FC236}">
                  <a16:creationId xmlns:a16="http://schemas.microsoft.com/office/drawing/2014/main" id="{4714CEDC-1386-415B-ADE6-912A1D1E501D}"/>
                </a:ext>
              </a:extLst>
            </p:cNvPr>
            <p:cNvPicPr>
              <a:picLocks noChangeAspect="1"/>
            </p:cNvPicPr>
            <p:nvPr/>
          </p:nvPicPr>
          <p:blipFill>
            <a:blip r:embed="rId4"/>
            <a:stretch>
              <a:fillRect/>
            </a:stretch>
          </p:blipFill>
          <p:spPr>
            <a:xfrm>
              <a:off x="3059832" y="2130431"/>
              <a:ext cx="3259408" cy="2800071"/>
            </a:xfrm>
            <a:prstGeom prst="rect">
              <a:avLst/>
            </a:prstGeom>
          </p:spPr>
        </p:pic>
      </p:grpSp>
    </p:spTree>
    <p:extLst>
      <p:ext uri="{BB962C8B-B14F-4D97-AF65-F5344CB8AC3E}">
        <p14:creationId xmlns:p14="http://schemas.microsoft.com/office/powerpoint/2010/main" val="204411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a:extLst>
              <a:ext uri="{FF2B5EF4-FFF2-40B4-BE49-F238E27FC236}">
                <a16:creationId xmlns:a16="http://schemas.microsoft.com/office/drawing/2014/main" id="{11114E8E-6457-4D79-9096-D26B102BC6F0}"/>
              </a:ext>
            </a:extLst>
          </p:cNvPr>
          <p:cNvSpPr>
            <a:spLocks noGrp="1" noChangeArrowheads="1"/>
          </p:cNvSpPr>
          <p:nvPr>
            <p:ph type="title"/>
          </p:nvPr>
        </p:nvSpPr>
        <p:spPr>
          <a:xfrm>
            <a:off x="685800" y="152400"/>
            <a:ext cx="7772400" cy="457200"/>
          </a:xfrm>
        </p:spPr>
        <p:txBody>
          <a:bodyPr/>
          <a:lstStyle/>
          <a:p>
            <a:r>
              <a:rPr lang="ru-RU" altLang="ru-RU" sz="3600" dirty="0">
                <a:solidFill>
                  <a:srgbClr val="FF3300"/>
                </a:solidFill>
              </a:rPr>
              <a:t>Упражнение 6</a:t>
            </a:r>
          </a:p>
        </p:txBody>
      </p:sp>
      <p:sp>
        <p:nvSpPr>
          <p:cNvPr id="505859" name="Rectangle 3">
            <a:extLst>
              <a:ext uri="{FF2B5EF4-FFF2-40B4-BE49-F238E27FC236}">
                <a16:creationId xmlns:a16="http://schemas.microsoft.com/office/drawing/2014/main" id="{09B16FA9-295E-44AC-8CC4-993844FF65CD}"/>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505860" name="Rectangle 4">
            <a:extLst>
              <a:ext uri="{FF2B5EF4-FFF2-40B4-BE49-F238E27FC236}">
                <a16:creationId xmlns:a16="http://schemas.microsoft.com/office/drawing/2014/main" id="{E2FFBDF9-F304-45D2-A3D0-8D3014ABA98E}"/>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mc:AlternateContent xmlns:mc="http://schemas.openxmlformats.org/markup-compatibility/2006" xmlns:a14="http://schemas.microsoft.com/office/drawing/2010/main">
        <mc:Choice Requires="a14">
          <p:sp>
            <p:nvSpPr>
              <p:cNvPr id="505861" name="Text Box 5">
                <a:extLst>
                  <a:ext uri="{FF2B5EF4-FFF2-40B4-BE49-F238E27FC236}">
                    <a16:creationId xmlns:a16="http://schemas.microsoft.com/office/drawing/2014/main" id="{79A37635-F385-4693-92C7-05CC5181B5BA}"/>
                  </a:ext>
                </a:extLst>
              </p:cNvPr>
              <p:cNvSpPr txBox="1">
                <a:spLocks noChangeArrowheads="1"/>
              </p:cNvSpPr>
              <p:nvPr/>
            </p:nvSpPr>
            <p:spPr bwMode="auto">
              <a:xfrm>
                <a:off x="0" y="669464"/>
                <a:ext cx="9144000" cy="210929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ct val="50000"/>
                  </a:spcBef>
                </a:pPr>
                <a:r>
                  <a:rPr lang="en-US" altLang="ru-RU" sz="2800" dirty="0">
                    <a:cs typeface="Times New Roman" panose="02020603050405020304" pitchFamily="18" charset="0"/>
                  </a:rPr>
                  <a:t>	</a:t>
                </a:r>
                <a:r>
                  <a:rPr lang="ru-RU" altLang="ru-RU" dirty="0">
                    <a:cs typeface="Times New Roman" panose="02020603050405020304" pitchFamily="18" charset="0"/>
                  </a:rPr>
                  <a:t> Чем движение точки, задаваемое уравнениями </a:t>
                </a:r>
                <a14:m>
                  <m:oMath xmlns:m="http://schemas.openxmlformats.org/officeDocument/2006/math">
                    <m:d>
                      <m:dPr>
                        <m:begChr m:val="{"/>
                        <m:endChr m:val=""/>
                        <m:ctrlPr>
                          <a:rPr lang="ru-RU" altLang="ru-RU" i="1" smtClean="0">
                            <a:latin typeface="Cambria Math" panose="02040503050406030204" pitchFamily="18" charset="0"/>
                          </a:rPr>
                        </m:ctrlPr>
                      </m:dPr>
                      <m:e>
                        <m:eqArr>
                          <m:eqArrPr>
                            <m:ctrlPr>
                              <a:rPr lang="ru-RU" altLang="ru-RU" i="1" smtClean="0">
                                <a:latin typeface="Cambria Math" panose="02040503050406030204" pitchFamily="18" charset="0"/>
                              </a:rPr>
                            </m:ctrlPr>
                          </m:eqArrPr>
                          <m:e>
                            <m:r>
                              <a:rPr lang="en-US" altLang="ru-RU" b="0" i="1" smtClean="0">
                                <a:latin typeface="Cambria Math" panose="02040503050406030204" pitchFamily="18" charset="0"/>
                              </a:rPr>
                              <m:t>𝑥</m:t>
                            </m:r>
                            <m:r>
                              <a:rPr lang="en-US" altLang="ru-RU" b="0" i="1" smtClean="0">
                                <a:latin typeface="Cambria Math" panose="02040503050406030204" pitchFamily="18" charset="0"/>
                              </a:rPr>
                              <m:t>=</m:t>
                            </m:r>
                            <m:func>
                              <m:funcPr>
                                <m:ctrlPr>
                                  <a:rPr lang="en-US" altLang="ru-RU" b="0" i="1" smtClean="0">
                                    <a:latin typeface="Cambria Math" panose="02040503050406030204" pitchFamily="18" charset="0"/>
                                  </a:rPr>
                                </m:ctrlPr>
                              </m:funcPr>
                              <m:fName>
                                <m:r>
                                  <a:rPr lang="en-US" altLang="ru-RU" b="0" i="1" smtClean="0">
                                    <a:latin typeface="Cambria Math" panose="02040503050406030204" pitchFamily="18" charset="0"/>
                                  </a:rPr>
                                  <m:t>𝑅</m:t>
                                </m:r>
                                <m:r>
                                  <m:rPr>
                                    <m:sty m:val="p"/>
                                  </m:rPr>
                                  <a:rPr lang="en-US" altLang="ru-RU" b="0" i="0" smtClean="0">
                                    <a:latin typeface="Cambria Math" panose="02040503050406030204" pitchFamily="18" charset="0"/>
                                  </a:rPr>
                                  <m:t>cos</m:t>
                                </m:r>
                              </m:fName>
                              <m:e>
                                <m:r>
                                  <a:rPr lang="en-US" altLang="ru-RU" b="0" i="1" smtClean="0">
                                    <a:latin typeface="Cambria Math" panose="02040503050406030204" pitchFamily="18" charset="0"/>
                                  </a:rPr>
                                  <m:t>2</m:t>
                                </m:r>
                                <m:r>
                                  <a:rPr lang="en-US" altLang="ru-RU" b="0" i="1" smtClean="0">
                                    <a:latin typeface="Cambria Math" panose="02040503050406030204" pitchFamily="18" charset="0"/>
                                  </a:rPr>
                                  <m:t>𝑡</m:t>
                                </m:r>
                                <m:r>
                                  <a:rPr lang="en-US" altLang="ru-RU" b="0" i="1" smtClean="0">
                                    <a:latin typeface="Cambria Math" panose="02040503050406030204" pitchFamily="18" charset="0"/>
                                  </a:rPr>
                                  <m:t>,</m:t>
                                </m:r>
                              </m:e>
                            </m:func>
                          </m:e>
                          <m:e>
                            <m:r>
                              <a:rPr lang="en-US" altLang="ru-RU" b="0" i="1" smtClean="0">
                                <a:latin typeface="Cambria Math" panose="02040503050406030204" pitchFamily="18" charset="0"/>
                              </a:rPr>
                              <m:t>𝑦</m:t>
                            </m:r>
                            <m:r>
                              <a:rPr lang="en-US" altLang="ru-RU" b="0" i="1" smtClean="0">
                                <a:latin typeface="Cambria Math" panose="02040503050406030204" pitchFamily="18" charset="0"/>
                              </a:rPr>
                              <m:t>=</m:t>
                            </m:r>
                            <m:func>
                              <m:funcPr>
                                <m:ctrlPr>
                                  <a:rPr lang="en-US" altLang="ru-RU" b="0" i="1" smtClean="0">
                                    <a:latin typeface="Cambria Math" panose="02040503050406030204" pitchFamily="18" charset="0"/>
                                  </a:rPr>
                                </m:ctrlPr>
                              </m:funcPr>
                              <m:fName>
                                <m:r>
                                  <a:rPr lang="en-US" altLang="ru-RU" b="0" i="1" smtClean="0">
                                    <a:latin typeface="Cambria Math" panose="02040503050406030204" pitchFamily="18" charset="0"/>
                                  </a:rPr>
                                  <m:t>𝑅</m:t>
                                </m:r>
                                <m:r>
                                  <m:rPr>
                                    <m:sty m:val="p"/>
                                  </m:rPr>
                                  <a:rPr lang="en-US" altLang="ru-RU" b="0" i="0" smtClean="0">
                                    <a:latin typeface="Cambria Math" panose="02040503050406030204" pitchFamily="18" charset="0"/>
                                  </a:rPr>
                                  <m:t>sin</m:t>
                                </m:r>
                              </m:fName>
                              <m:e>
                                <m:r>
                                  <a:rPr lang="en-US" altLang="ru-RU" b="0" i="1" smtClean="0">
                                    <a:latin typeface="Cambria Math" panose="02040503050406030204" pitchFamily="18" charset="0"/>
                                  </a:rPr>
                                  <m:t>2</m:t>
                                </m:r>
                                <m:r>
                                  <a:rPr lang="en-US" altLang="ru-RU" b="0" i="1" smtClean="0">
                                    <a:latin typeface="Cambria Math" panose="02040503050406030204" pitchFamily="18" charset="0"/>
                                  </a:rPr>
                                  <m:t>𝑡</m:t>
                                </m:r>
                              </m:e>
                            </m:func>
                            <m:r>
                              <a:rPr lang="ru-RU" altLang="ru-RU" b="0" i="1" smtClean="0">
                                <a:latin typeface="Cambria Math" panose="02040503050406030204" pitchFamily="18" charset="0"/>
                              </a:rPr>
                              <m:t>,</m:t>
                            </m:r>
                          </m:e>
                        </m:eqArr>
                      </m:e>
                    </m:d>
                  </m:oMath>
                </a14:m>
                <a:r>
                  <a:rPr lang="ru-RU" altLang="ru-RU" dirty="0">
                    <a:cs typeface="Times New Roman" panose="02020603050405020304" pitchFamily="18" charset="0"/>
                  </a:rPr>
                  <a:t>  отличается от движения точки, задаваемого уравнениями </a:t>
                </a:r>
                <a14:m>
                  <m:oMath xmlns:m="http://schemas.openxmlformats.org/officeDocument/2006/math">
                    <m:d>
                      <m:dPr>
                        <m:begChr m:val="{"/>
                        <m:endChr m:val=""/>
                        <m:ctrlPr>
                          <a:rPr lang="ru-RU" altLang="ru-RU" i="1">
                            <a:latin typeface="Cambria Math" panose="02040503050406030204" pitchFamily="18" charset="0"/>
                          </a:rPr>
                        </m:ctrlPr>
                      </m:dPr>
                      <m:e>
                        <m:eqArr>
                          <m:eqArrPr>
                            <m:ctrlPr>
                              <a:rPr lang="ru-RU" altLang="ru-RU" i="1">
                                <a:latin typeface="Cambria Math" panose="02040503050406030204" pitchFamily="18" charset="0"/>
                              </a:rPr>
                            </m:ctrlPr>
                          </m:eqArrPr>
                          <m:e>
                            <m:r>
                              <a:rPr lang="en-US" altLang="ru-RU" i="1">
                                <a:latin typeface="Cambria Math" panose="02040503050406030204" pitchFamily="18" charset="0"/>
                              </a:rPr>
                              <m:t>𝑥</m:t>
                            </m:r>
                            <m:r>
                              <a:rPr lang="en-US" altLang="ru-RU" i="1">
                                <a:latin typeface="Cambria Math" panose="02040503050406030204" pitchFamily="18" charset="0"/>
                              </a:rPr>
                              <m:t>=</m:t>
                            </m:r>
                            <m:func>
                              <m:funcPr>
                                <m:ctrlPr>
                                  <a:rPr lang="en-US" altLang="ru-RU" i="1">
                                    <a:latin typeface="Cambria Math" panose="02040503050406030204" pitchFamily="18" charset="0"/>
                                  </a:rPr>
                                </m:ctrlPr>
                              </m:funcPr>
                              <m:fName>
                                <m:r>
                                  <a:rPr lang="en-US" altLang="ru-RU" i="1">
                                    <a:latin typeface="Cambria Math" panose="02040503050406030204" pitchFamily="18" charset="0"/>
                                  </a:rPr>
                                  <m:t>𝑅</m:t>
                                </m:r>
                                <m:r>
                                  <m:rPr>
                                    <m:sty m:val="p"/>
                                  </m:rPr>
                                  <a:rPr lang="en-US" altLang="ru-RU">
                                    <a:latin typeface="Cambria Math" panose="02040503050406030204" pitchFamily="18" charset="0"/>
                                  </a:rPr>
                                  <m:t>cos</m:t>
                                </m:r>
                              </m:fName>
                              <m:e>
                                <m:r>
                                  <a:rPr lang="en-US" altLang="ru-RU" i="1">
                                    <a:latin typeface="Cambria Math" panose="02040503050406030204" pitchFamily="18" charset="0"/>
                                  </a:rPr>
                                  <m:t>𝑡</m:t>
                                </m:r>
                                <m:r>
                                  <a:rPr lang="en-US" altLang="ru-RU" i="1">
                                    <a:latin typeface="Cambria Math" panose="02040503050406030204" pitchFamily="18" charset="0"/>
                                  </a:rPr>
                                  <m:t>,</m:t>
                                </m:r>
                              </m:e>
                            </m:func>
                          </m:e>
                          <m:e>
                            <m:r>
                              <a:rPr lang="en-US" altLang="ru-RU" i="1">
                                <a:latin typeface="Cambria Math" panose="02040503050406030204" pitchFamily="18" charset="0"/>
                              </a:rPr>
                              <m:t>𝑦</m:t>
                            </m:r>
                            <m:r>
                              <a:rPr lang="en-US" altLang="ru-RU" i="1">
                                <a:latin typeface="Cambria Math" panose="02040503050406030204" pitchFamily="18" charset="0"/>
                              </a:rPr>
                              <m:t>=</m:t>
                            </m:r>
                            <m:func>
                              <m:funcPr>
                                <m:ctrlPr>
                                  <a:rPr lang="en-US" altLang="ru-RU" i="1">
                                    <a:latin typeface="Cambria Math" panose="02040503050406030204" pitchFamily="18" charset="0"/>
                                  </a:rPr>
                                </m:ctrlPr>
                              </m:funcPr>
                              <m:fName>
                                <m:r>
                                  <a:rPr lang="en-US" altLang="ru-RU" i="1">
                                    <a:latin typeface="Cambria Math" panose="02040503050406030204" pitchFamily="18" charset="0"/>
                                  </a:rPr>
                                  <m:t>𝑅</m:t>
                                </m:r>
                                <m:r>
                                  <m:rPr>
                                    <m:sty m:val="p"/>
                                  </m:rPr>
                                  <a:rPr lang="en-US" altLang="ru-RU">
                                    <a:latin typeface="Cambria Math" panose="02040503050406030204" pitchFamily="18" charset="0"/>
                                  </a:rPr>
                                  <m:t>sin</m:t>
                                </m:r>
                              </m:fName>
                              <m:e>
                                <m:r>
                                  <a:rPr lang="en-US" altLang="ru-RU" i="1">
                                    <a:latin typeface="Cambria Math" panose="02040503050406030204" pitchFamily="18" charset="0"/>
                                  </a:rPr>
                                  <m:t>𝑡</m:t>
                                </m:r>
                              </m:e>
                            </m:func>
                          </m:e>
                        </m:eqArr>
                      </m:e>
                    </m:d>
                  </m:oMath>
                </a14:m>
                <a:r>
                  <a:rPr lang="ru-RU" altLang="ru-RU" dirty="0">
                    <a:cs typeface="Times New Roman" panose="02020603050405020304" pitchFamily="18" charset="0"/>
                  </a:rPr>
                  <a:t>? </a:t>
                </a:r>
              </a:p>
            </p:txBody>
          </p:sp>
        </mc:Choice>
        <mc:Fallback xmlns="">
          <p:sp>
            <p:nvSpPr>
              <p:cNvPr id="505861" name="Text Box 5">
                <a:extLst>
                  <a:ext uri="{FF2B5EF4-FFF2-40B4-BE49-F238E27FC236}">
                    <a16:creationId xmlns:a16="http://schemas.microsoft.com/office/drawing/2014/main" id="{79A37635-F385-4693-92C7-05CC5181B5BA}"/>
                  </a:ext>
                </a:extLst>
              </p:cNvPr>
              <p:cNvSpPr txBox="1">
                <a:spLocks noRot="1" noChangeAspect="1" noMove="1" noResize="1" noEditPoints="1" noAdjustHandles="1" noChangeArrowheads="1" noChangeShapeType="1" noTextEdit="1"/>
              </p:cNvSpPr>
              <p:nvPr/>
            </p:nvSpPr>
            <p:spPr bwMode="auto">
              <a:xfrm>
                <a:off x="0" y="669464"/>
                <a:ext cx="9144000" cy="2109295"/>
              </a:xfrm>
              <a:prstGeom prst="rect">
                <a:avLst/>
              </a:prstGeom>
              <a:blipFill>
                <a:blip r:embed="rId3"/>
                <a:stretch>
                  <a:fillRect l="-1000" r="-1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505862" name="Text Box 6">
            <a:extLst>
              <a:ext uri="{FF2B5EF4-FFF2-40B4-BE49-F238E27FC236}">
                <a16:creationId xmlns:a16="http://schemas.microsoft.com/office/drawing/2014/main" id="{7896F417-E1FA-4388-877F-CAFC8B435435}"/>
              </a:ext>
            </a:extLst>
          </p:cNvPr>
          <p:cNvSpPr txBox="1">
            <a:spLocks noChangeArrowheads="1"/>
          </p:cNvSpPr>
          <p:nvPr/>
        </p:nvSpPr>
        <p:spPr bwMode="auto">
          <a:xfrm>
            <a:off x="533400" y="4941168"/>
            <a:ext cx="8431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altLang="ru-RU" dirty="0">
                <a:solidFill>
                  <a:srgbClr val="FF3300"/>
                </a:solidFill>
              </a:rPr>
              <a:t>Ответ. </a:t>
            </a:r>
            <a:r>
              <a:rPr lang="ru-RU" altLang="ru-RU" dirty="0"/>
              <a:t>Движение происходит в два раза быстрее.</a:t>
            </a:r>
          </a:p>
        </p:txBody>
      </p:sp>
    </p:spTree>
    <p:extLst>
      <p:ext uri="{BB962C8B-B14F-4D97-AF65-F5344CB8AC3E}">
        <p14:creationId xmlns:p14="http://schemas.microsoft.com/office/powerpoint/2010/main" val="347027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05862"/>
                                        </p:tgtEl>
                                        <p:attrNameLst>
                                          <p:attrName>style.visibility</p:attrName>
                                        </p:attrNameLst>
                                      </p:cBhvr>
                                      <p:to>
                                        <p:strVal val="visible"/>
                                      </p:to>
                                    </p:set>
                                    <p:animEffect transition="in" filter="wipe(up)">
                                      <p:cBhvr>
                                        <p:cTn id="7" dur="500"/>
                                        <p:tgtEl>
                                          <p:spTgt spid="505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a:extLst>
              <a:ext uri="{FF2B5EF4-FFF2-40B4-BE49-F238E27FC236}">
                <a16:creationId xmlns:a16="http://schemas.microsoft.com/office/drawing/2014/main" id="{11114E8E-6457-4D79-9096-D26B102BC6F0}"/>
              </a:ext>
            </a:extLst>
          </p:cNvPr>
          <p:cNvSpPr>
            <a:spLocks noGrp="1" noChangeArrowheads="1"/>
          </p:cNvSpPr>
          <p:nvPr>
            <p:ph type="title"/>
          </p:nvPr>
        </p:nvSpPr>
        <p:spPr>
          <a:xfrm>
            <a:off x="685800" y="152400"/>
            <a:ext cx="7772400" cy="457200"/>
          </a:xfrm>
        </p:spPr>
        <p:txBody>
          <a:bodyPr/>
          <a:lstStyle/>
          <a:p>
            <a:r>
              <a:rPr lang="ru-RU" altLang="ru-RU" sz="3600" dirty="0">
                <a:solidFill>
                  <a:srgbClr val="FF3300"/>
                </a:solidFill>
              </a:rPr>
              <a:t>Упражнение 7</a:t>
            </a:r>
          </a:p>
        </p:txBody>
      </p:sp>
      <p:sp>
        <p:nvSpPr>
          <p:cNvPr id="505859" name="Rectangle 3">
            <a:extLst>
              <a:ext uri="{FF2B5EF4-FFF2-40B4-BE49-F238E27FC236}">
                <a16:creationId xmlns:a16="http://schemas.microsoft.com/office/drawing/2014/main" id="{09B16FA9-295E-44AC-8CC4-993844FF65CD}"/>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505860" name="Rectangle 4">
            <a:extLst>
              <a:ext uri="{FF2B5EF4-FFF2-40B4-BE49-F238E27FC236}">
                <a16:creationId xmlns:a16="http://schemas.microsoft.com/office/drawing/2014/main" id="{E2FFBDF9-F304-45D2-A3D0-8D3014ABA98E}"/>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mc:AlternateContent xmlns:mc="http://schemas.openxmlformats.org/markup-compatibility/2006" xmlns:a14="http://schemas.microsoft.com/office/drawing/2010/main">
        <mc:Choice Requires="a14">
          <p:sp>
            <p:nvSpPr>
              <p:cNvPr id="505861" name="Text Box 5">
                <a:extLst>
                  <a:ext uri="{FF2B5EF4-FFF2-40B4-BE49-F238E27FC236}">
                    <a16:creationId xmlns:a16="http://schemas.microsoft.com/office/drawing/2014/main" id="{79A37635-F385-4693-92C7-05CC5181B5BA}"/>
                  </a:ext>
                </a:extLst>
              </p:cNvPr>
              <p:cNvSpPr txBox="1">
                <a:spLocks noChangeArrowheads="1"/>
              </p:cNvSpPr>
              <p:nvPr/>
            </p:nvSpPr>
            <p:spPr bwMode="auto">
              <a:xfrm>
                <a:off x="381000" y="762000"/>
                <a:ext cx="8153400" cy="148438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just">
                  <a:spcBef>
                    <a:spcPct val="50000"/>
                  </a:spcBef>
                </a:pPr>
                <a:r>
                  <a:rPr lang="en-US" altLang="ru-RU" sz="2800" dirty="0">
                    <a:cs typeface="Times New Roman" panose="02020603050405020304" pitchFamily="18" charset="0"/>
                  </a:rPr>
                  <a:t>	</a:t>
                </a:r>
                <a:r>
                  <a:rPr lang="ru-RU" altLang="ru-RU" sz="2800" dirty="0">
                    <a:cs typeface="Times New Roman" panose="02020603050405020304" pitchFamily="18" charset="0"/>
                  </a:rPr>
                  <a:t>Какую кривую задают параметрические уравнения</a:t>
                </a:r>
                <a:r>
                  <a:rPr lang="ru-RU" altLang="ru-RU" sz="2800" dirty="0"/>
                  <a:t> </a:t>
                </a:r>
                <a14:m>
                  <m:oMath xmlns:m="http://schemas.openxmlformats.org/officeDocument/2006/math">
                    <m:d>
                      <m:dPr>
                        <m:begChr m:val="{"/>
                        <m:endChr m:val=""/>
                        <m:ctrlPr>
                          <a:rPr lang="ru-RU" altLang="ru-RU" sz="2800" i="1" smtClean="0">
                            <a:latin typeface="Cambria Math" panose="02040503050406030204" pitchFamily="18" charset="0"/>
                          </a:rPr>
                        </m:ctrlPr>
                      </m:dPr>
                      <m:e>
                        <m:eqArr>
                          <m:eqArrPr>
                            <m:ctrlPr>
                              <a:rPr lang="ru-RU" altLang="ru-RU" sz="2800" i="1" smtClean="0">
                                <a:latin typeface="Cambria Math" panose="02040503050406030204" pitchFamily="18" charset="0"/>
                              </a:rPr>
                            </m:ctrlPr>
                          </m:eqArrPr>
                          <m:e>
                            <m:r>
                              <a:rPr lang="en-US" altLang="ru-RU" sz="2800" b="0" i="1" smtClean="0">
                                <a:latin typeface="Cambria Math" panose="02040503050406030204" pitchFamily="18" charset="0"/>
                              </a:rPr>
                              <m:t>𝑥</m:t>
                            </m:r>
                            <m:r>
                              <a:rPr lang="en-US" altLang="ru-RU" sz="2800" b="0" i="1" smtClean="0">
                                <a:latin typeface="Cambria Math" panose="02040503050406030204" pitchFamily="18" charset="0"/>
                              </a:rPr>
                              <m:t>=</m:t>
                            </m:r>
                            <m:func>
                              <m:funcPr>
                                <m:ctrlPr>
                                  <a:rPr lang="en-US" altLang="ru-RU" sz="2800" b="0" i="1" smtClean="0">
                                    <a:latin typeface="Cambria Math" panose="02040503050406030204" pitchFamily="18" charset="0"/>
                                  </a:rPr>
                                </m:ctrlPr>
                              </m:funcPr>
                              <m:fName>
                                <m:r>
                                  <a:rPr lang="en-US" altLang="ru-RU" sz="2800" b="0" i="1" smtClean="0">
                                    <a:latin typeface="Cambria Math" panose="02040503050406030204" pitchFamily="18" charset="0"/>
                                  </a:rPr>
                                  <m:t>𝑅</m:t>
                                </m:r>
                                <m:r>
                                  <m:rPr>
                                    <m:sty m:val="p"/>
                                  </m:rPr>
                                  <a:rPr lang="en-US" altLang="ru-RU" sz="2800" b="0" i="0" smtClean="0">
                                    <a:latin typeface="Cambria Math" panose="02040503050406030204" pitchFamily="18" charset="0"/>
                                  </a:rPr>
                                  <m:t>sin</m:t>
                                </m:r>
                              </m:fName>
                              <m:e>
                                <m:r>
                                  <a:rPr lang="en-US" altLang="ru-RU" sz="2800" b="0" i="1" smtClean="0">
                                    <a:latin typeface="Cambria Math" panose="02040503050406030204" pitchFamily="18" charset="0"/>
                                  </a:rPr>
                                  <m:t>𝑡</m:t>
                                </m:r>
                                <m:r>
                                  <a:rPr lang="en-US" altLang="ru-RU" sz="2800" b="0" i="1" smtClean="0">
                                    <a:latin typeface="Cambria Math" panose="02040503050406030204" pitchFamily="18" charset="0"/>
                                  </a:rPr>
                                  <m:t>,</m:t>
                                </m:r>
                              </m:e>
                            </m:func>
                          </m:e>
                          <m:e>
                            <m:r>
                              <a:rPr lang="en-US" altLang="ru-RU" sz="2800" b="0" i="1" smtClean="0">
                                <a:latin typeface="Cambria Math" panose="02040503050406030204" pitchFamily="18" charset="0"/>
                              </a:rPr>
                              <m:t>𝑦</m:t>
                            </m:r>
                            <m:r>
                              <a:rPr lang="en-US" altLang="ru-RU" sz="2800" b="0" i="1" smtClean="0">
                                <a:latin typeface="Cambria Math" panose="02040503050406030204" pitchFamily="18" charset="0"/>
                              </a:rPr>
                              <m:t>=</m:t>
                            </m:r>
                            <m:func>
                              <m:funcPr>
                                <m:ctrlPr>
                                  <a:rPr lang="en-US" altLang="ru-RU" sz="2800" b="0" i="1" smtClean="0">
                                    <a:latin typeface="Cambria Math" panose="02040503050406030204" pitchFamily="18" charset="0"/>
                                  </a:rPr>
                                </m:ctrlPr>
                              </m:funcPr>
                              <m:fName>
                                <m:r>
                                  <a:rPr lang="en-US" altLang="ru-RU" sz="2800" b="0" i="1" smtClean="0">
                                    <a:latin typeface="Cambria Math" panose="02040503050406030204" pitchFamily="18" charset="0"/>
                                  </a:rPr>
                                  <m:t>𝑅</m:t>
                                </m:r>
                                <m:r>
                                  <m:rPr>
                                    <m:sty m:val="p"/>
                                  </m:rPr>
                                  <a:rPr lang="en-US" altLang="ru-RU" sz="2800" b="0" i="0" smtClean="0">
                                    <a:latin typeface="Cambria Math" panose="02040503050406030204" pitchFamily="18" charset="0"/>
                                  </a:rPr>
                                  <m:t>cos</m:t>
                                </m:r>
                              </m:fName>
                              <m:e>
                                <m:r>
                                  <a:rPr lang="en-US" altLang="ru-RU" sz="2800" b="0" i="1" smtClean="0">
                                    <a:latin typeface="Cambria Math" panose="02040503050406030204" pitchFamily="18" charset="0"/>
                                  </a:rPr>
                                  <m:t>𝑡</m:t>
                                </m:r>
                              </m:e>
                            </m:func>
                          </m:e>
                        </m:eqArr>
                      </m:e>
                    </m:d>
                  </m:oMath>
                </a14:m>
                <a:r>
                  <a:rPr lang="ru-RU" altLang="ru-RU" sz="2800" dirty="0">
                    <a:cs typeface="Times New Roman" panose="02020603050405020304" pitchFamily="18" charset="0"/>
                  </a:rPr>
                  <a:t>? </a:t>
                </a:r>
              </a:p>
            </p:txBody>
          </p:sp>
        </mc:Choice>
        <mc:Fallback xmlns="">
          <p:sp>
            <p:nvSpPr>
              <p:cNvPr id="505861" name="Text Box 5">
                <a:extLst>
                  <a:ext uri="{FF2B5EF4-FFF2-40B4-BE49-F238E27FC236}">
                    <a16:creationId xmlns:a16="http://schemas.microsoft.com/office/drawing/2014/main" id="{79A37635-F385-4693-92C7-05CC5181B5BA}"/>
                  </a:ext>
                </a:extLst>
              </p:cNvPr>
              <p:cNvSpPr txBox="1">
                <a:spLocks noRot="1" noChangeAspect="1" noMove="1" noResize="1" noEditPoints="1" noAdjustHandles="1" noChangeArrowheads="1" noChangeShapeType="1" noTextEdit="1"/>
              </p:cNvSpPr>
              <p:nvPr/>
            </p:nvSpPr>
            <p:spPr bwMode="auto">
              <a:xfrm>
                <a:off x="381000" y="762000"/>
                <a:ext cx="8153400" cy="1484381"/>
              </a:xfrm>
              <a:prstGeom prst="rect">
                <a:avLst/>
              </a:prstGeom>
              <a:blipFill>
                <a:blip r:embed="rId3"/>
                <a:stretch>
                  <a:fillRect l="-1571" t="-4098" r="-149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grpSp>
        <p:nvGrpSpPr>
          <p:cNvPr id="2" name="Группа 1">
            <a:extLst>
              <a:ext uri="{FF2B5EF4-FFF2-40B4-BE49-F238E27FC236}">
                <a16:creationId xmlns:a16="http://schemas.microsoft.com/office/drawing/2014/main" id="{884A5106-120A-4F3B-B715-60294FC892D6}"/>
              </a:ext>
            </a:extLst>
          </p:cNvPr>
          <p:cNvGrpSpPr/>
          <p:nvPr/>
        </p:nvGrpSpPr>
        <p:grpSpPr>
          <a:xfrm>
            <a:off x="533400" y="2130431"/>
            <a:ext cx="5785840" cy="3267937"/>
            <a:chOff x="533400" y="2130431"/>
            <a:chExt cx="5785840" cy="3267937"/>
          </a:xfrm>
        </p:grpSpPr>
        <p:sp>
          <p:nvSpPr>
            <p:cNvPr id="505862" name="Text Box 6">
              <a:extLst>
                <a:ext uri="{FF2B5EF4-FFF2-40B4-BE49-F238E27FC236}">
                  <a16:creationId xmlns:a16="http://schemas.microsoft.com/office/drawing/2014/main" id="{7896F417-E1FA-4388-877F-CAFC8B435435}"/>
                </a:ext>
              </a:extLst>
            </p:cNvPr>
            <p:cNvSpPr txBox="1">
              <a:spLocks noChangeArrowheads="1"/>
            </p:cNvSpPr>
            <p:nvPr/>
          </p:nvSpPr>
          <p:spPr bwMode="auto">
            <a:xfrm>
              <a:off x="533400" y="4941168"/>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dirty="0">
                  <a:solidFill>
                    <a:srgbClr val="FF3300"/>
                  </a:solidFill>
                </a:rPr>
                <a:t>Ответ. </a:t>
              </a:r>
              <a:r>
                <a:rPr lang="ru-RU" altLang="ru-RU" dirty="0"/>
                <a:t>Окружность.</a:t>
              </a:r>
            </a:p>
          </p:txBody>
        </p:sp>
        <p:pic>
          <p:nvPicPr>
            <p:cNvPr id="8" name="Рисунок 7">
              <a:extLst>
                <a:ext uri="{FF2B5EF4-FFF2-40B4-BE49-F238E27FC236}">
                  <a16:creationId xmlns:a16="http://schemas.microsoft.com/office/drawing/2014/main" id="{4714CEDC-1386-415B-ADE6-912A1D1E501D}"/>
                </a:ext>
              </a:extLst>
            </p:cNvPr>
            <p:cNvPicPr>
              <a:picLocks noChangeAspect="1"/>
            </p:cNvPicPr>
            <p:nvPr/>
          </p:nvPicPr>
          <p:blipFill>
            <a:blip r:embed="rId4"/>
            <a:stretch>
              <a:fillRect/>
            </a:stretch>
          </p:blipFill>
          <p:spPr>
            <a:xfrm>
              <a:off x="3059832" y="2130431"/>
              <a:ext cx="3259408" cy="2800071"/>
            </a:xfrm>
            <a:prstGeom prst="rect">
              <a:avLst/>
            </a:prstGeom>
          </p:spPr>
        </p:pic>
      </p:grpSp>
    </p:spTree>
    <p:extLst>
      <p:ext uri="{BB962C8B-B14F-4D97-AF65-F5344CB8AC3E}">
        <p14:creationId xmlns:p14="http://schemas.microsoft.com/office/powerpoint/2010/main" val="92044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a:extLst>
              <a:ext uri="{FF2B5EF4-FFF2-40B4-BE49-F238E27FC236}">
                <a16:creationId xmlns:a16="http://schemas.microsoft.com/office/drawing/2014/main" id="{11114E8E-6457-4D79-9096-D26B102BC6F0}"/>
              </a:ext>
            </a:extLst>
          </p:cNvPr>
          <p:cNvSpPr>
            <a:spLocks noGrp="1" noChangeArrowheads="1"/>
          </p:cNvSpPr>
          <p:nvPr>
            <p:ph type="title"/>
          </p:nvPr>
        </p:nvSpPr>
        <p:spPr>
          <a:xfrm>
            <a:off x="685800" y="152400"/>
            <a:ext cx="7772400" cy="457200"/>
          </a:xfrm>
        </p:spPr>
        <p:txBody>
          <a:bodyPr/>
          <a:lstStyle/>
          <a:p>
            <a:r>
              <a:rPr lang="ru-RU" altLang="ru-RU" sz="3600" dirty="0">
                <a:solidFill>
                  <a:srgbClr val="FF3300"/>
                </a:solidFill>
              </a:rPr>
              <a:t>Упражнение 8</a:t>
            </a:r>
          </a:p>
        </p:txBody>
      </p:sp>
      <p:sp>
        <p:nvSpPr>
          <p:cNvPr id="505859" name="Rectangle 3">
            <a:extLst>
              <a:ext uri="{FF2B5EF4-FFF2-40B4-BE49-F238E27FC236}">
                <a16:creationId xmlns:a16="http://schemas.microsoft.com/office/drawing/2014/main" id="{09B16FA9-295E-44AC-8CC4-993844FF65CD}"/>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505860" name="Rectangle 4">
            <a:extLst>
              <a:ext uri="{FF2B5EF4-FFF2-40B4-BE49-F238E27FC236}">
                <a16:creationId xmlns:a16="http://schemas.microsoft.com/office/drawing/2014/main" id="{E2FFBDF9-F304-45D2-A3D0-8D3014ABA98E}"/>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mc:AlternateContent xmlns:mc="http://schemas.openxmlformats.org/markup-compatibility/2006" xmlns:a14="http://schemas.microsoft.com/office/drawing/2010/main">
        <mc:Choice Requires="a14">
          <p:sp>
            <p:nvSpPr>
              <p:cNvPr id="505861" name="Text Box 5">
                <a:extLst>
                  <a:ext uri="{FF2B5EF4-FFF2-40B4-BE49-F238E27FC236}">
                    <a16:creationId xmlns:a16="http://schemas.microsoft.com/office/drawing/2014/main" id="{79A37635-F385-4693-92C7-05CC5181B5BA}"/>
                  </a:ext>
                </a:extLst>
              </p:cNvPr>
              <p:cNvSpPr txBox="1">
                <a:spLocks noChangeArrowheads="1"/>
              </p:cNvSpPr>
              <p:nvPr/>
            </p:nvSpPr>
            <p:spPr bwMode="auto">
              <a:xfrm>
                <a:off x="0" y="669464"/>
                <a:ext cx="9144000" cy="254018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ts val="0"/>
                  </a:spcBef>
                </a:pPr>
                <a:r>
                  <a:rPr lang="en-US" altLang="ru-RU" sz="2800" dirty="0">
                    <a:cs typeface="Times New Roman" panose="02020603050405020304" pitchFamily="18" charset="0"/>
                  </a:rPr>
                  <a:t>	</a:t>
                </a:r>
                <a:r>
                  <a:rPr lang="ru-RU" altLang="ru-RU" dirty="0">
                    <a:cs typeface="Times New Roman" panose="02020603050405020304" pitchFamily="18" charset="0"/>
                  </a:rPr>
                  <a:t> Чем движение точки, задаваемое уравнениями</a:t>
                </a:r>
              </a:p>
              <a:p>
                <a:pPr algn="ctr">
                  <a:spcBef>
                    <a:spcPts val="0"/>
                  </a:spcBef>
                </a:pPr>
                <a14:m>
                  <m:oMath xmlns:m="http://schemas.openxmlformats.org/officeDocument/2006/math">
                    <m:d>
                      <m:dPr>
                        <m:begChr m:val="{"/>
                        <m:endChr m:val=""/>
                        <m:ctrlPr>
                          <a:rPr lang="ru-RU" altLang="ru-RU" i="1">
                            <a:latin typeface="Cambria Math" panose="02040503050406030204" pitchFamily="18" charset="0"/>
                          </a:rPr>
                        </m:ctrlPr>
                      </m:dPr>
                      <m:e>
                        <m:eqArr>
                          <m:eqArrPr>
                            <m:ctrlPr>
                              <a:rPr lang="ru-RU" altLang="ru-RU" i="1">
                                <a:latin typeface="Cambria Math" panose="02040503050406030204" pitchFamily="18" charset="0"/>
                              </a:rPr>
                            </m:ctrlPr>
                          </m:eqArrPr>
                          <m:e>
                            <m:r>
                              <a:rPr lang="en-US" altLang="ru-RU" i="1">
                                <a:latin typeface="Cambria Math" panose="02040503050406030204" pitchFamily="18" charset="0"/>
                              </a:rPr>
                              <m:t>𝑥</m:t>
                            </m:r>
                            <m:r>
                              <a:rPr lang="en-US" altLang="ru-RU" i="1">
                                <a:latin typeface="Cambria Math" panose="02040503050406030204" pitchFamily="18" charset="0"/>
                              </a:rPr>
                              <m:t>=</m:t>
                            </m:r>
                            <m:func>
                              <m:funcPr>
                                <m:ctrlPr>
                                  <a:rPr lang="en-US" altLang="ru-RU" i="1">
                                    <a:latin typeface="Cambria Math" panose="02040503050406030204" pitchFamily="18" charset="0"/>
                                  </a:rPr>
                                </m:ctrlPr>
                              </m:funcPr>
                              <m:fName>
                                <m:r>
                                  <a:rPr lang="en-US" altLang="ru-RU" i="1">
                                    <a:latin typeface="Cambria Math" panose="02040503050406030204" pitchFamily="18" charset="0"/>
                                  </a:rPr>
                                  <m:t>𝑅</m:t>
                                </m:r>
                                <m:r>
                                  <m:rPr>
                                    <m:sty m:val="p"/>
                                  </m:rPr>
                                  <a:rPr lang="en-US" altLang="ru-RU">
                                    <a:latin typeface="Cambria Math" panose="02040503050406030204" pitchFamily="18" charset="0"/>
                                  </a:rPr>
                                  <m:t>sin</m:t>
                                </m:r>
                              </m:fName>
                              <m:e>
                                <m:r>
                                  <a:rPr lang="en-US" altLang="ru-RU" i="1">
                                    <a:latin typeface="Cambria Math" panose="02040503050406030204" pitchFamily="18" charset="0"/>
                                  </a:rPr>
                                  <m:t>𝑡</m:t>
                                </m:r>
                                <m:r>
                                  <a:rPr lang="en-US" altLang="ru-RU" i="1">
                                    <a:latin typeface="Cambria Math" panose="02040503050406030204" pitchFamily="18" charset="0"/>
                                  </a:rPr>
                                  <m:t>,</m:t>
                                </m:r>
                              </m:e>
                            </m:func>
                          </m:e>
                          <m:e>
                            <m:r>
                              <a:rPr lang="en-US" altLang="ru-RU" i="1">
                                <a:latin typeface="Cambria Math" panose="02040503050406030204" pitchFamily="18" charset="0"/>
                              </a:rPr>
                              <m:t>𝑦</m:t>
                            </m:r>
                            <m:r>
                              <a:rPr lang="en-US" altLang="ru-RU" i="1">
                                <a:latin typeface="Cambria Math" panose="02040503050406030204" pitchFamily="18" charset="0"/>
                              </a:rPr>
                              <m:t>=</m:t>
                            </m:r>
                            <m:func>
                              <m:funcPr>
                                <m:ctrlPr>
                                  <a:rPr lang="en-US" altLang="ru-RU" i="1">
                                    <a:latin typeface="Cambria Math" panose="02040503050406030204" pitchFamily="18" charset="0"/>
                                  </a:rPr>
                                </m:ctrlPr>
                              </m:funcPr>
                              <m:fName>
                                <m:r>
                                  <a:rPr lang="en-US" altLang="ru-RU" i="1">
                                    <a:latin typeface="Cambria Math" panose="02040503050406030204" pitchFamily="18" charset="0"/>
                                  </a:rPr>
                                  <m:t>𝑅</m:t>
                                </m:r>
                                <m:r>
                                  <m:rPr>
                                    <m:sty m:val="p"/>
                                  </m:rPr>
                                  <a:rPr lang="en-US" altLang="ru-RU">
                                    <a:latin typeface="Cambria Math" panose="02040503050406030204" pitchFamily="18" charset="0"/>
                                  </a:rPr>
                                  <m:t>cos</m:t>
                                </m:r>
                              </m:fName>
                              <m:e>
                                <m:r>
                                  <a:rPr lang="en-US" altLang="ru-RU" i="1">
                                    <a:latin typeface="Cambria Math" panose="02040503050406030204" pitchFamily="18" charset="0"/>
                                  </a:rPr>
                                  <m:t>𝑡</m:t>
                                </m:r>
                                <m:r>
                                  <a:rPr lang="en-US" altLang="ru-RU" b="0" i="0" smtClean="0">
                                    <a:latin typeface="Cambria Math" panose="02040503050406030204" pitchFamily="18" charset="0"/>
                                  </a:rPr>
                                  <m:t>,</m:t>
                                </m:r>
                              </m:e>
                            </m:func>
                          </m:e>
                        </m:eqArr>
                      </m:e>
                    </m:d>
                  </m:oMath>
                </a14:m>
                <a:r>
                  <a:rPr lang="ru-RU" altLang="ru-RU" dirty="0">
                    <a:cs typeface="Times New Roman" panose="02020603050405020304" pitchFamily="18" charset="0"/>
                  </a:rPr>
                  <a:t> </a:t>
                </a:r>
              </a:p>
              <a:p>
                <a:pPr algn="ctr">
                  <a:spcBef>
                    <a:spcPts val="0"/>
                  </a:spcBef>
                </a:pPr>
                <a:r>
                  <a:rPr lang="ru-RU" altLang="ru-RU" dirty="0">
                    <a:cs typeface="Times New Roman" panose="02020603050405020304" pitchFamily="18" charset="0"/>
                  </a:rPr>
                  <a:t>отличается от движения точки, задаваемого уравнениями </a:t>
                </a:r>
                <a14:m>
                  <m:oMath xmlns:m="http://schemas.openxmlformats.org/officeDocument/2006/math">
                    <m:d>
                      <m:dPr>
                        <m:begChr m:val="{"/>
                        <m:endChr m:val=""/>
                        <m:ctrlPr>
                          <a:rPr lang="ru-RU" altLang="ru-RU" i="1">
                            <a:latin typeface="Cambria Math" panose="02040503050406030204" pitchFamily="18" charset="0"/>
                          </a:rPr>
                        </m:ctrlPr>
                      </m:dPr>
                      <m:e>
                        <m:eqArr>
                          <m:eqArrPr>
                            <m:ctrlPr>
                              <a:rPr lang="ru-RU" altLang="ru-RU" i="1">
                                <a:latin typeface="Cambria Math" panose="02040503050406030204" pitchFamily="18" charset="0"/>
                              </a:rPr>
                            </m:ctrlPr>
                          </m:eqArrPr>
                          <m:e>
                            <m:r>
                              <a:rPr lang="en-US" altLang="ru-RU" i="1">
                                <a:latin typeface="Cambria Math" panose="02040503050406030204" pitchFamily="18" charset="0"/>
                              </a:rPr>
                              <m:t>𝑥</m:t>
                            </m:r>
                            <m:r>
                              <a:rPr lang="en-US" altLang="ru-RU" i="1">
                                <a:latin typeface="Cambria Math" panose="02040503050406030204" pitchFamily="18" charset="0"/>
                              </a:rPr>
                              <m:t>=</m:t>
                            </m:r>
                            <m:func>
                              <m:funcPr>
                                <m:ctrlPr>
                                  <a:rPr lang="en-US" altLang="ru-RU" i="1">
                                    <a:latin typeface="Cambria Math" panose="02040503050406030204" pitchFamily="18" charset="0"/>
                                  </a:rPr>
                                </m:ctrlPr>
                              </m:funcPr>
                              <m:fName>
                                <m:r>
                                  <a:rPr lang="en-US" altLang="ru-RU" i="1">
                                    <a:latin typeface="Cambria Math" panose="02040503050406030204" pitchFamily="18" charset="0"/>
                                  </a:rPr>
                                  <m:t>𝑅</m:t>
                                </m:r>
                                <m:r>
                                  <m:rPr>
                                    <m:sty m:val="p"/>
                                  </m:rPr>
                                  <a:rPr lang="en-US" altLang="ru-RU">
                                    <a:latin typeface="Cambria Math" panose="02040503050406030204" pitchFamily="18" charset="0"/>
                                  </a:rPr>
                                  <m:t>cos</m:t>
                                </m:r>
                              </m:fName>
                              <m:e>
                                <m:r>
                                  <a:rPr lang="en-US" altLang="ru-RU" i="1">
                                    <a:latin typeface="Cambria Math" panose="02040503050406030204" pitchFamily="18" charset="0"/>
                                  </a:rPr>
                                  <m:t>𝑡</m:t>
                                </m:r>
                                <m:r>
                                  <a:rPr lang="en-US" altLang="ru-RU" i="1">
                                    <a:latin typeface="Cambria Math" panose="02040503050406030204" pitchFamily="18" charset="0"/>
                                  </a:rPr>
                                  <m:t>,</m:t>
                                </m:r>
                              </m:e>
                            </m:func>
                          </m:e>
                          <m:e>
                            <m:r>
                              <a:rPr lang="en-US" altLang="ru-RU" i="1">
                                <a:latin typeface="Cambria Math" panose="02040503050406030204" pitchFamily="18" charset="0"/>
                              </a:rPr>
                              <m:t>𝑦</m:t>
                            </m:r>
                            <m:r>
                              <a:rPr lang="en-US" altLang="ru-RU" i="1">
                                <a:latin typeface="Cambria Math" panose="02040503050406030204" pitchFamily="18" charset="0"/>
                              </a:rPr>
                              <m:t>=</m:t>
                            </m:r>
                            <m:func>
                              <m:funcPr>
                                <m:ctrlPr>
                                  <a:rPr lang="en-US" altLang="ru-RU" i="1">
                                    <a:latin typeface="Cambria Math" panose="02040503050406030204" pitchFamily="18" charset="0"/>
                                  </a:rPr>
                                </m:ctrlPr>
                              </m:funcPr>
                              <m:fName>
                                <m:r>
                                  <a:rPr lang="en-US" altLang="ru-RU" i="1">
                                    <a:latin typeface="Cambria Math" panose="02040503050406030204" pitchFamily="18" charset="0"/>
                                  </a:rPr>
                                  <m:t>𝑅</m:t>
                                </m:r>
                                <m:r>
                                  <m:rPr>
                                    <m:sty m:val="p"/>
                                  </m:rPr>
                                  <a:rPr lang="en-US" altLang="ru-RU">
                                    <a:latin typeface="Cambria Math" panose="02040503050406030204" pitchFamily="18" charset="0"/>
                                  </a:rPr>
                                  <m:t>sin</m:t>
                                </m:r>
                              </m:fName>
                              <m:e>
                                <m:r>
                                  <a:rPr lang="en-US" altLang="ru-RU" i="1">
                                    <a:latin typeface="Cambria Math" panose="02040503050406030204" pitchFamily="18" charset="0"/>
                                  </a:rPr>
                                  <m:t>𝑡</m:t>
                                </m:r>
                              </m:e>
                            </m:func>
                          </m:e>
                        </m:eqArr>
                      </m:e>
                    </m:d>
                  </m:oMath>
                </a14:m>
                <a:r>
                  <a:rPr lang="ru-RU" altLang="ru-RU" dirty="0">
                    <a:cs typeface="Times New Roman" panose="02020603050405020304" pitchFamily="18" charset="0"/>
                  </a:rPr>
                  <a:t>? </a:t>
                </a:r>
              </a:p>
            </p:txBody>
          </p:sp>
        </mc:Choice>
        <mc:Fallback xmlns="">
          <p:sp>
            <p:nvSpPr>
              <p:cNvPr id="505861" name="Text Box 5">
                <a:extLst>
                  <a:ext uri="{FF2B5EF4-FFF2-40B4-BE49-F238E27FC236}">
                    <a16:creationId xmlns:a16="http://schemas.microsoft.com/office/drawing/2014/main" id="{79A37635-F385-4693-92C7-05CC5181B5BA}"/>
                  </a:ext>
                </a:extLst>
              </p:cNvPr>
              <p:cNvSpPr txBox="1">
                <a:spLocks noRot="1" noChangeAspect="1" noMove="1" noResize="1" noEditPoints="1" noAdjustHandles="1" noChangeArrowheads="1" noChangeShapeType="1" noTextEdit="1"/>
              </p:cNvSpPr>
              <p:nvPr/>
            </p:nvSpPr>
            <p:spPr bwMode="auto">
              <a:xfrm>
                <a:off x="0" y="669464"/>
                <a:ext cx="9144000" cy="2540183"/>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505862" name="Text Box 6">
            <a:extLst>
              <a:ext uri="{FF2B5EF4-FFF2-40B4-BE49-F238E27FC236}">
                <a16:creationId xmlns:a16="http://schemas.microsoft.com/office/drawing/2014/main" id="{7896F417-E1FA-4388-877F-CAFC8B435435}"/>
              </a:ext>
            </a:extLst>
          </p:cNvPr>
          <p:cNvSpPr txBox="1">
            <a:spLocks noChangeArrowheads="1"/>
          </p:cNvSpPr>
          <p:nvPr/>
        </p:nvSpPr>
        <p:spPr bwMode="auto">
          <a:xfrm>
            <a:off x="533400" y="4941168"/>
            <a:ext cx="8431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altLang="ru-RU" dirty="0">
                <a:solidFill>
                  <a:srgbClr val="FF3300"/>
                </a:solidFill>
              </a:rPr>
              <a:t>Ответ. </a:t>
            </a:r>
            <a:r>
              <a:rPr lang="ru-RU" altLang="ru-RU" dirty="0"/>
              <a:t>Движение происходит в другую сторону.</a:t>
            </a:r>
          </a:p>
        </p:txBody>
      </p:sp>
    </p:spTree>
    <p:extLst>
      <p:ext uri="{BB962C8B-B14F-4D97-AF65-F5344CB8AC3E}">
        <p14:creationId xmlns:p14="http://schemas.microsoft.com/office/powerpoint/2010/main" val="29631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05862"/>
                                        </p:tgtEl>
                                        <p:attrNameLst>
                                          <p:attrName>style.visibility</p:attrName>
                                        </p:attrNameLst>
                                      </p:cBhvr>
                                      <p:to>
                                        <p:strVal val="visible"/>
                                      </p:to>
                                    </p:set>
                                    <p:animEffect transition="in" filter="wipe(up)">
                                      <p:cBhvr>
                                        <p:cTn id="7" dur="500"/>
                                        <p:tgtEl>
                                          <p:spTgt spid="505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6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a:extLst>
              <a:ext uri="{FF2B5EF4-FFF2-40B4-BE49-F238E27FC236}">
                <a16:creationId xmlns:a16="http://schemas.microsoft.com/office/drawing/2014/main" id="{11114E8E-6457-4D79-9096-D26B102BC6F0}"/>
              </a:ext>
            </a:extLst>
          </p:cNvPr>
          <p:cNvSpPr>
            <a:spLocks noGrp="1" noChangeArrowheads="1"/>
          </p:cNvSpPr>
          <p:nvPr>
            <p:ph type="title"/>
          </p:nvPr>
        </p:nvSpPr>
        <p:spPr>
          <a:xfrm>
            <a:off x="685800" y="152400"/>
            <a:ext cx="7772400" cy="457200"/>
          </a:xfrm>
        </p:spPr>
        <p:txBody>
          <a:bodyPr/>
          <a:lstStyle/>
          <a:p>
            <a:r>
              <a:rPr lang="ru-RU" altLang="ru-RU" sz="3600" dirty="0">
                <a:solidFill>
                  <a:srgbClr val="FF3300"/>
                </a:solidFill>
              </a:rPr>
              <a:t>Упражнение 9</a:t>
            </a:r>
          </a:p>
        </p:txBody>
      </p:sp>
      <p:sp>
        <p:nvSpPr>
          <p:cNvPr id="505859" name="Rectangle 3">
            <a:extLst>
              <a:ext uri="{FF2B5EF4-FFF2-40B4-BE49-F238E27FC236}">
                <a16:creationId xmlns:a16="http://schemas.microsoft.com/office/drawing/2014/main" id="{09B16FA9-295E-44AC-8CC4-993844FF65CD}"/>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505860" name="Rectangle 4">
            <a:extLst>
              <a:ext uri="{FF2B5EF4-FFF2-40B4-BE49-F238E27FC236}">
                <a16:creationId xmlns:a16="http://schemas.microsoft.com/office/drawing/2014/main" id="{E2FFBDF9-F304-45D2-A3D0-8D3014ABA98E}"/>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mc:AlternateContent xmlns:mc="http://schemas.openxmlformats.org/markup-compatibility/2006" xmlns:a14="http://schemas.microsoft.com/office/drawing/2010/main">
        <mc:Choice Requires="a14">
          <p:sp>
            <p:nvSpPr>
              <p:cNvPr id="505861" name="Text Box 5">
                <a:extLst>
                  <a:ext uri="{FF2B5EF4-FFF2-40B4-BE49-F238E27FC236}">
                    <a16:creationId xmlns:a16="http://schemas.microsoft.com/office/drawing/2014/main" id="{79A37635-F385-4693-92C7-05CC5181B5BA}"/>
                  </a:ext>
                </a:extLst>
              </p:cNvPr>
              <p:cNvSpPr txBox="1">
                <a:spLocks noChangeArrowheads="1"/>
              </p:cNvSpPr>
              <p:nvPr/>
            </p:nvSpPr>
            <p:spPr bwMode="auto">
              <a:xfrm>
                <a:off x="0" y="762000"/>
                <a:ext cx="9144000" cy="148438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ts val="0"/>
                  </a:spcBef>
                </a:pPr>
                <a:r>
                  <a:rPr lang="en-US" altLang="ru-RU" sz="2800" dirty="0">
                    <a:cs typeface="Times New Roman" panose="02020603050405020304" pitchFamily="18" charset="0"/>
                  </a:rPr>
                  <a:t>	</a:t>
                </a:r>
                <a:r>
                  <a:rPr lang="ru-RU" altLang="ru-RU" sz="2800" dirty="0">
                    <a:cs typeface="Times New Roman" panose="02020603050405020304" pitchFamily="18" charset="0"/>
                  </a:rPr>
                  <a:t>Какую кривую задают параметрические уравнения</a:t>
                </a:r>
              </a:p>
              <a:p>
                <a:pPr algn="ctr">
                  <a:spcBef>
                    <a:spcPts val="0"/>
                  </a:spcBef>
                </a:pPr>
                <a:r>
                  <a:rPr lang="ru-RU" altLang="ru-RU" sz="2800" dirty="0"/>
                  <a:t> </a:t>
                </a:r>
                <a14:m>
                  <m:oMath xmlns:m="http://schemas.openxmlformats.org/officeDocument/2006/math">
                    <m:d>
                      <m:dPr>
                        <m:begChr m:val="{"/>
                        <m:endChr m:val=""/>
                        <m:ctrlPr>
                          <a:rPr lang="ru-RU" altLang="ru-RU" sz="2800" i="1" smtClean="0">
                            <a:latin typeface="Cambria Math" panose="02040503050406030204" pitchFamily="18" charset="0"/>
                          </a:rPr>
                        </m:ctrlPr>
                      </m:dPr>
                      <m:e>
                        <m:eqArr>
                          <m:eqArrPr>
                            <m:ctrlPr>
                              <a:rPr lang="ru-RU" altLang="ru-RU" sz="2800" i="1" smtClean="0">
                                <a:latin typeface="Cambria Math" panose="02040503050406030204" pitchFamily="18" charset="0"/>
                              </a:rPr>
                            </m:ctrlPr>
                          </m:eqArrPr>
                          <m:e>
                            <m:r>
                              <a:rPr lang="en-US" altLang="ru-RU" sz="2800" b="0" i="1" smtClean="0">
                                <a:latin typeface="Cambria Math" panose="02040503050406030204" pitchFamily="18" charset="0"/>
                              </a:rPr>
                              <m:t>𝑥</m:t>
                            </m:r>
                            <m:r>
                              <a:rPr lang="en-US" altLang="ru-RU" sz="2800" b="0" i="1" smtClean="0">
                                <a:latin typeface="Cambria Math" panose="02040503050406030204" pitchFamily="18" charset="0"/>
                              </a:rPr>
                              <m:t>=</m:t>
                            </m:r>
                            <m:func>
                              <m:funcPr>
                                <m:ctrlPr>
                                  <a:rPr lang="en-US" altLang="ru-RU" sz="2800" b="0" i="1" smtClean="0">
                                    <a:latin typeface="Cambria Math" panose="02040503050406030204" pitchFamily="18" charset="0"/>
                                  </a:rPr>
                                </m:ctrlPr>
                              </m:funcPr>
                              <m:fName>
                                <m:r>
                                  <a:rPr lang="en-US" altLang="ru-RU" sz="2800" b="0" i="1" smtClean="0">
                                    <a:latin typeface="Cambria Math" panose="02040503050406030204" pitchFamily="18" charset="0"/>
                                  </a:rPr>
                                  <m:t>𝑎</m:t>
                                </m:r>
                                <m:r>
                                  <m:rPr>
                                    <m:sty m:val="p"/>
                                  </m:rPr>
                                  <a:rPr lang="en-US" altLang="ru-RU" sz="2800" b="0" i="0" smtClean="0">
                                    <a:latin typeface="Cambria Math" panose="02040503050406030204" pitchFamily="18" charset="0"/>
                                  </a:rPr>
                                  <m:t>cos</m:t>
                                </m:r>
                              </m:fName>
                              <m:e>
                                <m:r>
                                  <a:rPr lang="en-US" altLang="ru-RU" sz="2800" b="0" i="1" smtClean="0">
                                    <a:latin typeface="Cambria Math" panose="02040503050406030204" pitchFamily="18" charset="0"/>
                                  </a:rPr>
                                  <m:t>𝑡</m:t>
                                </m:r>
                                <m:r>
                                  <a:rPr lang="en-US" altLang="ru-RU" sz="2800" b="0" i="1" smtClean="0">
                                    <a:latin typeface="Cambria Math" panose="02040503050406030204" pitchFamily="18" charset="0"/>
                                  </a:rPr>
                                  <m:t>,</m:t>
                                </m:r>
                              </m:e>
                            </m:func>
                          </m:e>
                          <m:e>
                            <m:r>
                              <a:rPr lang="en-US" altLang="ru-RU" sz="2800" b="0" i="1" smtClean="0">
                                <a:latin typeface="Cambria Math" panose="02040503050406030204" pitchFamily="18" charset="0"/>
                              </a:rPr>
                              <m:t>𝑦</m:t>
                            </m:r>
                            <m:r>
                              <a:rPr lang="en-US" altLang="ru-RU" sz="2800" b="0" i="1" smtClean="0">
                                <a:latin typeface="Cambria Math" panose="02040503050406030204" pitchFamily="18" charset="0"/>
                              </a:rPr>
                              <m:t>=</m:t>
                            </m:r>
                            <m:r>
                              <a:rPr lang="en-US" altLang="ru-RU" sz="2800" b="0" i="1" smtClean="0">
                                <a:latin typeface="Cambria Math" panose="02040503050406030204" pitchFamily="18" charset="0"/>
                              </a:rPr>
                              <m:t>𝑏</m:t>
                            </m:r>
                            <m:func>
                              <m:funcPr>
                                <m:ctrlPr>
                                  <a:rPr lang="en-US" altLang="ru-RU" sz="2800" b="0" i="1" smtClean="0">
                                    <a:latin typeface="Cambria Math" panose="02040503050406030204" pitchFamily="18" charset="0"/>
                                  </a:rPr>
                                </m:ctrlPr>
                              </m:funcPr>
                              <m:fName>
                                <m:r>
                                  <m:rPr>
                                    <m:sty m:val="p"/>
                                  </m:rPr>
                                  <a:rPr lang="en-US" altLang="ru-RU" sz="2800" b="0" i="0" smtClean="0">
                                    <a:latin typeface="Cambria Math" panose="02040503050406030204" pitchFamily="18" charset="0"/>
                                  </a:rPr>
                                  <m:t>sin</m:t>
                                </m:r>
                              </m:fName>
                              <m:e>
                                <m:r>
                                  <a:rPr lang="en-US" altLang="ru-RU" sz="2800" b="0" i="1" smtClean="0">
                                    <a:latin typeface="Cambria Math" panose="02040503050406030204" pitchFamily="18" charset="0"/>
                                  </a:rPr>
                                  <m:t>𝑡</m:t>
                                </m:r>
                              </m:e>
                            </m:func>
                          </m:e>
                        </m:eqArr>
                      </m:e>
                    </m:d>
                  </m:oMath>
                </a14:m>
                <a:r>
                  <a:rPr lang="ru-RU" altLang="ru-RU" sz="2800" dirty="0">
                    <a:cs typeface="Times New Roman" panose="02020603050405020304" pitchFamily="18" charset="0"/>
                  </a:rPr>
                  <a:t>? </a:t>
                </a:r>
              </a:p>
            </p:txBody>
          </p:sp>
        </mc:Choice>
        <mc:Fallback xmlns="">
          <p:sp>
            <p:nvSpPr>
              <p:cNvPr id="505861" name="Text Box 5">
                <a:extLst>
                  <a:ext uri="{FF2B5EF4-FFF2-40B4-BE49-F238E27FC236}">
                    <a16:creationId xmlns:a16="http://schemas.microsoft.com/office/drawing/2014/main" id="{79A37635-F385-4693-92C7-05CC5181B5BA}"/>
                  </a:ext>
                </a:extLst>
              </p:cNvPr>
              <p:cNvSpPr txBox="1">
                <a:spLocks noRot="1" noChangeAspect="1" noMove="1" noResize="1" noEditPoints="1" noAdjustHandles="1" noChangeArrowheads="1" noChangeShapeType="1" noTextEdit="1"/>
              </p:cNvSpPr>
              <p:nvPr/>
            </p:nvSpPr>
            <p:spPr bwMode="auto">
              <a:xfrm>
                <a:off x="0" y="762000"/>
                <a:ext cx="9144000" cy="1484381"/>
              </a:xfrm>
              <a:prstGeom prst="rect">
                <a:avLst/>
              </a:prstGeom>
              <a:blipFill>
                <a:blip r:embed="rId3"/>
                <a:stretch>
                  <a:fillRect t="-409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grpSp>
        <p:nvGrpSpPr>
          <p:cNvPr id="4" name="Группа 3">
            <a:extLst>
              <a:ext uri="{FF2B5EF4-FFF2-40B4-BE49-F238E27FC236}">
                <a16:creationId xmlns:a16="http://schemas.microsoft.com/office/drawing/2014/main" id="{25AD2340-BCAA-49CA-95DD-33237E07D8A0}"/>
              </a:ext>
            </a:extLst>
          </p:cNvPr>
          <p:cNvGrpSpPr/>
          <p:nvPr/>
        </p:nvGrpSpPr>
        <p:grpSpPr>
          <a:xfrm>
            <a:off x="0" y="2485453"/>
            <a:ext cx="9144000" cy="3876435"/>
            <a:chOff x="140041" y="2534501"/>
            <a:chExt cx="9144000" cy="3876435"/>
          </a:xfrm>
        </p:grpSpPr>
        <mc:AlternateContent xmlns:mc="http://schemas.openxmlformats.org/markup-compatibility/2006" xmlns:a14="http://schemas.microsoft.com/office/drawing/2010/main">
          <mc:Choice Requires="a14">
            <p:sp>
              <p:nvSpPr>
                <p:cNvPr id="505862" name="Text Box 6">
                  <a:extLst>
                    <a:ext uri="{FF2B5EF4-FFF2-40B4-BE49-F238E27FC236}">
                      <a16:creationId xmlns:a16="http://schemas.microsoft.com/office/drawing/2014/main" id="{7896F417-E1FA-4388-877F-CAFC8B435435}"/>
                    </a:ext>
                  </a:extLst>
                </p:cNvPr>
                <p:cNvSpPr txBox="1">
                  <a:spLocks noChangeArrowheads="1"/>
                </p:cNvSpPr>
                <p:nvPr/>
              </p:nvSpPr>
              <p:spPr bwMode="auto">
                <a:xfrm>
                  <a:off x="140041" y="5373216"/>
                  <a:ext cx="9144000" cy="10377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solidFill>
                        <a:srgbClr val="FF3300"/>
                      </a:solidFill>
                    </a:rPr>
                    <a:t>	Ответ. </a:t>
                  </a:r>
                  <a:r>
                    <a:rPr lang="ru-RU" altLang="ru-RU" dirty="0"/>
                    <a:t>Эту кривую можно задать уравнением </a:t>
                  </a:r>
                  <a14:m>
                    <m:oMath xmlns:m="http://schemas.openxmlformats.org/officeDocument/2006/math">
                      <m:f>
                        <m:fPr>
                          <m:ctrlPr>
                            <a:rPr lang="ru-RU" altLang="ru-RU" i="1" smtClean="0">
                              <a:latin typeface="Cambria Math" panose="02040503050406030204" pitchFamily="18" charset="0"/>
                            </a:rPr>
                          </m:ctrlPr>
                        </m:fPr>
                        <m:num>
                          <m:sSup>
                            <m:sSupPr>
                              <m:ctrlPr>
                                <a:rPr lang="ru-RU" altLang="ru-RU" i="1" smtClean="0">
                                  <a:latin typeface="Cambria Math" panose="02040503050406030204" pitchFamily="18" charset="0"/>
                                </a:rPr>
                              </m:ctrlPr>
                            </m:sSupPr>
                            <m:e>
                              <m:r>
                                <a:rPr lang="en-US" altLang="ru-RU" b="0" i="1" smtClean="0">
                                  <a:latin typeface="Cambria Math" panose="02040503050406030204" pitchFamily="18" charset="0"/>
                                </a:rPr>
                                <m:t>𝑥</m:t>
                              </m:r>
                            </m:e>
                            <m:sup>
                              <m:r>
                                <a:rPr lang="en-US" altLang="ru-RU" b="0" i="1" smtClean="0">
                                  <a:latin typeface="Cambria Math" panose="02040503050406030204" pitchFamily="18" charset="0"/>
                                </a:rPr>
                                <m:t>2</m:t>
                              </m:r>
                            </m:sup>
                          </m:sSup>
                        </m:num>
                        <m:den>
                          <m:sSup>
                            <m:sSupPr>
                              <m:ctrlPr>
                                <a:rPr lang="ru-RU" altLang="ru-RU" i="1">
                                  <a:latin typeface="Cambria Math" panose="02040503050406030204" pitchFamily="18" charset="0"/>
                                </a:rPr>
                              </m:ctrlPr>
                            </m:sSupPr>
                            <m:e>
                              <m:r>
                                <a:rPr lang="en-US" altLang="ru-RU" b="0" i="1" smtClean="0">
                                  <a:latin typeface="Cambria Math" panose="02040503050406030204" pitchFamily="18" charset="0"/>
                                </a:rPr>
                                <m:t>𝑎</m:t>
                              </m:r>
                            </m:e>
                            <m:sup>
                              <m:r>
                                <a:rPr lang="en-US" altLang="ru-RU" i="1">
                                  <a:latin typeface="Cambria Math" panose="02040503050406030204" pitchFamily="18" charset="0"/>
                                </a:rPr>
                                <m:t>2</m:t>
                              </m:r>
                            </m:sup>
                          </m:sSup>
                        </m:den>
                      </m:f>
                      <m:r>
                        <a:rPr lang="en-US" altLang="ru-RU" b="0" i="1" smtClean="0">
                          <a:latin typeface="Cambria Math" panose="02040503050406030204" pitchFamily="18" charset="0"/>
                        </a:rPr>
                        <m:t>+</m:t>
                      </m:r>
                      <m:f>
                        <m:fPr>
                          <m:ctrlPr>
                            <a:rPr lang="ru-RU" altLang="ru-RU" i="1">
                              <a:latin typeface="Cambria Math" panose="02040503050406030204" pitchFamily="18" charset="0"/>
                            </a:rPr>
                          </m:ctrlPr>
                        </m:fPr>
                        <m:num>
                          <m:sSup>
                            <m:sSupPr>
                              <m:ctrlPr>
                                <a:rPr lang="ru-RU" altLang="ru-RU" i="1">
                                  <a:latin typeface="Cambria Math" panose="02040503050406030204" pitchFamily="18" charset="0"/>
                                </a:rPr>
                              </m:ctrlPr>
                            </m:sSupPr>
                            <m:e>
                              <m:r>
                                <a:rPr lang="en-US" altLang="ru-RU" b="0" i="1" smtClean="0">
                                  <a:latin typeface="Cambria Math" panose="02040503050406030204" pitchFamily="18" charset="0"/>
                                </a:rPr>
                                <m:t>𝑦</m:t>
                              </m:r>
                            </m:e>
                            <m:sup>
                              <m:r>
                                <a:rPr lang="en-US" altLang="ru-RU" i="1">
                                  <a:latin typeface="Cambria Math" panose="02040503050406030204" pitchFamily="18" charset="0"/>
                                </a:rPr>
                                <m:t>2</m:t>
                              </m:r>
                            </m:sup>
                          </m:sSup>
                        </m:num>
                        <m:den>
                          <m:sSup>
                            <m:sSupPr>
                              <m:ctrlPr>
                                <a:rPr lang="ru-RU" altLang="ru-RU" i="1">
                                  <a:latin typeface="Cambria Math" panose="02040503050406030204" pitchFamily="18" charset="0"/>
                                </a:rPr>
                              </m:ctrlPr>
                            </m:sSupPr>
                            <m:e>
                              <m:r>
                                <a:rPr lang="en-US" altLang="ru-RU" b="0" i="1" smtClean="0">
                                  <a:latin typeface="Cambria Math" panose="02040503050406030204" pitchFamily="18" charset="0"/>
                                </a:rPr>
                                <m:t>𝑏</m:t>
                              </m:r>
                            </m:e>
                            <m:sup>
                              <m:r>
                                <a:rPr lang="en-US" altLang="ru-RU" i="1">
                                  <a:latin typeface="Cambria Math" panose="02040503050406030204" pitchFamily="18" charset="0"/>
                                </a:rPr>
                                <m:t>2</m:t>
                              </m:r>
                            </m:sup>
                          </m:sSup>
                        </m:den>
                      </m:f>
                      <m:r>
                        <a:rPr lang="en-US" altLang="ru-RU" b="0" i="1" smtClean="0">
                          <a:latin typeface="Cambria Math" panose="02040503050406030204" pitchFamily="18" charset="0"/>
                        </a:rPr>
                        <m:t>=1</m:t>
                      </m:r>
                    </m:oMath>
                  </a14:m>
                  <a:r>
                    <a:rPr lang="ru-RU" altLang="ru-RU" dirty="0"/>
                    <a:t>.</a:t>
                  </a:r>
                  <a:r>
                    <a:rPr lang="en-US" altLang="ru-RU" dirty="0"/>
                    <a:t> </a:t>
                  </a:r>
                  <a:r>
                    <a:rPr lang="ru-RU" altLang="ru-RU" dirty="0"/>
                    <a:t>Она является эллипсом.</a:t>
                  </a:r>
                </a:p>
              </p:txBody>
            </p:sp>
          </mc:Choice>
          <mc:Fallback xmlns="">
            <p:sp>
              <p:nvSpPr>
                <p:cNvPr id="505862" name="Text Box 6">
                  <a:extLst>
                    <a:ext uri="{FF2B5EF4-FFF2-40B4-BE49-F238E27FC236}">
                      <a16:creationId xmlns:a16="http://schemas.microsoft.com/office/drawing/2014/main" id="{7896F417-E1FA-4388-877F-CAFC8B435435}"/>
                    </a:ext>
                  </a:extLst>
                </p:cNvPr>
                <p:cNvSpPr txBox="1">
                  <a:spLocks noRot="1" noChangeAspect="1" noMove="1" noResize="1" noEditPoints="1" noAdjustHandles="1" noChangeArrowheads="1" noChangeShapeType="1" noTextEdit="1"/>
                </p:cNvSpPr>
                <p:nvPr/>
              </p:nvSpPr>
              <p:spPr bwMode="auto">
                <a:xfrm>
                  <a:off x="140041" y="5373216"/>
                  <a:ext cx="9144000" cy="1037720"/>
                </a:xfrm>
                <a:prstGeom prst="rect">
                  <a:avLst/>
                </a:prstGeom>
                <a:blipFill>
                  <a:blip r:embed="rId4"/>
                  <a:stretch>
                    <a:fillRect l="-1000" r="-1000" b="-1228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3" name="Рисунок 2">
              <a:extLst>
                <a:ext uri="{FF2B5EF4-FFF2-40B4-BE49-F238E27FC236}">
                  <a16:creationId xmlns:a16="http://schemas.microsoft.com/office/drawing/2014/main" id="{D1BFD55A-F4DC-4E46-8CD3-D379A1FC49C9}"/>
                </a:ext>
              </a:extLst>
            </p:cNvPr>
            <p:cNvPicPr>
              <a:picLocks noChangeAspect="1"/>
            </p:cNvPicPr>
            <p:nvPr/>
          </p:nvPicPr>
          <p:blipFill>
            <a:blip r:embed="rId5"/>
            <a:stretch>
              <a:fillRect/>
            </a:stretch>
          </p:blipFill>
          <p:spPr>
            <a:xfrm>
              <a:off x="1755443" y="2534501"/>
              <a:ext cx="5049239" cy="2581395"/>
            </a:xfrm>
            <a:prstGeom prst="rect">
              <a:avLst/>
            </a:prstGeom>
          </p:spPr>
        </p:pic>
      </p:grpSp>
    </p:spTree>
    <p:extLst>
      <p:ext uri="{BB962C8B-B14F-4D97-AF65-F5344CB8AC3E}">
        <p14:creationId xmlns:p14="http://schemas.microsoft.com/office/powerpoint/2010/main" val="129138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a:extLst>
              <a:ext uri="{FF2B5EF4-FFF2-40B4-BE49-F238E27FC236}">
                <a16:creationId xmlns:a16="http://schemas.microsoft.com/office/drawing/2014/main" id="{11114E8E-6457-4D79-9096-D26B102BC6F0}"/>
              </a:ext>
            </a:extLst>
          </p:cNvPr>
          <p:cNvSpPr>
            <a:spLocks noGrp="1" noChangeArrowheads="1"/>
          </p:cNvSpPr>
          <p:nvPr>
            <p:ph type="title"/>
          </p:nvPr>
        </p:nvSpPr>
        <p:spPr>
          <a:xfrm>
            <a:off x="685800" y="152400"/>
            <a:ext cx="7772400" cy="457200"/>
          </a:xfrm>
        </p:spPr>
        <p:txBody>
          <a:bodyPr/>
          <a:lstStyle/>
          <a:p>
            <a:r>
              <a:rPr lang="ru-RU" altLang="ru-RU" sz="3600" dirty="0">
                <a:solidFill>
                  <a:srgbClr val="FF3300"/>
                </a:solidFill>
              </a:rPr>
              <a:t>Упражнение 10</a:t>
            </a:r>
          </a:p>
        </p:txBody>
      </p:sp>
      <p:sp>
        <p:nvSpPr>
          <p:cNvPr id="505859" name="Rectangle 3">
            <a:extLst>
              <a:ext uri="{FF2B5EF4-FFF2-40B4-BE49-F238E27FC236}">
                <a16:creationId xmlns:a16="http://schemas.microsoft.com/office/drawing/2014/main" id="{09B16FA9-295E-44AC-8CC4-993844FF65CD}"/>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505860" name="Rectangle 4">
            <a:extLst>
              <a:ext uri="{FF2B5EF4-FFF2-40B4-BE49-F238E27FC236}">
                <a16:creationId xmlns:a16="http://schemas.microsoft.com/office/drawing/2014/main" id="{E2FFBDF9-F304-45D2-A3D0-8D3014ABA98E}"/>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mc:AlternateContent xmlns:mc="http://schemas.openxmlformats.org/markup-compatibility/2006" xmlns:a14="http://schemas.microsoft.com/office/drawing/2010/main">
        <mc:Choice Requires="a14">
          <p:sp>
            <p:nvSpPr>
              <p:cNvPr id="505861" name="Text Box 5">
                <a:extLst>
                  <a:ext uri="{FF2B5EF4-FFF2-40B4-BE49-F238E27FC236}">
                    <a16:creationId xmlns:a16="http://schemas.microsoft.com/office/drawing/2014/main" id="{79A37635-F385-4693-92C7-05CC5181B5BA}"/>
                  </a:ext>
                </a:extLst>
              </p:cNvPr>
              <p:cNvSpPr txBox="1">
                <a:spLocks noChangeArrowheads="1"/>
              </p:cNvSpPr>
              <p:nvPr/>
            </p:nvSpPr>
            <p:spPr bwMode="auto">
              <a:xfrm>
                <a:off x="0" y="762000"/>
                <a:ext cx="9144000" cy="148438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2800" dirty="0"/>
                  <a:t>	В компьютерной программе </a:t>
                </a:r>
                <a:r>
                  <a:rPr lang="en-US" altLang="ru-RU" sz="2800" dirty="0"/>
                  <a:t>GeoGebra </a:t>
                </a:r>
                <a:r>
                  <a:rPr lang="ru-RU" altLang="ru-RU" sz="2800" dirty="0"/>
                  <a:t>получите эллипс, задаваемый уравнениями </a:t>
                </a:r>
                <a14:m>
                  <m:oMath xmlns:m="http://schemas.openxmlformats.org/officeDocument/2006/math">
                    <m:d>
                      <m:dPr>
                        <m:begChr m:val="{"/>
                        <m:endChr m:val=""/>
                        <m:ctrlPr>
                          <a:rPr lang="ru-RU" altLang="ru-RU" sz="2800" i="1">
                            <a:latin typeface="Cambria Math" panose="02040503050406030204" pitchFamily="18" charset="0"/>
                          </a:rPr>
                        </m:ctrlPr>
                      </m:dPr>
                      <m:e>
                        <m:eqArr>
                          <m:eqArrPr>
                            <m:ctrlPr>
                              <a:rPr lang="ru-RU" altLang="ru-RU" sz="2800" i="1">
                                <a:latin typeface="Cambria Math" panose="02040503050406030204" pitchFamily="18" charset="0"/>
                              </a:rPr>
                            </m:ctrlPr>
                          </m:eqArrPr>
                          <m:e>
                            <m:r>
                              <a:rPr lang="en-US" altLang="ru-RU" sz="2800" i="1">
                                <a:latin typeface="Cambria Math" panose="02040503050406030204" pitchFamily="18" charset="0"/>
                              </a:rPr>
                              <m:t>𝑥</m:t>
                            </m:r>
                            <m:r>
                              <a:rPr lang="en-US" altLang="ru-RU" sz="2800" i="1">
                                <a:latin typeface="Cambria Math" panose="02040503050406030204" pitchFamily="18" charset="0"/>
                              </a:rPr>
                              <m:t>=</m:t>
                            </m:r>
                            <m:func>
                              <m:funcPr>
                                <m:ctrlPr>
                                  <a:rPr lang="en-US" altLang="ru-RU" sz="2800" i="1">
                                    <a:latin typeface="Cambria Math" panose="02040503050406030204" pitchFamily="18" charset="0"/>
                                  </a:rPr>
                                </m:ctrlPr>
                              </m:funcPr>
                              <m:fName>
                                <m:r>
                                  <a:rPr lang="ru-RU" altLang="ru-RU" sz="2800" b="0" i="0" smtClean="0">
                                    <a:latin typeface="Cambria Math" panose="02040503050406030204" pitchFamily="18" charset="0"/>
                                  </a:rPr>
                                  <m:t>2</m:t>
                                </m:r>
                                <m:r>
                                  <m:rPr>
                                    <m:sty m:val="p"/>
                                  </m:rPr>
                                  <a:rPr lang="en-US" altLang="ru-RU" sz="2800">
                                    <a:latin typeface="Cambria Math" panose="02040503050406030204" pitchFamily="18" charset="0"/>
                                  </a:rPr>
                                  <m:t>cos</m:t>
                                </m:r>
                              </m:fName>
                              <m:e>
                                <m:r>
                                  <a:rPr lang="en-US" altLang="ru-RU" sz="2800" i="1">
                                    <a:latin typeface="Cambria Math" panose="02040503050406030204" pitchFamily="18" charset="0"/>
                                  </a:rPr>
                                  <m:t>𝑡</m:t>
                                </m:r>
                                <m:r>
                                  <a:rPr lang="en-US" altLang="ru-RU" sz="2800" i="1">
                                    <a:latin typeface="Cambria Math" panose="02040503050406030204" pitchFamily="18" charset="0"/>
                                  </a:rPr>
                                  <m:t>,</m:t>
                                </m:r>
                              </m:e>
                            </m:func>
                          </m:e>
                          <m:e>
                            <m:r>
                              <a:rPr lang="en-US" altLang="ru-RU" sz="2800" i="1">
                                <a:latin typeface="Cambria Math" panose="02040503050406030204" pitchFamily="18" charset="0"/>
                              </a:rPr>
                              <m:t>𝑦</m:t>
                            </m:r>
                            <m:r>
                              <a:rPr lang="en-US" altLang="ru-RU" sz="2800" i="1">
                                <a:latin typeface="Cambria Math" panose="02040503050406030204" pitchFamily="18" charset="0"/>
                              </a:rPr>
                              <m:t>=</m:t>
                            </m:r>
                            <m:func>
                              <m:funcPr>
                                <m:ctrlPr>
                                  <a:rPr lang="en-US" altLang="ru-RU" sz="2800" i="1">
                                    <a:latin typeface="Cambria Math" panose="02040503050406030204" pitchFamily="18" charset="0"/>
                                  </a:rPr>
                                </m:ctrlPr>
                              </m:funcPr>
                              <m:fName>
                                <m:r>
                                  <m:rPr>
                                    <m:sty m:val="p"/>
                                  </m:rPr>
                                  <a:rPr lang="en-US" altLang="ru-RU" sz="2800">
                                    <a:latin typeface="Cambria Math" panose="02040503050406030204" pitchFamily="18" charset="0"/>
                                  </a:rPr>
                                  <m:t>sin</m:t>
                                </m:r>
                              </m:fName>
                              <m:e>
                                <m:r>
                                  <a:rPr lang="en-US" altLang="ru-RU" sz="2800" i="1">
                                    <a:latin typeface="Cambria Math" panose="02040503050406030204" pitchFamily="18" charset="0"/>
                                  </a:rPr>
                                  <m:t>𝑡</m:t>
                                </m:r>
                              </m:e>
                            </m:func>
                            <m:r>
                              <a:rPr lang="ru-RU" altLang="ru-RU" sz="2800" b="0" i="1" smtClean="0">
                                <a:latin typeface="Cambria Math" panose="02040503050406030204" pitchFamily="18" charset="0"/>
                              </a:rPr>
                              <m:t>.</m:t>
                            </m:r>
                          </m:e>
                        </m:eqArr>
                      </m:e>
                    </m:d>
                  </m:oMath>
                </a14:m>
                <a:r>
                  <a:rPr lang="ru-RU" altLang="ru-RU" sz="2800" dirty="0">
                    <a:cs typeface="Times New Roman" panose="02020603050405020304" pitchFamily="18" charset="0"/>
                  </a:rPr>
                  <a:t>  </a:t>
                </a:r>
              </a:p>
            </p:txBody>
          </p:sp>
        </mc:Choice>
        <mc:Fallback xmlns="">
          <p:sp>
            <p:nvSpPr>
              <p:cNvPr id="505861" name="Text Box 5">
                <a:extLst>
                  <a:ext uri="{FF2B5EF4-FFF2-40B4-BE49-F238E27FC236}">
                    <a16:creationId xmlns:a16="http://schemas.microsoft.com/office/drawing/2014/main" id="{79A37635-F385-4693-92C7-05CC5181B5BA}"/>
                  </a:ext>
                </a:extLst>
              </p:cNvPr>
              <p:cNvSpPr txBox="1">
                <a:spLocks noRot="1" noChangeAspect="1" noMove="1" noResize="1" noEditPoints="1" noAdjustHandles="1" noChangeArrowheads="1" noChangeShapeType="1" noTextEdit="1"/>
              </p:cNvSpPr>
              <p:nvPr/>
            </p:nvSpPr>
            <p:spPr bwMode="auto">
              <a:xfrm>
                <a:off x="0" y="762000"/>
                <a:ext cx="9144000" cy="1484381"/>
              </a:xfrm>
              <a:prstGeom prst="rect">
                <a:avLst/>
              </a:prstGeom>
              <a:blipFill>
                <a:blip r:embed="rId3"/>
                <a:stretch>
                  <a:fillRect l="-1333" t="-4098" r="-1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grpSp>
        <p:nvGrpSpPr>
          <p:cNvPr id="6" name="Группа 5">
            <a:extLst>
              <a:ext uri="{FF2B5EF4-FFF2-40B4-BE49-F238E27FC236}">
                <a16:creationId xmlns:a16="http://schemas.microsoft.com/office/drawing/2014/main" id="{197FE510-57AD-AB1D-317A-4A357225C841}"/>
              </a:ext>
            </a:extLst>
          </p:cNvPr>
          <p:cNvGrpSpPr/>
          <p:nvPr/>
        </p:nvGrpSpPr>
        <p:grpSpPr>
          <a:xfrm>
            <a:off x="533400" y="2422901"/>
            <a:ext cx="6501156" cy="3407515"/>
            <a:chOff x="533400" y="2422901"/>
            <a:chExt cx="6501156" cy="3407515"/>
          </a:xfrm>
        </p:grpSpPr>
        <p:sp>
          <p:nvSpPr>
            <p:cNvPr id="505862" name="Text Box 6">
              <a:extLst>
                <a:ext uri="{FF2B5EF4-FFF2-40B4-BE49-F238E27FC236}">
                  <a16:creationId xmlns:a16="http://schemas.microsoft.com/office/drawing/2014/main" id="{7896F417-E1FA-4388-877F-CAFC8B435435}"/>
                </a:ext>
              </a:extLst>
            </p:cNvPr>
            <p:cNvSpPr txBox="1">
              <a:spLocks noChangeArrowheads="1"/>
            </p:cNvSpPr>
            <p:nvPr/>
          </p:nvSpPr>
          <p:spPr bwMode="auto">
            <a:xfrm>
              <a:off x="533400" y="5373216"/>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dirty="0">
                  <a:solidFill>
                    <a:srgbClr val="FF3300"/>
                  </a:solidFill>
                </a:rPr>
                <a:t>Ответ. </a:t>
              </a:r>
              <a:endParaRPr lang="ru-RU" altLang="ru-RU" dirty="0"/>
            </a:p>
          </p:txBody>
        </p:sp>
        <p:pic>
          <p:nvPicPr>
            <p:cNvPr id="3" name="Рисунок 2">
              <a:extLst>
                <a:ext uri="{FF2B5EF4-FFF2-40B4-BE49-F238E27FC236}">
                  <a16:creationId xmlns:a16="http://schemas.microsoft.com/office/drawing/2014/main" id="{719CEFCC-94D2-CA63-55E8-13139809B35A}"/>
                </a:ext>
              </a:extLst>
            </p:cNvPr>
            <p:cNvPicPr>
              <a:picLocks noChangeAspect="1"/>
            </p:cNvPicPr>
            <p:nvPr/>
          </p:nvPicPr>
          <p:blipFill>
            <a:blip r:embed="rId4"/>
            <a:stretch>
              <a:fillRect/>
            </a:stretch>
          </p:blipFill>
          <p:spPr>
            <a:xfrm>
              <a:off x="2109444" y="2422901"/>
              <a:ext cx="4925112" cy="3353268"/>
            </a:xfrm>
            <a:prstGeom prst="rect">
              <a:avLst/>
            </a:prstGeom>
          </p:spPr>
        </p:pic>
      </p:grpSp>
    </p:spTree>
    <p:extLst>
      <p:ext uri="{BB962C8B-B14F-4D97-AF65-F5344CB8AC3E}">
        <p14:creationId xmlns:p14="http://schemas.microsoft.com/office/powerpoint/2010/main" val="382015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a:extLst>
              <a:ext uri="{FF2B5EF4-FFF2-40B4-BE49-F238E27FC236}">
                <a16:creationId xmlns:a16="http://schemas.microsoft.com/office/drawing/2014/main" id="{11114E8E-6457-4D79-9096-D26B102BC6F0}"/>
              </a:ext>
            </a:extLst>
          </p:cNvPr>
          <p:cNvSpPr>
            <a:spLocks noGrp="1" noChangeArrowheads="1"/>
          </p:cNvSpPr>
          <p:nvPr>
            <p:ph type="title"/>
          </p:nvPr>
        </p:nvSpPr>
        <p:spPr>
          <a:xfrm>
            <a:off x="685800" y="152400"/>
            <a:ext cx="7772400" cy="457200"/>
          </a:xfrm>
        </p:spPr>
        <p:txBody>
          <a:bodyPr/>
          <a:lstStyle/>
          <a:p>
            <a:r>
              <a:rPr lang="ru-RU" altLang="ru-RU" sz="3600" dirty="0">
                <a:solidFill>
                  <a:srgbClr val="FF3300"/>
                </a:solidFill>
              </a:rPr>
              <a:t>Упражнение 10</a:t>
            </a:r>
          </a:p>
        </p:txBody>
      </p:sp>
      <p:sp>
        <p:nvSpPr>
          <p:cNvPr id="505859" name="Rectangle 3">
            <a:extLst>
              <a:ext uri="{FF2B5EF4-FFF2-40B4-BE49-F238E27FC236}">
                <a16:creationId xmlns:a16="http://schemas.microsoft.com/office/drawing/2014/main" id="{09B16FA9-295E-44AC-8CC4-993844FF65CD}"/>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505860" name="Rectangle 4">
            <a:extLst>
              <a:ext uri="{FF2B5EF4-FFF2-40B4-BE49-F238E27FC236}">
                <a16:creationId xmlns:a16="http://schemas.microsoft.com/office/drawing/2014/main" id="{E2FFBDF9-F304-45D2-A3D0-8D3014ABA98E}"/>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mc:AlternateContent xmlns:mc="http://schemas.openxmlformats.org/markup-compatibility/2006" xmlns:a14="http://schemas.microsoft.com/office/drawing/2010/main">
        <mc:Choice Requires="a14">
          <p:sp>
            <p:nvSpPr>
              <p:cNvPr id="505861" name="Text Box 5">
                <a:extLst>
                  <a:ext uri="{FF2B5EF4-FFF2-40B4-BE49-F238E27FC236}">
                    <a16:creationId xmlns:a16="http://schemas.microsoft.com/office/drawing/2014/main" id="{79A37635-F385-4693-92C7-05CC5181B5BA}"/>
                  </a:ext>
                </a:extLst>
              </p:cNvPr>
              <p:cNvSpPr txBox="1">
                <a:spLocks noChangeArrowheads="1"/>
              </p:cNvSpPr>
              <p:nvPr/>
            </p:nvSpPr>
            <p:spPr bwMode="auto">
              <a:xfrm>
                <a:off x="0" y="762000"/>
                <a:ext cx="9144000" cy="191526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2800" dirty="0"/>
                  <a:t>	Изобразите кривую, задаваемую уравнениями</a:t>
                </a:r>
              </a:p>
              <a:p>
                <a:pPr algn="ctr">
                  <a:spcBef>
                    <a:spcPts val="0"/>
                  </a:spcBef>
                </a:pPr>
                <a:r>
                  <a:rPr lang="ru-RU" altLang="ru-RU" sz="2800" dirty="0"/>
                  <a:t> </a:t>
                </a:r>
                <a14:m>
                  <m:oMath xmlns:m="http://schemas.openxmlformats.org/officeDocument/2006/math">
                    <m:d>
                      <m:dPr>
                        <m:begChr m:val="{"/>
                        <m:endChr m:val=""/>
                        <m:ctrlPr>
                          <a:rPr lang="ru-RU" altLang="ru-RU" sz="2800" i="1" smtClean="0">
                            <a:latin typeface="Cambria Math" panose="02040503050406030204" pitchFamily="18" charset="0"/>
                          </a:rPr>
                        </m:ctrlPr>
                      </m:dPr>
                      <m:e>
                        <m:eqArr>
                          <m:eqArrPr>
                            <m:ctrlPr>
                              <a:rPr lang="ru-RU" altLang="ru-RU" sz="2800" i="1" smtClean="0">
                                <a:latin typeface="Cambria Math" panose="02040503050406030204" pitchFamily="18" charset="0"/>
                              </a:rPr>
                            </m:ctrlPr>
                          </m:eqArrPr>
                          <m:e>
                            <m:r>
                              <a:rPr lang="en-US" altLang="ru-RU" sz="2800" b="0" i="1" smtClean="0">
                                <a:latin typeface="Cambria Math" panose="02040503050406030204" pitchFamily="18" charset="0"/>
                              </a:rPr>
                              <m:t>𝑥</m:t>
                            </m:r>
                            <m:r>
                              <a:rPr lang="en-US" altLang="ru-RU" sz="2800" b="0" i="1" smtClean="0">
                                <a:latin typeface="Cambria Math" panose="02040503050406030204" pitchFamily="18" charset="0"/>
                              </a:rPr>
                              <m:t>=</m:t>
                            </m:r>
                            <m:sSup>
                              <m:sSupPr>
                                <m:ctrlPr>
                                  <a:rPr lang="en-US" altLang="ru-RU" sz="2800" b="0" i="1" smtClean="0">
                                    <a:latin typeface="Cambria Math" panose="02040503050406030204" pitchFamily="18" charset="0"/>
                                  </a:rPr>
                                </m:ctrlPr>
                              </m:sSupPr>
                              <m:e>
                                <m:r>
                                  <m:rPr>
                                    <m:sty m:val="p"/>
                                  </m:rPr>
                                  <a:rPr lang="en-US" altLang="ru-RU" sz="2800" b="0" i="0" smtClean="0">
                                    <a:latin typeface="Cambria Math" panose="02040503050406030204" pitchFamily="18" charset="0"/>
                                  </a:rPr>
                                  <m:t>cos</m:t>
                                </m:r>
                              </m:e>
                              <m:sup>
                                <m:r>
                                  <a:rPr lang="en-US" altLang="ru-RU" sz="2800" b="0" i="1" smtClean="0">
                                    <a:latin typeface="Cambria Math" panose="02040503050406030204" pitchFamily="18" charset="0"/>
                                  </a:rPr>
                                  <m:t>3</m:t>
                                </m:r>
                              </m:sup>
                            </m:sSup>
                            <m:r>
                              <a:rPr lang="en-US" altLang="ru-RU" sz="2800" b="0" i="1" smtClean="0">
                                <a:latin typeface="Cambria Math" panose="02040503050406030204" pitchFamily="18" charset="0"/>
                              </a:rPr>
                              <m:t>𝑡</m:t>
                            </m:r>
                          </m:e>
                          <m:e>
                            <m:r>
                              <a:rPr lang="en-US" altLang="ru-RU" sz="2800" b="0" i="1" smtClean="0">
                                <a:latin typeface="Cambria Math" panose="02040503050406030204" pitchFamily="18" charset="0"/>
                              </a:rPr>
                              <m:t>𝑦</m:t>
                            </m:r>
                            <m:r>
                              <a:rPr lang="en-US" altLang="ru-RU" sz="2800" b="0" i="1" smtClean="0">
                                <a:latin typeface="Cambria Math" panose="02040503050406030204" pitchFamily="18" charset="0"/>
                              </a:rPr>
                              <m:t>=</m:t>
                            </m:r>
                            <m:sSup>
                              <m:sSupPr>
                                <m:ctrlPr>
                                  <a:rPr lang="en-US" altLang="ru-RU" sz="2800" i="1">
                                    <a:latin typeface="Cambria Math" panose="02040503050406030204" pitchFamily="18" charset="0"/>
                                  </a:rPr>
                                </m:ctrlPr>
                              </m:sSupPr>
                              <m:e>
                                <m:r>
                                  <m:rPr>
                                    <m:sty m:val="p"/>
                                  </m:rPr>
                                  <a:rPr lang="en-US" altLang="ru-RU" sz="2800" b="0" i="0" smtClean="0">
                                    <a:latin typeface="Cambria Math" panose="02040503050406030204" pitchFamily="18" charset="0"/>
                                  </a:rPr>
                                  <m:t>sin</m:t>
                                </m:r>
                              </m:e>
                              <m:sup>
                                <m:r>
                                  <a:rPr lang="en-US" altLang="ru-RU" sz="2800" b="0" i="1" smtClean="0">
                                    <a:latin typeface="Cambria Math" panose="02040503050406030204" pitchFamily="18" charset="0"/>
                                  </a:rPr>
                                  <m:t>3</m:t>
                                </m:r>
                              </m:sup>
                            </m:sSup>
                            <m:r>
                              <a:rPr lang="en-US" altLang="ru-RU" sz="2800" i="1">
                                <a:latin typeface="Cambria Math" panose="02040503050406030204" pitchFamily="18" charset="0"/>
                              </a:rPr>
                              <m:t>𝑡</m:t>
                            </m:r>
                          </m:e>
                        </m:eqArr>
                      </m:e>
                    </m:d>
                    <m:r>
                      <a:rPr lang="en-US" altLang="ru-RU" sz="2800" b="0" i="0" smtClean="0">
                        <a:latin typeface="Cambria Math" panose="02040503050406030204" pitchFamily="18" charset="0"/>
                      </a:rPr>
                      <m:t>.</m:t>
                    </m:r>
                  </m:oMath>
                </a14:m>
                <a:r>
                  <a:rPr lang="ru-RU" altLang="ru-RU" sz="2800" dirty="0">
                    <a:cs typeface="Times New Roman" panose="02020603050405020304" pitchFamily="18" charset="0"/>
                  </a:rPr>
                  <a:t> </a:t>
                </a:r>
              </a:p>
              <a:p>
                <a:pPr algn="just">
                  <a:spcBef>
                    <a:spcPts val="0"/>
                  </a:spcBef>
                </a:pPr>
                <a:r>
                  <a:rPr lang="ru-RU" altLang="ru-RU" sz="2800" dirty="0">
                    <a:cs typeface="Times New Roman" panose="02020603050405020304" pitchFamily="18" charset="0"/>
                  </a:rPr>
                  <a:t>Получите её в компьютерной программе </a:t>
                </a:r>
                <a:r>
                  <a:rPr lang="en-US" altLang="ru-RU" sz="2800" dirty="0">
                    <a:cs typeface="Times New Roman" panose="02020603050405020304" pitchFamily="18" charset="0"/>
                  </a:rPr>
                  <a:t>GeoGebra.</a:t>
                </a:r>
                <a:r>
                  <a:rPr lang="ru-RU" altLang="ru-RU" sz="2800" dirty="0">
                    <a:cs typeface="Times New Roman" panose="02020603050405020304" pitchFamily="18" charset="0"/>
                  </a:rPr>
                  <a:t> </a:t>
                </a:r>
              </a:p>
            </p:txBody>
          </p:sp>
        </mc:Choice>
        <mc:Fallback xmlns="">
          <p:sp>
            <p:nvSpPr>
              <p:cNvPr id="505861" name="Text Box 5">
                <a:extLst>
                  <a:ext uri="{FF2B5EF4-FFF2-40B4-BE49-F238E27FC236}">
                    <a16:creationId xmlns:a16="http://schemas.microsoft.com/office/drawing/2014/main" id="{79A37635-F385-4693-92C7-05CC5181B5BA}"/>
                  </a:ext>
                </a:extLst>
              </p:cNvPr>
              <p:cNvSpPr txBox="1">
                <a:spLocks noRot="1" noChangeAspect="1" noMove="1" noResize="1" noEditPoints="1" noAdjustHandles="1" noChangeArrowheads="1" noChangeShapeType="1" noTextEdit="1"/>
              </p:cNvSpPr>
              <p:nvPr/>
            </p:nvSpPr>
            <p:spPr bwMode="auto">
              <a:xfrm>
                <a:off x="0" y="762000"/>
                <a:ext cx="9144000" cy="1915268"/>
              </a:xfrm>
              <a:prstGeom prst="rect">
                <a:avLst/>
              </a:prstGeom>
              <a:blipFill>
                <a:blip r:embed="rId3"/>
                <a:stretch>
                  <a:fillRect l="-1333" t="-3185" b="-79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grpSp>
        <p:nvGrpSpPr>
          <p:cNvPr id="5" name="Группа 4">
            <a:extLst>
              <a:ext uri="{FF2B5EF4-FFF2-40B4-BE49-F238E27FC236}">
                <a16:creationId xmlns:a16="http://schemas.microsoft.com/office/drawing/2014/main" id="{9F7109A2-9BFB-498A-BE1F-7C48EEB44EA0}"/>
              </a:ext>
            </a:extLst>
          </p:cNvPr>
          <p:cNvGrpSpPr/>
          <p:nvPr/>
        </p:nvGrpSpPr>
        <p:grpSpPr>
          <a:xfrm>
            <a:off x="533400" y="3208457"/>
            <a:ext cx="6196593" cy="3454137"/>
            <a:chOff x="533400" y="3208457"/>
            <a:chExt cx="6196593" cy="3454137"/>
          </a:xfrm>
        </p:grpSpPr>
        <p:sp>
          <p:nvSpPr>
            <p:cNvPr id="505862" name="Text Box 6">
              <a:extLst>
                <a:ext uri="{FF2B5EF4-FFF2-40B4-BE49-F238E27FC236}">
                  <a16:creationId xmlns:a16="http://schemas.microsoft.com/office/drawing/2014/main" id="{7896F417-E1FA-4388-877F-CAFC8B435435}"/>
                </a:ext>
              </a:extLst>
            </p:cNvPr>
            <p:cNvSpPr txBox="1">
              <a:spLocks noChangeArrowheads="1"/>
            </p:cNvSpPr>
            <p:nvPr/>
          </p:nvSpPr>
          <p:spPr bwMode="auto">
            <a:xfrm>
              <a:off x="533400" y="5373216"/>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dirty="0">
                  <a:solidFill>
                    <a:srgbClr val="FF3300"/>
                  </a:solidFill>
                </a:rPr>
                <a:t>Ответ. </a:t>
              </a:r>
              <a:r>
                <a:rPr lang="ru-RU" altLang="ru-RU" dirty="0"/>
                <a:t>Астроида.</a:t>
              </a:r>
            </a:p>
          </p:txBody>
        </p:sp>
        <p:pic>
          <p:nvPicPr>
            <p:cNvPr id="4" name="Рисунок 3">
              <a:extLst>
                <a:ext uri="{FF2B5EF4-FFF2-40B4-BE49-F238E27FC236}">
                  <a16:creationId xmlns:a16="http://schemas.microsoft.com/office/drawing/2014/main" id="{D0232C61-C4D0-4013-A165-F0C02E8BCF13}"/>
                </a:ext>
              </a:extLst>
            </p:cNvPr>
            <p:cNvPicPr>
              <a:picLocks noChangeAspect="1"/>
            </p:cNvPicPr>
            <p:nvPr/>
          </p:nvPicPr>
          <p:blipFill>
            <a:blip r:embed="rId4"/>
            <a:stretch>
              <a:fillRect/>
            </a:stretch>
          </p:blipFill>
          <p:spPr>
            <a:xfrm>
              <a:off x="3275856" y="3208457"/>
              <a:ext cx="3454137" cy="3454137"/>
            </a:xfrm>
            <a:prstGeom prst="rect">
              <a:avLst/>
            </a:prstGeom>
          </p:spPr>
        </p:pic>
      </p:grpSp>
    </p:spTree>
    <p:extLst>
      <p:ext uri="{BB962C8B-B14F-4D97-AF65-F5344CB8AC3E}">
        <p14:creationId xmlns:p14="http://schemas.microsoft.com/office/powerpoint/2010/main" val="198615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1283" name="Text Box 3">
                <a:extLst>
                  <a:ext uri="{FF2B5EF4-FFF2-40B4-BE49-F238E27FC236}">
                    <a16:creationId xmlns:a16="http://schemas.microsoft.com/office/drawing/2014/main" id="{9AEB2277-A8B2-4438-BF54-9A84E1CE2DCF}"/>
                  </a:ext>
                </a:extLst>
              </p:cNvPr>
              <p:cNvSpPr txBox="1">
                <a:spLocks noChangeArrowheads="1"/>
              </p:cNvSpPr>
              <p:nvPr/>
            </p:nvSpPr>
            <p:spPr bwMode="auto">
              <a:xfrm>
                <a:off x="0" y="-34630"/>
                <a:ext cx="9144000" cy="358675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ts val="0"/>
                  </a:spcBef>
                </a:pPr>
                <a:r>
                  <a:rPr lang="en-US" altLang="ru-RU" dirty="0">
                    <a:cs typeface="Times New Roman" panose="02020603050405020304" pitchFamily="18" charset="0"/>
                  </a:rPr>
                  <a:t>	</a:t>
                </a:r>
                <a:r>
                  <a:rPr lang="ru-RU" altLang="ru-RU" sz="2200" dirty="0">
                    <a:cs typeface="Times New Roman" panose="02020603050405020304" pitchFamily="18" charset="0"/>
                  </a:rPr>
                  <a:t>Рассмотрим наиболее общий способ задания кривых на плоскости, который позволяет описывать движение материальной точки относительно времени. Поскольку положение точки на плоскости однозначно определяется её координатами, то для задания движения точки достаточно задать зависимости её координат </a:t>
                </a:r>
                <a:r>
                  <a:rPr lang="en-US" altLang="ru-RU" sz="2200" i="1" dirty="0">
                    <a:cs typeface="Times New Roman" panose="02020603050405020304" pitchFamily="18" charset="0"/>
                  </a:rPr>
                  <a:t>x</a:t>
                </a:r>
                <a:r>
                  <a:rPr lang="ru-RU" altLang="ru-RU" sz="2200" dirty="0">
                    <a:cs typeface="Times New Roman" panose="02020603050405020304" pitchFamily="18" charset="0"/>
                  </a:rPr>
                  <a:t>, </a:t>
                </a:r>
                <a:r>
                  <a:rPr lang="en-US" altLang="ru-RU" sz="2200" i="1" dirty="0">
                    <a:cs typeface="Times New Roman" panose="02020603050405020304" pitchFamily="18" charset="0"/>
                  </a:rPr>
                  <a:t>y</a:t>
                </a:r>
                <a:r>
                  <a:rPr lang="ru-RU" altLang="ru-RU" sz="2200" dirty="0">
                    <a:cs typeface="Times New Roman" panose="02020603050405020304" pitchFamily="18" charset="0"/>
                  </a:rPr>
                  <a:t> от времени </a:t>
                </a:r>
                <a:r>
                  <a:rPr lang="en-US" altLang="ru-RU" sz="2200" i="1" dirty="0">
                    <a:cs typeface="Times New Roman" panose="02020603050405020304" pitchFamily="18" charset="0"/>
                  </a:rPr>
                  <a:t>t</a:t>
                </a:r>
                <a:r>
                  <a:rPr lang="ru-RU" altLang="ru-RU" sz="2200" dirty="0">
                    <a:cs typeface="Times New Roman" panose="02020603050405020304" pitchFamily="18" charset="0"/>
                  </a:rPr>
                  <a:t>, т.</a:t>
                </a:r>
                <a:r>
                  <a:rPr lang="en-US" altLang="ru-RU" sz="2200" dirty="0">
                    <a:cs typeface="Times New Roman" panose="02020603050405020304" pitchFamily="18" charset="0"/>
                  </a:rPr>
                  <a:t> </a:t>
                </a:r>
                <a:r>
                  <a:rPr lang="ru-RU" altLang="ru-RU" sz="2200" dirty="0">
                    <a:cs typeface="Times New Roman" panose="02020603050405020304" pitchFamily="18" charset="0"/>
                  </a:rPr>
                  <a:t>е. задать функции</a:t>
                </a:r>
                <a:endParaRPr lang="ru-RU" altLang="ru-RU" sz="2200" dirty="0"/>
              </a:p>
              <a:p>
                <a:pPr algn="ctr">
                  <a:spcBef>
                    <a:spcPts val="0"/>
                  </a:spcBef>
                </a:pPr>
                <a14:m>
                  <m:oMath xmlns:m="http://schemas.openxmlformats.org/officeDocument/2006/math">
                    <m:d>
                      <m:dPr>
                        <m:begChr m:val="{"/>
                        <m:endChr m:val=""/>
                        <m:ctrlPr>
                          <a:rPr lang="ru-RU" altLang="ru-RU" sz="2200" i="1" smtClean="0">
                            <a:latin typeface="Cambria Math" panose="02040503050406030204" pitchFamily="18" charset="0"/>
                          </a:rPr>
                        </m:ctrlPr>
                      </m:dPr>
                      <m:e>
                        <m:eqArr>
                          <m:eqArrPr>
                            <m:ctrlPr>
                              <a:rPr lang="ru-RU" altLang="ru-RU" sz="2200" i="1" smtClean="0">
                                <a:latin typeface="Cambria Math" panose="02040503050406030204" pitchFamily="18" charset="0"/>
                              </a:rPr>
                            </m:ctrlPr>
                          </m:eqArrPr>
                          <m:e>
                            <m:r>
                              <a:rPr lang="en-US" altLang="ru-RU" sz="2200" b="0" i="1" smtClean="0">
                                <a:latin typeface="Cambria Math" panose="02040503050406030204" pitchFamily="18" charset="0"/>
                              </a:rPr>
                              <m:t>𝑥</m:t>
                            </m:r>
                            <m:r>
                              <a:rPr lang="en-US" altLang="ru-RU" sz="2200" b="0" i="1" smtClean="0">
                                <a:latin typeface="Cambria Math" panose="02040503050406030204" pitchFamily="18" charset="0"/>
                              </a:rPr>
                              <m:t>=</m:t>
                            </m:r>
                            <m:r>
                              <a:rPr lang="en-US" altLang="ru-RU" sz="2200" b="0" i="1" smtClean="0">
                                <a:latin typeface="Cambria Math" panose="02040503050406030204" pitchFamily="18" charset="0"/>
                              </a:rPr>
                              <m:t>𝑥</m:t>
                            </m:r>
                            <m:d>
                              <m:dPr>
                                <m:ctrlPr>
                                  <a:rPr lang="en-US" altLang="ru-RU" sz="2200" b="0" i="1" smtClean="0">
                                    <a:latin typeface="Cambria Math" panose="02040503050406030204" pitchFamily="18" charset="0"/>
                                  </a:rPr>
                                </m:ctrlPr>
                              </m:dPr>
                              <m:e>
                                <m:r>
                                  <a:rPr lang="en-US" altLang="ru-RU" sz="2200" b="0" i="1" smtClean="0">
                                    <a:latin typeface="Cambria Math" panose="02040503050406030204" pitchFamily="18" charset="0"/>
                                  </a:rPr>
                                  <m:t>𝑡</m:t>
                                </m:r>
                              </m:e>
                            </m:d>
                            <m:r>
                              <a:rPr lang="en-US" altLang="ru-RU" sz="2200" b="0" i="1" smtClean="0">
                                <a:latin typeface="Cambria Math" panose="02040503050406030204" pitchFamily="18" charset="0"/>
                              </a:rPr>
                              <m:t>,</m:t>
                            </m:r>
                          </m:e>
                          <m:e>
                            <m:r>
                              <a:rPr lang="en-US" altLang="ru-RU" sz="2200" b="0" i="1" smtClean="0">
                                <a:latin typeface="Cambria Math" panose="02040503050406030204" pitchFamily="18" charset="0"/>
                              </a:rPr>
                              <m:t>𝑦</m:t>
                            </m:r>
                            <m:r>
                              <a:rPr lang="en-US" altLang="ru-RU" sz="2200" b="0" i="1" smtClean="0">
                                <a:latin typeface="Cambria Math" panose="02040503050406030204" pitchFamily="18" charset="0"/>
                              </a:rPr>
                              <m:t>=</m:t>
                            </m:r>
                            <m:r>
                              <a:rPr lang="en-US" altLang="ru-RU" sz="2200" b="0" i="1" smtClean="0">
                                <a:latin typeface="Cambria Math" panose="02040503050406030204" pitchFamily="18" charset="0"/>
                              </a:rPr>
                              <m:t>𝑦</m:t>
                            </m:r>
                            <m:d>
                              <m:dPr>
                                <m:ctrlPr>
                                  <a:rPr lang="en-US" altLang="ru-RU" sz="2200" b="0" i="1" smtClean="0">
                                    <a:latin typeface="Cambria Math" panose="02040503050406030204" pitchFamily="18" charset="0"/>
                                  </a:rPr>
                                </m:ctrlPr>
                              </m:dPr>
                              <m:e>
                                <m:r>
                                  <a:rPr lang="en-US" altLang="ru-RU" sz="2200" b="0" i="1" smtClean="0">
                                    <a:latin typeface="Cambria Math" panose="02040503050406030204" pitchFamily="18" charset="0"/>
                                  </a:rPr>
                                  <m:t>𝑡</m:t>
                                </m:r>
                              </m:e>
                            </m:d>
                            <m:r>
                              <a:rPr lang="en-US" altLang="ru-RU" sz="2200" b="0" i="1" smtClean="0">
                                <a:latin typeface="Cambria Math" panose="02040503050406030204" pitchFamily="18" charset="0"/>
                              </a:rPr>
                              <m:t>.</m:t>
                            </m:r>
                          </m:e>
                        </m:eqArr>
                      </m:e>
                    </m:d>
                  </m:oMath>
                </a14:m>
                <a:r>
                  <a:rPr lang="en-US" altLang="ru-RU" sz="2200" dirty="0">
                    <a:cs typeface="Times New Roman" panose="02020603050405020304" pitchFamily="18" charset="0"/>
                  </a:rPr>
                  <a:t>	</a:t>
                </a:r>
              </a:p>
              <a:p>
                <a:pPr algn="just">
                  <a:spcBef>
                    <a:spcPts val="0"/>
                  </a:spcBef>
                </a:pPr>
                <a:r>
                  <a:rPr lang="en-US" altLang="ru-RU" sz="2200" dirty="0">
                    <a:cs typeface="Times New Roman" panose="02020603050405020304" pitchFamily="18" charset="0"/>
                  </a:rPr>
                  <a:t>	</a:t>
                </a:r>
                <a:r>
                  <a:rPr lang="ru-RU" altLang="ru-RU" sz="2200" dirty="0">
                    <a:cs typeface="Times New Roman" panose="02020603050405020304" pitchFamily="18" charset="0"/>
                  </a:rPr>
                  <a:t>В этом случае для каждого момента времени </a:t>
                </a:r>
                <a:r>
                  <a:rPr lang="en-US" altLang="ru-RU" sz="2200" i="1" dirty="0">
                    <a:cs typeface="Times New Roman" panose="02020603050405020304" pitchFamily="18" charset="0"/>
                  </a:rPr>
                  <a:t>t</a:t>
                </a:r>
                <a:r>
                  <a:rPr lang="ru-RU" altLang="ru-RU" sz="2200" dirty="0">
                    <a:cs typeface="Times New Roman" panose="02020603050405020304" pitchFamily="18" charset="0"/>
                  </a:rPr>
                  <a:t> положение точки </a:t>
                </a:r>
                <a:r>
                  <a:rPr lang="en-US" altLang="ru-RU" sz="2200" i="1" dirty="0">
                    <a:cs typeface="Times New Roman" panose="02020603050405020304" pitchFamily="18" charset="0"/>
                  </a:rPr>
                  <a:t>C </a:t>
                </a:r>
                <a:r>
                  <a:rPr lang="ru-RU" altLang="ru-RU" sz="2200" dirty="0">
                    <a:cs typeface="Times New Roman" panose="02020603050405020304" pitchFamily="18" charset="0"/>
                  </a:rPr>
                  <a:t>на плоскости задаётся её координатами </a:t>
                </a:r>
                <a:r>
                  <a:rPr lang="en-US" altLang="ru-RU" sz="2200" dirty="0">
                    <a:cs typeface="Times New Roman" panose="02020603050405020304" pitchFamily="18" charset="0"/>
                  </a:rPr>
                  <a:t>(</a:t>
                </a:r>
                <a:r>
                  <a:rPr lang="en-US" altLang="ru-RU" sz="2200" i="1" dirty="0">
                    <a:cs typeface="Times New Roman" panose="02020603050405020304" pitchFamily="18" charset="0"/>
                  </a:rPr>
                  <a:t>x</a:t>
                </a:r>
                <a:r>
                  <a:rPr lang="en-US" altLang="ru-RU" sz="2200" dirty="0">
                    <a:cs typeface="Times New Roman" panose="02020603050405020304" pitchFamily="18" charset="0"/>
                  </a:rPr>
                  <a:t>(</a:t>
                </a:r>
                <a:r>
                  <a:rPr lang="en-US" altLang="ru-RU" sz="2200" i="1" dirty="0">
                    <a:cs typeface="Times New Roman" panose="02020603050405020304" pitchFamily="18" charset="0"/>
                  </a:rPr>
                  <a:t>t</a:t>
                </a:r>
                <a:r>
                  <a:rPr lang="en-US" altLang="ru-RU" sz="2200" dirty="0">
                    <a:cs typeface="Times New Roman" panose="02020603050405020304" pitchFamily="18" charset="0"/>
                  </a:rPr>
                  <a:t>), </a:t>
                </a:r>
                <a:r>
                  <a:rPr lang="en-US" altLang="ru-RU" sz="2200" i="1" dirty="0">
                    <a:cs typeface="Times New Roman" panose="02020603050405020304" pitchFamily="18" charset="0"/>
                  </a:rPr>
                  <a:t>y</a:t>
                </a:r>
                <a:r>
                  <a:rPr lang="en-US" altLang="ru-RU" sz="2200" dirty="0">
                    <a:cs typeface="Times New Roman" panose="02020603050405020304" pitchFamily="18" charset="0"/>
                  </a:rPr>
                  <a:t>(</a:t>
                </a:r>
                <a:r>
                  <a:rPr lang="en-US" altLang="ru-RU" sz="2200" i="1" dirty="0">
                    <a:cs typeface="Times New Roman" panose="02020603050405020304" pitchFamily="18" charset="0"/>
                  </a:rPr>
                  <a:t>t</a:t>
                </a:r>
                <a:r>
                  <a:rPr lang="en-US" altLang="ru-RU" sz="2200" dirty="0">
                    <a:cs typeface="Times New Roman" panose="02020603050405020304" pitchFamily="18" charset="0"/>
                  </a:rPr>
                  <a:t>))</a:t>
                </a:r>
                <a:r>
                  <a:rPr lang="ru-RU" altLang="ru-RU" sz="2200" dirty="0">
                    <a:cs typeface="Times New Roman" panose="02020603050405020304" pitchFamily="18" charset="0"/>
                  </a:rPr>
                  <a:t>.</a:t>
                </a:r>
              </a:p>
              <a:p>
                <a:pPr algn="ctr">
                  <a:spcBef>
                    <a:spcPts val="0"/>
                  </a:spcBef>
                </a:pPr>
                <a:endParaRPr lang="ru-RU" altLang="ru-RU" sz="2200" dirty="0"/>
              </a:p>
            </p:txBody>
          </p:sp>
        </mc:Choice>
        <mc:Fallback xmlns="">
          <p:sp>
            <p:nvSpPr>
              <p:cNvPr id="481283" name="Text Box 3">
                <a:extLst>
                  <a:ext uri="{FF2B5EF4-FFF2-40B4-BE49-F238E27FC236}">
                    <a16:creationId xmlns:a16="http://schemas.microsoft.com/office/drawing/2014/main" id="{9AEB2277-A8B2-4438-BF54-9A84E1CE2DCF}"/>
                  </a:ext>
                </a:extLst>
              </p:cNvPr>
              <p:cNvSpPr txBox="1">
                <a:spLocks noRot="1" noChangeAspect="1" noMove="1" noResize="1" noEditPoints="1" noAdjustHandles="1" noChangeArrowheads="1" noChangeShapeType="1" noTextEdit="1"/>
              </p:cNvSpPr>
              <p:nvPr/>
            </p:nvSpPr>
            <p:spPr bwMode="auto">
              <a:xfrm>
                <a:off x="0" y="-34630"/>
                <a:ext cx="9144000" cy="3586751"/>
              </a:xfrm>
              <a:prstGeom prst="rect">
                <a:avLst/>
              </a:prstGeom>
              <a:blipFill>
                <a:blip r:embed="rId3"/>
                <a:stretch>
                  <a:fillRect l="-867" t="-340" r="-8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481288" name="Rectangle 8">
            <a:extLst>
              <a:ext uri="{FF2B5EF4-FFF2-40B4-BE49-F238E27FC236}">
                <a16:creationId xmlns:a16="http://schemas.microsoft.com/office/drawing/2014/main" id="{463A495F-58C7-478E-BB11-664D0928CFDB}"/>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2" name="Text Box 3">
            <a:extLst>
              <a:ext uri="{FF2B5EF4-FFF2-40B4-BE49-F238E27FC236}">
                <a16:creationId xmlns:a16="http://schemas.microsoft.com/office/drawing/2014/main" id="{7F44C000-CB2D-D60D-90DF-EE53FD576E98}"/>
              </a:ext>
            </a:extLst>
          </p:cNvPr>
          <p:cNvSpPr txBox="1">
            <a:spLocks noChangeArrowheads="1"/>
          </p:cNvSpPr>
          <p:nvPr/>
        </p:nvSpPr>
        <p:spPr bwMode="auto">
          <a:xfrm>
            <a:off x="29183" y="5202575"/>
            <a:ext cx="9144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en-US" altLang="ru-RU" dirty="0">
                <a:cs typeface="Times New Roman" panose="02020603050405020304" pitchFamily="18" charset="0"/>
              </a:rPr>
              <a:t>	</a:t>
            </a:r>
            <a:r>
              <a:rPr lang="ru-RU" altLang="ru-RU" sz="2200" dirty="0">
                <a:cs typeface="Times New Roman" panose="02020603050405020304" pitchFamily="18" charset="0"/>
              </a:rPr>
              <a:t>Кривая на плоскости, описываемая точкой, координаты которой удовлетворяют этим уравнениям при изменении параметра </a:t>
            </a:r>
            <a:r>
              <a:rPr lang="en-US" altLang="ru-RU" sz="2200" i="1" dirty="0">
                <a:cs typeface="Times New Roman" panose="02020603050405020304" pitchFamily="18" charset="0"/>
              </a:rPr>
              <a:t>t</a:t>
            </a:r>
            <a:r>
              <a:rPr lang="ru-RU" altLang="ru-RU" sz="2200" dirty="0">
                <a:cs typeface="Times New Roman" panose="02020603050405020304" pitchFamily="18" charset="0"/>
              </a:rPr>
              <a:t>, называется </a:t>
            </a:r>
            <a:r>
              <a:rPr lang="ru-RU" altLang="ru-RU" sz="2200" dirty="0">
                <a:solidFill>
                  <a:srgbClr val="FF3300"/>
                </a:solidFill>
                <a:cs typeface="Times New Roman" panose="02020603050405020304" pitchFamily="18" charset="0"/>
              </a:rPr>
              <a:t>параметрически заданной кривой</a:t>
            </a:r>
            <a:r>
              <a:rPr lang="ru-RU" altLang="ru-RU" sz="2200" dirty="0">
                <a:cs typeface="Times New Roman" panose="02020603050405020304" pitchFamily="18" charset="0"/>
              </a:rPr>
              <a:t> на плоскости. </a:t>
            </a:r>
          </a:p>
          <a:p>
            <a:pPr algn="just">
              <a:spcBef>
                <a:spcPts val="0"/>
              </a:spcBef>
            </a:pPr>
            <a:r>
              <a:rPr lang="ru-RU" altLang="ru-RU" sz="2200" dirty="0">
                <a:cs typeface="Times New Roman" panose="02020603050405020304" pitchFamily="18" charset="0"/>
              </a:rPr>
              <a:t>	Сами уравнения называются </a:t>
            </a:r>
            <a:r>
              <a:rPr lang="ru-RU" altLang="ru-RU" sz="2200" dirty="0">
                <a:solidFill>
                  <a:srgbClr val="FF3300"/>
                </a:solidFill>
                <a:cs typeface="Times New Roman" panose="02020603050405020304" pitchFamily="18" charset="0"/>
              </a:rPr>
              <a:t>параметрическими уравнениями</a:t>
            </a:r>
            <a:r>
              <a:rPr lang="ru-RU" altLang="ru-RU" sz="2200" dirty="0">
                <a:cs typeface="Times New Roman" panose="02020603050405020304" pitchFamily="18" charset="0"/>
              </a:rPr>
              <a:t>.</a:t>
            </a:r>
            <a:r>
              <a:rPr lang="ru-RU" altLang="ru-RU" sz="2200" dirty="0"/>
              <a:t> </a:t>
            </a:r>
          </a:p>
        </p:txBody>
      </p:sp>
      <p:pic>
        <p:nvPicPr>
          <p:cNvPr id="4" name="Рисунок 3">
            <a:extLst>
              <a:ext uri="{FF2B5EF4-FFF2-40B4-BE49-F238E27FC236}">
                <a16:creationId xmlns:a16="http://schemas.microsoft.com/office/drawing/2014/main" id="{DE727C8E-C4EF-0A3F-5059-F088FFC3C981}"/>
              </a:ext>
            </a:extLst>
          </p:cNvPr>
          <p:cNvPicPr>
            <a:picLocks noChangeAspect="1"/>
          </p:cNvPicPr>
          <p:nvPr/>
        </p:nvPicPr>
        <p:blipFill>
          <a:blip r:embed="rId4"/>
          <a:stretch>
            <a:fillRect/>
          </a:stretch>
        </p:blipFill>
        <p:spPr>
          <a:xfrm>
            <a:off x="2684993" y="3274297"/>
            <a:ext cx="3774013" cy="1738879"/>
          </a:xfrm>
          <a:prstGeom prst="rect">
            <a:avLst/>
          </a:prstGeom>
        </p:spPr>
      </p:pic>
    </p:spTree>
    <p:extLst>
      <p:ext uri="{BB962C8B-B14F-4D97-AF65-F5344CB8AC3E}">
        <p14:creationId xmlns:p14="http://schemas.microsoft.com/office/powerpoint/2010/main" val="2555322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1026">
            <a:extLst>
              <a:ext uri="{FF2B5EF4-FFF2-40B4-BE49-F238E27FC236}">
                <a16:creationId xmlns:a16="http://schemas.microsoft.com/office/drawing/2014/main" id="{F95B6232-2465-4689-B759-002EB6EA56D1}"/>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Циклоида</a:t>
            </a:r>
          </a:p>
        </p:txBody>
      </p:sp>
      <p:sp>
        <p:nvSpPr>
          <p:cNvPr id="485379" name="Text Box 1027">
            <a:extLst>
              <a:ext uri="{FF2B5EF4-FFF2-40B4-BE49-F238E27FC236}">
                <a16:creationId xmlns:a16="http://schemas.microsoft.com/office/drawing/2014/main" id="{65C84557-3DE8-4BEA-9C89-C48011227CEE}"/>
              </a:ext>
            </a:extLst>
          </p:cNvPr>
          <p:cNvSpPr txBox="1">
            <a:spLocks noChangeArrowheads="1"/>
          </p:cNvSpPr>
          <p:nvPr/>
        </p:nvSpPr>
        <p:spPr bwMode="auto">
          <a:xfrm>
            <a:off x="0" y="331738"/>
            <a:ext cx="8991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Найдем параметрические уравнения циклоиды. Предположим, что единичная окружность прокатилась по оси абсцисс от начала координат </a:t>
            </a:r>
            <a:r>
              <a:rPr lang="en-US" altLang="ru-RU" i="1" dirty="0">
                <a:cs typeface="Times New Roman" panose="02020603050405020304" pitchFamily="18" charset="0"/>
              </a:rPr>
              <a:t>O </a:t>
            </a:r>
            <a:r>
              <a:rPr lang="ru-RU" altLang="ru-RU" dirty="0">
                <a:cs typeface="Times New Roman" panose="02020603050405020304" pitchFamily="18" charset="0"/>
              </a:rPr>
              <a:t>до некоторой точки </a:t>
            </a:r>
            <a:r>
              <a:rPr lang="en-US" altLang="ru-RU" i="1" dirty="0">
                <a:cs typeface="Times New Roman" panose="02020603050405020304" pitchFamily="18" charset="0"/>
              </a:rPr>
              <a:t>P</a:t>
            </a:r>
            <a:r>
              <a:rPr lang="en-US" altLang="ru-RU" dirty="0">
                <a:cs typeface="Times New Roman" panose="02020603050405020304" pitchFamily="18" charset="0"/>
              </a:rPr>
              <a:t>.</a:t>
            </a:r>
            <a:r>
              <a:rPr lang="en-US" altLang="ru-RU" i="1" dirty="0">
                <a:cs typeface="Times New Roman" panose="02020603050405020304" pitchFamily="18" charset="0"/>
              </a:rPr>
              <a:t> </a:t>
            </a:r>
            <a:r>
              <a:rPr lang="ru-RU" altLang="ru-RU" dirty="0">
                <a:cs typeface="Times New Roman" panose="02020603050405020304" pitchFamily="18" charset="0"/>
              </a:rPr>
              <a:t>При этом точка, закреплённая на окружности, из начала координат переместилась в точку </a:t>
            </a:r>
            <a:r>
              <a:rPr lang="ru-RU" altLang="ru-RU" i="1" dirty="0">
                <a:cs typeface="Times New Roman" panose="02020603050405020304" pitchFamily="18" charset="0"/>
              </a:rPr>
              <a:t>А</a:t>
            </a:r>
            <a:r>
              <a:rPr lang="ru-RU" altLang="ru-RU" dirty="0">
                <a:cs typeface="Times New Roman" panose="02020603050405020304" pitchFamily="18" charset="0"/>
              </a:rPr>
              <a:t>. Поскольку дуга </a:t>
            </a:r>
            <a:r>
              <a:rPr lang="ru-RU" altLang="ru-RU" i="1" dirty="0">
                <a:cs typeface="Times New Roman" panose="02020603050405020304" pitchFamily="18" charset="0"/>
              </a:rPr>
              <a:t>АР</a:t>
            </a:r>
            <a:r>
              <a:rPr lang="ru-RU" altLang="ru-RU" dirty="0">
                <a:cs typeface="Times New Roman" panose="02020603050405020304" pitchFamily="18" charset="0"/>
              </a:rPr>
              <a:t> окружности при этом прокатилась по отрезку </a:t>
            </a:r>
            <a:r>
              <a:rPr lang="en-US" altLang="ru-RU" i="1" dirty="0">
                <a:cs typeface="Times New Roman" panose="02020603050405020304" pitchFamily="18" charset="0"/>
              </a:rPr>
              <a:t>O</a:t>
            </a:r>
            <a:r>
              <a:rPr lang="ru-RU" altLang="ru-RU" i="1" dirty="0">
                <a:cs typeface="Times New Roman" panose="02020603050405020304" pitchFamily="18" charset="0"/>
              </a:rPr>
              <a:t>Р</a:t>
            </a:r>
            <a:r>
              <a:rPr lang="ru-RU" altLang="ru-RU" dirty="0">
                <a:cs typeface="Times New Roman" panose="02020603050405020304" pitchFamily="18" charset="0"/>
              </a:rPr>
              <a:t>, то их длины равны, т. е. </a:t>
            </a:r>
            <a:r>
              <a:rPr lang="ru-RU" altLang="ru-RU" i="1" dirty="0">
                <a:cs typeface="Times New Roman" panose="02020603050405020304" pitchFamily="18" charset="0"/>
              </a:rPr>
              <a:t>АР</a:t>
            </a:r>
            <a:r>
              <a:rPr lang="ru-RU" altLang="ru-RU" dirty="0">
                <a:cs typeface="Times New Roman" panose="02020603050405020304" pitchFamily="18" charset="0"/>
              </a:rPr>
              <a:t> = </a:t>
            </a:r>
            <a:r>
              <a:rPr lang="en-US" altLang="ru-RU" i="1" dirty="0">
                <a:cs typeface="Times New Roman" panose="02020603050405020304" pitchFamily="18" charset="0"/>
              </a:rPr>
              <a:t>O</a:t>
            </a:r>
            <a:r>
              <a:rPr lang="ru-RU" altLang="ru-RU" i="1" dirty="0">
                <a:cs typeface="Times New Roman" panose="02020603050405020304" pitchFamily="18" charset="0"/>
              </a:rPr>
              <a:t>Р</a:t>
            </a:r>
            <a:r>
              <a:rPr lang="ru-RU" altLang="ru-RU" dirty="0">
                <a:cs typeface="Times New Roman" panose="02020603050405020304" pitchFamily="18" charset="0"/>
              </a:rPr>
              <a:t> = </a:t>
            </a:r>
            <a:r>
              <a:rPr lang="en-US" altLang="ru-RU" i="1" dirty="0">
                <a:cs typeface="Times New Roman" panose="02020603050405020304" pitchFamily="18" charset="0"/>
              </a:rPr>
              <a:t>t</a:t>
            </a:r>
            <a:r>
              <a:rPr lang="ru-RU" altLang="ru-RU" dirty="0">
                <a:cs typeface="Times New Roman" panose="02020603050405020304" pitchFamily="18" charset="0"/>
              </a:rPr>
              <a:t>. </a:t>
            </a:r>
            <a:endParaRPr lang="ru-RU" altLang="ru-RU" dirty="0"/>
          </a:p>
        </p:txBody>
      </p:sp>
      <p:sp>
        <p:nvSpPr>
          <p:cNvPr id="485380" name="Rectangle 1028">
            <a:extLst>
              <a:ext uri="{FF2B5EF4-FFF2-40B4-BE49-F238E27FC236}">
                <a16:creationId xmlns:a16="http://schemas.microsoft.com/office/drawing/2014/main" id="{2B36BED9-A7CE-4879-B566-751A872ABD95}"/>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85381" name="Rectangle 1029">
            <a:extLst>
              <a:ext uri="{FF2B5EF4-FFF2-40B4-BE49-F238E27FC236}">
                <a16:creationId xmlns:a16="http://schemas.microsoft.com/office/drawing/2014/main" id="{8D64B8D2-DB3D-4496-B6B6-9604526D22E9}"/>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pic>
        <p:nvPicPr>
          <p:cNvPr id="485386" name="Picture 1034">
            <a:extLst>
              <a:ext uri="{FF2B5EF4-FFF2-40B4-BE49-F238E27FC236}">
                <a16:creationId xmlns:a16="http://schemas.microsoft.com/office/drawing/2014/main" id="{10D73608-C067-4B05-9CC7-0DCD5DDDFC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686179"/>
            <a:ext cx="5399112" cy="2041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85387" name="Text Box 1035">
                <a:extLst>
                  <a:ext uri="{FF2B5EF4-FFF2-40B4-BE49-F238E27FC236}">
                    <a16:creationId xmlns:a16="http://schemas.microsoft.com/office/drawing/2014/main" id="{7D97905F-C764-47FD-8800-77B7012C674A}"/>
                  </a:ext>
                </a:extLst>
              </p:cNvPr>
              <p:cNvSpPr txBox="1">
                <a:spLocks noChangeArrowheads="1"/>
              </p:cNvSpPr>
              <p:nvPr/>
            </p:nvSpPr>
            <p:spPr bwMode="auto">
              <a:xfrm>
                <a:off x="0" y="4727923"/>
                <a:ext cx="9144000" cy="202414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ts val="0"/>
                  </a:spcBef>
                </a:pPr>
                <a:r>
                  <a:rPr lang="ru-RU" altLang="ru-RU" dirty="0">
                    <a:cs typeface="Times New Roman" panose="02020603050405020304" pitchFamily="18" charset="0"/>
                  </a:rPr>
                  <a:t>	Для координат </a:t>
                </a:r>
                <a:r>
                  <a:rPr lang="en-US" altLang="ru-RU" i="1" dirty="0">
                    <a:cs typeface="Times New Roman" panose="02020603050405020304" pitchFamily="18" charset="0"/>
                  </a:rPr>
                  <a:t>x</a:t>
                </a:r>
                <a:r>
                  <a:rPr lang="ru-RU" altLang="ru-RU" dirty="0">
                    <a:cs typeface="Times New Roman" panose="02020603050405020304" pitchFamily="18" charset="0"/>
                  </a:rPr>
                  <a:t>, </a:t>
                </a:r>
                <a:r>
                  <a:rPr lang="en-US" altLang="ru-RU" i="1" dirty="0">
                    <a:cs typeface="Times New Roman" panose="02020603050405020304" pitchFamily="18" charset="0"/>
                  </a:rPr>
                  <a:t>y</a:t>
                </a:r>
                <a:r>
                  <a:rPr lang="ru-RU" altLang="ru-RU" dirty="0">
                    <a:cs typeface="Times New Roman" panose="02020603050405020304" pitchFamily="18" charset="0"/>
                  </a:rPr>
                  <a:t> точки </a:t>
                </a:r>
                <a:r>
                  <a:rPr lang="ru-RU" altLang="ru-RU" i="1" dirty="0">
                    <a:cs typeface="Times New Roman" panose="02020603050405020304" pitchFamily="18" charset="0"/>
                  </a:rPr>
                  <a:t>А</a:t>
                </a:r>
                <a:r>
                  <a:rPr lang="ru-RU" altLang="ru-RU" dirty="0">
                    <a:cs typeface="Times New Roman" panose="02020603050405020304" pitchFamily="18" charset="0"/>
                  </a:rPr>
                  <a:t> имеем</a:t>
                </a:r>
                <a:r>
                  <a:rPr lang="ru-RU" altLang="ru-RU" dirty="0"/>
                  <a:t>  </a:t>
                </a:r>
                <a:r>
                  <a:rPr lang="en-US" altLang="ru-RU" i="1" dirty="0">
                    <a:cs typeface="Times New Roman" panose="02020603050405020304" pitchFamily="18" charset="0"/>
                  </a:rPr>
                  <a:t>x</a:t>
                </a:r>
                <a:r>
                  <a:rPr lang="en-US" altLang="ru-RU" dirty="0">
                    <a:cs typeface="Times New Roman" panose="02020603050405020304" pitchFamily="18" charset="0"/>
                  </a:rPr>
                  <a:t> = </a:t>
                </a:r>
                <a:r>
                  <a:rPr lang="en-US" altLang="ru-RU" i="1" dirty="0">
                    <a:cs typeface="Times New Roman" panose="02020603050405020304" pitchFamily="18" charset="0"/>
                  </a:rPr>
                  <a:t>OP</a:t>
                </a:r>
                <a:r>
                  <a:rPr lang="en-US" altLang="ru-RU" dirty="0">
                    <a:cs typeface="Times New Roman" panose="02020603050405020304" pitchFamily="18" charset="0"/>
                  </a:rPr>
                  <a:t> - </a:t>
                </a:r>
                <a:r>
                  <a:rPr lang="en-US" altLang="ru-RU" i="1" dirty="0">
                    <a:cs typeface="Times New Roman" panose="02020603050405020304" pitchFamily="18" charset="0"/>
                  </a:rPr>
                  <a:t>AQ</a:t>
                </a:r>
                <a:r>
                  <a:rPr lang="en-US" altLang="ru-RU" dirty="0">
                    <a:cs typeface="Times New Roman" panose="02020603050405020304" pitchFamily="18" charset="0"/>
                  </a:rPr>
                  <a:t> = </a:t>
                </a:r>
                <a:r>
                  <a:rPr lang="en-US" altLang="ru-RU" i="1" dirty="0">
                    <a:cs typeface="Times New Roman" panose="02020603050405020304" pitchFamily="18" charset="0"/>
                  </a:rPr>
                  <a:t>t</a:t>
                </a:r>
                <a:r>
                  <a:rPr lang="en-US" altLang="ru-RU" dirty="0">
                    <a:cs typeface="Times New Roman" panose="02020603050405020304" pitchFamily="18" charset="0"/>
                  </a:rPr>
                  <a:t> - sin </a:t>
                </a:r>
                <a:r>
                  <a:rPr lang="en-US" altLang="ru-RU" i="1" dirty="0">
                    <a:cs typeface="Times New Roman" panose="02020603050405020304" pitchFamily="18" charset="0"/>
                  </a:rPr>
                  <a:t>t</a:t>
                </a:r>
                <a:r>
                  <a:rPr lang="en-US" altLang="ru-RU" dirty="0">
                    <a:cs typeface="Times New Roman" panose="02020603050405020304" pitchFamily="18" charset="0"/>
                  </a:rPr>
                  <a:t>,</a:t>
                </a:r>
                <a:r>
                  <a:rPr lang="ru-RU" altLang="ru-RU" dirty="0"/>
                  <a:t> </a:t>
                </a:r>
              </a:p>
              <a:p>
                <a:pPr algn="just">
                  <a:spcBef>
                    <a:spcPts val="0"/>
                  </a:spcBef>
                </a:pPr>
                <a:r>
                  <a:rPr lang="en-US" altLang="ru-RU" i="1" dirty="0">
                    <a:cs typeface="Times New Roman" panose="02020603050405020304" pitchFamily="18" charset="0"/>
                  </a:rPr>
                  <a:t>y</a:t>
                </a:r>
                <a:r>
                  <a:rPr lang="en-US" altLang="ru-RU" dirty="0">
                    <a:cs typeface="Times New Roman" panose="02020603050405020304" pitchFamily="18" charset="0"/>
                  </a:rPr>
                  <a:t> = </a:t>
                </a:r>
                <a:r>
                  <a:rPr lang="en-US" altLang="ru-RU" i="1" dirty="0">
                    <a:cs typeface="Times New Roman" panose="02020603050405020304" pitchFamily="18" charset="0"/>
                  </a:rPr>
                  <a:t>O</a:t>
                </a:r>
                <a:r>
                  <a:rPr lang="en-US" altLang="ru-RU" baseline="-30000" dirty="0">
                    <a:cs typeface="Times New Roman" panose="02020603050405020304" pitchFamily="18" charset="0"/>
                  </a:rPr>
                  <a:t>1</a:t>
                </a:r>
                <a:r>
                  <a:rPr lang="en-US" altLang="ru-RU" i="1" dirty="0">
                    <a:cs typeface="Times New Roman" panose="02020603050405020304" pitchFamily="18" charset="0"/>
                  </a:rPr>
                  <a:t>P</a:t>
                </a:r>
                <a:r>
                  <a:rPr lang="en-US" altLang="ru-RU" dirty="0">
                    <a:cs typeface="Times New Roman" panose="02020603050405020304" pitchFamily="18" charset="0"/>
                  </a:rPr>
                  <a:t> -  </a:t>
                </a:r>
                <a:r>
                  <a:rPr lang="en-US" altLang="ru-RU" i="1" dirty="0">
                    <a:cs typeface="Times New Roman" panose="02020603050405020304" pitchFamily="18" charset="0"/>
                  </a:rPr>
                  <a:t>O</a:t>
                </a:r>
                <a:r>
                  <a:rPr lang="en-US" altLang="ru-RU" baseline="-30000" dirty="0">
                    <a:cs typeface="Times New Roman" panose="02020603050405020304" pitchFamily="18" charset="0"/>
                  </a:rPr>
                  <a:t>1</a:t>
                </a:r>
                <a:r>
                  <a:rPr lang="en-US" altLang="ru-RU" i="1" dirty="0">
                    <a:cs typeface="Times New Roman" panose="02020603050405020304" pitchFamily="18" charset="0"/>
                  </a:rPr>
                  <a:t>Q</a:t>
                </a:r>
                <a:r>
                  <a:rPr lang="en-US" altLang="ru-RU" dirty="0">
                    <a:cs typeface="Times New Roman" panose="02020603050405020304" pitchFamily="18" charset="0"/>
                  </a:rPr>
                  <a:t> = </a:t>
                </a:r>
                <a:r>
                  <a:rPr lang="ru-RU" altLang="ru-RU" dirty="0">
                    <a:cs typeface="Times New Roman" panose="02020603050405020304" pitchFamily="18" charset="0"/>
                  </a:rPr>
                  <a:t>1</a:t>
                </a:r>
                <a:r>
                  <a:rPr lang="en-US" altLang="ru-RU" dirty="0">
                    <a:cs typeface="Times New Roman" panose="02020603050405020304" pitchFamily="18" charset="0"/>
                  </a:rPr>
                  <a:t> - cos </a:t>
                </a:r>
                <a:r>
                  <a:rPr lang="en-US" altLang="ru-RU" i="1" dirty="0">
                    <a:cs typeface="Times New Roman" panose="02020603050405020304" pitchFamily="18" charset="0"/>
                  </a:rPr>
                  <a:t>t.</a:t>
                </a:r>
                <a:r>
                  <a:rPr lang="ru-RU" altLang="ru-RU" dirty="0">
                    <a:cs typeface="Times New Roman" panose="02020603050405020304" pitchFamily="18" charset="0"/>
                  </a:rPr>
                  <a:t> Таким образом, параметрическими уравнениями циклоиды являются уравнения</a:t>
                </a:r>
              </a:p>
              <a:p>
                <a:pPr algn="ctr">
                  <a:spcBef>
                    <a:spcPts val="0"/>
                  </a:spcBef>
                </a:pPr>
                <a14:m>
                  <m:oMathPara xmlns:m="http://schemas.openxmlformats.org/officeDocument/2006/math">
                    <m:oMathParaPr>
                      <m:jc m:val="centerGroup"/>
                    </m:oMathParaPr>
                    <m:oMath xmlns:m="http://schemas.openxmlformats.org/officeDocument/2006/math">
                      <m:d>
                        <m:dPr>
                          <m:begChr m:val="{"/>
                          <m:endChr m:val=""/>
                          <m:ctrlPr>
                            <a:rPr lang="ru-RU" altLang="ru-RU" i="1" smtClean="0">
                              <a:latin typeface="Cambria Math" panose="02040503050406030204" pitchFamily="18" charset="0"/>
                            </a:rPr>
                          </m:ctrlPr>
                        </m:dPr>
                        <m:e>
                          <m:eqArr>
                            <m:eqArrPr>
                              <m:ctrlPr>
                                <a:rPr lang="ru-RU" altLang="ru-RU" i="1" smtClean="0">
                                  <a:latin typeface="Cambria Math" panose="02040503050406030204" pitchFamily="18" charset="0"/>
                                </a:rPr>
                              </m:ctrlPr>
                            </m:eqArrPr>
                            <m:e>
                              <m:r>
                                <a:rPr lang="en-US" altLang="ru-RU" b="0" i="1" smtClean="0">
                                  <a:latin typeface="Cambria Math" panose="02040503050406030204" pitchFamily="18" charset="0"/>
                                </a:rPr>
                                <m:t>𝑥</m:t>
                              </m:r>
                              <m:r>
                                <a:rPr lang="en-US" altLang="ru-RU" b="0" i="1" smtClean="0">
                                  <a:latin typeface="Cambria Math" panose="02040503050406030204" pitchFamily="18" charset="0"/>
                                </a:rPr>
                                <m:t>=</m:t>
                              </m:r>
                              <m:r>
                                <a:rPr lang="en-US" altLang="ru-RU" b="0" i="1" smtClean="0">
                                  <a:latin typeface="Cambria Math" panose="02040503050406030204" pitchFamily="18" charset="0"/>
                                </a:rPr>
                                <m:t>𝑡</m:t>
                              </m:r>
                              <m:r>
                                <a:rPr lang="en-US" altLang="ru-RU" b="0" i="1" smtClean="0">
                                  <a:latin typeface="Cambria Math" panose="02040503050406030204" pitchFamily="18" charset="0"/>
                                </a:rPr>
                                <m:t>−</m:t>
                              </m:r>
                              <m:func>
                                <m:funcPr>
                                  <m:ctrlPr>
                                    <a:rPr lang="en-US" altLang="ru-RU" b="0" i="1" smtClean="0">
                                      <a:latin typeface="Cambria Math" panose="02040503050406030204" pitchFamily="18" charset="0"/>
                                    </a:rPr>
                                  </m:ctrlPr>
                                </m:funcPr>
                                <m:fName>
                                  <m:r>
                                    <m:rPr>
                                      <m:sty m:val="p"/>
                                    </m:rPr>
                                    <a:rPr lang="en-US" altLang="ru-RU" b="0" i="0" smtClean="0">
                                      <a:latin typeface="Cambria Math" panose="02040503050406030204" pitchFamily="18" charset="0"/>
                                    </a:rPr>
                                    <m:t>sin</m:t>
                                  </m:r>
                                </m:fName>
                                <m:e>
                                  <m:r>
                                    <a:rPr lang="en-US" altLang="ru-RU" b="0" i="1" smtClean="0">
                                      <a:latin typeface="Cambria Math" panose="02040503050406030204" pitchFamily="18" charset="0"/>
                                    </a:rPr>
                                    <m:t>𝑡</m:t>
                                  </m:r>
                                  <m:r>
                                    <a:rPr lang="en-US" altLang="ru-RU" b="0" i="1" smtClean="0">
                                      <a:latin typeface="Cambria Math" panose="02040503050406030204" pitchFamily="18" charset="0"/>
                                    </a:rPr>
                                    <m:t>,</m:t>
                                  </m:r>
                                </m:e>
                              </m:func>
                            </m:e>
                            <m:e>
                              <m:r>
                                <a:rPr lang="en-US" altLang="ru-RU" b="0" i="1" smtClean="0">
                                  <a:latin typeface="Cambria Math" panose="02040503050406030204" pitchFamily="18" charset="0"/>
                                </a:rPr>
                                <m:t>𝑦</m:t>
                              </m:r>
                              <m:r>
                                <a:rPr lang="en-US" altLang="ru-RU" b="0" i="1" smtClean="0">
                                  <a:latin typeface="Cambria Math" panose="02040503050406030204" pitchFamily="18" charset="0"/>
                                </a:rPr>
                                <m:t>=1−</m:t>
                              </m:r>
                              <m:func>
                                <m:funcPr>
                                  <m:ctrlPr>
                                    <a:rPr lang="en-US" altLang="ru-RU" b="0" i="1" smtClean="0">
                                      <a:latin typeface="Cambria Math" panose="02040503050406030204" pitchFamily="18" charset="0"/>
                                    </a:rPr>
                                  </m:ctrlPr>
                                </m:funcPr>
                                <m:fName>
                                  <m:r>
                                    <m:rPr>
                                      <m:sty m:val="p"/>
                                    </m:rPr>
                                    <a:rPr lang="en-US" altLang="ru-RU" b="0" i="0" smtClean="0">
                                      <a:latin typeface="Cambria Math" panose="02040503050406030204" pitchFamily="18" charset="0"/>
                                    </a:rPr>
                                    <m:t>cos</m:t>
                                  </m:r>
                                </m:fName>
                                <m:e>
                                  <m:r>
                                    <a:rPr lang="en-US" altLang="ru-RU" b="0" i="1" smtClean="0">
                                      <a:latin typeface="Cambria Math" panose="02040503050406030204" pitchFamily="18" charset="0"/>
                                    </a:rPr>
                                    <m:t>𝑡</m:t>
                                  </m:r>
                                  <m:r>
                                    <a:rPr lang="en-US" altLang="ru-RU" b="0" i="1" smtClean="0">
                                      <a:latin typeface="Cambria Math" panose="02040503050406030204" pitchFamily="18" charset="0"/>
                                    </a:rPr>
                                    <m:t>.</m:t>
                                  </m:r>
                                </m:e>
                              </m:func>
                            </m:e>
                          </m:eqArr>
                        </m:e>
                      </m:d>
                    </m:oMath>
                  </m:oMathPara>
                </a14:m>
                <a:endParaRPr lang="ru-RU" altLang="ru-RU" dirty="0"/>
              </a:p>
            </p:txBody>
          </p:sp>
        </mc:Choice>
        <mc:Fallback xmlns="">
          <p:sp>
            <p:nvSpPr>
              <p:cNvPr id="485387" name="Text Box 1035">
                <a:extLst>
                  <a:ext uri="{FF2B5EF4-FFF2-40B4-BE49-F238E27FC236}">
                    <a16:creationId xmlns:a16="http://schemas.microsoft.com/office/drawing/2014/main" id="{7D97905F-C764-47FD-8800-77B7012C674A}"/>
                  </a:ext>
                </a:extLst>
              </p:cNvPr>
              <p:cNvSpPr txBox="1">
                <a:spLocks noRot="1" noChangeAspect="1" noMove="1" noResize="1" noEditPoints="1" noAdjustHandles="1" noChangeArrowheads="1" noChangeShapeType="1" noTextEdit="1"/>
              </p:cNvSpPr>
              <p:nvPr/>
            </p:nvSpPr>
            <p:spPr bwMode="auto">
              <a:xfrm>
                <a:off x="0" y="4727923"/>
                <a:ext cx="9144000" cy="2024144"/>
              </a:xfrm>
              <a:prstGeom prst="rect">
                <a:avLst/>
              </a:prstGeom>
              <a:blipFill>
                <a:blip r:embed="rId4"/>
                <a:stretch>
                  <a:fillRect l="-1000" t="-2410" r="-1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Tree>
    <p:extLst>
      <p:ext uri="{BB962C8B-B14F-4D97-AF65-F5344CB8AC3E}">
        <p14:creationId xmlns:p14="http://schemas.microsoft.com/office/powerpoint/2010/main" val="2346100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7" name="Text Box 1027">
            <a:extLst>
              <a:ext uri="{FF2B5EF4-FFF2-40B4-BE49-F238E27FC236}">
                <a16:creationId xmlns:a16="http://schemas.microsoft.com/office/drawing/2014/main" id="{B30F985A-27DF-4483-965D-5C10C0BE1028}"/>
              </a:ext>
            </a:extLst>
          </p:cNvPr>
          <p:cNvSpPr txBox="1">
            <a:spLocks noChangeArrowheads="1"/>
          </p:cNvSpPr>
          <p:nvPr/>
        </p:nvSpPr>
        <p:spPr bwMode="auto">
          <a:xfrm>
            <a:off x="0" y="0"/>
            <a:ext cx="9144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ts val="0"/>
              </a:spcBef>
            </a:pPr>
            <a:r>
              <a:rPr lang="ru-RU" altLang="ru-RU" sz="2000" dirty="0"/>
              <a:t>	Для получения</a:t>
            </a:r>
            <a:r>
              <a:rPr lang="en-US" altLang="ru-RU" sz="2000" dirty="0"/>
              <a:t> </a:t>
            </a:r>
            <a:r>
              <a:rPr lang="ru-RU" altLang="ru-RU" sz="2000" dirty="0"/>
              <a:t>циклоиды в программе </a:t>
            </a:r>
            <a:r>
              <a:rPr lang="en-US" altLang="ru-RU" sz="2000" dirty="0"/>
              <a:t>GeoGebra </a:t>
            </a:r>
            <a:r>
              <a:rPr lang="ru-RU" altLang="ru-RU" sz="2000" dirty="0"/>
              <a:t>нужно</a:t>
            </a:r>
            <a:r>
              <a:rPr lang="en-US" altLang="ru-RU" sz="2000" dirty="0"/>
              <a:t> c</a:t>
            </a:r>
            <a:r>
              <a:rPr lang="ru-RU" altLang="ru-RU" sz="2000" dirty="0"/>
              <a:t>делать следующее.</a:t>
            </a:r>
          </a:p>
          <a:p>
            <a:pPr algn="just">
              <a:spcBef>
                <a:spcPts val="0"/>
              </a:spcBef>
            </a:pPr>
            <a:r>
              <a:rPr lang="en-US" altLang="ru-RU" sz="2000" dirty="0">
                <a:cs typeface="Times New Roman" panose="02020603050405020304" pitchFamily="18" charset="0"/>
              </a:rPr>
              <a:t>	</a:t>
            </a:r>
            <a:r>
              <a:rPr lang="ru-RU" altLang="ru-RU" sz="2000" dirty="0">
                <a:cs typeface="Times New Roman" panose="02020603050405020304" pitchFamily="18" charset="0"/>
              </a:rPr>
              <a:t>1. В</a:t>
            </a:r>
            <a:r>
              <a:rPr lang="ru-RU" altLang="ru-RU" sz="2000" dirty="0"/>
              <a:t> строке «Ввод» </a:t>
            </a:r>
            <a:r>
              <a:rPr lang="ru-RU" altLang="ru-RU" sz="2000" dirty="0">
                <a:cs typeface="Times New Roman" panose="02020603050405020304" pitchFamily="18" charset="0"/>
              </a:rPr>
              <a:t>набрать: </a:t>
            </a:r>
            <a:r>
              <a:rPr lang="en-US" altLang="ru-RU" sz="2000" dirty="0">
                <a:cs typeface="Times New Roman" panose="02020603050405020304" pitchFamily="18" charset="0"/>
              </a:rPr>
              <a:t>d=1</a:t>
            </a:r>
            <a:r>
              <a:rPr lang="ru-RU" altLang="ru-RU" sz="2000" dirty="0">
                <a:cs typeface="Times New Roman" panose="02020603050405020304" pitchFamily="18" charset="0"/>
              </a:rPr>
              <a:t> и нажать </a:t>
            </a:r>
            <a:r>
              <a:rPr lang="en-US" altLang="ru-RU" sz="2000" dirty="0">
                <a:cs typeface="Times New Roman" panose="02020603050405020304" pitchFamily="18" charset="0"/>
              </a:rPr>
              <a:t>“Enter”</a:t>
            </a:r>
            <a:r>
              <a:rPr lang="ru-RU" altLang="ru-RU" sz="2000" dirty="0">
                <a:cs typeface="Times New Roman" panose="02020603050405020304" pitchFamily="18" charset="0"/>
              </a:rPr>
              <a:t>.</a:t>
            </a:r>
            <a:endParaRPr lang="en-US" altLang="ru-RU" sz="2000" dirty="0">
              <a:cs typeface="Times New Roman" panose="02020603050405020304" pitchFamily="18" charset="0"/>
            </a:endParaRPr>
          </a:p>
          <a:p>
            <a:pPr algn="just">
              <a:spcBef>
                <a:spcPts val="0"/>
              </a:spcBef>
            </a:pPr>
            <a:r>
              <a:rPr lang="en-US" altLang="ru-RU" sz="2000" dirty="0">
                <a:cs typeface="Times New Roman" panose="02020603050405020304" pitchFamily="18" charset="0"/>
              </a:rPr>
              <a:t>	</a:t>
            </a:r>
            <a:r>
              <a:rPr lang="ru-RU" altLang="ru-RU" sz="2000" dirty="0">
                <a:cs typeface="Times New Roman" panose="02020603050405020304" pitchFamily="18" charset="0"/>
              </a:rPr>
              <a:t>2. В</a:t>
            </a:r>
            <a:r>
              <a:rPr lang="ru-RU" altLang="ru-RU" sz="2000" dirty="0"/>
              <a:t> строке «Ввод» </a:t>
            </a:r>
            <a:r>
              <a:rPr lang="ru-RU" altLang="ru-RU" sz="2000" dirty="0">
                <a:cs typeface="Times New Roman" panose="02020603050405020304" pitchFamily="18" charset="0"/>
              </a:rPr>
              <a:t>набрать: Кривая(</a:t>
            </a:r>
            <a:r>
              <a:rPr lang="en-US" altLang="ru-RU" sz="2000" dirty="0">
                <a:cs typeface="Times New Roman" panose="02020603050405020304" pitchFamily="18" charset="0"/>
              </a:rPr>
              <a:t>t-</a:t>
            </a:r>
            <a:r>
              <a:rPr lang="en-US" altLang="ru-RU" sz="2000" dirty="0" err="1">
                <a:cs typeface="Times New Roman" panose="02020603050405020304" pitchFamily="18" charset="0"/>
              </a:rPr>
              <a:t>dsin</a:t>
            </a:r>
            <a:r>
              <a:rPr lang="en-US" altLang="ru-RU" sz="2000" dirty="0">
                <a:cs typeface="Times New Roman" panose="02020603050405020304" pitchFamily="18" charset="0"/>
              </a:rPr>
              <a:t>(t), 1-dcos(t),t,0,2Pi) </a:t>
            </a:r>
            <a:r>
              <a:rPr lang="ru-RU" altLang="ru-RU" sz="2000" dirty="0">
                <a:cs typeface="Times New Roman" panose="02020603050405020304" pitchFamily="18" charset="0"/>
              </a:rPr>
              <a:t>и нажать </a:t>
            </a:r>
            <a:r>
              <a:rPr lang="en-US" altLang="ru-RU" sz="2000" dirty="0">
                <a:cs typeface="Times New Roman" panose="02020603050405020304" pitchFamily="18" charset="0"/>
              </a:rPr>
              <a:t>“Enter”</a:t>
            </a:r>
            <a:r>
              <a:rPr lang="ru-RU" altLang="ru-RU" sz="2000" dirty="0">
                <a:cs typeface="Times New Roman" panose="02020603050405020304" pitchFamily="18" charset="0"/>
              </a:rPr>
              <a:t>.</a:t>
            </a:r>
          </a:p>
          <a:p>
            <a:pPr algn="just">
              <a:spcBef>
                <a:spcPts val="0"/>
              </a:spcBef>
            </a:pPr>
            <a:r>
              <a:rPr lang="en-US" altLang="ru-RU" sz="2000" dirty="0">
                <a:cs typeface="Times New Roman" panose="02020603050405020304" pitchFamily="18" charset="0"/>
              </a:rPr>
              <a:t>	</a:t>
            </a:r>
            <a:r>
              <a:rPr lang="ru-RU" altLang="ru-RU" sz="2000" dirty="0">
                <a:cs typeface="Times New Roman" panose="02020603050405020304" pitchFamily="18" charset="0"/>
              </a:rPr>
              <a:t>В результате на экране будет график циклоиды.</a:t>
            </a:r>
            <a:endParaRPr lang="en-US" altLang="ru-RU" sz="2000" dirty="0">
              <a:cs typeface="Times New Roman" panose="02020603050405020304" pitchFamily="18" charset="0"/>
            </a:endParaRPr>
          </a:p>
          <a:p>
            <a:pPr algn="just">
              <a:spcBef>
                <a:spcPts val="0"/>
              </a:spcBef>
            </a:pPr>
            <a:r>
              <a:rPr lang="en-US" altLang="ru-RU" sz="2000" dirty="0">
                <a:cs typeface="Times New Roman" panose="02020603050405020304" pitchFamily="18" charset="0"/>
              </a:rPr>
              <a:t>	</a:t>
            </a:r>
            <a:r>
              <a:rPr lang="ru-RU" altLang="ru-RU" sz="2000" dirty="0">
                <a:cs typeface="Times New Roman" panose="02020603050405020304" pitchFamily="18" charset="0"/>
              </a:rPr>
              <a:t>Задавая другие значения </a:t>
            </a:r>
            <a:r>
              <a:rPr lang="en-US" altLang="ru-RU" sz="2000" dirty="0">
                <a:cs typeface="Times New Roman" panose="02020603050405020304" pitchFamily="18" charset="0"/>
              </a:rPr>
              <a:t>d, </a:t>
            </a:r>
            <a:r>
              <a:rPr lang="ru-RU" altLang="ru-RU" sz="2000" dirty="0">
                <a:cs typeface="Times New Roman" panose="02020603050405020304" pitchFamily="18" charset="0"/>
              </a:rPr>
              <a:t>можно получить укороченную или удлиненную циклоиду.</a:t>
            </a:r>
          </a:p>
        </p:txBody>
      </p:sp>
      <p:sp>
        <p:nvSpPr>
          <p:cNvPr id="487428" name="Rectangle 1028">
            <a:extLst>
              <a:ext uri="{FF2B5EF4-FFF2-40B4-BE49-F238E27FC236}">
                <a16:creationId xmlns:a16="http://schemas.microsoft.com/office/drawing/2014/main" id="{076CFAEB-79C2-4ABC-B095-CDBD47DF1D31}"/>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87429" name="Rectangle 1029">
            <a:extLst>
              <a:ext uri="{FF2B5EF4-FFF2-40B4-BE49-F238E27FC236}">
                <a16:creationId xmlns:a16="http://schemas.microsoft.com/office/drawing/2014/main" id="{239CED52-F95C-47B4-969D-FBE20BCED1F0}"/>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pic>
        <p:nvPicPr>
          <p:cNvPr id="3" name="Рисунок 2">
            <a:extLst>
              <a:ext uri="{FF2B5EF4-FFF2-40B4-BE49-F238E27FC236}">
                <a16:creationId xmlns:a16="http://schemas.microsoft.com/office/drawing/2014/main" id="{75592A56-8A67-4D6F-8691-E69320D14B0E}"/>
              </a:ext>
            </a:extLst>
          </p:cNvPr>
          <p:cNvPicPr>
            <a:picLocks noChangeAspect="1"/>
          </p:cNvPicPr>
          <p:nvPr/>
        </p:nvPicPr>
        <p:blipFill>
          <a:blip r:embed="rId3"/>
          <a:stretch>
            <a:fillRect/>
          </a:stretch>
        </p:blipFill>
        <p:spPr>
          <a:xfrm>
            <a:off x="1206809" y="2750291"/>
            <a:ext cx="6730382" cy="3106330"/>
          </a:xfrm>
          <a:prstGeom prst="rect">
            <a:avLst/>
          </a:prstGeom>
        </p:spPr>
      </p:pic>
    </p:spTree>
    <p:extLst>
      <p:ext uri="{BB962C8B-B14F-4D97-AF65-F5344CB8AC3E}">
        <p14:creationId xmlns:p14="http://schemas.microsoft.com/office/powerpoint/2010/main" val="2218075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7" name="Text Box 1027">
            <a:extLst>
              <a:ext uri="{FF2B5EF4-FFF2-40B4-BE49-F238E27FC236}">
                <a16:creationId xmlns:a16="http://schemas.microsoft.com/office/drawing/2014/main" id="{B30F985A-27DF-4483-965D-5C10C0BE1028}"/>
              </a:ext>
            </a:extLst>
          </p:cNvPr>
          <p:cNvSpPr txBox="1">
            <a:spLocks noChangeArrowheads="1"/>
          </p:cNvSpPr>
          <p:nvPr/>
        </p:nvSpPr>
        <p:spPr bwMode="auto">
          <a:xfrm>
            <a:off x="0" y="0"/>
            <a:ext cx="91440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ts val="0"/>
              </a:spcBef>
            </a:pPr>
            <a:r>
              <a:rPr lang="ru-RU" altLang="ru-RU" sz="2000" dirty="0"/>
              <a:t>	Для получения</a:t>
            </a:r>
            <a:r>
              <a:rPr lang="en-US" altLang="ru-RU" sz="2000" dirty="0"/>
              <a:t> </a:t>
            </a:r>
            <a:r>
              <a:rPr lang="ru-RU" altLang="ru-RU" sz="2000" dirty="0"/>
              <a:t>циклоиды, как траектории движения точки,</a:t>
            </a:r>
            <a:r>
              <a:rPr lang="en-US" altLang="ru-RU" sz="2000" dirty="0"/>
              <a:t> </a:t>
            </a:r>
            <a:r>
              <a:rPr lang="ru-RU" altLang="ru-RU" sz="2000" dirty="0"/>
              <a:t>нужно</a:t>
            </a:r>
            <a:r>
              <a:rPr lang="en-US" altLang="ru-RU" sz="2000" dirty="0"/>
              <a:t> c</a:t>
            </a:r>
            <a:r>
              <a:rPr lang="ru-RU" altLang="ru-RU" sz="2000" dirty="0"/>
              <a:t>делать следующее.</a:t>
            </a:r>
          </a:p>
          <a:p>
            <a:pPr algn="just">
              <a:spcBef>
                <a:spcPts val="0"/>
              </a:spcBef>
            </a:pPr>
            <a:r>
              <a:rPr lang="en-US" altLang="ru-RU" sz="2000" dirty="0">
                <a:cs typeface="Times New Roman" panose="02020603050405020304" pitchFamily="18" charset="0"/>
              </a:rPr>
              <a:t>	</a:t>
            </a:r>
            <a:r>
              <a:rPr lang="ru-RU" altLang="ru-RU" sz="2000" dirty="0">
                <a:cs typeface="Times New Roman" panose="02020603050405020304" pitchFamily="18" charset="0"/>
              </a:rPr>
              <a:t>1. Создать ползунок </a:t>
            </a:r>
            <a:r>
              <a:rPr lang="en-US" altLang="ru-RU" sz="2000" dirty="0">
                <a:cs typeface="Times New Roman" panose="02020603050405020304" pitchFamily="18" charset="0"/>
              </a:rPr>
              <a:t>a, </a:t>
            </a:r>
            <a:r>
              <a:rPr lang="ru-RU" altLang="ru-RU" sz="2000" dirty="0">
                <a:cs typeface="Times New Roman" panose="02020603050405020304" pitchFamily="18" charset="0"/>
              </a:rPr>
              <a:t>изменяющийся от 0 до 2</a:t>
            </a:r>
            <a:r>
              <a:rPr lang="en-US" altLang="ru-RU" sz="2000" dirty="0">
                <a:cs typeface="Times New Roman" panose="02020603050405020304" pitchFamily="18" charset="0"/>
              </a:rPr>
              <a:t>Pi.</a:t>
            </a:r>
            <a:endParaRPr lang="ru-RU" altLang="ru-RU" sz="2000" dirty="0">
              <a:cs typeface="Times New Roman" panose="02020603050405020304" pitchFamily="18" charset="0"/>
            </a:endParaRPr>
          </a:p>
          <a:p>
            <a:pPr algn="just">
              <a:spcBef>
                <a:spcPts val="0"/>
              </a:spcBef>
            </a:pPr>
            <a:r>
              <a:rPr lang="en-US" altLang="ru-RU" sz="2000" dirty="0">
                <a:cs typeface="Times New Roman" panose="02020603050405020304" pitchFamily="18" charset="0"/>
              </a:rPr>
              <a:t>	2. </a:t>
            </a:r>
            <a:r>
              <a:rPr lang="ru-RU" altLang="ru-RU" sz="2000" dirty="0">
                <a:cs typeface="Times New Roman" panose="02020603050405020304" pitchFamily="18" charset="0"/>
              </a:rPr>
              <a:t>Построить окружность с центром</a:t>
            </a:r>
            <a:r>
              <a:rPr lang="en-US" altLang="ru-RU" sz="2000" dirty="0">
                <a:cs typeface="Times New Roman" panose="02020603050405020304" pitchFamily="18" charset="0"/>
              </a:rPr>
              <a:t> (a, 1) </a:t>
            </a:r>
            <a:r>
              <a:rPr lang="ru-RU" altLang="ru-RU" sz="2000" dirty="0">
                <a:cs typeface="Times New Roman" panose="02020603050405020304" pitchFamily="18" charset="0"/>
              </a:rPr>
              <a:t>и радиусом 1</a:t>
            </a:r>
            <a:r>
              <a:rPr lang="ru-RU" altLang="ru-RU" sz="2000" i="1" dirty="0">
                <a:cs typeface="Times New Roman" panose="02020603050405020304" pitchFamily="18" charset="0"/>
              </a:rPr>
              <a:t>.</a:t>
            </a:r>
            <a:endParaRPr lang="en-US" altLang="ru-RU" sz="2000" i="1" dirty="0">
              <a:cs typeface="Times New Roman" panose="02020603050405020304" pitchFamily="18" charset="0"/>
            </a:endParaRPr>
          </a:p>
          <a:p>
            <a:pPr algn="just">
              <a:spcBef>
                <a:spcPts val="0"/>
              </a:spcBef>
            </a:pPr>
            <a:r>
              <a:rPr lang="en-US" altLang="ru-RU" sz="2000" dirty="0">
                <a:cs typeface="Times New Roman" panose="02020603050405020304" pitchFamily="18" charset="0"/>
              </a:rPr>
              <a:t>	</a:t>
            </a:r>
            <a:r>
              <a:rPr lang="ru-RU" altLang="ru-RU" sz="2000" dirty="0">
                <a:cs typeface="Times New Roman" panose="02020603050405020304" pitchFamily="18" charset="0"/>
              </a:rPr>
              <a:t>2. Отметить на ней точку с координатами (</a:t>
            </a:r>
            <a:r>
              <a:rPr lang="en-US" altLang="ru-RU" sz="2000" dirty="0">
                <a:cs typeface="Times New Roman" panose="02020603050405020304" pitchFamily="18" charset="0"/>
              </a:rPr>
              <a:t>a-sin(a), 1-cos(a)) </a:t>
            </a:r>
            <a:r>
              <a:rPr lang="ru-RU" altLang="ru-RU" sz="2000" dirty="0">
                <a:cs typeface="Times New Roman" panose="02020603050405020304" pitchFamily="18" charset="0"/>
              </a:rPr>
              <a:t>и соединить её отрезком с центром окружности.</a:t>
            </a:r>
          </a:p>
          <a:p>
            <a:pPr algn="just">
              <a:spcBef>
                <a:spcPts val="0"/>
              </a:spcBef>
            </a:pPr>
            <a:r>
              <a:rPr lang="en-US" altLang="ru-RU" sz="2000" dirty="0">
                <a:cs typeface="Times New Roman" panose="02020603050405020304" pitchFamily="18" charset="0"/>
              </a:rPr>
              <a:t>	</a:t>
            </a:r>
            <a:r>
              <a:rPr lang="ru-RU" altLang="ru-RU" sz="2000" dirty="0">
                <a:cs typeface="Times New Roman" panose="02020603050405020304" pitchFamily="18" charset="0"/>
              </a:rPr>
              <a:t>3. В</a:t>
            </a:r>
            <a:r>
              <a:rPr lang="ru-RU" altLang="ru-RU" sz="2000" dirty="0"/>
              <a:t> строке «Ввод» </a:t>
            </a:r>
            <a:r>
              <a:rPr lang="ru-RU" altLang="ru-RU" sz="2000" dirty="0">
                <a:cs typeface="Times New Roman" panose="02020603050405020304" pitchFamily="18" charset="0"/>
              </a:rPr>
              <a:t>набрать: Кривая(</a:t>
            </a:r>
            <a:r>
              <a:rPr lang="en-US" altLang="ru-RU" sz="2000" dirty="0">
                <a:cs typeface="Times New Roman" panose="02020603050405020304" pitchFamily="18" charset="0"/>
              </a:rPr>
              <a:t>t-sin(t),1-cos(t),t,0,a) </a:t>
            </a:r>
            <a:r>
              <a:rPr lang="ru-RU" altLang="ru-RU" sz="2000" dirty="0">
                <a:cs typeface="Times New Roman" panose="02020603050405020304" pitchFamily="18" charset="0"/>
              </a:rPr>
              <a:t>и нажать </a:t>
            </a:r>
            <a:r>
              <a:rPr lang="en-US" altLang="ru-RU" sz="2000" dirty="0">
                <a:cs typeface="Times New Roman" panose="02020603050405020304" pitchFamily="18" charset="0"/>
              </a:rPr>
              <a:t>“Enter”</a:t>
            </a:r>
            <a:r>
              <a:rPr lang="ru-RU" altLang="ru-RU" sz="2000" dirty="0">
                <a:cs typeface="Times New Roman" panose="02020603050405020304" pitchFamily="18" charset="0"/>
              </a:rPr>
              <a:t>.</a:t>
            </a:r>
            <a:endParaRPr lang="en-US" altLang="ru-RU" sz="2000" dirty="0">
              <a:cs typeface="Times New Roman" panose="02020603050405020304" pitchFamily="18" charset="0"/>
            </a:endParaRPr>
          </a:p>
          <a:p>
            <a:pPr algn="just">
              <a:spcBef>
                <a:spcPts val="0"/>
              </a:spcBef>
            </a:pPr>
            <a:r>
              <a:rPr lang="en-US" altLang="ru-RU" sz="2000" dirty="0">
                <a:cs typeface="Times New Roman" panose="02020603050405020304" pitchFamily="18" charset="0"/>
              </a:rPr>
              <a:t>	</a:t>
            </a:r>
            <a:r>
              <a:rPr lang="ru-RU" altLang="ru-RU" sz="2000" dirty="0">
                <a:cs typeface="Times New Roman" panose="02020603050405020304" pitchFamily="18" charset="0"/>
              </a:rPr>
              <a:t>4. Включить анимацию.</a:t>
            </a:r>
          </a:p>
          <a:p>
            <a:pPr algn="just">
              <a:spcBef>
                <a:spcPts val="0"/>
              </a:spcBef>
            </a:pPr>
            <a:r>
              <a:rPr lang="en-US" altLang="ru-RU" sz="2000" dirty="0">
                <a:cs typeface="Times New Roman" panose="02020603050405020304" pitchFamily="18" charset="0"/>
              </a:rPr>
              <a:t>	</a:t>
            </a:r>
            <a:r>
              <a:rPr lang="ru-RU" altLang="ru-RU" sz="2000" dirty="0">
                <a:cs typeface="Times New Roman" panose="02020603050405020304" pitchFamily="18" charset="0"/>
              </a:rPr>
              <a:t>В результате окружность будет катиться по прямой, а отмеченная точка будет описывать циклоиду. </a:t>
            </a:r>
            <a:r>
              <a:rPr lang="en-US" altLang="ru-RU" sz="2000" dirty="0">
                <a:cs typeface="Times New Roman" panose="02020603050405020304" pitchFamily="18" charset="0"/>
              </a:rPr>
              <a:t>	</a:t>
            </a:r>
            <a:endParaRPr lang="ru-RU" altLang="ru-RU" sz="2000" dirty="0">
              <a:cs typeface="Times New Roman" panose="02020603050405020304" pitchFamily="18" charset="0"/>
            </a:endParaRPr>
          </a:p>
        </p:txBody>
      </p:sp>
      <p:sp>
        <p:nvSpPr>
          <p:cNvPr id="487428" name="Rectangle 1028">
            <a:extLst>
              <a:ext uri="{FF2B5EF4-FFF2-40B4-BE49-F238E27FC236}">
                <a16:creationId xmlns:a16="http://schemas.microsoft.com/office/drawing/2014/main" id="{076CFAEB-79C2-4ABC-B095-CDBD47DF1D31}"/>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87429" name="Rectangle 1029">
            <a:extLst>
              <a:ext uri="{FF2B5EF4-FFF2-40B4-BE49-F238E27FC236}">
                <a16:creationId xmlns:a16="http://schemas.microsoft.com/office/drawing/2014/main" id="{239CED52-F95C-47B4-969D-FBE20BCED1F0}"/>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pic>
        <p:nvPicPr>
          <p:cNvPr id="3" name="Рисунок 2">
            <a:extLst>
              <a:ext uri="{FF2B5EF4-FFF2-40B4-BE49-F238E27FC236}">
                <a16:creationId xmlns:a16="http://schemas.microsoft.com/office/drawing/2014/main" id="{607E14F5-6F6A-4756-B7C8-3735EEAFEB49}"/>
              </a:ext>
            </a:extLst>
          </p:cNvPr>
          <p:cNvPicPr>
            <a:picLocks noChangeAspect="1"/>
          </p:cNvPicPr>
          <p:nvPr/>
        </p:nvPicPr>
        <p:blipFill>
          <a:blip r:embed="rId3"/>
          <a:stretch>
            <a:fillRect/>
          </a:stretch>
        </p:blipFill>
        <p:spPr>
          <a:xfrm>
            <a:off x="1979712" y="3202128"/>
            <a:ext cx="4909144" cy="3536501"/>
          </a:xfrm>
          <a:prstGeom prst="rect">
            <a:avLst/>
          </a:prstGeom>
        </p:spPr>
      </p:pic>
    </p:spTree>
    <p:extLst>
      <p:ext uri="{BB962C8B-B14F-4D97-AF65-F5344CB8AC3E}">
        <p14:creationId xmlns:p14="http://schemas.microsoft.com/office/powerpoint/2010/main" val="940519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1026">
            <a:extLst>
              <a:ext uri="{FF2B5EF4-FFF2-40B4-BE49-F238E27FC236}">
                <a16:creationId xmlns:a16="http://schemas.microsoft.com/office/drawing/2014/main" id="{6CE63AB6-257A-49EE-A911-5F81FEEC5BDE}"/>
              </a:ext>
            </a:extLst>
          </p:cNvPr>
          <p:cNvSpPr>
            <a:spLocks noGrp="1" noChangeArrowheads="1"/>
          </p:cNvSpPr>
          <p:nvPr>
            <p:ph type="title"/>
          </p:nvPr>
        </p:nvSpPr>
        <p:spPr>
          <a:xfrm>
            <a:off x="685800" y="28487"/>
            <a:ext cx="7772400" cy="457200"/>
          </a:xfrm>
        </p:spPr>
        <p:txBody>
          <a:bodyPr/>
          <a:lstStyle/>
          <a:p>
            <a:r>
              <a:rPr lang="ru-RU" altLang="ru-RU" sz="3600" dirty="0">
                <a:solidFill>
                  <a:srgbClr val="FF3300"/>
                </a:solidFill>
              </a:rPr>
              <a:t>Трохоида</a:t>
            </a:r>
          </a:p>
        </p:txBody>
      </p:sp>
      <p:sp>
        <p:nvSpPr>
          <p:cNvPr id="487427" name="Text Box 1027">
            <a:extLst>
              <a:ext uri="{FF2B5EF4-FFF2-40B4-BE49-F238E27FC236}">
                <a16:creationId xmlns:a16="http://schemas.microsoft.com/office/drawing/2014/main" id="{B30F985A-27DF-4483-965D-5C10C0BE1028}"/>
              </a:ext>
            </a:extLst>
          </p:cNvPr>
          <p:cNvSpPr txBox="1">
            <a:spLocks noChangeArrowheads="1"/>
          </p:cNvSpPr>
          <p:nvPr/>
        </p:nvSpPr>
        <p:spPr bwMode="auto">
          <a:xfrm>
            <a:off x="0" y="504736"/>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t>	Т</a:t>
            </a:r>
            <a:r>
              <a:rPr lang="ru-RU" altLang="ru-RU" dirty="0">
                <a:cs typeface="Times New Roman" panose="02020603050405020304" pitchFamily="18" charset="0"/>
              </a:rPr>
              <a:t>рохоида – траектория движения точки, закрепленной на радиусе окружности, или его продолжении, когда эта окружность катится по прямой.</a:t>
            </a:r>
            <a:endParaRPr lang="en-US" altLang="ru-RU" dirty="0">
              <a:cs typeface="Times New Roman" panose="02020603050405020304" pitchFamily="18" charset="0"/>
            </a:endParaRPr>
          </a:p>
        </p:txBody>
      </p:sp>
      <p:sp>
        <p:nvSpPr>
          <p:cNvPr id="487428" name="Rectangle 1028">
            <a:extLst>
              <a:ext uri="{FF2B5EF4-FFF2-40B4-BE49-F238E27FC236}">
                <a16:creationId xmlns:a16="http://schemas.microsoft.com/office/drawing/2014/main" id="{076CFAEB-79C2-4ABC-B095-CDBD47DF1D31}"/>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87429" name="Rectangle 1029">
            <a:extLst>
              <a:ext uri="{FF2B5EF4-FFF2-40B4-BE49-F238E27FC236}">
                <a16:creationId xmlns:a16="http://schemas.microsoft.com/office/drawing/2014/main" id="{239CED52-F95C-47B4-969D-FBE20BCED1F0}"/>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87433" name="Text Box 1033">
            <a:extLst>
              <a:ext uri="{FF2B5EF4-FFF2-40B4-BE49-F238E27FC236}">
                <a16:creationId xmlns:a16="http://schemas.microsoft.com/office/drawing/2014/main" id="{B26D56DE-3760-4FAB-A0DC-CC2349954D86}"/>
              </a:ext>
            </a:extLst>
          </p:cNvPr>
          <p:cNvSpPr txBox="1">
            <a:spLocks noChangeArrowheads="1"/>
          </p:cNvSpPr>
          <p:nvPr/>
        </p:nvSpPr>
        <p:spPr bwMode="auto">
          <a:xfrm>
            <a:off x="0" y="437639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ts val="0"/>
              </a:spcBef>
            </a:pPr>
            <a:r>
              <a:rPr lang="ru-RU" altLang="ru-RU" dirty="0">
                <a:cs typeface="Times New Roman" panose="02020603050405020304" pitchFamily="18" charset="0"/>
              </a:rPr>
              <a:t>	Если расстояние </a:t>
            </a:r>
            <a:r>
              <a:rPr lang="en-US" altLang="ru-RU" i="1" dirty="0">
                <a:cs typeface="Times New Roman" panose="02020603050405020304" pitchFamily="18" charset="0"/>
              </a:rPr>
              <a:t>d</a:t>
            </a:r>
            <a:r>
              <a:rPr lang="ru-RU" altLang="ru-RU" i="1" dirty="0">
                <a:cs typeface="Times New Roman" panose="02020603050405020304" pitchFamily="18" charset="0"/>
              </a:rPr>
              <a:t> </a:t>
            </a:r>
            <a:r>
              <a:rPr lang="ru-RU" altLang="ru-RU" dirty="0">
                <a:cs typeface="Times New Roman" panose="02020603050405020304" pitchFamily="18" charset="0"/>
              </a:rPr>
              <a:t>от точки до центра окружности меньше</a:t>
            </a:r>
            <a:r>
              <a:rPr lang="en-US" altLang="ru-RU" i="1" dirty="0">
                <a:cs typeface="Times New Roman" panose="02020603050405020304" pitchFamily="18" charset="0"/>
              </a:rPr>
              <a:t> </a:t>
            </a:r>
            <a:r>
              <a:rPr lang="en-US" altLang="ru-RU" dirty="0">
                <a:cs typeface="Times New Roman" panose="02020603050405020304" pitchFamily="18" charset="0"/>
              </a:rPr>
              <a:t>1</a:t>
            </a:r>
            <a:r>
              <a:rPr lang="ru-RU" altLang="ru-RU" dirty="0">
                <a:cs typeface="Times New Roman" panose="02020603050405020304" pitchFamily="18" charset="0"/>
              </a:rPr>
              <a:t>, то кривая называется </a:t>
            </a:r>
            <a:r>
              <a:rPr lang="ru-RU" altLang="ru-RU" dirty="0">
                <a:solidFill>
                  <a:srgbClr val="FF3300"/>
                </a:solidFill>
                <a:cs typeface="Times New Roman" panose="02020603050405020304" pitchFamily="18" charset="0"/>
              </a:rPr>
              <a:t>укороченной циклоидой</a:t>
            </a:r>
            <a:r>
              <a:rPr lang="ru-RU" altLang="ru-RU" dirty="0">
                <a:cs typeface="Times New Roman" panose="02020603050405020304" pitchFamily="18" charset="0"/>
              </a:rPr>
              <a:t>.</a:t>
            </a:r>
            <a:r>
              <a:rPr lang="ru-RU" altLang="ru-RU" dirty="0"/>
              <a:t> </a:t>
            </a:r>
          </a:p>
          <a:p>
            <a:pPr algn="just">
              <a:spcBef>
                <a:spcPts val="0"/>
              </a:spcBef>
            </a:pPr>
            <a:r>
              <a:rPr lang="ru-RU" altLang="ru-RU" dirty="0">
                <a:cs typeface="Times New Roman" panose="02020603050405020304" pitchFamily="18" charset="0"/>
              </a:rPr>
              <a:t>	Если </a:t>
            </a:r>
            <a:r>
              <a:rPr lang="en-US" altLang="ru-RU" i="1" dirty="0">
                <a:cs typeface="Times New Roman" panose="02020603050405020304" pitchFamily="18" charset="0"/>
              </a:rPr>
              <a:t>d</a:t>
            </a:r>
            <a:r>
              <a:rPr lang="ru-RU" altLang="ru-RU" i="1" dirty="0">
                <a:cs typeface="Times New Roman" panose="02020603050405020304" pitchFamily="18" charset="0"/>
              </a:rPr>
              <a:t> &gt;</a:t>
            </a:r>
            <a:r>
              <a:rPr lang="en-US" altLang="ru-RU" i="1" dirty="0">
                <a:cs typeface="Times New Roman" panose="02020603050405020304" pitchFamily="18" charset="0"/>
              </a:rPr>
              <a:t> </a:t>
            </a:r>
            <a:r>
              <a:rPr lang="en-US" altLang="ru-RU" dirty="0">
                <a:cs typeface="Times New Roman" panose="02020603050405020304" pitchFamily="18" charset="0"/>
              </a:rPr>
              <a:t>1</a:t>
            </a:r>
            <a:r>
              <a:rPr lang="ru-RU" altLang="ru-RU" dirty="0">
                <a:cs typeface="Times New Roman" panose="02020603050405020304" pitchFamily="18" charset="0"/>
              </a:rPr>
              <a:t>, то кривая называется </a:t>
            </a:r>
            <a:r>
              <a:rPr lang="ru-RU" altLang="ru-RU" dirty="0">
                <a:solidFill>
                  <a:srgbClr val="FF3300"/>
                </a:solidFill>
                <a:cs typeface="Times New Roman" panose="02020603050405020304" pitchFamily="18" charset="0"/>
              </a:rPr>
              <a:t>удлиненной циклоидой</a:t>
            </a:r>
            <a:r>
              <a:rPr lang="ru-RU" altLang="ru-RU" dirty="0">
                <a:cs typeface="Times New Roman" panose="02020603050405020304" pitchFamily="18" charset="0"/>
              </a:rPr>
              <a:t>.</a:t>
            </a:r>
            <a:endParaRPr lang="ru-RU" altLang="ru-RU" dirty="0"/>
          </a:p>
        </p:txBody>
      </p:sp>
      <p:pic>
        <p:nvPicPr>
          <p:cNvPr id="487434" name="Picture 1034">
            <a:extLst>
              <a:ext uri="{FF2B5EF4-FFF2-40B4-BE49-F238E27FC236}">
                <a16:creationId xmlns:a16="http://schemas.microsoft.com/office/drawing/2014/main" id="{05599C40-DA44-4D7B-B737-448FBE01B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1" y="1921773"/>
            <a:ext cx="4221163" cy="203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7435" name="Picture 1035">
            <a:extLst>
              <a:ext uri="{FF2B5EF4-FFF2-40B4-BE49-F238E27FC236}">
                <a16:creationId xmlns:a16="http://schemas.microsoft.com/office/drawing/2014/main" id="{288EA36C-EFC0-4576-AD02-370A1DB08F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9651" y="2074173"/>
            <a:ext cx="4137025" cy="205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215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1026">
            <a:extLst>
              <a:ext uri="{FF2B5EF4-FFF2-40B4-BE49-F238E27FC236}">
                <a16:creationId xmlns:a16="http://schemas.microsoft.com/office/drawing/2014/main" id="{6CE63AB6-257A-49EE-A911-5F81FEEC5BDE}"/>
              </a:ext>
            </a:extLst>
          </p:cNvPr>
          <p:cNvSpPr>
            <a:spLocks noGrp="1" noChangeArrowheads="1"/>
          </p:cNvSpPr>
          <p:nvPr>
            <p:ph type="title"/>
          </p:nvPr>
        </p:nvSpPr>
        <p:spPr>
          <a:xfrm>
            <a:off x="685800" y="28487"/>
            <a:ext cx="7772400" cy="457200"/>
          </a:xfrm>
        </p:spPr>
        <p:txBody>
          <a:bodyPr/>
          <a:lstStyle/>
          <a:p>
            <a:r>
              <a:rPr lang="ru-RU" altLang="ru-RU" sz="3600" dirty="0">
                <a:solidFill>
                  <a:srgbClr val="FF3300"/>
                </a:solidFill>
              </a:rPr>
              <a:t>Упражнение 11</a:t>
            </a:r>
          </a:p>
        </p:txBody>
      </p:sp>
      <p:sp>
        <p:nvSpPr>
          <p:cNvPr id="487427" name="Text Box 1027">
            <a:extLst>
              <a:ext uri="{FF2B5EF4-FFF2-40B4-BE49-F238E27FC236}">
                <a16:creationId xmlns:a16="http://schemas.microsoft.com/office/drawing/2014/main" id="{B30F985A-27DF-4483-965D-5C10C0BE1028}"/>
              </a:ext>
            </a:extLst>
          </p:cNvPr>
          <p:cNvSpPr txBox="1">
            <a:spLocks noChangeArrowheads="1"/>
          </p:cNvSpPr>
          <p:nvPr/>
        </p:nvSpPr>
        <p:spPr bwMode="auto">
          <a:xfrm>
            <a:off x="10160" y="736519"/>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t>	</a:t>
            </a:r>
            <a:r>
              <a:rPr lang="ru-RU" altLang="ru-RU" sz="2800" dirty="0">
                <a:cs typeface="Times New Roman" panose="02020603050405020304" pitchFamily="18" charset="0"/>
              </a:rPr>
              <a:t>Найдите параметрические уравнения трохоиды.</a:t>
            </a:r>
            <a:endParaRPr lang="en-US" altLang="ru-RU" sz="2800" dirty="0">
              <a:cs typeface="Times New Roman" panose="02020603050405020304" pitchFamily="18" charset="0"/>
            </a:endParaRPr>
          </a:p>
        </p:txBody>
      </p:sp>
      <p:sp>
        <p:nvSpPr>
          <p:cNvPr id="487428" name="Rectangle 1028">
            <a:extLst>
              <a:ext uri="{FF2B5EF4-FFF2-40B4-BE49-F238E27FC236}">
                <a16:creationId xmlns:a16="http://schemas.microsoft.com/office/drawing/2014/main" id="{076CFAEB-79C2-4ABC-B095-CDBD47DF1D31}"/>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87429" name="Rectangle 1029">
            <a:extLst>
              <a:ext uri="{FF2B5EF4-FFF2-40B4-BE49-F238E27FC236}">
                <a16:creationId xmlns:a16="http://schemas.microsoft.com/office/drawing/2014/main" id="{239CED52-F95C-47B4-969D-FBE20BCED1F0}"/>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mc:AlternateContent xmlns:mc="http://schemas.openxmlformats.org/markup-compatibility/2006" xmlns:a14="http://schemas.microsoft.com/office/drawing/2010/main">
        <mc:Choice Requires="a14">
          <p:sp>
            <p:nvSpPr>
              <p:cNvPr id="4" name="Text Box 6">
                <a:extLst>
                  <a:ext uri="{FF2B5EF4-FFF2-40B4-BE49-F238E27FC236}">
                    <a16:creationId xmlns:a16="http://schemas.microsoft.com/office/drawing/2014/main" id="{072F258F-AC29-7A4A-B882-1826DF2B5E3F}"/>
                  </a:ext>
                </a:extLst>
              </p:cNvPr>
              <p:cNvSpPr txBox="1">
                <a:spLocks noChangeArrowheads="1"/>
              </p:cNvSpPr>
              <p:nvPr/>
            </p:nvSpPr>
            <p:spPr bwMode="auto">
              <a:xfrm>
                <a:off x="0" y="3907005"/>
                <a:ext cx="9144000" cy="12854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solidFill>
                      <a:srgbClr val="FF3300"/>
                    </a:solidFill>
                  </a:rPr>
                  <a:t>	Ответ. </a:t>
                </a:r>
                <a14:m>
                  <m:oMath xmlns:m="http://schemas.openxmlformats.org/officeDocument/2006/math">
                    <m:d>
                      <m:dPr>
                        <m:begChr m:val="{"/>
                        <m:endChr m:val=""/>
                        <m:ctrlPr>
                          <a:rPr lang="ru-RU" altLang="ru-RU" i="1" smtClean="0">
                            <a:latin typeface="Cambria Math" panose="02040503050406030204" pitchFamily="18" charset="0"/>
                          </a:rPr>
                        </m:ctrlPr>
                      </m:dPr>
                      <m:e>
                        <m:eqArr>
                          <m:eqArrPr>
                            <m:ctrlPr>
                              <a:rPr lang="ru-RU" altLang="ru-RU" i="1" smtClean="0">
                                <a:latin typeface="Cambria Math" panose="02040503050406030204" pitchFamily="18" charset="0"/>
                              </a:rPr>
                            </m:ctrlPr>
                          </m:eqArrPr>
                          <m:e>
                            <m:r>
                              <a:rPr lang="en-US" altLang="ru-RU" b="0" i="1" smtClean="0">
                                <a:latin typeface="Cambria Math" panose="02040503050406030204" pitchFamily="18" charset="0"/>
                              </a:rPr>
                              <m:t>𝑥</m:t>
                            </m:r>
                            <m:r>
                              <a:rPr lang="en-US" altLang="ru-RU" b="0" i="1" smtClean="0">
                                <a:latin typeface="Cambria Math" panose="02040503050406030204" pitchFamily="18" charset="0"/>
                              </a:rPr>
                              <m:t>=</m:t>
                            </m:r>
                            <m:r>
                              <a:rPr lang="en-US" altLang="ru-RU" b="0" i="1" smtClean="0">
                                <a:latin typeface="Cambria Math" panose="02040503050406030204" pitchFamily="18" charset="0"/>
                              </a:rPr>
                              <m:t>𝑡</m:t>
                            </m:r>
                            <m:r>
                              <a:rPr lang="en-US" altLang="ru-RU" b="0" i="1" smtClean="0">
                                <a:latin typeface="Cambria Math" panose="02040503050406030204" pitchFamily="18" charset="0"/>
                              </a:rPr>
                              <m:t>−</m:t>
                            </m:r>
                            <m:func>
                              <m:funcPr>
                                <m:ctrlPr>
                                  <a:rPr lang="en-US" altLang="ru-RU" b="0" i="1" smtClean="0">
                                    <a:latin typeface="Cambria Math" panose="02040503050406030204" pitchFamily="18" charset="0"/>
                                  </a:rPr>
                                </m:ctrlPr>
                              </m:funcPr>
                              <m:fName>
                                <m:r>
                                  <a:rPr lang="en-US" altLang="ru-RU" b="0" i="1" smtClean="0">
                                    <a:latin typeface="Cambria Math" panose="02040503050406030204" pitchFamily="18" charset="0"/>
                                  </a:rPr>
                                  <m:t>𝑑</m:t>
                                </m:r>
                                <m:r>
                                  <a:rPr lang="en-US" altLang="ru-RU" b="0" i="1" smtClean="0">
                                    <a:latin typeface="Cambria Math" panose="02040503050406030204" pitchFamily="18" charset="0"/>
                                    <a:ea typeface="Cambria Math" panose="02040503050406030204" pitchFamily="18" charset="0"/>
                                  </a:rPr>
                                  <m:t>∙</m:t>
                                </m:r>
                                <m:r>
                                  <m:rPr>
                                    <m:sty m:val="p"/>
                                  </m:rPr>
                                  <a:rPr lang="en-US" altLang="ru-RU" b="0" i="0" smtClean="0">
                                    <a:latin typeface="Cambria Math" panose="02040503050406030204" pitchFamily="18" charset="0"/>
                                  </a:rPr>
                                  <m:t>sin</m:t>
                                </m:r>
                              </m:fName>
                              <m:e>
                                <m:r>
                                  <a:rPr lang="en-US" altLang="ru-RU" b="0" i="1" smtClean="0">
                                    <a:latin typeface="Cambria Math" panose="02040503050406030204" pitchFamily="18" charset="0"/>
                                  </a:rPr>
                                  <m:t>𝑡</m:t>
                                </m:r>
                                <m:r>
                                  <a:rPr lang="en-US" altLang="ru-RU" b="0" i="1" smtClean="0">
                                    <a:latin typeface="Cambria Math" panose="02040503050406030204" pitchFamily="18" charset="0"/>
                                  </a:rPr>
                                  <m:t>,</m:t>
                                </m:r>
                              </m:e>
                            </m:func>
                          </m:e>
                          <m:e>
                            <m:r>
                              <a:rPr lang="en-US" altLang="ru-RU" b="0" i="1" smtClean="0">
                                <a:latin typeface="Cambria Math" panose="02040503050406030204" pitchFamily="18" charset="0"/>
                              </a:rPr>
                              <m:t>𝑦</m:t>
                            </m:r>
                            <m:r>
                              <a:rPr lang="en-US" altLang="ru-RU" b="0" i="1" smtClean="0">
                                <a:latin typeface="Cambria Math" panose="02040503050406030204" pitchFamily="18" charset="0"/>
                              </a:rPr>
                              <m:t>=1−</m:t>
                            </m:r>
                            <m:r>
                              <a:rPr lang="en-US" altLang="ru-RU" b="0" i="1" smtClean="0">
                                <a:latin typeface="Cambria Math" panose="02040503050406030204" pitchFamily="18" charset="0"/>
                              </a:rPr>
                              <m:t>𝑑</m:t>
                            </m:r>
                            <m:func>
                              <m:funcPr>
                                <m:ctrlPr>
                                  <a:rPr lang="en-US" altLang="ru-RU" b="0" i="1" smtClean="0">
                                    <a:latin typeface="Cambria Math" panose="02040503050406030204" pitchFamily="18" charset="0"/>
                                  </a:rPr>
                                </m:ctrlPr>
                              </m:funcPr>
                              <m:fName>
                                <m:r>
                                  <a:rPr lang="en-US" altLang="ru-RU" i="1">
                                    <a:latin typeface="Cambria Math" panose="02040503050406030204" pitchFamily="18" charset="0"/>
                                    <a:ea typeface="Cambria Math" panose="02040503050406030204" pitchFamily="18" charset="0"/>
                                  </a:rPr>
                                  <m:t>∙</m:t>
                                </m:r>
                                <m:r>
                                  <m:rPr>
                                    <m:sty m:val="p"/>
                                  </m:rPr>
                                  <a:rPr lang="en-US" altLang="ru-RU" b="0" i="0" smtClean="0">
                                    <a:latin typeface="Cambria Math" panose="02040503050406030204" pitchFamily="18" charset="0"/>
                                  </a:rPr>
                                  <m:t>cos</m:t>
                                </m:r>
                              </m:fName>
                              <m:e>
                                <m:r>
                                  <a:rPr lang="en-US" altLang="ru-RU" b="0" i="1" smtClean="0">
                                    <a:latin typeface="Cambria Math" panose="02040503050406030204" pitchFamily="18" charset="0"/>
                                  </a:rPr>
                                  <m:t>𝑡</m:t>
                                </m:r>
                                <m:r>
                                  <a:rPr lang="ru-RU" altLang="ru-RU" b="0" i="1" smtClean="0">
                                    <a:latin typeface="Cambria Math" panose="02040503050406030204" pitchFamily="18" charset="0"/>
                                  </a:rPr>
                                  <m:t>,</m:t>
                                </m:r>
                              </m:e>
                            </m:func>
                          </m:e>
                        </m:eqArr>
                      </m:e>
                    </m:d>
                    <m:r>
                      <a:rPr lang="ru-RU" altLang="ru-RU" b="0" i="1" smtClean="0">
                        <a:latin typeface="Cambria Math" panose="02040503050406030204" pitchFamily="18" charset="0"/>
                      </a:rPr>
                      <m:t> </m:t>
                    </m:r>
                  </m:oMath>
                </a14:m>
                <a:r>
                  <a:rPr lang="ru-RU" altLang="ru-RU" dirty="0">
                    <a:cs typeface="Times New Roman" panose="02020603050405020304" pitchFamily="18" charset="0"/>
                  </a:rPr>
                  <a:t>где </a:t>
                </a:r>
                <a:r>
                  <a:rPr lang="en-US" altLang="ru-RU" i="1" dirty="0">
                    <a:cs typeface="Times New Roman" panose="02020603050405020304" pitchFamily="18" charset="0"/>
                  </a:rPr>
                  <a:t>d</a:t>
                </a:r>
                <a:r>
                  <a:rPr lang="ru-RU" altLang="ru-RU" dirty="0">
                    <a:cs typeface="Times New Roman" panose="02020603050405020304" pitchFamily="18" charset="0"/>
                  </a:rPr>
                  <a:t> – расстояние от точки до центра окружности.</a:t>
                </a:r>
                <a:r>
                  <a:rPr lang="ru-RU" altLang="ru-RU" dirty="0"/>
                  <a:t> </a:t>
                </a:r>
                <a:endParaRPr lang="en-US" altLang="ru-RU" dirty="0">
                  <a:cs typeface="Times New Roman" panose="02020603050405020304" pitchFamily="18" charset="0"/>
                </a:endParaRPr>
              </a:p>
            </p:txBody>
          </p:sp>
        </mc:Choice>
        <mc:Fallback xmlns="">
          <p:sp>
            <p:nvSpPr>
              <p:cNvPr id="4" name="Text Box 6">
                <a:extLst>
                  <a:ext uri="{FF2B5EF4-FFF2-40B4-BE49-F238E27FC236}">
                    <a16:creationId xmlns:a16="http://schemas.microsoft.com/office/drawing/2014/main" id="{072F258F-AC29-7A4A-B882-1826DF2B5E3F}"/>
                  </a:ext>
                </a:extLst>
              </p:cNvPr>
              <p:cNvSpPr txBox="1">
                <a:spLocks noRot="1" noChangeAspect="1" noMove="1" noResize="1" noEditPoints="1" noAdjustHandles="1" noChangeArrowheads="1" noChangeShapeType="1" noTextEdit="1"/>
              </p:cNvSpPr>
              <p:nvPr/>
            </p:nvSpPr>
            <p:spPr bwMode="auto">
              <a:xfrm>
                <a:off x="0" y="3907005"/>
                <a:ext cx="9144000" cy="1285480"/>
              </a:xfrm>
              <a:prstGeom prst="rect">
                <a:avLst/>
              </a:prstGeom>
              <a:blipFill>
                <a:blip r:embed="rId3"/>
                <a:stretch>
                  <a:fillRect l="-1000" r="-1000" b="-995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2" name="Picture 1034">
            <a:extLst>
              <a:ext uri="{FF2B5EF4-FFF2-40B4-BE49-F238E27FC236}">
                <a16:creationId xmlns:a16="http://schemas.microsoft.com/office/drawing/2014/main" id="{9B84080F-E58B-A356-22D7-B9A98AD09B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1" y="1463674"/>
            <a:ext cx="4221163" cy="203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035">
            <a:extLst>
              <a:ext uri="{FF2B5EF4-FFF2-40B4-BE49-F238E27FC236}">
                <a16:creationId xmlns:a16="http://schemas.microsoft.com/office/drawing/2014/main" id="{E301E1F7-F752-BD82-11A4-5FF434D35A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9651" y="1616074"/>
            <a:ext cx="4137025" cy="205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220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a:extLst>
              <a:ext uri="{FF2B5EF4-FFF2-40B4-BE49-F238E27FC236}">
                <a16:creationId xmlns:a16="http://schemas.microsoft.com/office/drawing/2014/main" id="{11114E8E-6457-4D79-9096-D26B102BC6F0}"/>
              </a:ext>
            </a:extLst>
          </p:cNvPr>
          <p:cNvSpPr>
            <a:spLocks noGrp="1" noChangeArrowheads="1"/>
          </p:cNvSpPr>
          <p:nvPr>
            <p:ph type="title"/>
          </p:nvPr>
        </p:nvSpPr>
        <p:spPr>
          <a:xfrm>
            <a:off x="685800" y="152400"/>
            <a:ext cx="7772400" cy="457200"/>
          </a:xfrm>
        </p:spPr>
        <p:txBody>
          <a:bodyPr/>
          <a:lstStyle/>
          <a:p>
            <a:r>
              <a:rPr lang="ru-RU" altLang="ru-RU" sz="3600" dirty="0">
                <a:solidFill>
                  <a:srgbClr val="FF3300"/>
                </a:solidFill>
              </a:rPr>
              <a:t>Упражнение 12</a:t>
            </a:r>
          </a:p>
        </p:txBody>
      </p:sp>
      <p:sp>
        <p:nvSpPr>
          <p:cNvPr id="505859" name="Rectangle 3">
            <a:extLst>
              <a:ext uri="{FF2B5EF4-FFF2-40B4-BE49-F238E27FC236}">
                <a16:creationId xmlns:a16="http://schemas.microsoft.com/office/drawing/2014/main" id="{09B16FA9-295E-44AC-8CC4-993844FF65CD}"/>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505860" name="Rectangle 4">
            <a:extLst>
              <a:ext uri="{FF2B5EF4-FFF2-40B4-BE49-F238E27FC236}">
                <a16:creationId xmlns:a16="http://schemas.microsoft.com/office/drawing/2014/main" id="{E2FFBDF9-F304-45D2-A3D0-8D3014ABA98E}"/>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505861" name="Text Box 5">
            <a:extLst>
              <a:ext uri="{FF2B5EF4-FFF2-40B4-BE49-F238E27FC236}">
                <a16:creationId xmlns:a16="http://schemas.microsoft.com/office/drawing/2014/main" id="{79A37635-F385-4693-92C7-05CC5181B5BA}"/>
              </a:ext>
            </a:extLst>
          </p:cNvPr>
          <p:cNvSpPr txBox="1">
            <a:spLocks noChangeArrowheads="1"/>
          </p:cNvSpPr>
          <p:nvPr/>
        </p:nvSpPr>
        <p:spPr bwMode="auto">
          <a:xfrm>
            <a:off x="0" y="76200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2800" dirty="0">
                <a:cs typeface="Times New Roman" panose="02020603050405020304" pitchFamily="18" charset="0"/>
              </a:rPr>
              <a:t>	 В компьютерной программе </a:t>
            </a:r>
            <a:r>
              <a:rPr lang="en-US" altLang="ru-RU" sz="2800" dirty="0">
                <a:cs typeface="Times New Roman" panose="02020603050405020304" pitchFamily="18" charset="0"/>
              </a:rPr>
              <a:t>GeoGebra </a:t>
            </a:r>
            <a:r>
              <a:rPr lang="ru-RU" altLang="ru-RU" sz="2800" dirty="0">
                <a:cs typeface="Times New Roman" panose="02020603050405020304" pitchFamily="18" charset="0"/>
              </a:rPr>
              <a:t>получите укороченную циклоиду для случая, когда </a:t>
            </a:r>
            <a:r>
              <a:rPr lang="en-US" altLang="ru-RU" sz="2800" i="1" dirty="0">
                <a:cs typeface="Times New Roman" panose="02020603050405020304" pitchFamily="18" charset="0"/>
              </a:rPr>
              <a:t>d</a:t>
            </a:r>
            <a:r>
              <a:rPr lang="en-US" altLang="ru-RU" sz="2800" dirty="0">
                <a:cs typeface="Times New Roman" panose="02020603050405020304" pitchFamily="18" charset="0"/>
              </a:rPr>
              <a:t> = 0,5.</a:t>
            </a:r>
            <a:endParaRPr lang="ru-RU" altLang="ru-RU" sz="2800" dirty="0">
              <a:cs typeface="Times New Roman" panose="02020603050405020304" pitchFamily="18" charset="0"/>
            </a:endParaRPr>
          </a:p>
        </p:txBody>
      </p:sp>
      <p:grpSp>
        <p:nvGrpSpPr>
          <p:cNvPr id="6" name="Группа 5">
            <a:extLst>
              <a:ext uri="{FF2B5EF4-FFF2-40B4-BE49-F238E27FC236}">
                <a16:creationId xmlns:a16="http://schemas.microsoft.com/office/drawing/2014/main" id="{F0501761-B14D-F6DF-438F-4082D5DF8AE9}"/>
              </a:ext>
            </a:extLst>
          </p:cNvPr>
          <p:cNvGrpSpPr/>
          <p:nvPr/>
        </p:nvGrpSpPr>
        <p:grpSpPr>
          <a:xfrm>
            <a:off x="533400" y="2047681"/>
            <a:ext cx="7589336" cy="3782735"/>
            <a:chOff x="533400" y="2047681"/>
            <a:chExt cx="7589336" cy="3782735"/>
          </a:xfrm>
        </p:grpSpPr>
        <p:sp>
          <p:nvSpPr>
            <p:cNvPr id="505862" name="Text Box 6">
              <a:extLst>
                <a:ext uri="{FF2B5EF4-FFF2-40B4-BE49-F238E27FC236}">
                  <a16:creationId xmlns:a16="http://schemas.microsoft.com/office/drawing/2014/main" id="{7896F417-E1FA-4388-877F-CAFC8B435435}"/>
                </a:ext>
              </a:extLst>
            </p:cNvPr>
            <p:cNvSpPr txBox="1">
              <a:spLocks noChangeArrowheads="1"/>
            </p:cNvSpPr>
            <p:nvPr/>
          </p:nvSpPr>
          <p:spPr bwMode="auto">
            <a:xfrm>
              <a:off x="533400" y="5373216"/>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dirty="0">
                  <a:solidFill>
                    <a:srgbClr val="FF3300"/>
                  </a:solidFill>
                </a:rPr>
                <a:t>Ответ. </a:t>
              </a:r>
              <a:endParaRPr lang="ru-RU" altLang="ru-RU" dirty="0"/>
            </a:p>
          </p:txBody>
        </p:sp>
        <p:pic>
          <p:nvPicPr>
            <p:cNvPr id="3" name="Рисунок 2">
              <a:extLst>
                <a:ext uri="{FF2B5EF4-FFF2-40B4-BE49-F238E27FC236}">
                  <a16:creationId xmlns:a16="http://schemas.microsoft.com/office/drawing/2014/main" id="{0C782814-B1AE-9178-14AA-F7C1104C0316}"/>
                </a:ext>
              </a:extLst>
            </p:cNvPr>
            <p:cNvPicPr>
              <a:picLocks noChangeAspect="1"/>
            </p:cNvPicPr>
            <p:nvPr/>
          </p:nvPicPr>
          <p:blipFill>
            <a:blip r:embed="rId3"/>
            <a:stretch>
              <a:fillRect/>
            </a:stretch>
          </p:blipFill>
          <p:spPr>
            <a:xfrm>
              <a:off x="1952259" y="2047681"/>
              <a:ext cx="6170477" cy="3253525"/>
            </a:xfrm>
            <a:prstGeom prst="rect">
              <a:avLst/>
            </a:prstGeom>
          </p:spPr>
        </p:pic>
      </p:grpSp>
    </p:spTree>
    <p:extLst>
      <p:ext uri="{BB962C8B-B14F-4D97-AF65-F5344CB8AC3E}">
        <p14:creationId xmlns:p14="http://schemas.microsoft.com/office/powerpoint/2010/main" val="159485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a:extLst>
              <a:ext uri="{FF2B5EF4-FFF2-40B4-BE49-F238E27FC236}">
                <a16:creationId xmlns:a16="http://schemas.microsoft.com/office/drawing/2014/main" id="{11114E8E-6457-4D79-9096-D26B102BC6F0}"/>
              </a:ext>
            </a:extLst>
          </p:cNvPr>
          <p:cNvSpPr>
            <a:spLocks noGrp="1" noChangeArrowheads="1"/>
          </p:cNvSpPr>
          <p:nvPr>
            <p:ph type="title"/>
          </p:nvPr>
        </p:nvSpPr>
        <p:spPr>
          <a:xfrm>
            <a:off x="685800" y="152400"/>
            <a:ext cx="7772400" cy="457200"/>
          </a:xfrm>
        </p:spPr>
        <p:txBody>
          <a:bodyPr/>
          <a:lstStyle/>
          <a:p>
            <a:r>
              <a:rPr lang="ru-RU" altLang="ru-RU" sz="3600" dirty="0">
                <a:solidFill>
                  <a:srgbClr val="FF3300"/>
                </a:solidFill>
              </a:rPr>
              <a:t>Упражнение 1</a:t>
            </a:r>
            <a:r>
              <a:rPr lang="en-US" altLang="ru-RU" sz="3600" dirty="0">
                <a:solidFill>
                  <a:srgbClr val="FF3300"/>
                </a:solidFill>
              </a:rPr>
              <a:t>3</a:t>
            </a:r>
            <a:endParaRPr lang="ru-RU" altLang="ru-RU" sz="3600" dirty="0">
              <a:solidFill>
                <a:srgbClr val="FF3300"/>
              </a:solidFill>
            </a:endParaRPr>
          </a:p>
        </p:txBody>
      </p:sp>
      <p:sp>
        <p:nvSpPr>
          <p:cNvPr id="505859" name="Rectangle 3">
            <a:extLst>
              <a:ext uri="{FF2B5EF4-FFF2-40B4-BE49-F238E27FC236}">
                <a16:creationId xmlns:a16="http://schemas.microsoft.com/office/drawing/2014/main" id="{09B16FA9-295E-44AC-8CC4-993844FF65CD}"/>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505860" name="Rectangle 4">
            <a:extLst>
              <a:ext uri="{FF2B5EF4-FFF2-40B4-BE49-F238E27FC236}">
                <a16:creationId xmlns:a16="http://schemas.microsoft.com/office/drawing/2014/main" id="{E2FFBDF9-F304-45D2-A3D0-8D3014ABA98E}"/>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505861" name="Text Box 5">
            <a:extLst>
              <a:ext uri="{FF2B5EF4-FFF2-40B4-BE49-F238E27FC236}">
                <a16:creationId xmlns:a16="http://schemas.microsoft.com/office/drawing/2014/main" id="{79A37635-F385-4693-92C7-05CC5181B5BA}"/>
              </a:ext>
            </a:extLst>
          </p:cNvPr>
          <p:cNvSpPr txBox="1">
            <a:spLocks noChangeArrowheads="1"/>
          </p:cNvSpPr>
          <p:nvPr/>
        </p:nvSpPr>
        <p:spPr bwMode="auto">
          <a:xfrm>
            <a:off x="0" y="76200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2800" dirty="0">
                <a:cs typeface="Times New Roman" panose="02020603050405020304" pitchFamily="18" charset="0"/>
              </a:rPr>
              <a:t>	 В компьютерной программе </a:t>
            </a:r>
            <a:r>
              <a:rPr lang="en-US" altLang="ru-RU" sz="2800" dirty="0">
                <a:cs typeface="Times New Roman" panose="02020603050405020304" pitchFamily="18" charset="0"/>
              </a:rPr>
              <a:t>GeoGebra</a:t>
            </a:r>
            <a:r>
              <a:rPr lang="ru-RU" altLang="ru-RU" sz="2800" dirty="0">
                <a:cs typeface="Times New Roman" panose="02020603050405020304" pitchFamily="18" charset="0"/>
              </a:rPr>
              <a:t> получите удлинённую циклоиду для случая, когда </a:t>
            </a:r>
            <a:r>
              <a:rPr lang="en-US" altLang="ru-RU" sz="2800" i="1" dirty="0">
                <a:cs typeface="Times New Roman" panose="02020603050405020304" pitchFamily="18" charset="0"/>
              </a:rPr>
              <a:t>d</a:t>
            </a:r>
            <a:r>
              <a:rPr lang="en-US" altLang="ru-RU" sz="2800" dirty="0">
                <a:cs typeface="Times New Roman" panose="02020603050405020304" pitchFamily="18" charset="0"/>
              </a:rPr>
              <a:t> = </a:t>
            </a:r>
            <a:r>
              <a:rPr lang="ru-RU" altLang="ru-RU" sz="2800" dirty="0">
                <a:cs typeface="Times New Roman" panose="02020603050405020304" pitchFamily="18" charset="0"/>
              </a:rPr>
              <a:t>1</a:t>
            </a:r>
            <a:r>
              <a:rPr lang="en-US" altLang="ru-RU" sz="2800" dirty="0">
                <a:cs typeface="Times New Roman" panose="02020603050405020304" pitchFamily="18" charset="0"/>
              </a:rPr>
              <a:t>,5.</a:t>
            </a:r>
            <a:endParaRPr lang="ru-RU" altLang="ru-RU" sz="2800" dirty="0">
              <a:cs typeface="Times New Roman" panose="02020603050405020304" pitchFamily="18" charset="0"/>
            </a:endParaRPr>
          </a:p>
        </p:txBody>
      </p:sp>
      <p:grpSp>
        <p:nvGrpSpPr>
          <p:cNvPr id="6" name="Группа 5">
            <a:extLst>
              <a:ext uri="{FF2B5EF4-FFF2-40B4-BE49-F238E27FC236}">
                <a16:creationId xmlns:a16="http://schemas.microsoft.com/office/drawing/2014/main" id="{638D0148-1944-3F24-EBDF-E7D75ECD6EC2}"/>
              </a:ext>
            </a:extLst>
          </p:cNvPr>
          <p:cNvGrpSpPr/>
          <p:nvPr/>
        </p:nvGrpSpPr>
        <p:grpSpPr>
          <a:xfrm>
            <a:off x="533400" y="2143912"/>
            <a:ext cx="7410712" cy="3686504"/>
            <a:chOff x="533400" y="2143912"/>
            <a:chExt cx="7410712" cy="3686504"/>
          </a:xfrm>
        </p:grpSpPr>
        <p:sp>
          <p:nvSpPr>
            <p:cNvPr id="505862" name="Text Box 6">
              <a:extLst>
                <a:ext uri="{FF2B5EF4-FFF2-40B4-BE49-F238E27FC236}">
                  <a16:creationId xmlns:a16="http://schemas.microsoft.com/office/drawing/2014/main" id="{7896F417-E1FA-4388-877F-CAFC8B435435}"/>
                </a:ext>
              </a:extLst>
            </p:cNvPr>
            <p:cNvSpPr txBox="1">
              <a:spLocks noChangeArrowheads="1"/>
            </p:cNvSpPr>
            <p:nvPr/>
          </p:nvSpPr>
          <p:spPr bwMode="auto">
            <a:xfrm>
              <a:off x="533400" y="5373216"/>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dirty="0">
                  <a:solidFill>
                    <a:srgbClr val="FF3300"/>
                  </a:solidFill>
                </a:rPr>
                <a:t>Ответ. </a:t>
              </a:r>
              <a:endParaRPr lang="ru-RU" altLang="ru-RU" dirty="0"/>
            </a:p>
          </p:txBody>
        </p:sp>
        <p:pic>
          <p:nvPicPr>
            <p:cNvPr id="5" name="Рисунок 4">
              <a:extLst>
                <a:ext uri="{FF2B5EF4-FFF2-40B4-BE49-F238E27FC236}">
                  <a16:creationId xmlns:a16="http://schemas.microsoft.com/office/drawing/2014/main" id="{426D6F33-561F-18FC-F9C0-4D35B2F287EE}"/>
                </a:ext>
              </a:extLst>
            </p:cNvPr>
            <p:cNvPicPr>
              <a:picLocks noChangeAspect="1"/>
            </p:cNvPicPr>
            <p:nvPr/>
          </p:nvPicPr>
          <p:blipFill>
            <a:blip r:embed="rId3"/>
            <a:stretch>
              <a:fillRect/>
            </a:stretch>
          </p:blipFill>
          <p:spPr>
            <a:xfrm>
              <a:off x="1907704" y="2143912"/>
              <a:ext cx="6036408" cy="3449376"/>
            </a:xfrm>
            <a:prstGeom prst="rect">
              <a:avLst/>
            </a:prstGeom>
          </p:spPr>
        </p:pic>
      </p:grpSp>
    </p:spTree>
    <p:extLst>
      <p:ext uri="{BB962C8B-B14F-4D97-AF65-F5344CB8AC3E}">
        <p14:creationId xmlns:p14="http://schemas.microsoft.com/office/powerpoint/2010/main" val="134807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a:extLst>
              <a:ext uri="{FF2B5EF4-FFF2-40B4-BE49-F238E27FC236}">
                <a16:creationId xmlns:a16="http://schemas.microsoft.com/office/drawing/2014/main" id="{EC31EB0E-93F1-4D81-BA00-473FB8C80F70}"/>
              </a:ext>
            </a:extLst>
          </p:cNvPr>
          <p:cNvSpPr>
            <a:spLocks noGrp="1" noChangeArrowheads="1"/>
          </p:cNvSpPr>
          <p:nvPr>
            <p:ph type="title"/>
          </p:nvPr>
        </p:nvSpPr>
        <p:spPr>
          <a:xfrm>
            <a:off x="0" y="-45445"/>
            <a:ext cx="9144000" cy="1371734"/>
          </a:xfrm>
        </p:spPr>
        <p:txBody>
          <a:bodyPr/>
          <a:lstStyle/>
          <a:p>
            <a:pPr algn="just"/>
            <a:r>
              <a:rPr lang="ru-RU" altLang="ru-RU" sz="3600" dirty="0">
                <a:solidFill>
                  <a:srgbClr val="FF3300"/>
                </a:solidFill>
              </a:rPr>
              <a:t>	</a:t>
            </a:r>
            <a:r>
              <a:rPr lang="ru-RU" altLang="ru-RU" sz="2400" dirty="0">
                <a:solidFill>
                  <a:schemeClr val="tx1"/>
                </a:solidFill>
              </a:rPr>
              <a:t>Рассмотрим эпициклоиду – траекторию движения точки, закреплённой на окружности, катящейся с внешней стороны по другой окружности.</a:t>
            </a:r>
          </a:p>
        </p:txBody>
      </p:sp>
      <p:sp>
        <p:nvSpPr>
          <p:cNvPr id="489475" name="Text Box 3">
            <a:extLst>
              <a:ext uri="{FF2B5EF4-FFF2-40B4-BE49-F238E27FC236}">
                <a16:creationId xmlns:a16="http://schemas.microsoft.com/office/drawing/2014/main" id="{54A8FFB8-E457-4CF0-A56B-653B138EB845}"/>
              </a:ext>
            </a:extLst>
          </p:cNvPr>
          <p:cNvSpPr txBox="1">
            <a:spLocks noChangeArrowheads="1"/>
          </p:cNvSpPr>
          <p:nvPr/>
        </p:nvSpPr>
        <p:spPr bwMode="auto">
          <a:xfrm>
            <a:off x="3581400" y="1124744"/>
            <a:ext cx="55626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2200" dirty="0">
                <a:cs typeface="Times New Roman" panose="02020603050405020304" pitchFamily="18" charset="0"/>
              </a:rPr>
              <a:t>Пусть центр </a:t>
            </a:r>
            <a:r>
              <a:rPr lang="en-US" altLang="ru-RU" sz="2200" i="1" dirty="0">
                <a:cs typeface="Times New Roman" panose="02020603050405020304" pitchFamily="18" charset="0"/>
              </a:rPr>
              <a:t>O </a:t>
            </a:r>
            <a:r>
              <a:rPr lang="ru-RU" altLang="ru-RU" sz="2200" dirty="0">
                <a:cs typeface="Times New Roman" panose="02020603050405020304" pitchFamily="18" charset="0"/>
              </a:rPr>
              <a:t>неподвижной единичной окружности  является началом координат и точка </a:t>
            </a:r>
            <a:r>
              <a:rPr lang="en-US" altLang="ru-RU" sz="2200" i="1" dirty="0">
                <a:cs typeface="Times New Roman" panose="02020603050405020304" pitchFamily="18" charset="0"/>
              </a:rPr>
              <a:t>A</a:t>
            </a:r>
            <a:r>
              <a:rPr lang="ru-RU" altLang="ru-RU" sz="2200" dirty="0">
                <a:cs typeface="Times New Roman" panose="02020603050405020304" pitchFamily="18" charset="0"/>
              </a:rPr>
              <a:t>(1</a:t>
            </a:r>
            <a:r>
              <a:rPr lang="en-US" altLang="ru-RU" sz="2200" dirty="0">
                <a:cs typeface="Times New Roman" panose="02020603050405020304" pitchFamily="18" charset="0"/>
              </a:rPr>
              <a:t>, 0</a:t>
            </a:r>
            <a:r>
              <a:rPr lang="ru-RU" altLang="ru-RU" sz="2200" dirty="0">
                <a:cs typeface="Times New Roman" panose="02020603050405020304" pitchFamily="18" charset="0"/>
              </a:rPr>
              <a:t>) соответствует начальному моменту времени. Предположим, что катящаяся с внешней стороны окружность радиусом </a:t>
            </a:r>
            <a:r>
              <a:rPr lang="en-US" altLang="ru-RU" sz="2200" i="1" dirty="0">
                <a:cs typeface="Times New Roman" panose="02020603050405020304" pitchFamily="18" charset="0"/>
              </a:rPr>
              <a:t>r</a:t>
            </a:r>
            <a:r>
              <a:rPr lang="ru-RU" altLang="ru-RU" sz="2200" dirty="0">
                <a:cs typeface="Times New Roman" panose="02020603050405020304" pitchFamily="18" charset="0"/>
              </a:rPr>
              <a:t>, повернулась на угол, равный </a:t>
            </a:r>
            <a:r>
              <a:rPr lang="en-US" altLang="ru-RU" sz="2200" i="1" dirty="0">
                <a:cs typeface="Times New Roman" panose="02020603050405020304" pitchFamily="18" charset="0"/>
              </a:rPr>
              <a:t>t</a:t>
            </a:r>
            <a:r>
              <a:rPr lang="ru-RU" altLang="ru-RU" sz="2200" dirty="0">
                <a:cs typeface="Times New Roman" panose="02020603050405020304" pitchFamily="18" charset="0"/>
              </a:rPr>
              <a:t>. При этом точка </a:t>
            </a:r>
            <a:r>
              <a:rPr lang="en-US" altLang="ru-RU" sz="2200" i="1" dirty="0">
                <a:cs typeface="Times New Roman" panose="02020603050405020304" pitchFamily="18" charset="0"/>
              </a:rPr>
              <a:t>A</a:t>
            </a:r>
            <a:r>
              <a:rPr lang="ru-RU" altLang="ru-RU" sz="2200" dirty="0">
                <a:cs typeface="Times New Roman" panose="02020603050405020304" pitchFamily="18" charset="0"/>
              </a:rPr>
              <a:t> переместилась в точку </a:t>
            </a:r>
            <a:r>
              <a:rPr lang="en-US" altLang="ru-RU" sz="2200" i="1" dirty="0">
                <a:cs typeface="Times New Roman" panose="02020603050405020304" pitchFamily="18" charset="0"/>
              </a:rPr>
              <a:t>A</a:t>
            </a:r>
            <a:r>
              <a:rPr lang="ru-RU" altLang="ru-RU" sz="2200" baseline="-30000" dirty="0">
                <a:cs typeface="Times New Roman" panose="02020603050405020304" pitchFamily="18" charset="0"/>
              </a:rPr>
              <a:t>1</a:t>
            </a:r>
            <a:r>
              <a:rPr lang="ru-RU" altLang="ru-RU" sz="2200" dirty="0">
                <a:cs typeface="Times New Roman" panose="02020603050405020304" pitchFamily="18" charset="0"/>
              </a:rPr>
              <a:t>(</a:t>
            </a:r>
            <a:r>
              <a:rPr lang="en-US" altLang="ru-RU" sz="2200" i="1" dirty="0">
                <a:cs typeface="Times New Roman" panose="02020603050405020304" pitchFamily="18" charset="0"/>
              </a:rPr>
              <a:t>x</a:t>
            </a:r>
            <a:r>
              <a:rPr lang="ru-RU" altLang="ru-RU" sz="2200" i="1" dirty="0">
                <a:cs typeface="Times New Roman" panose="02020603050405020304" pitchFamily="18" charset="0"/>
              </a:rPr>
              <a:t>,</a:t>
            </a:r>
            <a:r>
              <a:rPr lang="en-US" altLang="ru-RU" sz="2200" i="1" dirty="0">
                <a:cs typeface="Times New Roman" panose="02020603050405020304" pitchFamily="18" charset="0"/>
              </a:rPr>
              <a:t>y</a:t>
            </a:r>
            <a:r>
              <a:rPr lang="ru-RU" altLang="ru-RU" sz="2200" dirty="0">
                <a:cs typeface="Times New Roman" panose="02020603050405020304" pitchFamily="18" charset="0"/>
              </a:rPr>
              <a:t>). Из равенства длин дуг </a:t>
            </a:r>
            <a:r>
              <a:rPr lang="en-US" altLang="ru-RU" sz="2200" i="1" dirty="0">
                <a:cs typeface="Times New Roman" panose="02020603050405020304" pitchFamily="18" charset="0"/>
              </a:rPr>
              <a:t>AB </a:t>
            </a:r>
            <a:r>
              <a:rPr lang="ru-RU" altLang="ru-RU" sz="2200" dirty="0">
                <a:cs typeface="Times New Roman" panose="02020603050405020304" pitchFamily="18" charset="0"/>
              </a:rPr>
              <a:t>и </a:t>
            </a:r>
            <a:r>
              <a:rPr lang="en-US" altLang="ru-RU" sz="2200" i="1" dirty="0">
                <a:cs typeface="Times New Roman" panose="02020603050405020304" pitchFamily="18" charset="0"/>
              </a:rPr>
              <a:t>A</a:t>
            </a:r>
            <a:r>
              <a:rPr lang="ru-RU" altLang="ru-RU" sz="2200" baseline="-30000" dirty="0">
                <a:cs typeface="Times New Roman" panose="02020603050405020304" pitchFamily="18" charset="0"/>
              </a:rPr>
              <a:t>1</a:t>
            </a:r>
            <a:r>
              <a:rPr lang="en-US" altLang="ru-RU" sz="2200" i="1" dirty="0">
                <a:cs typeface="Times New Roman" panose="02020603050405020304" pitchFamily="18" charset="0"/>
              </a:rPr>
              <a:t>B </a:t>
            </a:r>
            <a:r>
              <a:rPr lang="ru-RU" altLang="ru-RU" sz="2200" dirty="0">
                <a:cs typeface="Times New Roman" panose="02020603050405020304" pitchFamily="18" charset="0"/>
              </a:rPr>
              <a:t>следует, что угол </a:t>
            </a:r>
            <a:r>
              <a:rPr lang="en-US" altLang="ru-RU" sz="2200" i="1" dirty="0">
                <a:cs typeface="Times New Roman" panose="02020603050405020304" pitchFamily="18" charset="0"/>
              </a:rPr>
              <a:t>AOB </a:t>
            </a:r>
            <a:r>
              <a:rPr lang="ru-RU" altLang="ru-RU" sz="2200" dirty="0">
                <a:cs typeface="Times New Roman" panose="02020603050405020304" pitchFamily="18" charset="0"/>
              </a:rPr>
              <a:t>равен </a:t>
            </a:r>
            <a:r>
              <a:rPr lang="en-US" altLang="ru-RU" sz="2200" i="1" dirty="0">
                <a:cs typeface="Times New Roman" panose="02020603050405020304" pitchFamily="18" charset="0"/>
              </a:rPr>
              <a:t>rt</a:t>
            </a:r>
            <a:r>
              <a:rPr lang="ru-RU" altLang="ru-RU" sz="2200" dirty="0">
                <a:cs typeface="Times New Roman" panose="02020603050405020304" pitchFamily="18" charset="0"/>
              </a:rPr>
              <a:t>. </a:t>
            </a:r>
            <a:endParaRPr lang="en-US" altLang="ru-RU" sz="2200" dirty="0">
              <a:cs typeface="Times New Roman" panose="02020603050405020304" pitchFamily="18" charset="0"/>
            </a:endParaRPr>
          </a:p>
        </p:txBody>
      </p:sp>
      <p:sp>
        <p:nvSpPr>
          <p:cNvPr id="489476" name="Rectangle 4">
            <a:extLst>
              <a:ext uri="{FF2B5EF4-FFF2-40B4-BE49-F238E27FC236}">
                <a16:creationId xmlns:a16="http://schemas.microsoft.com/office/drawing/2014/main" id="{84DE1FDD-FE14-4F2B-87CE-1ED6B925DD04}"/>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89477" name="Rectangle 5">
            <a:extLst>
              <a:ext uri="{FF2B5EF4-FFF2-40B4-BE49-F238E27FC236}">
                <a16:creationId xmlns:a16="http://schemas.microsoft.com/office/drawing/2014/main" id="{8B4F53C4-56E3-4675-B7FC-F6B40B01A9FF}"/>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mc:AlternateContent xmlns:mc="http://schemas.openxmlformats.org/markup-compatibility/2006" xmlns:a14="http://schemas.microsoft.com/office/drawing/2010/main">
        <mc:Choice Requires="a14">
          <p:sp>
            <p:nvSpPr>
              <p:cNvPr id="489488" name="Text Box 16">
                <a:extLst>
                  <a:ext uri="{FF2B5EF4-FFF2-40B4-BE49-F238E27FC236}">
                    <a16:creationId xmlns:a16="http://schemas.microsoft.com/office/drawing/2014/main" id="{456CE7B1-E54B-440B-929A-1C3CF1B012BA}"/>
                  </a:ext>
                </a:extLst>
              </p:cNvPr>
              <p:cNvSpPr txBox="1">
                <a:spLocks noChangeArrowheads="1"/>
              </p:cNvSpPr>
              <p:nvPr/>
            </p:nvSpPr>
            <p:spPr bwMode="auto">
              <a:xfrm>
                <a:off x="0" y="4502894"/>
                <a:ext cx="9144000" cy="231775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just">
                  <a:spcBef>
                    <a:spcPct val="50000"/>
                  </a:spcBef>
                </a:pPr>
                <a:r>
                  <a:rPr lang="ru-RU" altLang="ru-RU" sz="2000" dirty="0">
                    <a:cs typeface="Times New Roman" panose="02020603050405020304" pitchFamily="18" charset="0"/>
                  </a:rPr>
                  <a:t>	Далее</a:t>
                </a:r>
                <a:r>
                  <a:rPr lang="en-US" altLang="ru-RU" sz="2000" dirty="0">
                    <a:cs typeface="Times New Roman" panose="02020603050405020304" pitchFamily="18" charset="0"/>
                  </a:rPr>
                  <a:t>,</a:t>
                </a:r>
                <a:r>
                  <a:rPr lang="ru-RU" altLang="ru-RU" sz="2000" dirty="0"/>
                  <a:t> </a:t>
                </a:r>
                <a:r>
                  <a:rPr lang="ru-RU" altLang="ru-RU" sz="2000" dirty="0">
                    <a:cs typeface="Times New Roman" panose="02020603050405020304" pitchFamily="18" charset="0"/>
                    <a:sym typeface="Symbol" panose="05050102010706020507" pitchFamily="18" charset="2"/>
                  </a:rPr>
                  <a:t></a:t>
                </a:r>
                <a:r>
                  <a:rPr lang="en-US" altLang="ru-RU" sz="2000" i="1" dirty="0">
                    <a:cs typeface="Times New Roman" panose="02020603050405020304" pitchFamily="18" charset="0"/>
                  </a:rPr>
                  <a:t>A</a:t>
                </a:r>
                <a:r>
                  <a:rPr lang="en-US" altLang="ru-RU" sz="2000" baseline="-30000" dirty="0">
                    <a:cs typeface="Times New Roman" panose="02020603050405020304" pitchFamily="18" charset="0"/>
                  </a:rPr>
                  <a:t>1</a:t>
                </a:r>
                <a:r>
                  <a:rPr lang="en-US" altLang="ru-RU" sz="2000" i="1" dirty="0">
                    <a:cs typeface="Times New Roman" panose="02020603050405020304" pitchFamily="18" charset="0"/>
                  </a:rPr>
                  <a:t>O</a:t>
                </a:r>
                <a:r>
                  <a:rPr lang="en-US" altLang="ru-RU" sz="2000" baseline="-30000" dirty="0">
                    <a:cs typeface="Times New Roman" panose="02020603050405020304" pitchFamily="18" charset="0"/>
                  </a:rPr>
                  <a:t>1</a:t>
                </a:r>
                <a:r>
                  <a:rPr lang="en-US" altLang="ru-RU" sz="2000" i="1" dirty="0">
                    <a:cs typeface="Times New Roman" panose="02020603050405020304" pitchFamily="18" charset="0"/>
                  </a:rPr>
                  <a:t>C = </a:t>
                </a:r>
                <a:r>
                  <a:rPr lang="ru-RU" altLang="ru-RU" sz="2000" dirty="0">
                    <a:cs typeface="Times New Roman" panose="02020603050405020304" pitchFamily="18" charset="0"/>
                    <a:sym typeface="Symbol" panose="05050102010706020507" pitchFamily="18" charset="2"/>
                  </a:rPr>
                  <a:t></a:t>
                </a:r>
                <a:r>
                  <a:rPr lang="en-US" altLang="ru-RU" sz="2000" i="1" dirty="0">
                    <a:cs typeface="Times New Roman" panose="02020603050405020304" pitchFamily="18" charset="0"/>
                  </a:rPr>
                  <a:t>A</a:t>
                </a:r>
                <a:r>
                  <a:rPr lang="en-US" altLang="ru-RU" sz="2000" baseline="-30000" dirty="0">
                    <a:cs typeface="Times New Roman" panose="02020603050405020304" pitchFamily="18" charset="0"/>
                  </a:rPr>
                  <a:t>1</a:t>
                </a:r>
                <a:r>
                  <a:rPr lang="en-US" altLang="ru-RU" sz="2000" i="1" dirty="0">
                    <a:cs typeface="Times New Roman" panose="02020603050405020304" pitchFamily="18" charset="0"/>
                  </a:rPr>
                  <a:t>O</a:t>
                </a:r>
                <a:r>
                  <a:rPr lang="en-US" altLang="ru-RU" sz="2000" baseline="-30000" dirty="0">
                    <a:cs typeface="Times New Roman" panose="02020603050405020304" pitchFamily="18" charset="0"/>
                  </a:rPr>
                  <a:t>1</a:t>
                </a:r>
                <a:r>
                  <a:rPr lang="en-US" altLang="ru-RU" sz="2000" i="1" dirty="0">
                    <a:cs typeface="Times New Roman" panose="02020603050405020304" pitchFamily="18" charset="0"/>
                  </a:rPr>
                  <a:t>B - </a:t>
                </a:r>
                <a:r>
                  <a:rPr lang="ru-RU" altLang="ru-RU" sz="2000" dirty="0">
                    <a:cs typeface="Times New Roman" panose="02020603050405020304" pitchFamily="18" charset="0"/>
                    <a:sym typeface="Symbol" panose="05050102010706020507" pitchFamily="18" charset="2"/>
                  </a:rPr>
                  <a:t></a:t>
                </a:r>
                <a:r>
                  <a:rPr lang="en-US" altLang="ru-RU" sz="2000" i="1" dirty="0">
                    <a:cs typeface="Times New Roman" panose="02020603050405020304" pitchFamily="18" charset="0"/>
                  </a:rPr>
                  <a:t>CO</a:t>
                </a:r>
                <a:r>
                  <a:rPr lang="en-US" altLang="ru-RU" sz="2000" baseline="-30000" dirty="0">
                    <a:cs typeface="Times New Roman" panose="02020603050405020304" pitchFamily="18" charset="0"/>
                  </a:rPr>
                  <a:t>1</a:t>
                </a:r>
                <a:r>
                  <a:rPr lang="en-US" altLang="ru-RU" sz="2000" i="1" dirty="0">
                    <a:cs typeface="Times New Roman" panose="02020603050405020304" pitchFamily="18" charset="0"/>
                  </a:rPr>
                  <a:t>O = t – </a:t>
                </a:r>
                <a:r>
                  <a:rPr lang="en-US" altLang="ru-RU" sz="2000" dirty="0">
                    <a:cs typeface="Times New Roman" panose="02020603050405020304" pitchFamily="18" charset="0"/>
                  </a:rPr>
                  <a:t>( 90</a:t>
                </a:r>
                <a:r>
                  <a:rPr lang="ru-RU" altLang="ru-RU" sz="2000" baseline="30000" dirty="0"/>
                  <a:t>о</a:t>
                </a:r>
                <a:r>
                  <a:rPr lang="en-US" altLang="ru-RU" sz="2000" dirty="0">
                    <a:cs typeface="Times New Roman" panose="02020603050405020304" pitchFamily="18" charset="0"/>
                  </a:rPr>
                  <a:t>– </a:t>
                </a:r>
                <a:r>
                  <a:rPr lang="en-US" altLang="ru-RU" sz="2000" i="1" dirty="0">
                    <a:cs typeface="Times New Roman" panose="02020603050405020304" pitchFamily="18" charset="0"/>
                  </a:rPr>
                  <a:t>rt</a:t>
                </a:r>
                <a:r>
                  <a:rPr lang="en-US" altLang="ru-RU" sz="2000" dirty="0">
                    <a:cs typeface="Times New Roman" panose="02020603050405020304" pitchFamily="18" charset="0"/>
                  </a:rPr>
                  <a:t>)</a:t>
                </a:r>
                <a:r>
                  <a:rPr lang="ru-RU" altLang="ru-RU" sz="2000" dirty="0"/>
                  <a:t> </a:t>
                </a:r>
                <a:r>
                  <a:rPr lang="ru-RU" altLang="ru-RU" sz="2000" dirty="0">
                    <a:cs typeface="Times New Roman" panose="02020603050405020304" pitchFamily="18" charset="0"/>
                  </a:rPr>
                  <a:t>и, следовательно,</a:t>
                </a:r>
                <a:endParaRPr lang="ru-RU" altLang="ru-RU" sz="2000" dirty="0"/>
              </a:p>
              <a:p>
                <a:pPr algn="just">
                  <a:spcBef>
                    <a:spcPct val="50000"/>
                  </a:spcBef>
                </a:pPr>
                <a:r>
                  <a:rPr lang="en-US" altLang="ru-RU" sz="2000" dirty="0">
                    <a:cs typeface="Times New Roman" panose="02020603050405020304" pitchFamily="18" charset="0"/>
                  </a:rPr>
                  <a:t>sin</a:t>
                </a:r>
                <a:r>
                  <a:rPr lang="ru-RU" altLang="ru-RU" sz="2000" dirty="0">
                    <a:cs typeface="Times New Roman" panose="02020603050405020304" pitchFamily="18" charset="0"/>
                    <a:sym typeface="Symbol" panose="05050102010706020507" pitchFamily="18" charset="2"/>
                  </a:rPr>
                  <a:t></a:t>
                </a:r>
                <a:r>
                  <a:rPr lang="en-US" altLang="ru-RU" sz="2000" i="1" dirty="0">
                    <a:cs typeface="Times New Roman" panose="02020603050405020304" pitchFamily="18" charset="0"/>
                  </a:rPr>
                  <a:t>A</a:t>
                </a:r>
                <a:r>
                  <a:rPr lang="ru-RU" altLang="ru-RU" sz="2000" baseline="-30000" dirty="0">
                    <a:cs typeface="Times New Roman" panose="02020603050405020304" pitchFamily="18" charset="0"/>
                  </a:rPr>
                  <a:t>1</a:t>
                </a:r>
                <a:r>
                  <a:rPr lang="en-US" altLang="ru-RU" sz="2000" i="1" dirty="0">
                    <a:cs typeface="Times New Roman" panose="02020603050405020304" pitchFamily="18" charset="0"/>
                  </a:rPr>
                  <a:t>O</a:t>
                </a:r>
                <a:r>
                  <a:rPr lang="ru-RU" altLang="ru-RU" sz="2000" baseline="-30000" dirty="0">
                    <a:cs typeface="Times New Roman" panose="02020603050405020304" pitchFamily="18" charset="0"/>
                  </a:rPr>
                  <a:t>1</a:t>
                </a:r>
                <a:r>
                  <a:rPr lang="en-US" altLang="ru-RU" sz="2000" i="1" dirty="0">
                    <a:cs typeface="Times New Roman" panose="02020603050405020304" pitchFamily="18" charset="0"/>
                  </a:rPr>
                  <a:t>C</a:t>
                </a:r>
                <a:r>
                  <a:rPr lang="ru-RU" altLang="ru-RU" sz="2000" i="1" dirty="0">
                    <a:cs typeface="Times New Roman" panose="02020603050405020304" pitchFamily="18" charset="0"/>
                  </a:rPr>
                  <a:t>=</a:t>
                </a:r>
                <a:r>
                  <a:rPr lang="en-US" altLang="ru-RU" sz="2000" dirty="0">
                    <a:cs typeface="Times New Roman" panose="02020603050405020304" pitchFamily="18" charset="0"/>
                  </a:rPr>
                  <a:t>sin</a:t>
                </a:r>
                <a:r>
                  <a:rPr lang="ru-RU" altLang="ru-RU" sz="2000" dirty="0">
                    <a:cs typeface="Times New Roman" panose="02020603050405020304" pitchFamily="18" charset="0"/>
                  </a:rPr>
                  <a:t>(</a:t>
                </a:r>
                <a:r>
                  <a:rPr lang="ru-RU" altLang="ru-RU" sz="2000" i="1" dirty="0">
                    <a:cs typeface="Times New Roman" panose="02020603050405020304" pitchFamily="18" charset="0"/>
                  </a:rPr>
                  <a:t>t–</a:t>
                </a:r>
                <a:r>
                  <a:rPr lang="ru-RU" altLang="ru-RU" sz="2000" dirty="0">
                    <a:cs typeface="Times New Roman" panose="02020603050405020304" pitchFamily="18" charset="0"/>
                  </a:rPr>
                  <a:t>(</a:t>
                </a:r>
                <a:r>
                  <a:rPr lang="ru-RU" altLang="ru-RU" sz="2000" dirty="0"/>
                  <a:t>90</a:t>
                </a:r>
                <a:r>
                  <a:rPr lang="ru-RU" altLang="ru-RU" sz="2000" baseline="30000" dirty="0"/>
                  <a:t>о</a:t>
                </a:r>
                <a:r>
                  <a:rPr lang="ru-RU" altLang="ru-RU" sz="2000" dirty="0">
                    <a:cs typeface="Times New Roman" panose="02020603050405020304" pitchFamily="18" charset="0"/>
                  </a:rPr>
                  <a:t>–</a:t>
                </a:r>
                <a:r>
                  <a:rPr lang="en-US" altLang="ru-RU" sz="2000" i="1" dirty="0">
                    <a:cs typeface="Times New Roman" panose="02020603050405020304" pitchFamily="18" charset="0"/>
                  </a:rPr>
                  <a:t>r</a:t>
                </a:r>
                <a:r>
                  <a:rPr lang="ru-RU" altLang="ru-RU" sz="2000" i="1" dirty="0">
                    <a:cs typeface="Times New Roman" panose="02020603050405020304" pitchFamily="18" charset="0"/>
                  </a:rPr>
                  <a:t>t</a:t>
                </a:r>
                <a:r>
                  <a:rPr lang="ru-RU" altLang="ru-RU" sz="2000" dirty="0">
                    <a:cs typeface="Times New Roman" panose="02020603050405020304" pitchFamily="18" charset="0"/>
                  </a:rPr>
                  <a:t>))=-</a:t>
                </a:r>
                <a:r>
                  <a:rPr lang="ru-RU" altLang="ru-RU" sz="2000" dirty="0" err="1">
                    <a:cs typeface="Times New Roman" panose="02020603050405020304" pitchFamily="18" charset="0"/>
                  </a:rPr>
                  <a:t>cos</a:t>
                </a:r>
                <a:r>
                  <a:rPr lang="ru-RU" altLang="ru-RU" sz="2000" dirty="0">
                    <a:cs typeface="Times New Roman" panose="02020603050405020304" pitchFamily="18" charset="0"/>
                  </a:rPr>
                  <a:t>(</a:t>
                </a:r>
                <a:r>
                  <a:rPr lang="ru-RU" altLang="ru-RU" sz="2000" i="1" dirty="0">
                    <a:cs typeface="Times New Roman" panose="02020603050405020304" pitchFamily="18" charset="0"/>
                  </a:rPr>
                  <a:t>t+</a:t>
                </a:r>
                <a:r>
                  <a:rPr lang="en-US" altLang="ru-RU" sz="2000" i="1" dirty="0">
                    <a:cs typeface="Times New Roman" panose="02020603050405020304" pitchFamily="18" charset="0"/>
                  </a:rPr>
                  <a:t>r</a:t>
                </a:r>
                <a:r>
                  <a:rPr lang="ru-RU" altLang="ru-RU" sz="2000" i="1" dirty="0">
                    <a:cs typeface="Times New Roman" panose="02020603050405020304" pitchFamily="18" charset="0"/>
                  </a:rPr>
                  <a:t>t</a:t>
                </a:r>
                <a:r>
                  <a:rPr lang="ru-RU" altLang="ru-RU" sz="2000" dirty="0">
                    <a:cs typeface="Times New Roman" panose="02020603050405020304" pitchFamily="18" charset="0"/>
                  </a:rPr>
                  <a:t>),</a:t>
                </a:r>
                <a:r>
                  <a:rPr lang="ru-RU" altLang="ru-RU" sz="2000" dirty="0"/>
                  <a:t> </a:t>
                </a:r>
                <a:r>
                  <a:rPr lang="en-US" altLang="ru-RU" sz="2000" dirty="0">
                    <a:cs typeface="Times New Roman" panose="02020603050405020304" pitchFamily="18" charset="0"/>
                  </a:rPr>
                  <a:t>cos</a:t>
                </a:r>
                <a:r>
                  <a:rPr lang="ru-RU" altLang="ru-RU" sz="2000" dirty="0">
                    <a:cs typeface="Times New Roman" panose="02020603050405020304" pitchFamily="18" charset="0"/>
                    <a:sym typeface="Symbol" panose="05050102010706020507" pitchFamily="18" charset="2"/>
                  </a:rPr>
                  <a:t></a:t>
                </a:r>
                <a:r>
                  <a:rPr lang="en-US" altLang="ru-RU" sz="2000" i="1" dirty="0">
                    <a:cs typeface="Times New Roman" panose="02020603050405020304" pitchFamily="18" charset="0"/>
                  </a:rPr>
                  <a:t>A</a:t>
                </a:r>
                <a:r>
                  <a:rPr lang="en-US" altLang="ru-RU" sz="2000" baseline="-30000" dirty="0">
                    <a:cs typeface="Times New Roman" panose="02020603050405020304" pitchFamily="18" charset="0"/>
                  </a:rPr>
                  <a:t>1</a:t>
                </a:r>
                <a:r>
                  <a:rPr lang="en-US" altLang="ru-RU" sz="2000" i="1" dirty="0">
                    <a:cs typeface="Times New Roman" panose="02020603050405020304" pitchFamily="18" charset="0"/>
                  </a:rPr>
                  <a:t>O</a:t>
                </a:r>
                <a:r>
                  <a:rPr lang="en-US" altLang="ru-RU" sz="2000" baseline="-30000" dirty="0">
                    <a:cs typeface="Times New Roman" panose="02020603050405020304" pitchFamily="18" charset="0"/>
                  </a:rPr>
                  <a:t>1</a:t>
                </a:r>
                <a:r>
                  <a:rPr lang="en-US" altLang="ru-RU" sz="2000" i="1" dirty="0">
                    <a:cs typeface="Times New Roman" panose="02020603050405020304" pitchFamily="18" charset="0"/>
                  </a:rPr>
                  <a:t>C=</a:t>
                </a:r>
                <a:r>
                  <a:rPr lang="en-US" altLang="ru-RU" sz="2000" dirty="0">
                    <a:cs typeface="Times New Roman" panose="02020603050405020304" pitchFamily="18" charset="0"/>
                  </a:rPr>
                  <a:t>cos(</a:t>
                </a:r>
                <a:r>
                  <a:rPr lang="en-US" altLang="ru-RU" sz="2000" i="1" dirty="0">
                    <a:cs typeface="Times New Roman" panose="02020603050405020304" pitchFamily="18" charset="0"/>
                  </a:rPr>
                  <a:t>t–</a:t>
                </a:r>
                <a:r>
                  <a:rPr lang="en-US" altLang="ru-RU" sz="2000" dirty="0">
                    <a:cs typeface="Times New Roman" panose="02020603050405020304" pitchFamily="18" charset="0"/>
                  </a:rPr>
                  <a:t>(</a:t>
                </a:r>
                <a:r>
                  <a:rPr lang="ru-RU" altLang="ru-RU" sz="2000" dirty="0"/>
                  <a:t>90</a:t>
                </a:r>
                <a:r>
                  <a:rPr lang="ru-RU" altLang="ru-RU" sz="2000" baseline="30000" dirty="0"/>
                  <a:t>о</a:t>
                </a:r>
                <a:r>
                  <a:rPr lang="en-US" altLang="ru-RU" sz="2000" dirty="0">
                    <a:cs typeface="Times New Roman" panose="02020603050405020304" pitchFamily="18" charset="0"/>
                  </a:rPr>
                  <a:t>–</a:t>
                </a:r>
                <a:r>
                  <a:rPr lang="en-US" altLang="ru-RU" sz="2000" i="1" dirty="0">
                    <a:cs typeface="Times New Roman" panose="02020603050405020304" pitchFamily="18" charset="0"/>
                  </a:rPr>
                  <a:t>rt</a:t>
                </a:r>
                <a:r>
                  <a:rPr lang="en-US" altLang="ru-RU" sz="2000" dirty="0">
                    <a:cs typeface="Times New Roman" panose="02020603050405020304" pitchFamily="18" charset="0"/>
                  </a:rPr>
                  <a:t>))= sin(</a:t>
                </a:r>
                <a:r>
                  <a:rPr lang="en-US" altLang="ru-RU" sz="2000" i="1" dirty="0" err="1">
                    <a:cs typeface="Times New Roman" panose="02020603050405020304" pitchFamily="18" charset="0"/>
                  </a:rPr>
                  <a:t>t+rt</a:t>
                </a:r>
                <a:r>
                  <a:rPr lang="en-US" altLang="ru-RU" sz="2000" dirty="0">
                    <a:cs typeface="Times New Roman" panose="02020603050405020304" pitchFamily="18" charset="0"/>
                  </a:rPr>
                  <a:t>).</a:t>
                </a:r>
              </a:p>
              <a:p>
                <a:pPr algn="just">
                  <a:spcBef>
                    <a:spcPct val="50000"/>
                  </a:spcBef>
                </a:pPr>
                <a:r>
                  <a:rPr lang="ru-RU" altLang="ru-RU" sz="2000" dirty="0">
                    <a:cs typeface="Times New Roman" panose="02020603050405020304" pitchFamily="18" charset="0"/>
                  </a:rPr>
                  <a:t>Учитывая, что </a:t>
                </a:r>
                <a:r>
                  <a:rPr lang="en-US" altLang="ru-RU" sz="2000" i="1" dirty="0">
                    <a:cs typeface="Times New Roman" panose="02020603050405020304" pitchFamily="18" charset="0"/>
                  </a:rPr>
                  <a:t>x</a:t>
                </a:r>
                <a:r>
                  <a:rPr lang="ru-RU" altLang="ru-RU" sz="2000" dirty="0">
                    <a:cs typeface="Times New Roman" panose="02020603050405020304" pitchFamily="18" charset="0"/>
                  </a:rPr>
                  <a:t> = </a:t>
                </a:r>
                <a:r>
                  <a:rPr lang="en-US" altLang="ru-RU" sz="2000" i="1" dirty="0">
                    <a:cs typeface="Times New Roman" panose="02020603050405020304" pitchFamily="18" charset="0"/>
                  </a:rPr>
                  <a:t>OC</a:t>
                </a:r>
                <a:r>
                  <a:rPr lang="ru-RU" altLang="ru-RU" sz="2000" dirty="0">
                    <a:cs typeface="Times New Roman" panose="02020603050405020304" pitchFamily="18" charset="0"/>
                  </a:rPr>
                  <a:t> </a:t>
                </a:r>
                <a:r>
                  <a:rPr lang="en-US" altLang="ru-RU" sz="2000" dirty="0">
                    <a:cs typeface="Times New Roman" panose="02020603050405020304" pitchFamily="18" charset="0"/>
                  </a:rPr>
                  <a:t>+</a:t>
                </a:r>
                <a:r>
                  <a:rPr lang="ru-RU" altLang="ru-RU" sz="2000" dirty="0">
                    <a:cs typeface="Times New Roman" panose="02020603050405020304" pitchFamily="18" charset="0"/>
                  </a:rPr>
                  <a:t> </a:t>
                </a:r>
                <a:r>
                  <a:rPr lang="en-US" altLang="ru-RU" sz="2000" i="1" dirty="0">
                    <a:cs typeface="Times New Roman" panose="02020603050405020304" pitchFamily="18" charset="0"/>
                  </a:rPr>
                  <a:t>CP</a:t>
                </a:r>
                <a:r>
                  <a:rPr lang="ru-RU" altLang="ru-RU" sz="2000" dirty="0">
                    <a:cs typeface="Times New Roman" panose="02020603050405020304" pitchFamily="18" charset="0"/>
                  </a:rPr>
                  <a:t>, </a:t>
                </a:r>
                <a:r>
                  <a:rPr lang="en-US" altLang="ru-RU" sz="2000" i="1" dirty="0">
                    <a:cs typeface="Times New Roman" panose="02020603050405020304" pitchFamily="18" charset="0"/>
                  </a:rPr>
                  <a:t>y</a:t>
                </a:r>
                <a:r>
                  <a:rPr lang="ru-RU" altLang="ru-RU" sz="2000" dirty="0">
                    <a:cs typeface="Times New Roman" panose="02020603050405020304" pitchFamily="18" charset="0"/>
                  </a:rPr>
                  <a:t> = </a:t>
                </a:r>
                <a:r>
                  <a:rPr lang="en-US" altLang="ru-RU" sz="2000" i="1" dirty="0">
                    <a:cs typeface="Times New Roman" panose="02020603050405020304" pitchFamily="18" charset="0"/>
                  </a:rPr>
                  <a:t>O</a:t>
                </a:r>
                <a:r>
                  <a:rPr lang="ru-RU" altLang="ru-RU" sz="2000" baseline="-30000" dirty="0">
                    <a:cs typeface="Times New Roman" panose="02020603050405020304" pitchFamily="18" charset="0"/>
                  </a:rPr>
                  <a:t>1</a:t>
                </a:r>
                <a:r>
                  <a:rPr lang="en-US" altLang="ru-RU" sz="2000" i="1" dirty="0">
                    <a:cs typeface="Times New Roman" panose="02020603050405020304" pitchFamily="18" charset="0"/>
                  </a:rPr>
                  <a:t>C</a:t>
                </a:r>
                <a:r>
                  <a:rPr lang="ru-RU" altLang="ru-RU" sz="2000" dirty="0">
                    <a:cs typeface="Times New Roman" panose="02020603050405020304" pitchFamily="18" charset="0"/>
                  </a:rPr>
                  <a:t> -  </a:t>
                </a:r>
                <a:r>
                  <a:rPr lang="en-US" altLang="ru-RU" sz="2000" i="1" dirty="0">
                    <a:cs typeface="Times New Roman" panose="02020603050405020304" pitchFamily="18" charset="0"/>
                  </a:rPr>
                  <a:t>O</a:t>
                </a:r>
                <a:r>
                  <a:rPr lang="ru-RU" altLang="ru-RU" sz="2000" baseline="-30000" dirty="0">
                    <a:cs typeface="Times New Roman" panose="02020603050405020304" pitchFamily="18" charset="0"/>
                  </a:rPr>
                  <a:t>1</a:t>
                </a:r>
                <a:r>
                  <a:rPr lang="en-US" altLang="ru-RU" sz="2000" i="1" dirty="0">
                    <a:cs typeface="Times New Roman" panose="02020603050405020304" pitchFamily="18" charset="0"/>
                  </a:rPr>
                  <a:t>Q</a:t>
                </a:r>
                <a:r>
                  <a:rPr lang="ru-RU" altLang="ru-RU" sz="2000" dirty="0">
                    <a:cs typeface="Times New Roman" panose="02020603050405020304" pitchFamily="18" charset="0"/>
                  </a:rPr>
                  <a:t>, получаем параметрические уравнения эпициклоиды</a:t>
                </a:r>
                <a:endParaRPr lang="en-US" altLang="ru-RU" sz="2000" dirty="0">
                  <a:cs typeface="Times New Roman" panose="02020603050405020304" pitchFamily="18" charset="0"/>
                </a:endParaRPr>
              </a:p>
              <a:p>
                <a:pPr algn="just">
                  <a:spcBef>
                    <a:spcPct val="50000"/>
                  </a:spcBef>
                </a:pPr>
                <a14:m>
                  <m:oMathPara xmlns:m="http://schemas.openxmlformats.org/officeDocument/2006/math">
                    <m:oMathParaPr>
                      <m:jc m:val="centerGroup"/>
                    </m:oMathParaPr>
                    <m:oMath xmlns:m="http://schemas.openxmlformats.org/officeDocument/2006/math">
                      <m:d>
                        <m:dPr>
                          <m:begChr m:val="{"/>
                          <m:endChr m:val=""/>
                          <m:ctrlPr>
                            <a:rPr lang="ru-RU" altLang="ru-RU" sz="2000" i="1" smtClean="0">
                              <a:latin typeface="Cambria Math" panose="02040503050406030204" pitchFamily="18" charset="0"/>
                            </a:rPr>
                          </m:ctrlPr>
                        </m:dPr>
                        <m:e>
                          <m:eqArr>
                            <m:eqArrPr>
                              <m:ctrlPr>
                                <a:rPr lang="ru-RU" altLang="ru-RU" sz="2000" i="1" smtClean="0">
                                  <a:latin typeface="Cambria Math" panose="02040503050406030204" pitchFamily="18" charset="0"/>
                                </a:rPr>
                              </m:ctrlPr>
                            </m:eqArrPr>
                            <m:e>
                              <m:r>
                                <a:rPr lang="en-US" altLang="ru-RU" sz="2000" b="0" i="1" smtClean="0">
                                  <a:latin typeface="Cambria Math" panose="02040503050406030204" pitchFamily="18" charset="0"/>
                                </a:rPr>
                                <m:t>𝑥</m:t>
                              </m:r>
                              <m:r>
                                <a:rPr lang="en-US" altLang="ru-RU" sz="2000" b="0" i="1" smtClean="0">
                                  <a:latin typeface="Cambria Math" panose="02040503050406030204" pitchFamily="18" charset="0"/>
                                </a:rPr>
                                <m:t>=</m:t>
                              </m:r>
                              <m:d>
                                <m:dPr>
                                  <m:ctrlPr>
                                    <a:rPr lang="en-US" altLang="ru-RU" sz="2000" b="0" i="1" smtClean="0">
                                      <a:latin typeface="Cambria Math" panose="02040503050406030204" pitchFamily="18" charset="0"/>
                                    </a:rPr>
                                  </m:ctrlPr>
                                </m:dPr>
                                <m:e>
                                  <m:r>
                                    <a:rPr lang="en-US" altLang="ru-RU" sz="2000" b="0" i="1" smtClean="0">
                                      <a:latin typeface="Cambria Math" panose="02040503050406030204" pitchFamily="18" charset="0"/>
                                    </a:rPr>
                                    <m:t>1+</m:t>
                                  </m:r>
                                  <m:r>
                                    <a:rPr lang="en-US" altLang="ru-RU" sz="2000" b="0" i="1" smtClean="0">
                                      <a:latin typeface="Cambria Math" panose="02040503050406030204" pitchFamily="18" charset="0"/>
                                    </a:rPr>
                                    <m:t>𝑟</m:t>
                                  </m:r>
                                </m:e>
                              </m:d>
                              <m:func>
                                <m:funcPr>
                                  <m:ctrlPr>
                                    <a:rPr lang="en-US" altLang="ru-RU" sz="2000" b="0" i="1" smtClean="0">
                                      <a:latin typeface="Cambria Math" panose="02040503050406030204" pitchFamily="18" charset="0"/>
                                    </a:rPr>
                                  </m:ctrlPr>
                                </m:funcPr>
                                <m:fName>
                                  <m:r>
                                    <m:rPr>
                                      <m:sty m:val="p"/>
                                    </m:rPr>
                                    <a:rPr lang="en-US" altLang="ru-RU" sz="2000" b="0" i="0" smtClean="0">
                                      <a:latin typeface="Cambria Math" panose="02040503050406030204" pitchFamily="18" charset="0"/>
                                    </a:rPr>
                                    <m:t>cos</m:t>
                                  </m:r>
                                </m:fName>
                                <m:e>
                                  <m:r>
                                    <a:rPr lang="en-US" altLang="ru-RU" sz="2000" b="0" i="1" smtClean="0">
                                      <a:latin typeface="Cambria Math" panose="02040503050406030204" pitchFamily="18" charset="0"/>
                                    </a:rPr>
                                    <m:t>𝑟𝑡</m:t>
                                  </m:r>
                                </m:e>
                              </m:func>
                              <m:r>
                                <a:rPr lang="en-US" altLang="ru-RU" sz="2000" b="0" i="1" smtClean="0">
                                  <a:latin typeface="Cambria Math" panose="02040503050406030204" pitchFamily="18" charset="0"/>
                                </a:rPr>
                                <m:t>−</m:t>
                              </m:r>
                              <m:r>
                                <a:rPr lang="en-US" altLang="ru-RU" sz="2000" b="0" i="1" smtClean="0">
                                  <a:latin typeface="Cambria Math" panose="02040503050406030204" pitchFamily="18" charset="0"/>
                                </a:rPr>
                                <m:t>𝑟</m:t>
                              </m:r>
                              <m:r>
                                <a:rPr lang="en-US" altLang="ru-RU" sz="2000" i="1">
                                  <a:latin typeface="Cambria Math" panose="02040503050406030204" pitchFamily="18" charset="0"/>
                                  <a:ea typeface="Cambria Math" panose="02040503050406030204" pitchFamily="18" charset="0"/>
                                </a:rPr>
                                <m:t>∙</m:t>
                              </m:r>
                              <m:func>
                                <m:funcPr>
                                  <m:ctrlPr>
                                    <a:rPr lang="en-US" altLang="ru-RU" sz="2000" b="0" i="1" smtClean="0">
                                      <a:latin typeface="Cambria Math" panose="02040503050406030204" pitchFamily="18" charset="0"/>
                                      <a:ea typeface="Cambria Math" panose="02040503050406030204" pitchFamily="18" charset="0"/>
                                    </a:rPr>
                                  </m:ctrlPr>
                                </m:funcPr>
                                <m:fName>
                                  <m:r>
                                    <m:rPr>
                                      <m:sty m:val="p"/>
                                    </m:rPr>
                                    <a:rPr lang="en-US" altLang="ru-RU" sz="2000" b="0" i="0" smtClean="0">
                                      <a:latin typeface="Cambria Math" panose="02040503050406030204" pitchFamily="18" charset="0"/>
                                      <a:ea typeface="Cambria Math" panose="02040503050406030204" pitchFamily="18" charset="0"/>
                                    </a:rPr>
                                    <m:t>cos</m:t>
                                  </m:r>
                                </m:fName>
                                <m:e>
                                  <m:d>
                                    <m:dPr>
                                      <m:ctrlPr>
                                        <a:rPr lang="en-US" altLang="ru-RU" sz="2000" b="0" i="1" smtClean="0">
                                          <a:latin typeface="Cambria Math" panose="02040503050406030204" pitchFamily="18" charset="0"/>
                                          <a:ea typeface="Cambria Math" panose="02040503050406030204" pitchFamily="18" charset="0"/>
                                        </a:rPr>
                                      </m:ctrlPr>
                                    </m:dPr>
                                    <m:e>
                                      <m:r>
                                        <a:rPr lang="en-US" altLang="ru-RU" sz="2000" b="0" i="1" smtClean="0">
                                          <a:latin typeface="Cambria Math" panose="02040503050406030204" pitchFamily="18" charset="0"/>
                                          <a:ea typeface="Cambria Math" panose="02040503050406030204" pitchFamily="18" charset="0"/>
                                        </a:rPr>
                                        <m:t>𝑡</m:t>
                                      </m:r>
                                      <m:r>
                                        <a:rPr lang="en-US" altLang="ru-RU" sz="2000" b="0" i="1" smtClean="0">
                                          <a:latin typeface="Cambria Math" panose="02040503050406030204" pitchFamily="18" charset="0"/>
                                          <a:ea typeface="Cambria Math" panose="02040503050406030204" pitchFamily="18" charset="0"/>
                                        </a:rPr>
                                        <m:t>+</m:t>
                                      </m:r>
                                      <m:r>
                                        <a:rPr lang="en-US" altLang="ru-RU" sz="2000" b="0" i="1" smtClean="0">
                                          <a:latin typeface="Cambria Math" panose="02040503050406030204" pitchFamily="18" charset="0"/>
                                          <a:ea typeface="Cambria Math" panose="02040503050406030204" pitchFamily="18" charset="0"/>
                                        </a:rPr>
                                        <m:t>𝑟𝑡</m:t>
                                      </m:r>
                                    </m:e>
                                  </m:d>
                                  <m:r>
                                    <a:rPr lang="en-US" altLang="ru-RU" sz="2000" b="0" i="1" smtClean="0">
                                      <a:latin typeface="Cambria Math" panose="02040503050406030204" pitchFamily="18" charset="0"/>
                                      <a:ea typeface="Cambria Math" panose="02040503050406030204" pitchFamily="18" charset="0"/>
                                    </a:rPr>
                                    <m:t>,</m:t>
                                  </m:r>
                                </m:e>
                              </m:func>
                            </m:e>
                            <m:e>
                              <m:r>
                                <a:rPr lang="en-US" altLang="ru-RU" sz="2000" b="0" i="1" smtClean="0">
                                  <a:latin typeface="Cambria Math" panose="02040503050406030204" pitchFamily="18" charset="0"/>
                                </a:rPr>
                                <m:t>𝑦</m:t>
                              </m:r>
                              <m:r>
                                <a:rPr lang="en-US" altLang="ru-RU" sz="2000" b="0" i="1" smtClean="0">
                                  <a:latin typeface="Cambria Math" panose="02040503050406030204" pitchFamily="18" charset="0"/>
                                </a:rPr>
                                <m:t>=</m:t>
                              </m:r>
                              <m:d>
                                <m:dPr>
                                  <m:ctrlPr>
                                    <a:rPr lang="en-US" altLang="ru-RU" sz="2000" i="1">
                                      <a:latin typeface="Cambria Math" panose="02040503050406030204" pitchFamily="18" charset="0"/>
                                    </a:rPr>
                                  </m:ctrlPr>
                                </m:dPr>
                                <m:e>
                                  <m:r>
                                    <a:rPr lang="en-US" altLang="ru-RU" sz="2000" i="1">
                                      <a:latin typeface="Cambria Math" panose="02040503050406030204" pitchFamily="18" charset="0"/>
                                    </a:rPr>
                                    <m:t>1+</m:t>
                                  </m:r>
                                  <m:r>
                                    <a:rPr lang="en-US" altLang="ru-RU" sz="2000" i="1">
                                      <a:latin typeface="Cambria Math" panose="02040503050406030204" pitchFamily="18" charset="0"/>
                                    </a:rPr>
                                    <m:t>𝑟</m:t>
                                  </m:r>
                                </m:e>
                              </m:d>
                              <m:func>
                                <m:funcPr>
                                  <m:ctrlPr>
                                    <a:rPr lang="en-US" altLang="ru-RU" sz="2000" i="1">
                                      <a:latin typeface="Cambria Math" panose="02040503050406030204" pitchFamily="18" charset="0"/>
                                    </a:rPr>
                                  </m:ctrlPr>
                                </m:funcPr>
                                <m:fName>
                                  <m:r>
                                    <m:rPr>
                                      <m:sty m:val="p"/>
                                    </m:rPr>
                                    <a:rPr lang="en-US" altLang="ru-RU" sz="2000" b="0" i="0" smtClean="0">
                                      <a:latin typeface="Cambria Math" panose="02040503050406030204" pitchFamily="18" charset="0"/>
                                    </a:rPr>
                                    <m:t>sin</m:t>
                                  </m:r>
                                </m:fName>
                                <m:e>
                                  <m:r>
                                    <a:rPr lang="en-US" altLang="ru-RU" sz="2000" i="1">
                                      <a:latin typeface="Cambria Math" panose="02040503050406030204" pitchFamily="18" charset="0"/>
                                    </a:rPr>
                                    <m:t>𝑟𝑡</m:t>
                                  </m:r>
                                </m:e>
                              </m:func>
                              <m:r>
                                <a:rPr lang="en-US" altLang="ru-RU" sz="2000" i="1">
                                  <a:latin typeface="Cambria Math" panose="02040503050406030204" pitchFamily="18" charset="0"/>
                                </a:rPr>
                                <m:t>−</m:t>
                              </m:r>
                              <m:r>
                                <a:rPr lang="en-US" altLang="ru-RU" sz="2000" i="1">
                                  <a:latin typeface="Cambria Math" panose="02040503050406030204" pitchFamily="18" charset="0"/>
                                </a:rPr>
                                <m:t>𝑟</m:t>
                              </m:r>
                              <m:r>
                                <a:rPr lang="en-US" altLang="ru-RU" sz="2000" i="1">
                                  <a:latin typeface="Cambria Math" panose="02040503050406030204" pitchFamily="18" charset="0"/>
                                  <a:ea typeface="Cambria Math" panose="02040503050406030204" pitchFamily="18" charset="0"/>
                                </a:rPr>
                                <m:t>∙</m:t>
                              </m:r>
                              <m:func>
                                <m:funcPr>
                                  <m:ctrlPr>
                                    <a:rPr lang="en-US" altLang="ru-RU" sz="2000" i="1" smtClean="0">
                                      <a:latin typeface="Cambria Math" panose="02040503050406030204" pitchFamily="18" charset="0"/>
                                      <a:ea typeface="Cambria Math" panose="02040503050406030204" pitchFamily="18" charset="0"/>
                                    </a:rPr>
                                  </m:ctrlPr>
                                </m:funcPr>
                                <m:fName>
                                  <m:r>
                                    <m:rPr>
                                      <m:sty m:val="p"/>
                                    </m:rPr>
                                    <a:rPr lang="en-US" altLang="ru-RU" sz="2000" b="0" i="0" smtClean="0">
                                      <a:latin typeface="Cambria Math" panose="02040503050406030204" pitchFamily="18" charset="0"/>
                                      <a:ea typeface="Cambria Math" panose="02040503050406030204" pitchFamily="18" charset="0"/>
                                    </a:rPr>
                                    <m:t>sin</m:t>
                                  </m:r>
                                </m:fName>
                                <m:e>
                                  <m:d>
                                    <m:dPr>
                                      <m:ctrlPr>
                                        <a:rPr lang="en-US" altLang="ru-RU" sz="2000" i="1">
                                          <a:latin typeface="Cambria Math" panose="02040503050406030204" pitchFamily="18" charset="0"/>
                                          <a:ea typeface="Cambria Math" panose="02040503050406030204" pitchFamily="18" charset="0"/>
                                        </a:rPr>
                                      </m:ctrlPr>
                                    </m:dPr>
                                    <m:e>
                                      <m:r>
                                        <a:rPr lang="en-US" altLang="ru-RU" sz="2000" i="1">
                                          <a:latin typeface="Cambria Math" panose="02040503050406030204" pitchFamily="18" charset="0"/>
                                          <a:ea typeface="Cambria Math" panose="02040503050406030204" pitchFamily="18" charset="0"/>
                                        </a:rPr>
                                        <m:t>𝑡</m:t>
                                      </m:r>
                                      <m:r>
                                        <a:rPr lang="en-US" altLang="ru-RU" sz="2000" i="1">
                                          <a:latin typeface="Cambria Math" panose="02040503050406030204" pitchFamily="18" charset="0"/>
                                          <a:ea typeface="Cambria Math" panose="02040503050406030204" pitchFamily="18" charset="0"/>
                                        </a:rPr>
                                        <m:t>+</m:t>
                                      </m:r>
                                      <m:r>
                                        <a:rPr lang="en-US" altLang="ru-RU" sz="2000" i="1">
                                          <a:latin typeface="Cambria Math" panose="02040503050406030204" pitchFamily="18" charset="0"/>
                                          <a:ea typeface="Cambria Math" panose="02040503050406030204" pitchFamily="18" charset="0"/>
                                        </a:rPr>
                                        <m:t>𝑟𝑡</m:t>
                                      </m:r>
                                    </m:e>
                                  </m:d>
                                  <m:r>
                                    <a:rPr lang="en-US" altLang="ru-RU" sz="2000" b="0" i="1" smtClean="0">
                                      <a:latin typeface="Cambria Math" panose="02040503050406030204" pitchFamily="18" charset="0"/>
                                      <a:ea typeface="Cambria Math" panose="02040503050406030204" pitchFamily="18" charset="0"/>
                                    </a:rPr>
                                    <m:t>.</m:t>
                                  </m:r>
                                </m:e>
                              </m:func>
                            </m:e>
                          </m:eqArr>
                        </m:e>
                      </m:d>
                    </m:oMath>
                  </m:oMathPara>
                </a14:m>
                <a:endParaRPr lang="ru-RU" altLang="ru-RU" sz="2000" dirty="0">
                  <a:cs typeface="Times New Roman" panose="02020603050405020304" pitchFamily="18" charset="0"/>
                </a:endParaRPr>
              </a:p>
            </p:txBody>
          </p:sp>
        </mc:Choice>
        <mc:Fallback xmlns="">
          <p:sp>
            <p:nvSpPr>
              <p:cNvPr id="489488" name="Text Box 16">
                <a:extLst>
                  <a:ext uri="{FF2B5EF4-FFF2-40B4-BE49-F238E27FC236}">
                    <a16:creationId xmlns:a16="http://schemas.microsoft.com/office/drawing/2014/main" id="{456CE7B1-E54B-440B-929A-1C3CF1B012BA}"/>
                  </a:ext>
                </a:extLst>
              </p:cNvPr>
              <p:cNvSpPr txBox="1">
                <a:spLocks noRot="1" noChangeAspect="1" noMove="1" noResize="1" noEditPoints="1" noAdjustHandles="1" noChangeArrowheads="1" noChangeShapeType="1" noTextEdit="1"/>
              </p:cNvSpPr>
              <p:nvPr/>
            </p:nvSpPr>
            <p:spPr bwMode="auto">
              <a:xfrm>
                <a:off x="0" y="4502894"/>
                <a:ext cx="9144000" cy="2317751"/>
              </a:xfrm>
              <a:prstGeom prst="rect">
                <a:avLst/>
              </a:prstGeom>
              <a:blipFill>
                <a:blip r:embed="rId3"/>
                <a:stretch>
                  <a:fillRect l="-667" t="-1842" r="-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489489" name="Picture 17">
            <a:extLst>
              <a:ext uri="{FF2B5EF4-FFF2-40B4-BE49-F238E27FC236}">
                <a16:creationId xmlns:a16="http://schemas.microsoft.com/office/drawing/2014/main" id="{DBF9E156-35EB-4238-8B5B-5513DE19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44" y="1430389"/>
            <a:ext cx="3131840" cy="294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7085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7" name="Text Box 1027">
            <a:extLst>
              <a:ext uri="{FF2B5EF4-FFF2-40B4-BE49-F238E27FC236}">
                <a16:creationId xmlns:a16="http://schemas.microsoft.com/office/drawing/2014/main" id="{B30F985A-27DF-4483-965D-5C10C0BE1028}"/>
              </a:ext>
            </a:extLst>
          </p:cNvPr>
          <p:cNvSpPr txBox="1">
            <a:spLocks noChangeArrowheads="1"/>
          </p:cNvSpPr>
          <p:nvPr/>
        </p:nvSpPr>
        <p:spPr bwMode="auto">
          <a:xfrm>
            <a:off x="30162" y="188640"/>
            <a:ext cx="5238675"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2000" dirty="0"/>
              <a:t>	</a:t>
            </a:r>
            <a:r>
              <a:rPr lang="ru-RU" altLang="ru-RU" sz="2200" dirty="0"/>
              <a:t>Для получения</a:t>
            </a:r>
            <a:r>
              <a:rPr lang="en-US" altLang="ru-RU" sz="2200" dirty="0"/>
              <a:t> </a:t>
            </a:r>
            <a:r>
              <a:rPr lang="ru-RU" altLang="ru-RU" sz="2200" dirty="0"/>
              <a:t>кардиоиды, как траектории движения точки,</a:t>
            </a:r>
            <a:r>
              <a:rPr lang="en-US" altLang="ru-RU" sz="2200" dirty="0"/>
              <a:t> </a:t>
            </a:r>
            <a:r>
              <a:rPr lang="ru-RU" altLang="ru-RU" sz="2200" dirty="0"/>
              <a:t>нужно</a:t>
            </a:r>
            <a:r>
              <a:rPr lang="en-US" altLang="ru-RU" sz="2200" dirty="0"/>
              <a:t> c</a:t>
            </a:r>
            <a:r>
              <a:rPr lang="ru-RU" altLang="ru-RU" sz="2200" dirty="0"/>
              <a:t>делать следующее.</a:t>
            </a:r>
          </a:p>
          <a:p>
            <a:pPr algn="just">
              <a:spcBef>
                <a:spcPts val="0"/>
              </a:spcBef>
            </a:pPr>
            <a:r>
              <a:rPr lang="ru-RU" altLang="ru-RU" sz="2200" dirty="0">
                <a:cs typeface="Times New Roman" panose="02020603050405020304" pitchFamily="18" charset="0"/>
              </a:rPr>
              <a:t>1</a:t>
            </a:r>
            <a:r>
              <a:rPr lang="en-US" altLang="ru-RU" sz="2200" dirty="0">
                <a:cs typeface="Times New Roman" panose="02020603050405020304" pitchFamily="18" charset="0"/>
              </a:rPr>
              <a:t>. </a:t>
            </a:r>
            <a:r>
              <a:rPr lang="ru-RU" altLang="ru-RU" sz="2200" dirty="0">
                <a:cs typeface="Times New Roman" panose="02020603050405020304" pitchFamily="18" charset="0"/>
              </a:rPr>
              <a:t>Построить окружность с центром</a:t>
            </a:r>
            <a:r>
              <a:rPr lang="en-US" altLang="ru-RU" sz="2200" dirty="0">
                <a:cs typeface="Times New Roman" panose="02020603050405020304" pitchFamily="18" charset="0"/>
              </a:rPr>
              <a:t> (</a:t>
            </a:r>
            <a:r>
              <a:rPr lang="ru-RU" altLang="ru-RU" sz="2200" dirty="0">
                <a:cs typeface="Times New Roman" panose="02020603050405020304" pitchFamily="18" charset="0"/>
              </a:rPr>
              <a:t>0</a:t>
            </a:r>
            <a:r>
              <a:rPr lang="en-US" altLang="ru-RU" sz="2200" dirty="0">
                <a:cs typeface="Times New Roman" panose="02020603050405020304" pitchFamily="18" charset="0"/>
              </a:rPr>
              <a:t>, </a:t>
            </a:r>
            <a:r>
              <a:rPr lang="ru-RU" altLang="ru-RU" sz="2200" dirty="0">
                <a:cs typeface="Times New Roman" panose="02020603050405020304" pitchFamily="18" charset="0"/>
              </a:rPr>
              <a:t>0</a:t>
            </a:r>
            <a:r>
              <a:rPr lang="en-US" altLang="ru-RU" sz="2200" dirty="0">
                <a:cs typeface="Times New Roman" panose="02020603050405020304" pitchFamily="18" charset="0"/>
              </a:rPr>
              <a:t>) </a:t>
            </a:r>
            <a:r>
              <a:rPr lang="ru-RU" altLang="ru-RU" sz="2200" dirty="0">
                <a:cs typeface="Times New Roman" panose="02020603050405020304" pitchFamily="18" charset="0"/>
              </a:rPr>
              <a:t>и радиусом 1</a:t>
            </a:r>
            <a:r>
              <a:rPr lang="ru-RU" altLang="ru-RU" sz="2200" i="1" dirty="0">
                <a:cs typeface="Times New Roman" panose="02020603050405020304" pitchFamily="18" charset="0"/>
              </a:rPr>
              <a:t>.</a:t>
            </a:r>
            <a:endParaRPr lang="en-US" altLang="ru-RU" sz="2200" i="1" dirty="0">
              <a:cs typeface="Times New Roman" panose="02020603050405020304" pitchFamily="18" charset="0"/>
            </a:endParaRPr>
          </a:p>
          <a:p>
            <a:pPr algn="just">
              <a:spcBef>
                <a:spcPts val="0"/>
              </a:spcBef>
            </a:pPr>
            <a:r>
              <a:rPr lang="ru-RU" altLang="ru-RU" sz="2200" dirty="0">
                <a:cs typeface="Times New Roman" panose="02020603050405020304" pitchFamily="18" charset="0"/>
              </a:rPr>
              <a:t>2. Создать ползунок </a:t>
            </a:r>
            <a:r>
              <a:rPr lang="en-US" altLang="ru-RU" sz="2200" dirty="0">
                <a:cs typeface="Times New Roman" panose="02020603050405020304" pitchFamily="18" charset="0"/>
              </a:rPr>
              <a:t>a, </a:t>
            </a:r>
            <a:r>
              <a:rPr lang="ru-RU" altLang="ru-RU" sz="2200" dirty="0">
                <a:cs typeface="Times New Roman" panose="02020603050405020304" pitchFamily="18" charset="0"/>
              </a:rPr>
              <a:t>изменяющийся от 0 до 2</a:t>
            </a:r>
            <a:r>
              <a:rPr lang="en-US" altLang="ru-RU" sz="2200" dirty="0">
                <a:cs typeface="Times New Roman" panose="02020603050405020304" pitchFamily="18" charset="0"/>
              </a:rPr>
              <a:t>Pi.</a:t>
            </a:r>
            <a:endParaRPr lang="ru-RU" altLang="ru-RU" sz="2200" dirty="0">
              <a:cs typeface="Times New Roman" panose="02020603050405020304" pitchFamily="18" charset="0"/>
            </a:endParaRPr>
          </a:p>
          <a:p>
            <a:pPr algn="just">
              <a:spcBef>
                <a:spcPts val="0"/>
              </a:spcBef>
            </a:pPr>
            <a:r>
              <a:rPr lang="en-US" altLang="ru-RU" sz="2200" dirty="0">
                <a:cs typeface="Times New Roman" panose="02020603050405020304" pitchFamily="18" charset="0"/>
              </a:rPr>
              <a:t>3</a:t>
            </a:r>
            <a:r>
              <a:rPr lang="ru-RU" altLang="ru-RU" sz="2200" dirty="0">
                <a:cs typeface="Times New Roman" panose="02020603050405020304" pitchFamily="18" charset="0"/>
              </a:rPr>
              <a:t>. В</a:t>
            </a:r>
            <a:r>
              <a:rPr lang="ru-RU" altLang="ru-RU" sz="2200" dirty="0"/>
              <a:t> строке «Ввод» </a:t>
            </a:r>
            <a:r>
              <a:rPr lang="ru-RU" altLang="ru-RU" sz="2200" dirty="0">
                <a:cs typeface="Times New Roman" panose="02020603050405020304" pitchFamily="18" charset="0"/>
              </a:rPr>
              <a:t>набрать: </a:t>
            </a:r>
            <a:r>
              <a:rPr lang="en-US" altLang="ru-RU" sz="2200" dirty="0">
                <a:cs typeface="Times New Roman" panose="02020603050405020304" pitchFamily="18" charset="0"/>
              </a:rPr>
              <a:t>r=1</a:t>
            </a:r>
            <a:r>
              <a:rPr lang="ru-RU" altLang="ru-RU" sz="2200" dirty="0">
                <a:cs typeface="Times New Roman" panose="02020603050405020304" pitchFamily="18" charset="0"/>
              </a:rPr>
              <a:t> и нажать </a:t>
            </a:r>
            <a:r>
              <a:rPr lang="en-US" altLang="ru-RU" sz="2200" dirty="0">
                <a:cs typeface="Times New Roman" panose="02020603050405020304" pitchFamily="18" charset="0"/>
              </a:rPr>
              <a:t>“Enter”</a:t>
            </a:r>
            <a:r>
              <a:rPr lang="ru-RU" altLang="ru-RU" sz="2200" dirty="0">
                <a:cs typeface="Times New Roman" panose="02020603050405020304" pitchFamily="18" charset="0"/>
              </a:rPr>
              <a:t>.</a:t>
            </a:r>
            <a:endParaRPr lang="en-US" altLang="ru-RU" sz="2200" dirty="0">
              <a:cs typeface="Times New Roman" panose="02020603050405020304" pitchFamily="18" charset="0"/>
            </a:endParaRPr>
          </a:p>
          <a:p>
            <a:pPr algn="just">
              <a:spcBef>
                <a:spcPts val="0"/>
              </a:spcBef>
            </a:pPr>
            <a:r>
              <a:rPr lang="en-US" altLang="ru-RU" sz="2200" dirty="0">
                <a:cs typeface="Times New Roman" panose="02020603050405020304" pitchFamily="18" charset="0"/>
              </a:rPr>
              <a:t>4. </a:t>
            </a:r>
            <a:r>
              <a:rPr lang="ru-RU" altLang="ru-RU" sz="2200" dirty="0">
                <a:cs typeface="Times New Roman" panose="02020603050405020304" pitchFamily="18" charset="0"/>
              </a:rPr>
              <a:t>Построить окружность с центром</a:t>
            </a:r>
            <a:r>
              <a:rPr lang="en-US" altLang="ru-RU" sz="2200" dirty="0">
                <a:cs typeface="Times New Roman" panose="02020603050405020304" pitchFamily="18" charset="0"/>
              </a:rPr>
              <a:t> ((1+r)cos(ra), (1+r)sin(ra)) </a:t>
            </a:r>
            <a:r>
              <a:rPr lang="ru-RU" altLang="ru-RU" sz="2200" dirty="0">
                <a:cs typeface="Times New Roman" panose="02020603050405020304" pitchFamily="18" charset="0"/>
              </a:rPr>
              <a:t>и радиусом </a:t>
            </a:r>
            <a:r>
              <a:rPr lang="en-US" altLang="ru-RU" sz="2200" dirty="0">
                <a:cs typeface="Times New Roman" panose="02020603050405020304" pitchFamily="18" charset="0"/>
              </a:rPr>
              <a:t>r</a:t>
            </a:r>
            <a:r>
              <a:rPr lang="ru-RU" altLang="ru-RU" sz="2200" i="1" dirty="0">
                <a:cs typeface="Times New Roman" panose="02020603050405020304" pitchFamily="18" charset="0"/>
              </a:rPr>
              <a:t>.</a:t>
            </a:r>
            <a:endParaRPr lang="en-US" altLang="ru-RU" sz="2200" i="1" dirty="0">
              <a:cs typeface="Times New Roman" panose="02020603050405020304" pitchFamily="18" charset="0"/>
            </a:endParaRPr>
          </a:p>
        </p:txBody>
      </p:sp>
      <p:sp>
        <p:nvSpPr>
          <p:cNvPr id="487428" name="Rectangle 1028">
            <a:extLst>
              <a:ext uri="{FF2B5EF4-FFF2-40B4-BE49-F238E27FC236}">
                <a16:creationId xmlns:a16="http://schemas.microsoft.com/office/drawing/2014/main" id="{076CFAEB-79C2-4ABC-B095-CDBD47DF1D31}"/>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87429" name="Rectangle 1029">
            <a:extLst>
              <a:ext uri="{FF2B5EF4-FFF2-40B4-BE49-F238E27FC236}">
                <a16:creationId xmlns:a16="http://schemas.microsoft.com/office/drawing/2014/main" id="{239CED52-F95C-47B4-969D-FBE20BCED1F0}"/>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6" name="Text Box 1027">
            <a:extLst>
              <a:ext uri="{FF2B5EF4-FFF2-40B4-BE49-F238E27FC236}">
                <a16:creationId xmlns:a16="http://schemas.microsoft.com/office/drawing/2014/main" id="{F9853B8E-DD35-4F95-8241-B541A8D6E5DC}"/>
              </a:ext>
            </a:extLst>
          </p:cNvPr>
          <p:cNvSpPr txBox="1">
            <a:spLocks noChangeArrowheads="1"/>
          </p:cNvSpPr>
          <p:nvPr/>
        </p:nvSpPr>
        <p:spPr bwMode="auto">
          <a:xfrm>
            <a:off x="0" y="4161921"/>
            <a:ext cx="91440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en-US" altLang="ru-RU" sz="2200" dirty="0">
                <a:cs typeface="Times New Roman" panose="02020603050405020304" pitchFamily="18" charset="0"/>
              </a:rPr>
              <a:t>5</a:t>
            </a:r>
            <a:r>
              <a:rPr lang="ru-RU" altLang="ru-RU" sz="2200" dirty="0">
                <a:cs typeface="Times New Roman" panose="02020603050405020304" pitchFamily="18" charset="0"/>
              </a:rPr>
              <a:t>. Отметить на ней точку с координатами </a:t>
            </a:r>
            <a:r>
              <a:rPr lang="en-US" altLang="ru-RU" sz="2200" dirty="0">
                <a:cs typeface="Times New Roman" panose="02020603050405020304" pitchFamily="18" charset="0"/>
              </a:rPr>
              <a:t>((1+r)cos(ra)-</a:t>
            </a:r>
            <a:r>
              <a:rPr lang="en-US" altLang="ru-RU" sz="2200" dirty="0" err="1">
                <a:cs typeface="Times New Roman" panose="02020603050405020304" pitchFamily="18" charset="0"/>
              </a:rPr>
              <a:t>rcos</a:t>
            </a:r>
            <a:r>
              <a:rPr lang="en-US" altLang="ru-RU" sz="2200" dirty="0">
                <a:cs typeface="Times New Roman" panose="02020603050405020304" pitchFamily="18" charset="0"/>
              </a:rPr>
              <a:t>(</a:t>
            </a:r>
            <a:r>
              <a:rPr lang="en-US" altLang="ru-RU" sz="2200" dirty="0" err="1">
                <a:cs typeface="Times New Roman" panose="02020603050405020304" pitchFamily="18" charset="0"/>
              </a:rPr>
              <a:t>a+ra</a:t>
            </a:r>
            <a:r>
              <a:rPr lang="en-US" altLang="ru-RU" sz="2200" dirty="0">
                <a:cs typeface="Times New Roman" panose="02020603050405020304" pitchFamily="18" charset="0"/>
              </a:rPr>
              <a:t>), (1+r)sin(ra)-</a:t>
            </a:r>
            <a:r>
              <a:rPr lang="en-US" altLang="ru-RU" sz="2200" dirty="0" err="1">
                <a:cs typeface="Times New Roman" panose="02020603050405020304" pitchFamily="18" charset="0"/>
              </a:rPr>
              <a:t>rsin</a:t>
            </a:r>
            <a:r>
              <a:rPr lang="en-US" altLang="ru-RU" sz="2200" dirty="0">
                <a:cs typeface="Times New Roman" panose="02020603050405020304" pitchFamily="18" charset="0"/>
              </a:rPr>
              <a:t>(</a:t>
            </a:r>
            <a:r>
              <a:rPr lang="en-US" altLang="ru-RU" sz="2200" dirty="0" err="1">
                <a:cs typeface="Times New Roman" panose="02020603050405020304" pitchFamily="18" charset="0"/>
              </a:rPr>
              <a:t>a+ra</a:t>
            </a:r>
            <a:r>
              <a:rPr lang="en-US" altLang="ru-RU" sz="2200" dirty="0">
                <a:cs typeface="Times New Roman" panose="02020603050405020304" pitchFamily="18" charset="0"/>
              </a:rPr>
              <a:t>) </a:t>
            </a:r>
            <a:r>
              <a:rPr lang="ru-RU" altLang="ru-RU" sz="2200" dirty="0">
                <a:cs typeface="Times New Roman" panose="02020603050405020304" pitchFamily="18" charset="0"/>
              </a:rPr>
              <a:t>и соединить её отрезком с центром окружности.</a:t>
            </a:r>
          </a:p>
          <a:p>
            <a:pPr algn="just">
              <a:spcBef>
                <a:spcPts val="0"/>
              </a:spcBef>
            </a:pPr>
            <a:r>
              <a:rPr lang="ru-RU" altLang="ru-RU" sz="2200" dirty="0">
                <a:cs typeface="Times New Roman" panose="02020603050405020304" pitchFamily="18" charset="0"/>
              </a:rPr>
              <a:t>3. В</a:t>
            </a:r>
            <a:r>
              <a:rPr lang="ru-RU" altLang="ru-RU" sz="2200" dirty="0"/>
              <a:t> строке «Ввод» </a:t>
            </a:r>
            <a:r>
              <a:rPr lang="ru-RU" altLang="ru-RU" sz="2200" dirty="0">
                <a:cs typeface="Times New Roman" panose="02020603050405020304" pitchFamily="18" charset="0"/>
              </a:rPr>
              <a:t>набрать: Кривая(</a:t>
            </a:r>
            <a:r>
              <a:rPr lang="en-US" altLang="ru-RU" sz="2200" dirty="0">
                <a:cs typeface="Times New Roman" panose="02020603050405020304" pitchFamily="18" charset="0"/>
              </a:rPr>
              <a:t>(1+r)cos(rt)-</a:t>
            </a:r>
            <a:r>
              <a:rPr lang="en-US" altLang="ru-RU" sz="2200" dirty="0" err="1">
                <a:cs typeface="Times New Roman" panose="02020603050405020304" pitchFamily="18" charset="0"/>
              </a:rPr>
              <a:t>rcos</a:t>
            </a:r>
            <a:r>
              <a:rPr lang="en-US" altLang="ru-RU" sz="2200" dirty="0">
                <a:cs typeface="Times New Roman" panose="02020603050405020304" pitchFamily="18" charset="0"/>
              </a:rPr>
              <a:t>(</a:t>
            </a:r>
            <a:r>
              <a:rPr lang="en-US" altLang="ru-RU" sz="2200" dirty="0" err="1">
                <a:cs typeface="Times New Roman" panose="02020603050405020304" pitchFamily="18" charset="0"/>
              </a:rPr>
              <a:t>t+rt</a:t>
            </a:r>
            <a:r>
              <a:rPr lang="en-US" altLang="ru-RU" sz="2200" dirty="0">
                <a:cs typeface="Times New Roman" panose="02020603050405020304" pitchFamily="18" charset="0"/>
              </a:rPr>
              <a:t>), (1+r)sin(rt)-</a:t>
            </a:r>
            <a:r>
              <a:rPr lang="en-US" altLang="ru-RU" sz="2200" dirty="0" err="1">
                <a:cs typeface="Times New Roman" panose="02020603050405020304" pitchFamily="18" charset="0"/>
              </a:rPr>
              <a:t>rsin</a:t>
            </a:r>
            <a:r>
              <a:rPr lang="en-US" altLang="ru-RU" sz="2200" dirty="0">
                <a:cs typeface="Times New Roman" panose="02020603050405020304" pitchFamily="18" charset="0"/>
              </a:rPr>
              <a:t>(</a:t>
            </a:r>
            <a:r>
              <a:rPr lang="en-US" altLang="ru-RU" sz="2200" dirty="0" err="1">
                <a:cs typeface="Times New Roman" panose="02020603050405020304" pitchFamily="18" charset="0"/>
              </a:rPr>
              <a:t>t+rt</a:t>
            </a:r>
            <a:r>
              <a:rPr lang="en-US" altLang="ru-RU" sz="2200" dirty="0">
                <a:cs typeface="Times New Roman" panose="02020603050405020304" pitchFamily="18" charset="0"/>
              </a:rPr>
              <a:t>),t,0,a) </a:t>
            </a:r>
            <a:r>
              <a:rPr lang="ru-RU" altLang="ru-RU" sz="2200" dirty="0">
                <a:cs typeface="Times New Roman" panose="02020603050405020304" pitchFamily="18" charset="0"/>
              </a:rPr>
              <a:t>и нажать </a:t>
            </a:r>
            <a:r>
              <a:rPr lang="en-US" altLang="ru-RU" sz="2200" dirty="0">
                <a:cs typeface="Times New Roman" panose="02020603050405020304" pitchFamily="18" charset="0"/>
              </a:rPr>
              <a:t>“Enter”</a:t>
            </a:r>
            <a:r>
              <a:rPr lang="ru-RU" altLang="ru-RU" sz="2200" dirty="0">
                <a:cs typeface="Times New Roman" panose="02020603050405020304" pitchFamily="18" charset="0"/>
              </a:rPr>
              <a:t>.</a:t>
            </a:r>
            <a:endParaRPr lang="en-US" altLang="ru-RU" sz="2200" dirty="0">
              <a:cs typeface="Times New Roman" panose="02020603050405020304" pitchFamily="18" charset="0"/>
            </a:endParaRPr>
          </a:p>
          <a:p>
            <a:pPr algn="just">
              <a:spcBef>
                <a:spcPts val="0"/>
              </a:spcBef>
            </a:pPr>
            <a:r>
              <a:rPr lang="ru-RU" altLang="ru-RU" sz="2200" dirty="0">
                <a:cs typeface="Times New Roman" panose="02020603050405020304" pitchFamily="18" charset="0"/>
              </a:rPr>
              <a:t>4. Включить анимацию.</a:t>
            </a:r>
          </a:p>
          <a:p>
            <a:pPr algn="just">
              <a:spcBef>
                <a:spcPts val="0"/>
              </a:spcBef>
            </a:pPr>
            <a:r>
              <a:rPr lang="ru-RU" altLang="ru-RU" sz="2200" dirty="0">
                <a:cs typeface="Times New Roman" panose="02020603050405020304" pitchFamily="18" charset="0"/>
              </a:rPr>
              <a:t>В результате окружность будет катиться по прямой, а отмеченная точка будет описывать циклоиду. </a:t>
            </a:r>
            <a:r>
              <a:rPr lang="en-US" altLang="ru-RU" sz="2200" dirty="0">
                <a:cs typeface="Times New Roman" panose="02020603050405020304" pitchFamily="18" charset="0"/>
              </a:rPr>
              <a:t>	</a:t>
            </a:r>
            <a:endParaRPr lang="ru-RU" altLang="ru-RU" sz="2200" dirty="0">
              <a:cs typeface="Times New Roman" panose="02020603050405020304" pitchFamily="18" charset="0"/>
            </a:endParaRPr>
          </a:p>
        </p:txBody>
      </p:sp>
      <p:pic>
        <p:nvPicPr>
          <p:cNvPr id="4" name="Рисунок 3">
            <a:extLst>
              <a:ext uri="{FF2B5EF4-FFF2-40B4-BE49-F238E27FC236}">
                <a16:creationId xmlns:a16="http://schemas.microsoft.com/office/drawing/2014/main" id="{D95D931A-101A-41CC-8DA4-62D831C8978B}"/>
              </a:ext>
            </a:extLst>
          </p:cNvPr>
          <p:cNvPicPr>
            <a:picLocks noChangeAspect="1"/>
          </p:cNvPicPr>
          <p:nvPr/>
        </p:nvPicPr>
        <p:blipFill>
          <a:blip r:embed="rId3"/>
          <a:stretch>
            <a:fillRect/>
          </a:stretch>
        </p:blipFill>
        <p:spPr>
          <a:xfrm>
            <a:off x="5364088" y="242994"/>
            <a:ext cx="3312622" cy="4050367"/>
          </a:xfrm>
          <a:prstGeom prst="rect">
            <a:avLst/>
          </a:prstGeom>
        </p:spPr>
      </p:pic>
    </p:spTree>
    <p:extLst>
      <p:ext uri="{BB962C8B-B14F-4D97-AF65-F5344CB8AC3E}">
        <p14:creationId xmlns:p14="http://schemas.microsoft.com/office/powerpoint/2010/main" val="3036162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a:extLst>
              <a:ext uri="{FF2B5EF4-FFF2-40B4-BE49-F238E27FC236}">
                <a16:creationId xmlns:a16="http://schemas.microsoft.com/office/drawing/2014/main" id="{9B46904E-5328-4031-909A-AD8AA4001263}"/>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14</a:t>
            </a:r>
          </a:p>
        </p:txBody>
      </p:sp>
      <p:sp>
        <p:nvSpPr>
          <p:cNvPr id="491523" name="Text Box 3">
            <a:extLst>
              <a:ext uri="{FF2B5EF4-FFF2-40B4-BE49-F238E27FC236}">
                <a16:creationId xmlns:a16="http://schemas.microsoft.com/office/drawing/2014/main" id="{33771B87-2CFA-4AB1-8254-34F79C914AC1}"/>
              </a:ext>
            </a:extLst>
          </p:cNvPr>
          <p:cNvSpPr txBox="1">
            <a:spLocks noChangeArrowheads="1"/>
          </p:cNvSpPr>
          <p:nvPr/>
        </p:nvSpPr>
        <p:spPr bwMode="auto">
          <a:xfrm>
            <a:off x="0" y="457200"/>
            <a:ext cx="9144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2800" dirty="0">
                <a:cs typeface="Times New Roman" panose="02020603050405020304" pitchFamily="18" charset="0"/>
              </a:rPr>
              <a:t>	</a:t>
            </a:r>
            <a:r>
              <a:rPr lang="ru-RU" altLang="ru-RU" dirty="0">
                <a:cs typeface="Times New Roman" panose="02020603050405020304" pitchFamily="18" charset="0"/>
              </a:rPr>
              <a:t>В компьютерной программе </a:t>
            </a:r>
            <a:r>
              <a:rPr lang="en-US" altLang="ru-RU" dirty="0">
                <a:cs typeface="Times New Roman" panose="02020603050405020304" pitchFamily="18" charset="0"/>
              </a:rPr>
              <a:t>GeoGebra </a:t>
            </a:r>
            <a:r>
              <a:rPr lang="ru-RU" altLang="ru-RU" dirty="0">
                <a:cs typeface="Times New Roman" panose="02020603050405020304" pitchFamily="18" charset="0"/>
              </a:rPr>
              <a:t>получите эпициклоиду, для которой </a:t>
            </a:r>
            <a:r>
              <a:rPr lang="en-US" altLang="ru-RU" i="1" dirty="0">
                <a:cs typeface="Times New Roman" panose="02020603050405020304" pitchFamily="18" charset="0"/>
              </a:rPr>
              <a:t>r</a:t>
            </a:r>
            <a:r>
              <a:rPr lang="ru-RU" altLang="ru-RU" i="1" dirty="0">
                <a:cs typeface="Times New Roman" panose="02020603050405020304" pitchFamily="18" charset="0"/>
              </a:rPr>
              <a:t> = </a:t>
            </a:r>
            <a:r>
              <a:rPr lang="ru-RU" altLang="ru-RU" dirty="0">
                <a:cs typeface="Times New Roman" panose="02020603050405020304" pitchFamily="18" charset="0"/>
              </a:rPr>
              <a:t>1. Что это за кривая?</a:t>
            </a:r>
            <a:endParaRPr lang="en-US" altLang="ru-RU" dirty="0">
              <a:cs typeface="Times New Roman" panose="02020603050405020304" pitchFamily="18" charset="0"/>
            </a:endParaRPr>
          </a:p>
        </p:txBody>
      </p:sp>
      <p:sp>
        <p:nvSpPr>
          <p:cNvPr id="491524" name="Rectangle 4">
            <a:extLst>
              <a:ext uri="{FF2B5EF4-FFF2-40B4-BE49-F238E27FC236}">
                <a16:creationId xmlns:a16="http://schemas.microsoft.com/office/drawing/2014/main" id="{40E01E05-93CC-434F-8AC8-D735BE87B97D}"/>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91525" name="Rectangle 5">
            <a:extLst>
              <a:ext uri="{FF2B5EF4-FFF2-40B4-BE49-F238E27FC236}">
                <a16:creationId xmlns:a16="http://schemas.microsoft.com/office/drawing/2014/main" id="{EEB4582D-C057-4173-B87D-606359CAE70C}"/>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grpSp>
        <p:nvGrpSpPr>
          <p:cNvPr id="4" name="Группа 3">
            <a:extLst>
              <a:ext uri="{FF2B5EF4-FFF2-40B4-BE49-F238E27FC236}">
                <a16:creationId xmlns:a16="http://schemas.microsoft.com/office/drawing/2014/main" id="{E832D27E-972A-D8D4-5E78-0E9BBDEF9BC4}"/>
              </a:ext>
            </a:extLst>
          </p:cNvPr>
          <p:cNvGrpSpPr/>
          <p:nvPr/>
        </p:nvGrpSpPr>
        <p:grpSpPr>
          <a:xfrm>
            <a:off x="0" y="1325597"/>
            <a:ext cx="9144000" cy="5483299"/>
            <a:chOff x="0" y="1325597"/>
            <a:chExt cx="9144000" cy="5483299"/>
          </a:xfrm>
        </p:grpSpPr>
        <p:sp>
          <p:nvSpPr>
            <p:cNvPr id="2" name="Text Box 1027">
              <a:extLst>
                <a:ext uri="{FF2B5EF4-FFF2-40B4-BE49-F238E27FC236}">
                  <a16:creationId xmlns:a16="http://schemas.microsoft.com/office/drawing/2014/main" id="{405BE2E0-FA39-3520-5C96-14E9A82E225C}"/>
                </a:ext>
              </a:extLst>
            </p:cNvPr>
            <p:cNvSpPr txBox="1">
              <a:spLocks noChangeArrowheads="1"/>
            </p:cNvSpPr>
            <p:nvPr/>
          </p:nvSpPr>
          <p:spPr bwMode="auto">
            <a:xfrm>
              <a:off x="0" y="1325597"/>
              <a:ext cx="91440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ts val="0"/>
                </a:spcBef>
              </a:pPr>
              <a:r>
                <a:rPr lang="ru-RU" altLang="ru-RU" sz="2200" dirty="0">
                  <a:solidFill>
                    <a:srgbClr val="FF0000"/>
                  </a:solidFill>
                </a:rPr>
                <a:t>	Решение. </a:t>
              </a:r>
              <a:r>
                <a:rPr lang="ru-RU" altLang="ru-RU" sz="2200" dirty="0"/>
                <a:t>В программе </a:t>
              </a:r>
              <a:r>
                <a:rPr lang="en-US" altLang="ru-RU" sz="2200" dirty="0"/>
                <a:t>GeoGebra </a:t>
              </a:r>
              <a:r>
                <a:rPr lang="ru-RU" altLang="ru-RU" sz="2200" dirty="0"/>
                <a:t>нужно</a:t>
              </a:r>
              <a:r>
                <a:rPr lang="en-US" altLang="ru-RU" sz="2200" dirty="0"/>
                <a:t> c</a:t>
              </a:r>
              <a:r>
                <a:rPr lang="ru-RU" altLang="ru-RU" sz="2200" dirty="0"/>
                <a:t>делать следующее.</a:t>
              </a:r>
            </a:p>
            <a:p>
              <a:pPr algn="just">
                <a:spcBef>
                  <a:spcPts val="0"/>
                </a:spcBef>
              </a:pPr>
              <a:r>
                <a:rPr lang="en-US" altLang="ru-RU" sz="2200" dirty="0">
                  <a:cs typeface="Times New Roman" panose="02020603050405020304" pitchFamily="18" charset="0"/>
                </a:rPr>
                <a:t>	</a:t>
              </a:r>
              <a:r>
                <a:rPr lang="ru-RU" altLang="ru-RU" sz="2200" dirty="0">
                  <a:cs typeface="Times New Roman" panose="02020603050405020304" pitchFamily="18" charset="0"/>
                </a:rPr>
                <a:t>1. Построить окружность с центром (0</a:t>
              </a:r>
              <a:r>
                <a:rPr lang="en-US" altLang="ru-RU" sz="2200" dirty="0">
                  <a:cs typeface="Times New Roman" panose="02020603050405020304" pitchFamily="18" charset="0"/>
                </a:rPr>
                <a:t>, 0) </a:t>
              </a:r>
              <a:r>
                <a:rPr lang="ru-RU" altLang="ru-RU" sz="2200" dirty="0">
                  <a:cs typeface="Times New Roman" panose="02020603050405020304" pitchFamily="18" charset="0"/>
                </a:rPr>
                <a:t>и радиусом 1.</a:t>
              </a:r>
              <a:endParaRPr lang="en-US" altLang="ru-RU" sz="2200" dirty="0">
                <a:cs typeface="Times New Roman" panose="02020603050405020304" pitchFamily="18" charset="0"/>
              </a:endParaRPr>
            </a:p>
            <a:p>
              <a:pPr algn="just">
                <a:spcBef>
                  <a:spcPts val="0"/>
                </a:spcBef>
              </a:pPr>
              <a:r>
                <a:rPr lang="ru-RU" altLang="ru-RU" sz="2200" dirty="0">
                  <a:cs typeface="Times New Roman" panose="02020603050405020304" pitchFamily="18" charset="0"/>
                </a:rPr>
                <a:t>	2. В</a:t>
              </a:r>
              <a:r>
                <a:rPr lang="ru-RU" altLang="ru-RU" sz="2200" dirty="0"/>
                <a:t> строке «Ввод» </a:t>
              </a:r>
              <a:r>
                <a:rPr lang="ru-RU" altLang="ru-RU" sz="2200" dirty="0">
                  <a:cs typeface="Times New Roman" panose="02020603050405020304" pitchFamily="18" charset="0"/>
                </a:rPr>
                <a:t>набрать: </a:t>
              </a:r>
            </a:p>
            <a:p>
              <a:pPr algn="ctr">
                <a:spcBef>
                  <a:spcPts val="0"/>
                </a:spcBef>
              </a:pPr>
              <a:r>
                <a:rPr lang="ru-RU" altLang="ru-RU" sz="2200" dirty="0">
                  <a:cs typeface="Times New Roman" panose="02020603050405020304" pitchFamily="18" charset="0"/>
                </a:rPr>
                <a:t>Кривая(2</a:t>
              </a:r>
              <a:r>
                <a:rPr lang="en-US" altLang="ru-RU" sz="2200" dirty="0">
                  <a:cs typeface="Times New Roman" panose="02020603050405020304" pitchFamily="18" charset="0"/>
                </a:rPr>
                <a:t>cos(t)-cos(</a:t>
              </a:r>
              <a:r>
                <a:rPr lang="ru-RU" altLang="ru-RU" sz="2200" dirty="0">
                  <a:cs typeface="Times New Roman" panose="02020603050405020304" pitchFamily="18" charset="0"/>
                </a:rPr>
                <a:t>2</a:t>
              </a:r>
              <a:r>
                <a:rPr lang="en-US" altLang="ru-RU" sz="2200" dirty="0">
                  <a:cs typeface="Times New Roman" panose="02020603050405020304" pitchFamily="18" charset="0"/>
                </a:rPr>
                <a:t>t), </a:t>
              </a:r>
              <a:r>
                <a:rPr lang="ru-RU" altLang="ru-RU" sz="2200" dirty="0">
                  <a:cs typeface="Times New Roman" panose="02020603050405020304" pitchFamily="18" charset="0"/>
                </a:rPr>
                <a:t>2</a:t>
              </a:r>
              <a:r>
                <a:rPr lang="en-US" altLang="ru-RU" sz="2200" dirty="0">
                  <a:cs typeface="Times New Roman" panose="02020603050405020304" pitchFamily="18" charset="0"/>
                </a:rPr>
                <a:t>sin(t)-sin(</a:t>
              </a:r>
              <a:r>
                <a:rPr lang="ru-RU" altLang="ru-RU" sz="2200" dirty="0">
                  <a:cs typeface="Times New Roman" panose="02020603050405020304" pitchFamily="18" charset="0"/>
                </a:rPr>
                <a:t>2</a:t>
              </a:r>
              <a:r>
                <a:rPr lang="en-US" altLang="ru-RU" sz="2200" dirty="0">
                  <a:cs typeface="Times New Roman" panose="02020603050405020304" pitchFamily="18" charset="0"/>
                </a:rPr>
                <a:t>t),t,0,2Pi) </a:t>
              </a:r>
              <a:r>
                <a:rPr lang="ru-RU" altLang="ru-RU" sz="2200" dirty="0">
                  <a:cs typeface="Times New Roman" panose="02020603050405020304" pitchFamily="18" charset="0"/>
                </a:rPr>
                <a:t>и нажать </a:t>
              </a:r>
              <a:r>
                <a:rPr lang="en-US" altLang="ru-RU" sz="2200" dirty="0">
                  <a:cs typeface="Times New Roman" panose="02020603050405020304" pitchFamily="18" charset="0"/>
                </a:rPr>
                <a:t>“Enter”</a:t>
              </a:r>
              <a:r>
                <a:rPr lang="ru-RU" altLang="ru-RU" sz="2200" dirty="0">
                  <a:cs typeface="Times New Roman" panose="02020603050405020304" pitchFamily="18" charset="0"/>
                </a:rPr>
                <a:t>.</a:t>
              </a:r>
            </a:p>
            <a:p>
              <a:pPr algn="just">
                <a:spcBef>
                  <a:spcPts val="0"/>
                </a:spcBef>
              </a:pPr>
              <a:r>
                <a:rPr lang="en-US" altLang="ru-RU" sz="2200" dirty="0">
                  <a:cs typeface="Times New Roman" panose="02020603050405020304" pitchFamily="18" charset="0"/>
                </a:rPr>
                <a:t>	</a:t>
              </a:r>
              <a:r>
                <a:rPr lang="ru-RU" altLang="ru-RU" sz="2200" dirty="0">
                  <a:cs typeface="Times New Roman" panose="02020603050405020304" pitchFamily="18" charset="0"/>
                </a:rPr>
                <a:t>В результате на экране будет искомая кривая. Это </a:t>
              </a:r>
              <a:r>
                <a:rPr lang="en-US" altLang="ru-RU" sz="2200" dirty="0">
                  <a:cs typeface="Times New Roman" panose="02020603050405020304" pitchFamily="18" charset="0"/>
                </a:rPr>
                <a:t>– </a:t>
              </a:r>
              <a:r>
                <a:rPr lang="ru-RU" altLang="ru-RU" sz="2200" dirty="0">
                  <a:cs typeface="Times New Roman" panose="02020603050405020304" pitchFamily="18" charset="0"/>
                </a:rPr>
                <a:t>кардиоида.</a:t>
              </a:r>
            </a:p>
          </p:txBody>
        </p:sp>
        <p:pic>
          <p:nvPicPr>
            <p:cNvPr id="3" name="Рисунок 2">
              <a:extLst>
                <a:ext uri="{FF2B5EF4-FFF2-40B4-BE49-F238E27FC236}">
                  <a16:creationId xmlns:a16="http://schemas.microsoft.com/office/drawing/2014/main" id="{344C2428-99F9-76F2-B83E-377C1B2FC657}"/>
                </a:ext>
              </a:extLst>
            </p:cNvPr>
            <p:cNvPicPr>
              <a:picLocks noChangeAspect="1"/>
            </p:cNvPicPr>
            <p:nvPr/>
          </p:nvPicPr>
          <p:blipFill>
            <a:blip r:embed="rId3"/>
            <a:stretch>
              <a:fillRect/>
            </a:stretch>
          </p:blipFill>
          <p:spPr>
            <a:xfrm>
              <a:off x="2915816" y="3401039"/>
              <a:ext cx="3024336" cy="3407857"/>
            </a:xfrm>
            <a:prstGeom prst="rect">
              <a:avLst/>
            </a:prstGeom>
          </p:spPr>
        </p:pic>
      </p:grpSp>
    </p:spTree>
    <p:extLst>
      <p:ext uri="{BB962C8B-B14F-4D97-AF65-F5344CB8AC3E}">
        <p14:creationId xmlns:p14="http://schemas.microsoft.com/office/powerpoint/2010/main" val="305016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8" name="Rectangle 1028">
            <a:extLst>
              <a:ext uri="{FF2B5EF4-FFF2-40B4-BE49-F238E27FC236}">
                <a16:creationId xmlns:a16="http://schemas.microsoft.com/office/drawing/2014/main" id="{076CFAEB-79C2-4ABC-B095-CDBD47DF1D31}"/>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87429" name="Rectangle 1029">
            <a:extLst>
              <a:ext uri="{FF2B5EF4-FFF2-40B4-BE49-F238E27FC236}">
                <a16:creationId xmlns:a16="http://schemas.microsoft.com/office/drawing/2014/main" id="{239CED52-F95C-47B4-969D-FBE20BCED1F0}"/>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mc:AlternateContent xmlns:mc="http://schemas.openxmlformats.org/markup-compatibility/2006" xmlns:a14="http://schemas.microsoft.com/office/drawing/2010/main">
        <mc:Choice Requires="a14">
          <p:sp>
            <p:nvSpPr>
              <p:cNvPr id="4" name="Text Box 3">
                <a:extLst>
                  <a:ext uri="{FF2B5EF4-FFF2-40B4-BE49-F238E27FC236}">
                    <a16:creationId xmlns:a16="http://schemas.microsoft.com/office/drawing/2014/main" id="{7016D4C9-4861-9957-2A21-7D0F484AB690}"/>
                  </a:ext>
                </a:extLst>
              </p:cNvPr>
              <p:cNvSpPr txBox="1">
                <a:spLocks noChangeArrowheads="1"/>
              </p:cNvSpPr>
              <p:nvPr/>
            </p:nvSpPr>
            <p:spPr bwMode="auto">
              <a:xfrm>
                <a:off x="29183" y="0"/>
                <a:ext cx="9144000" cy="147732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ts val="0"/>
                  </a:spcBef>
                </a:pPr>
                <a:r>
                  <a:rPr lang="en-US" altLang="ru-RU" dirty="0">
                    <a:cs typeface="Times New Roman" panose="02020603050405020304" pitchFamily="18" charset="0"/>
                  </a:rPr>
                  <a:t>	</a:t>
                </a:r>
                <a:r>
                  <a:rPr lang="ru-RU" altLang="ru-RU" sz="2200" dirty="0">
                    <a:cs typeface="Times New Roman" panose="02020603050405020304" pitchFamily="18" charset="0"/>
                  </a:rPr>
                  <a:t>Вектор </a:t>
                </a:r>
                <a14:m>
                  <m:oMath xmlns:m="http://schemas.openxmlformats.org/officeDocument/2006/math">
                    <m:acc>
                      <m:accPr>
                        <m:chr m:val="⃗"/>
                        <m:ctrlPr>
                          <a:rPr lang="ru-RU" altLang="ru-RU" sz="2200" i="1" smtClean="0">
                            <a:latin typeface="Cambria Math" panose="02040503050406030204" pitchFamily="18" charset="0"/>
                            <a:cs typeface="Times New Roman" panose="02020603050405020304" pitchFamily="18" charset="0"/>
                          </a:rPr>
                        </m:ctrlPr>
                      </m:accPr>
                      <m:e>
                        <m:r>
                          <a:rPr lang="en-US" altLang="ru-RU" sz="2200" b="0" i="1" smtClean="0">
                            <a:latin typeface="Cambria Math" panose="02040503050406030204" pitchFamily="18" charset="0"/>
                            <a:cs typeface="Times New Roman" panose="02020603050405020304" pitchFamily="18" charset="0"/>
                          </a:rPr>
                          <m:t>𝑟</m:t>
                        </m:r>
                      </m:e>
                    </m:acc>
                  </m:oMath>
                </a14:m>
                <a:r>
                  <a:rPr lang="ru-RU" altLang="ru-RU" sz="2200" dirty="0">
                    <a:cs typeface="Times New Roman" panose="02020603050405020304" pitchFamily="18" charset="0"/>
                  </a:rPr>
                  <a:t>, соединяющий начало координат и точку на кривой, называется </a:t>
                </a:r>
                <a:r>
                  <a:rPr lang="ru-RU" altLang="ru-RU" sz="2200" dirty="0">
                    <a:solidFill>
                      <a:srgbClr val="FF0000"/>
                    </a:solidFill>
                    <a:cs typeface="Times New Roman" panose="02020603050405020304" pitchFamily="18" charset="0"/>
                  </a:rPr>
                  <a:t>радиусом-вектором</a:t>
                </a:r>
                <a:r>
                  <a:rPr lang="ru-RU" altLang="ru-RU" sz="2200" dirty="0">
                    <a:cs typeface="Times New Roman" panose="02020603050405020304" pitchFamily="18" charset="0"/>
                  </a:rPr>
                  <a:t>.</a:t>
                </a:r>
                <a:r>
                  <a:rPr lang="en-US" altLang="ru-RU" sz="2200" dirty="0">
                    <a:cs typeface="Times New Roman" panose="02020603050405020304" pitchFamily="18" charset="0"/>
                  </a:rPr>
                  <a:t> </a:t>
                </a:r>
                <a:r>
                  <a:rPr lang="ru-RU" altLang="ru-RU" sz="2200" dirty="0">
                    <a:cs typeface="Times New Roman" panose="02020603050405020304" pitchFamily="18" charset="0"/>
                  </a:rPr>
                  <a:t>Задание параметрических уравнений</a:t>
                </a:r>
                <a:r>
                  <a:rPr lang="en-US" altLang="ru-RU" sz="2200" dirty="0">
                    <a:cs typeface="Times New Roman" panose="02020603050405020304" pitchFamily="18" charset="0"/>
                  </a:rPr>
                  <a:t> </a:t>
                </a:r>
                <a:r>
                  <a:rPr lang="ru-RU" altLang="ru-RU" sz="2200" dirty="0">
                    <a:cs typeface="Times New Roman" panose="02020603050405020304" pitchFamily="18" charset="0"/>
                  </a:rPr>
                  <a:t>кривой равносильно заданию радиуса-вектора, как функции от времени, т. е. </a:t>
                </a:r>
                <a14:m>
                  <m:oMath xmlns:m="http://schemas.openxmlformats.org/officeDocument/2006/math">
                    <m:acc>
                      <m:accPr>
                        <m:chr m:val="⃗"/>
                        <m:ctrlPr>
                          <a:rPr lang="ru-RU" altLang="ru-RU" sz="2200" i="1">
                            <a:latin typeface="Cambria Math" panose="02040503050406030204" pitchFamily="18" charset="0"/>
                            <a:cs typeface="Times New Roman" panose="02020603050405020304" pitchFamily="18" charset="0"/>
                          </a:rPr>
                        </m:ctrlPr>
                      </m:accPr>
                      <m:e>
                        <m:r>
                          <a:rPr lang="en-US" altLang="ru-RU" sz="2200" i="1">
                            <a:latin typeface="Cambria Math" panose="02040503050406030204" pitchFamily="18" charset="0"/>
                            <a:cs typeface="Times New Roman" panose="02020603050405020304" pitchFamily="18" charset="0"/>
                          </a:rPr>
                          <m:t>𝑟</m:t>
                        </m:r>
                      </m:e>
                    </m:acc>
                    <m:r>
                      <a:rPr lang="ru-RU" altLang="ru-RU" sz="2200" b="0" i="1" smtClean="0">
                        <a:latin typeface="Cambria Math" panose="02040503050406030204" pitchFamily="18" charset="0"/>
                        <a:cs typeface="Times New Roman" panose="02020603050405020304" pitchFamily="18" charset="0"/>
                      </a:rPr>
                      <m:t>=</m:t>
                    </m:r>
                    <m:acc>
                      <m:accPr>
                        <m:chr m:val="⃗"/>
                        <m:ctrlPr>
                          <a:rPr lang="ru-RU" altLang="ru-RU" sz="2200" i="1">
                            <a:latin typeface="Cambria Math" panose="02040503050406030204" pitchFamily="18" charset="0"/>
                            <a:cs typeface="Times New Roman" panose="02020603050405020304" pitchFamily="18" charset="0"/>
                          </a:rPr>
                        </m:ctrlPr>
                      </m:accPr>
                      <m:e>
                        <m:r>
                          <a:rPr lang="en-US" altLang="ru-RU" sz="2200" i="1">
                            <a:latin typeface="Cambria Math" panose="02040503050406030204" pitchFamily="18" charset="0"/>
                            <a:cs typeface="Times New Roman" panose="02020603050405020304" pitchFamily="18" charset="0"/>
                          </a:rPr>
                          <m:t>𝑟</m:t>
                        </m:r>
                      </m:e>
                    </m:acc>
                    <m:r>
                      <a:rPr lang="ru-RU" altLang="ru-RU" sz="2200" b="0" i="1" smtClean="0">
                        <a:latin typeface="Cambria Math" panose="02040503050406030204" pitchFamily="18" charset="0"/>
                        <a:cs typeface="Times New Roman" panose="02020603050405020304" pitchFamily="18" charset="0"/>
                      </a:rPr>
                      <m:t>(</m:t>
                    </m:r>
                    <m:r>
                      <a:rPr lang="en-US" altLang="ru-RU" sz="2200" b="0" i="1" smtClean="0">
                        <a:latin typeface="Cambria Math" panose="02040503050406030204" pitchFamily="18" charset="0"/>
                        <a:cs typeface="Times New Roman" panose="02020603050405020304" pitchFamily="18" charset="0"/>
                      </a:rPr>
                      <m:t>𝑡</m:t>
                    </m:r>
                    <m:r>
                      <a:rPr lang="ru-RU" altLang="ru-RU" sz="2200" b="0" i="1" smtClean="0">
                        <a:latin typeface="Cambria Math" panose="02040503050406030204" pitchFamily="18" charset="0"/>
                        <a:cs typeface="Times New Roman" panose="02020603050405020304" pitchFamily="18" charset="0"/>
                      </a:rPr>
                      <m:t>)</m:t>
                    </m:r>
                  </m:oMath>
                </a14:m>
                <a:r>
                  <a:rPr lang="en-US" altLang="ru-RU" sz="2200" dirty="0"/>
                  <a:t>.</a:t>
                </a:r>
                <a:endParaRPr lang="ru-RU" altLang="ru-RU" sz="2200" dirty="0"/>
              </a:p>
            </p:txBody>
          </p:sp>
        </mc:Choice>
        <mc:Fallback xmlns="">
          <p:sp>
            <p:nvSpPr>
              <p:cNvPr id="4" name="Text Box 3">
                <a:extLst>
                  <a:ext uri="{FF2B5EF4-FFF2-40B4-BE49-F238E27FC236}">
                    <a16:creationId xmlns:a16="http://schemas.microsoft.com/office/drawing/2014/main" id="{7016D4C9-4861-9957-2A21-7D0F484AB690}"/>
                  </a:ext>
                </a:extLst>
              </p:cNvPr>
              <p:cNvSpPr txBox="1">
                <a:spLocks noRot="1" noChangeAspect="1" noMove="1" noResize="1" noEditPoints="1" noAdjustHandles="1" noChangeArrowheads="1" noChangeShapeType="1" noTextEdit="1"/>
              </p:cNvSpPr>
              <p:nvPr/>
            </p:nvSpPr>
            <p:spPr bwMode="auto">
              <a:xfrm>
                <a:off x="29183" y="0"/>
                <a:ext cx="9144000" cy="1477328"/>
              </a:xfrm>
              <a:prstGeom prst="rect">
                <a:avLst/>
              </a:prstGeom>
              <a:blipFill>
                <a:blip r:embed="rId3"/>
                <a:stretch>
                  <a:fillRect l="-867" t="-2479" r="-867" b="-74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Text Box 1027">
                <a:extLst>
                  <a:ext uri="{FF2B5EF4-FFF2-40B4-BE49-F238E27FC236}">
                    <a16:creationId xmlns:a16="http://schemas.microsoft.com/office/drawing/2014/main" id="{1B55369C-C103-5775-B341-6CE52E5BA690}"/>
                  </a:ext>
                </a:extLst>
              </p:cNvPr>
              <p:cNvSpPr txBox="1">
                <a:spLocks noChangeArrowheads="1"/>
              </p:cNvSpPr>
              <p:nvPr/>
            </p:nvSpPr>
            <p:spPr bwMode="auto">
              <a:xfrm>
                <a:off x="0" y="3861919"/>
                <a:ext cx="9144000" cy="20099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just">
                  <a:spcBef>
                    <a:spcPts val="0"/>
                  </a:spcBef>
                </a:pPr>
                <a:r>
                  <a:rPr lang="ru-RU" altLang="ru-RU" sz="2000" dirty="0"/>
                  <a:t>	Частным случаем параметрического задания кривой является задание кривой как графика функции </a:t>
                </a:r>
                <a:r>
                  <a:rPr lang="en-US" altLang="ru-RU" sz="2000" i="1" dirty="0"/>
                  <a:t>y = f</a:t>
                </a:r>
                <a:r>
                  <a:rPr lang="en-US" altLang="ru-RU" sz="2000" dirty="0"/>
                  <a:t>(</a:t>
                </a:r>
                <a:r>
                  <a:rPr lang="en-US" altLang="ru-RU" sz="2000" i="1" dirty="0"/>
                  <a:t>x</a:t>
                </a:r>
                <a:r>
                  <a:rPr lang="en-US" altLang="ru-RU" sz="2000" dirty="0"/>
                  <a:t>).</a:t>
                </a:r>
              </a:p>
              <a:p>
                <a:pPr algn="just">
                  <a:spcBef>
                    <a:spcPts val="0"/>
                  </a:spcBef>
                </a:pPr>
                <a:r>
                  <a:rPr lang="en-US" altLang="ru-RU" sz="2000" dirty="0">
                    <a:cs typeface="Times New Roman" panose="02020603050405020304" pitchFamily="18" charset="0"/>
                  </a:rPr>
                  <a:t>	</a:t>
                </a:r>
                <a:r>
                  <a:rPr lang="ru-RU" altLang="ru-RU" sz="2000" dirty="0">
                    <a:cs typeface="Times New Roman" panose="02020603050405020304" pitchFamily="18" charset="0"/>
                  </a:rPr>
                  <a:t>В этом случае соответствующие параметрические уравнения будут иметь вид</a:t>
                </a:r>
              </a:p>
              <a:p>
                <a:pPr algn="ctr">
                  <a:spcBef>
                    <a:spcPts val="0"/>
                  </a:spcBef>
                </a:pPr>
                <a14:m>
                  <m:oMathPara xmlns:m="http://schemas.openxmlformats.org/officeDocument/2006/math">
                    <m:oMathParaPr>
                      <m:jc m:val="centerGroup"/>
                    </m:oMathParaPr>
                    <m:oMath xmlns:m="http://schemas.openxmlformats.org/officeDocument/2006/math">
                      <m:d>
                        <m:dPr>
                          <m:begChr m:val="{"/>
                          <m:endChr m:val=""/>
                          <m:ctrlPr>
                            <a:rPr lang="ru-RU" sz="2000" i="1" smtClean="0">
                              <a:solidFill>
                                <a:schemeClr val="tx1"/>
                              </a:solidFill>
                              <a:latin typeface="Cambria Math" panose="02040503050406030204" pitchFamily="18" charset="0"/>
                            </a:rPr>
                          </m:ctrlPr>
                        </m:dPr>
                        <m:e>
                          <m:eqArr>
                            <m:eqArrPr>
                              <m:ctrlPr>
                                <a:rPr lang="ru-RU" sz="2000" i="1">
                                  <a:solidFill>
                                    <a:schemeClr val="tx1"/>
                                  </a:solidFill>
                                  <a:latin typeface="Cambria Math" panose="02040503050406030204" pitchFamily="18" charset="0"/>
                                </a:rPr>
                              </m:ctrlPr>
                            </m:eqArrPr>
                            <m:e>
                              <m:r>
                                <a:rPr lang="ru-RU" sz="2000" i="1">
                                  <a:solidFill>
                                    <a:schemeClr val="tx1"/>
                                  </a:solidFill>
                                  <a:latin typeface="Cambria Math" panose="02040503050406030204" pitchFamily="18" charset="0"/>
                                </a:rPr>
                                <m:t>&amp;</m:t>
                              </m:r>
                              <m:r>
                                <a:rPr lang="ru-RU" sz="2000" i="1">
                                  <a:solidFill>
                                    <a:schemeClr val="tx1"/>
                                  </a:solidFill>
                                  <a:latin typeface="Cambria Math" panose="02040503050406030204" pitchFamily="18" charset="0"/>
                                </a:rPr>
                                <m:t>𝑥</m:t>
                              </m:r>
                              <m:r>
                                <a:rPr lang="ru-RU"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𝑡</m:t>
                              </m:r>
                              <m:r>
                                <a:rPr lang="ru-RU" sz="2000" i="1">
                                  <a:solidFill>
                                    <a:schemeClr val="tx1"/>
                                  </a:solidFill>
                                  <a:latin typeface="Cambria Math" panose="02040503050406030204" pitchFamily="18" charset="0"/>
                                </a:rPr>
                                <m:t>,</m:t>
                              </m:r>
                            </m:e>
                            <m:e>
                              <m:r>
                                <a:rPr lang="ru-RU" sz="2000" i="1">
                                  <a:solidFill>
                                    <a:schemeClr val="tx1"/>
                                  </a:solidFill>
                                  <a:latin typeface="Cambria Math" panose="02040503050406030204" pitchFamily="18" charset="0"/>
                                </a:rPr>
                                <m:t>&amp;</m:t>
                              </m:r>
                              <m:r>
                                <a:rPr lang="ru-RU" sz="2000" i="1">
                                  <a:solidFill>
                                    <a:schemeClr val="tx1"/>
                                  </a:solidFill>
                                  <a:latin typeface="Cambria Math" panose="02040503050406030204" pitchFamily="18" charset="0"/>
                                </a:rPr>
                                <m:t>𝑦</m:t>
                              </m:r>
                              <m:r>
                                <a:rPr lang="ru-RU" sz="2000" i="1">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𝑓</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𝑡</m:t>
                              </m:r>
                              <m:r>
                                <a:rPr lang="en-US" sz="2000" b="0" i="1" smtClean="0">
                                  <a:solidFill>
                                    <a:schemeClr val="tx1"/>
                                  </a:solidFill>
                                  <a:latin typeface="Cambria Math" panose="02040503050406030204" pitchFamily="18" charset="0"/>
                                </a:rPr>
                                <m:t>).</m:t>
                              </m:r>
                            </m:e>
                          </m:eqArr>
                        </m:e>
                      </m:d>
                    </m:oMath>
                  </m:oMathPara>
                </a14:m>
                <a:endParaRPr lang="ru-RU" altLang="ru-RU" sz="2000" dirty="0">
                  <a:cs typeface="Times New Roman" panose="02020603050405020304" pitchFamily="18" charset="0"/>
                </a:endParaRPr>
              </a:p>
            </p:txBody>
          </p:sp>
        </mc:Choice>
        <mc:Fallback xmlns="">
          <p:sp>
            <p:nvSpPr>
              <p:cNvPr id="6" name="Text Box 1027">
                <a:extLst>
                  <a:ext uri="{FF2B5EF4-FFF2-40B4-BE49-F238E27FC236}">
                    <a16:creationId xmlns:a16="http://schemas.microsoft.com/office/drawing/2014/main" id="{1B55369C-C103-5775-B341-6CE52E5BA690}"/>
                  </a:ext>
                </a:extLst>
              </p:cNvPr>
              <p:cNvSpPr txBox="1">
                <a:spLocks noRot="1" noChangeAspect="1" noMove="1" noResize="1" noEditPoints="1" noAdjustHandles="1" noChangeArrowheads="1" noChangeShapeType="1" noTextEdit="1"/>
              </p:cNvSpPr>
              <p:nvPr/>
            </p:nvSpPr>
            <p:spPr bwMode="auto">
              <a:xfrm>
                <a:off x="0" y="3861919"/>
                <a:ext cx="9144000" cy="2009974"/>
              </a:xfrm>
              <a:prstGeom prst="rect">
                <a:avLst/>
              </a:prstGeom>
              <a:blipFill>
                <a:blip r:embed="rId5"/>
                <a:stretch>
                  <a:fillRect l="-667" t="-1824" r="-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8" name="Рисунок 7">
            <a:extLst>
              <a:ext uri="{FF2B5EF4-FFF2-40B4-BE49-F238E27FC236}">
                <a16:creationId xmlns:a16="http://schemas.microsoft.com/office/drawing/2014/main" id="{4092846D-4190-309F-A71A-78EB399B1D84}"/>
              </a:ext>
            </a:extLst>
          </p:cNvPr>
          <p:cNvPicPr>
            <a:picLocks noChangeAspect="1"/>
          </p:cNvPicPr>
          <p:nvPr/>
        </p:nvPicPr>
        <p:blipFill>
          <a:blip r:embed="rId6"/>
          <a:stretch>
            <a:fillRect/>
          </a:stretch>
        </p:blipFill>
        <p:spPr>
          <a:xfrm>
            <a:off x="5372356" y="1477328"/>
            <a:ext cx="2584020" cy="2064157"/>
          </a:xfrm>
          <a:prstGeom prst="rect">
            <a:avLst/>
          </a:prstGeom>
        </p:spPr>
      </p:pic>
      <p:pic>
        <p:nvPicPr>
          <p:cNvPr id="3" name="Рисунок 2">
            <a:extLst>
              <a:ext uri="{FF2B5EF4-FFF2-40B4-BE49-F238E27FC236}">
                <a16:creationId xmlns:a16="http://schemas.microsoft.com/office/drawing/2014/main" id="{7FBC38F4-80DF-48C7-86F6-F4ED6DC0409D}"/>
              </a:ext>
            </a:extLst>
          </p:cNvPr>
          <p:cNvPicPr>
            <a:picLocks noChangeAspect="1"/>
          </p:cNvPicPr>
          <p:nvPr/>
        </p:nvPicPr>
        <p:blipFill>
          <a:blip r:embed="rId7"/>
          <a:stretch>
            <a:fillRect/>
          </a:stretch>
        </p:blipFill>
        <p:spPr>
          <a:xfrm>
            <a:off x="2028747" y="1447488"/>
            <a:ext cx="2543253" cy="2200892"/>
          </a:xfrm>
          <a:prstGeom prst="rect">
            <a:avLst/>
          </a:prstGeom>
        </p:spPr>
      </p:pic>
    </p:spTree>
    <p:extLst>
      <p:ext uri="{BB962C8B-B14F-4D97-AF65-F5344CB8AC3E}">
        <p14:creationId xmlns:p14="http://schemas.microsoft.com/office/powerpoint/2010/main" val="242405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a:extLst>
              <a:ext uri="{FF2B5EF4-FFF2-40B4-BE49-F238E27FC236}">
                <a16:creationId xmlns:a16="http://schemas.microsoft.com/office/drawing/2014/main" id="{9B46904E-5328-4031-909A-AD8AA4001263}"/>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15</a:t>
            </a:r>
          </a:p>
        </p:txBody>
      </p:sp>
      <mc:AlternateContent xmlns:mc="http://schemas.openxmlformats.org/markup-compatibility/2006" xmlns:a14="http://schemas.microsoft.com/office/drawing/2010/main">
        <mc:Choice Requires="a14">
          <p:sp>
            <p:nvSpPr>
              <p:cNvPr id="491523" name="Text Box 3">
                <a:extLst>
                  <a:ext uri="{FF2B5EF4-FFF2-40B4-BE49-F238E27FC236}">
                    <a16:creationId xmlns:a16="http://schemas.microsoft.com/office/drawing/2014/main" id="{33771B87-2CFA-4AB1-8254-34F79C914AC1}"/>
                  </a:ext>
                </a:extLst>
              </p:cNvPr>
              <p:cNvSpPr txBox="1">
                <a:spLocks noChangeArrowheads="1"/>
              </p:cNvSpPr>
              <p:nvPr/>
            </p:nvSpPr>
            <p:spPr bwMode="auto">
              <a:xfrm>
                <a:off x="0" y="457200"/>
                <a:ext cx="9144000" cy="98584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Изобразите эпициклоиду, для которой </a:t>
                </a:r>
                <a:r>
                  <a:rPr lang="en-US" altLang="ru-RU" i="1" dirty="0">
                    <a:cs typeface="Times New Roman" panose="02020603050405020304" pitchFamily="18" charset="0"/>
                  </a:rPr>
                  <a:t>r</a:t>
                </a:r>
                <a:r>
                  <a:rPr lang="ru-RU" altLang="ru-RU" i="1" dirty="0">
                    <a:cs typeface="Times New Roman" panose="02020603050405020304" pitchFamily="18" charset="0"/>
                  </a:rPr>
                  <a:t> = </a:t>
                </a:r>
                <a14:m>
                  <m:oMath xmlns:m="http://schemas.openxmlformats.org/officeDocument/2006/math">
                    <m:f>
                      <m:fPr>
                        <m:ctrlPr>
                          <a:rPr lang="ru-RU" altLang="ru-RU" i="1" smtClean="0">
                            <a:latin typeface="Cambria Math" panose="02040503050406030204" pitchFamily="18" charset="0"/>
                            <a:cs typeface="Times New Roman" panose="02020603050405020304" pitchFamily="18" charset="0"/>
                          </a:rPr>
                        </m:ctrlPr>
                      </m:fPr>
                      <m:num>
                        <m:r>
                          <a:rPr lang="ru-RU" altLang="ru-RU" b="0" i="1" smtClean="0">
                            <a:latin typeface="Cambria Math" panose="02040503050406030204" pitchFamily="18" charset="0"/>
                            <a:cs typeface="Times New Roman" panose="02020603050405020304" pitchFamily="18" charset="0"/>
                          </a:rPr>
                          <m:t>2</m:t>
                        </m:r>
                      </m:num>
                      <m:den>
                        <m:r>
                          <a:rPr lang="ru-RU" altLang="ru-RU" b="0" i="1" smtClean="0">
                            <a:latin typeface="Cambria Math" panose="02040503050406030204" pitchFamily="18" charset="0"/>
                            <a:cs typeface="Times New Roman" panose="02020603050405020304" pitchFamily="18" charset="0"/>
                          </a:rPr>
                          <m:t>3</m:t>
                        </m:r>
                      </m:den>
                    </m:f>
                  </m:oMath>
                </a14:m>
                <a:r>
                  <a:rPr lang="ru-RU" altLang="ru-RU" dirty="0">
                    <a:cs typeface="Times New Roman" panose="02020603050405020304" pitchFamily="18" charset="0"/>
                  </a:rPr>
                  <a:t>. Получите эту кривую в компьютерной программе </a:t>
                </a:r>
                <a:r>
                  <a:rPr lang="en-US" altLang="ru-RU" dirty="0">
                    <a:cs typeface="Times New Roman" panose="02020603050405020304" pitchFamily="18" charset="0"/>
                  </a:rPr>
                  <a:t>GeoGebra</a:t>
                </a:r>
                <a:r>
                  <a:rPr lang="ru-RU" altLang="ru-RU" dirty="0">
                    <a:cs typeface="Times New Roman" panose="02020603050405020304" pitchFamily="18" charset="0"/>
                  </a:rPr>
                  <a:t>.</a:t>
                </a:r>
                <a:endParaRPr lang="en-US" altLang="ru-RU" dirty="0">
                  <a:cs typeface="Times New Roman" panose="02020603050405020304" pitchFamily="18" charset="0"/>
                </a:endParaRPr>
              </a:p>
            </p:txBody>
          </p:sp>
        </mc:Choice>
        <mc:Fallback xmlns="">
          <p:sp>
            <p:nvSpPr>
              <p:cNvPr id="491523" name="Text Box 3">
                <a:extLst>
                  <a:ext uri="{FF2B5EF4-FFF2-40B4-BE49-F238E27FC236}">
                    <a16:creationId xmlns:a16="http://schemas.microsoft.com/office/drawing/2014/main" id="{33771B87-2CFA-4AB1-8254-34F79C914AC1}"/>
                  </a:ext>
                </a:extLst>
              </p:cNvPr>
              <p:cNvSpPr txBox="1">
                <a:spLocks noRot="1" noChangeAspect="1" noMove="1" noResize="1" noEditPoints="1" noAdjustHandles="1" noChangeArrowheads="1" noChangeShapeType="1" noTextEdit="1"/>
              </p:cNvSpPr>
              <p:nvPr/>
            </p:nvSpPr>
            <p:spPr bwMode="auto">
              <a:xfrm>
                <a:off x="0" y="457200"/>
                <a:ext cx="9144000" cy="985847"/>
              </a:xfrm>
              <a:prstGeom prst="rect">
                <a:avLst/>
              </a:prstGeom>
              <a:blipFill>
                <a:blip r:embed="rId3"/>
                <a:stretch>
                  <a:fillRect l="-1000" r="-1000" b="-1296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491524" name="Rectangle 4">
            <a:extLst>
              <a:ext uri="{FF2B5EF4-FFF2-40B4-BE49-F238E27FC236}">
                <a16:creationId xmlns:a16="http://schemas.microsoft.com/office/drawing/2014/main" id="{40E01E05-93CC-434F-8AC8-D735BE87B97D}"/>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91525" name="Rectangle 5">
            <a:extLst>
              <a:ext uri="{FF2B5EF4-FFF2-40B4-BE49-F238E27FC236}">
                <a16:creationId xmlns:a16="http://schemas.microsoft.com/office/drawing/2014/main" id="{EEB4582D-C057-4173-B87D-606359CAE70C}"/>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grpSp>
        <p:nvGrpSpPr>
          <p:cNvPr id="6" name="Группа 5">
            <a:extLst>
              <a:ext uri="{FF2B5EF4-FFF2-40B4-BE49-F238E27FC236}">
                <a16:creationId xmlns:a16="http://schemas.microsoft.com/office/drawing/2014/main" id="{D4009F5B-4463-8AA4-D689-D19CBE0C6D97}"/>
              </a:ext>
            </a:extLst>
          </p:cNvPr>
          <p:cNvGrpSpPr/>
          <p:nvPr/>
        </p:nvGrpSpPr>
        <p:grpSpPr>
          <a:xfrm>
            <a:off x="533400" y="1640681"/>
            <a:ext cx="6734200" cy="4189735"/>
            <a:chOff x="533400" y="1640681"/>
            <a:chExt cx="6734200" cy="4189735"/>
          </a:xfrm>
        </p:grpSpPr>
        <p:pic>
          <p:nvPicPr>
            <p:cNvPr id="4" name="Picture 11">
              <a:extLst>
                <a:ext uri="{FF2B5EF4-FFF2-40B4-BE49-F238E27FC236}">
                  <a16:creationId xmlns:a16="http://schemas.microsoft.com/office/drawing/2014/main" id="{8DE1726F-AACD-7B62-32B0-572C0D184B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1640681"/>
              <a:ext cx="4495800" cy="406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6">
              <a:extLst>
                <a:ext uri="{FF2B5EF4-FFF2-40B4-BE49-F238E27FC236}">
                  <a16:creationId xmlns:a16="http://schemas.microsoft.com/office/drawing/2014/main" id="{0D070417-2FC0-FC94-AC1A-8E9B7A6FC288}"/>
                </a:ext>
              </a:extLst>
            </p:cNvPr>
            <p:cNvSpPr txBox="1">
              <a:spLocks noChangeArrowheads="1"/>
            </p:cNvSpPr>
            <p:nvPr/>
          </p:nvSpPr>
          <p:spPr bwMode="auto">
            <a:xfrm>
              <a:off x="533400" y="5373216"/>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dirty="0">
                  <a:solidFill>
                    <a:srgbClr val="FF3300"/>
                  </a:solidFill>
                </a:rPr>
                <a:t>Ответ. </a:t>
              </a:r>
              <a:endParaRPr lang="ru-RU" altLang="ru-RU" dirty="0"/>
            </a:p>
          </p:txBody>
        </p:sp>
      </p:grpSp>
    </p:spTree>
    <p:extLst>
      <p:ext uri="{BB962C8B-B14F-4D97-AF65-F5344CB8AC3E}">
        <p14:creationId xmlns:p14="http://schemas.microsoft.com/office/powerpoint/2010/main" val="331968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a:extLst>
              <a:ext uri="{FF2B5EF4-FFF2-40B4-BE49-F238E27FC236}">
                <a16:creationId xmlns:a16="http://schemas.microsoft.com/office/drawing/2014/main" id="{9B46904E-5328-4031-909A-AD8AA4001263}"/>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16</a:t>
            </a:r>
          </a:p>
        </p:txBody>
      </p:sp>
      <mc:AlternateContent xmlns:mc="http://schemas.openxmlformats.org/markup-compatibility/2006" xmlns:a14="http://schemas.microsoft.com/office/drawing/2010/main">
        <mc:Choice Requires="a14">
          <p:sp>
            <p:nvSpPr>
              <p:cNvPr id="491523" name="Text Box 3">
                <a:extLst>
                  <a:ext uri="{FF2B5EF4-FFF2-40B4-BE49-F238E27FC236}">
                    <a16:creationId xmlns:a16="http://schemas.microsoft.com/office/drawing/2014/main" id="{33771B87-2CFA-4AB1-8254-34F79C914AC1}"/>
                  </a:ext>
                </a:extLst>
              </p:cNvPr>
              <p:cNvSpPr txBox="1">
                <a:spLocks noChangeArrowheads="1"/>
              </p:cNvSpPr>
              <p:nvPr/>
            </p:nvSpPr>
            <p:spPr bwMode="auto">
              <a:xfrm>
                <a:off x="0" y="457200"/>
                <a:ext cx="9144000" cy="98584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2800" dirty="0">
                    <a:cs typeface="Times New Roman" panose="02020603050405020304" pitchFamily="18" charset="0"/>
                  </a:rPr>
                  <a:t>	</a:t>
                </a:r>
                <a:r>
                  <a:rPr lang="ru-RU" altLang="ru-RU" dirty="0">
                    <a:cs typeface="Times New Roman" panose="02020603050405020304" pitchFamily="18" charset="0"/>
                  </a:rPr>
                  <a:t> Изобразите эпициклоиду, для которой </a:t>
                </a:r>
                <a:r>
                  <a:rPr lang="en-US" altLang="ru-RU" i="1" dirty="0">
                    <a:cs typeface="Times New Roman" panose="02020603050405020304" pitchFamily="18" charset="0"/>
                  </a:rPr>
                  <a:t>r</a:t>
                </a:r>
                <a:r>
                  <a:rPr lang="ru-RU" altLang="ru-RU" i="1" dirty="0">
                    <a:cs typeface="Times New Roman" panose="02020603050405020304" pitchFamily="18" charset="0"/>
                  </a:rPr>
                  <a:t> = </a:t>
                </a:r>
                <a14:m>
                  <m:oMath xmlns:m="http://schemas.openxmlformats.org/officeDocument/2006/math">
                    <m:f>
                      <m:fPr>
                        <m:ctrlPr>
                          <a:rPr lang="ru-RU" altLang="ru-RU" i="1">
                            <a:latin typeface="Cambria Math" panose="02040503050406030204" pitchFamily="18" charset="0"/>
                            <a:cs typeface="Times New Roman" panose="02020603050405020304" pitchFamily="18" charset="0"/>
                          </a:rPr>
                        </m:ctrlPr>
                      </m:fPr>
                      <m:num>
                        <m:r>
                          <a:rPr lang="ru-RU" altLang="ru-RU" i="1">
                            <a:latin typeface="Cambria Math" panose="02040503050406030204" pitchFamily="18" charset="0"/>
                            <a:cs typeface="Times New Roman" panose="02020603050405020304" pitchFamily="18" charset="0"/>
                          </a:rPr>
                          <m:t>2</m:t>
                        </m:r>
                      </m:num>
                      <m:den>
                        <m:r>
                          <a:rPr lang="ru-RU" altLang="ru-RU" b="0" i="1" smtClean="0">
                            <a:latin typeface="Cambria Math" panose="02040503050406030204" pitchFamily="18" charset="0"/>
                            <a:cs typeface="Times New Roman" panose="02020603050405020304" pitchFamily="18" charset="0"/>
                          </a:rPr>
                          <m:t>5</m:t>
                        </m:r>
                      </m:den>
                    </m:f>
                  </m:oMath>
                </a14:m>
                <a:r>
                  <a:rPr lang="ru-RU" altLang="ru-RU" dirty="0">
                    <a:cs typeface="Times New Roman" panose="02020603050405020304" pitchFamily="18" charset="0"/>
                  </a:rPr>
                  <a:t>. Получите эту кривую в компьютерной программе </a:t>
                </a:r>
                <a:r>
                  <a:rPr lang="en-US" altLang="ru-RU" dirty="0">
                    <a:cs typeface="Times New Roman" panose="02020603050405020304" pitchFamily="18" charset="0"/>
                  </a:rPr>
                  <a:t>GeoGebra</a:t>
                </a:r>
                <a:r>
                  <a:rPr lang="ru-RU" altLang="ru-RU" dirty="0">
                    <a:cs typeface="Times New Roman" panose="02020603050405020304" pitchFamily="18" charset="0"/>
                  </a:rPr>
                  <a:t>. </a:t>
                </a:r>
                <a:endParaRPr lang="en-US" altLang="ru-RU" dirty="0">
                  <a:cs typeface="Times New Roman" panose="02020603050405020304" pitchFamily="18" charset="0"/>
                </a:endParaRPr>
              </a:p>
            </p:txBody>
          </p:sp>
        </mc:Choice>
        <mc:Fallback xmlns="">
          <p:sp>
            <p:nvSpPr>
              <p:cNvPr id="491523" name="Text Box 3">
                <a:extLst>
                  <a:ext uri="{FF2B5EF4-FFF2-40B4-BE49-F238E27FC236}">
                    <a16:creationId xmlns:a16="http://schemas.microsoft.com/office/drawing/2014/main" id="{33771B87-2CFA-4AB1-8254-34F79C914AC1}"/>
                  </a:ext>
                </a:extLst>
              </p:cNvPr>
              <p:cNvSpPr txBox="1">
                <a:spLocks noRot="1" noChangeAspect="1" noMove="1" noResize="1" noEditPoints="1" noAdjustHandles="1" noChangeArrowheads="1" noChangeShapeType="1" noTextEdit="1"/>
              </p:cNvSpPr>
              <p:nvPr/>
            </p:nvSpPr>
            <p:spPr bwMode="auto">
              <a:xfrm>
                <a:off x="0" y="457200"/>
                <a:ext cx="9144000" cy="985847"/>
              </a:xfrm>
              <a:prstGeom prst="rect">
                <a:avLst/>
              </a:prstGeom>
              <a:blipFill>
                <a:blip r:embed="rId3"/>
                <a:stretch>
                  <a:fillRect l="-1000" r="-1000" b="-1358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491524" name="Rectangle 4">
            <a:extLst>
              <a:ext uri="{FF2B5EF4-FFF2-40B4-BE49-F238E27FC236}">
                <a16:creationId xmlns:a16="http://schemas.microsoft.com/office/drawing/2014/main" id="{40E01E05-93CC-434F-8AC8-D735BE87B97D}"/>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91525" name="Rectangle 5">
            <a:extLst>
              <a:ext uri="{FF2B5EF4-FFF2-40B4-BE49-F238E27FC236}">
                <a16:creationId xmlns:a16="http://schemas.microsoft.com/office/drawing/2014/main" id="{EEB4582D-C057-4173-B87D-606359CAE70C}"/>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grpSp>
        <p:nvGrpSpPr>
          <p:cNvPr id="3" name="Группа 2">
            <a:extLst>
              <a:ext uri="{FF2B5EF4-FFF2-40B4-BE49-F238E27FC236}">
                <a16:creationId xmlns:a16="http://schemas.microsoft.com/office/drawing/2014/main" id="{2AAAF3B2-42ED-2ED4-3366-971845514817}"/>
              </a:ext>
            </a:extLst>
          </p:cNvPr>
          <p:cNvGrpSpPr/>
          <p:nvPr/>
        </p:nvGrpSpPr>
        <p:grpSpPr>
          <a:xfrm>
            <a:off x="533400" y="2164878"/>
            <a:ext cx="5758656" cy="3665538"/>
            <a:chOff x="533400" y="2164878"/>
            <a:chExt cx="5758656" cy="3665538"/>
          </a:xfrm>
        </p:grpSpPr>
        <p:sp>
          <p:nvSpPr>
            <p:cNvPr id="5" name="Text Box 6">
              <a:extLst>
                <a:ext uri="{FF2B5EF4-FFF2-40B4-BE49-F238E27FC236}">
                  <a16:creationId xmlns:a16="http://schemas.microsoft.com/office/drawing/2014/main" id="{0D070417-2FC0-FC94-AC1A-8E9B7A6FC288}"/>
                </a:ext>
              </a:extLst>
            </p:cNvPr>
            <p:cNvSpPr txBox="1">
              <a:spLocks noChangeArrowheads="1"/>
            </p:cNvSpPr>
            <p:nvPr/>
          </p:nvSpPr>
          <p:spPr bwMode="auto">
            <a:xfrm>
              <a:off x="533400" y="5373216"/>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dirty="0">
                  <a:solidFill>
                    <a:srgbClr val="FF3300"/>
                  </a:solidFill>
                </a:rPr>
                <a:t>Ответ. </a:t>
              </a:r>
              <a:endParaRPr lang="ru-RU" altLang="ru-RU" dirty="0"/>
            </a:p>
          </p:txBody>
        </p:sp>
        <p:pic>
          <p:nvPicPr>
            <p:cNvPr id="2" name="Picture 9">
              <a:extLst>
                <a:ext uri="{FF2B5EF4-FFF2-40B4-BE49-F238E27FC236}">
                  <a16:creationId xmlns:a16="http://schemas.microsoft.com/office/drawing/2014/main" id="{00F9BEDE-A46E-6EB3-9A72-50E5604D2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1943" y="2164878"/>
              <a:ext cx="3440113" cy="343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2575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5" name="Text Box 3">
            <a:extLst>
              <a:ext uri="{FF2B5EF4-FFF2-40B4-BE49-F238E27FC236}">
                <a16:creationId xmlns:a16="http://schemas.microsoft.com/office/drawing/2014/main" id="{54A8FFB8-E457-4CF0-A56B-653B138EB845}"/>
              </a:ext>
            </a:extLst>
          </p:cNvPr>
          <p:cNvSpPr txBox="1">
            <a:spLocks noChangeArrowheads="1"/>
          </p:cNvSpPr>
          <p:nvPr/>
        </p:nvSpPr>
        <p:spPr bwMode="auto">
          <a:xfrm>
            <a:off x="0" y="570002"/>
            <a:ext cx="9144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2200" dirty="0">
                <a:cs typeface="Times New Roman" panose="02020603050405020304" pitchFamily="18" charset="0"/>
              </a:rPr>
              <a:t>	Напишите параметрические уравнения удлинённой эпициклоиды, для которой расстояние от точки до центра катящейся окружности равно </a:t>
            </a:r>
            <a:r>
              <a:rPr lang="en-US" altLang="ru-RU" sz="2200" i="1" dirty="0">
                <a:cs typeface="Times New Roman" panose="02020603050405020304" pitchFamily="18" charset="0"/>
              </a:rPr>
              <a:t>d &gt; </a:t>
            </a:r>
            <a:r>
              <a:rPr lang="en-US" altLang="ru-RU" sz="2200" dirty="0">
                <a:cs typeface="Times New Roman" panose="02020603050405020304" pitchFamily="18" charset="0"/>
              </a:rPr>
              <a:t>1.</a:t>
            </a:r>
            <a:r>
              <a:rPr lang="ru-RU" altLang="ru-RU" sz="2200" dirty="0">
                <a:cs typeface="Times New Roman" panose="02020603050405020304" pitchFamily="18" charset="0"/>
              </a:rPr>
              <a:t> В компьютерной программе </a:t>
            </a:r>
            <a:r>
              <a:rPr lang="en-US" altLang="ru-RU" sz="2200" dirty="0">
                <a:cs typeface="Times New Roman" panose="02020603050405020304" pitchFamily="18" charset="0"/>
              </a:rPr>
              <a:t>GeoGebra </a:t>
            </a:r>
            <a:r>
              <a:rPr lang="ru-RU" altLang="ru-RU" sz="2200" dirty="0">
                <a:cs typeface="Times New Roman" panose="02020603050405020304" pitchFamily="18" charset="0"/>
              </a:rPr>
              <a:t>получите удлинённую эпициклоиду, для которой </a:t>
            </a:r>
            <a:r>
              <a:rPr lang="en-US" altLang="ru-RU" sz="2200" i="1" dirty="0">
                <a:cs typeface="Times New Roman" panose="02020603050405020304" pitchFamily="18" charset="0"/>
              </a:rPr>
              <a:t>r = </a:t>
            </a:r>
            <a:r>
              <a:rPr lang="en-US" altLang="ru-RU" sz="2200" dirty="0">
                <a:cs typeface="Times New Roman" panose="02020603050405020304" pitchFamily="18" charset="0"/>
              </a:rPr>
              <a:t>1, </a:t>
            </a:r>
            <a:r>
              <a:rPr lang="en-US" altLang="ru-RU" sz="2200" i="1" dirty="0">
                <a:cs typeface="Times New Roman" panose="02020603050405020304" pitchFamily="18" charset="0"/>
              </a:rPr>
              <a:t>d = </a:t>
            </a:r>
            <a:r>
              <a:rPr lang="en-US" altLang="ru-RU" sz="2200" dirty="0">
                <a:cs typeface="Times New Roman" panose="02020603050405020304" pitchFamily="18" charset="0"/>
              </a:rPr>
              <a:t>1,5. </a:t>
            </a:r>
            <a:r>
              <a:rPr lang="ru-RU" altLang="ru-RU" sz="2200" dirty="0">
                <a:cs typeface="Times New Roman" panose="02020603050405020304" pitchFamily="18" charset="0"/>
              </a:rPr>
              <a:t>Какая это кривая?</a:t>
            </a:r>
            <a:endParaRPr lang="en-US" altLang="ru-RU" sz="2200" dirty="0">
              <a:cs typeface="Times New Roman" panose="02020603050405020304" pitchFamily="18" charset="0"/>
            </a:endParaRPr>
          </a:p>
        </p:txBody>
      </p:sp>
      <p:sp>
        <p:nvSpPr>
          <p:cNvPr id="489476" name="Rectangle 4">
            <a:extLst>
              <a:ext uri="{FF2B5EF4-FFF2-40B4-BE49-F238E27FC236}">
                <a16:creationId xmlns:a16="http://schemas.microsoft.com/office/drawing/2014/main" id="{84DE1FDD-FE14-4F2B-87CE-1ED6B925DD04}"/>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89477" name="Rectangle 5">
            <a:extLst>
              <a:ext uri="{FF2B5EF4-FFF2-40B4-BE49-F238E27FC236}">
                <a16:creationId xmlns:a16="http://schemas.microsoft.com/office/drawing/2014/main" id="{8B4F53C4-56E3-4675-B7FC-F6B40B01A9FF}"/>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3" name="Rectangle 2">
            <a:extLst>
              <a:ext uri="{FF2B5EF4-FFF2-40B4-BE49-F238E27FC236}">
                <a16:creationId xmlns:a16="http://schemas.microsoft.com/office/drawing/2014/main" id="{913B00A7-4C77-EC2F-709B-B61B5E833611}"/>
              </a:ext>
            </a:extLst>
          </p:cNvPr>
          <p:cNvSpPr txBox="1">
            <a:spLocks noChangeArrowheads="1"/>
          </p:cNvSpPr>
          <p:nvPr/>
        </p:nvSpPr>
        <p:spPr bwMode="auto">
          <a:xfrm>
            <a:off x="68580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r>
              <a:rPr lang="ru-RU" altLang="ru-RU" sz="3600" dirty="0">
                <a:solidFill>
                  <a:srgbClr val="FF3300"/>
                </a:solidFill>
              </a:rPr>
              <a:t>Упражнение 17</a:t>
            </a:r>
          </a:p>
        </p:txBody>
      </p:sp>
      <p:grpSp>
        <p:nvGrpSpPr>
          <p:cNvPr id="8" name="Группа 7">
            <a:extLst>
              <a:ext uri="{FF2B5EF4-FFF2-40B4-BE49-F238E27FC236}">
                <a16:creationId xmlns:a16="http://schemas.microsoft.com/office/drawing/2014/main" id="{4D8D103D-67E0-4895-61C5-B1A3317C3833}"/>
              </a:ext>
            </a:extLst>
          </p:cNvPr>
          <p:cNvGrpSpPr/>
          <p:nvPr/>
        </p:nvGrpSpPr>
        <p:grpSpPr>
          <a:xfrm>
            <a:off x="0" y="2272894"/>
            <a:ext cx="9144000" cy="4744919"/>
            <a:chOff x="0" y="2272894"/>
            <a:chExt cx="9144000" cy="4744919"/>
          </a:xfrm>
        </p:grpSpPr>
        <mc:AlternateContent xmlns:mc="http://schemas.openxmlformats.org/markup-compatibility/2006" xmlns:a14="http://schemas.microsoft.com/office/drawing/2010/main">
          <mc:Choice Requires="a14">
            <p:sp>
              <p:nvSpPr>
                <p:cNvPr id="489488" name="Text Box 16">
                  <a:extLst>
                    <a:ext uri="{FF2B5EF4-FFF2-40B4-BE49-F238E27FC236}">
                      <a16:creationId xmlns:a16="http://schemas.microsoft.com/office/drawing/2014/main" id="{456CE7B1-E54B-440B-929A-1C3CF1B012BA}"/>
                    </a:ext>
                  </a:extLst>
                </p:cNvPr>
                <p:cNvSpPr txBox="1">
                  <a:spLocks noChangeArrowheads="1"/>
                </p:cNvSpPr>
                <p:nvPr/>
              </p:nvSpPr>
              <p:spPr bwMode="auto">
                <a:xfrm>
                  <a:off x="0" y="2272894"/>
                  <a:ext cx="9144000" cy="77886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just">
                    <a:spcBef>
                      <a:spcPct val="50000"/>
                    </a:spcBef>
                  </a:pPr>
                  <a:r>
                    <a:rPr lang="ru-RU" altLang="ru-RU" sz="2000" dirty="0">
                      <a:solidFill>
                        <a:srgbClr val="FF0000"/>
                      </a:solidFill>
                    </a:rPr>
                    <a:t>Ответ: </a:t>
                  </a:r>
                  <a14:m>
                    <m:oMath xmlns:m="http://schemas.openxmlformats.org/officeDocument/2006/math">
                      <m:d>
                        <m:dPr>
                          <m:begChr m:val="{"/>
                          <m:endChr m:val=""/>
                          <m:ctrlPr>
                            <a:rPr lang="ru-RU" altLang="ru-RU" sz="2000" i="1" smtClean="0">
                              <a:latin typeface="Cambria Math" panose="02040503050406030204" pitchFamily="18" charset="0"/>
                            </a:rPr>
                          </m:ctrlPr>
                        </m:dPr>
                        <m:e>
                          <m:eqArr>
                            <m:eqArrPr>
                              <m:ctrlPr>
                                <a:rPr lang="ru-RU" altLang="ru-RU" sz="2000" i="1" smtClean="0">
                                  <a:latin typeface="Cambria Math" panose="02040503050406030204" pitchFamily="18" charset="0"/>
                                </a:rPr>
                              </m:ctrlPr>
                            </m:eqArrPr>
                            <m:e>
                              <m:r>
                                <a:rPr lang="en-US" altLang="ru-RU" sz="2000" b="0" i="1" smtClean="0">
                                  <a:latin typeface="Cambria Math" panose="02040503050406030204" pitchFamily="18" charset="0"/>
                                </a:rPr>
                                <m:t>𝑥</m:t>
                              </m:r>
                              <m:r>
                                <a:rPr lang="en-US" altLang="ru-RU" sz="2000" b="0" i="1" smtClean="0">
                                  <a:latin typeface="Cambria Math" panose="02040503050406030204" pitchFamily="18" charset="0"/>
                                </a:rPr>
                                <m:t>=</m:t>
                              </m:r>
                              <m:d>
                                <m:dPr>
                                  <m:ctrlPr>
                                    <a:rPr lang="en-US" altLang="ru-RU" sz="2000" b="0" i="1" smtClean="0">
                                      <a:latin typeface="Cambria Math" panose="02040503050406030204" pitchFamily="18" charset="0"/>
                                    </a:rPr>
                                  </m:ctrlPr>
                                </m:dPr>
                                <m:e>
                                  <m:r>
                                    <a:rPr lang="en-US" altLang="ru-RU" sz="2000" b="0" i="1" smtClean="0">
                                      <a:latin typeface="Cambria Math" panose="02040503050406030204" pitchFamily="18" charset="0"/>
                                    </a:rPr>
                                    <m:t>1+</m:t>
                                  </m:r>
                                  <m:r>
                                    <a:rPr lang="en-US" altLang="ru-RU" sz="2000" b="0" i="1" smtClean="0">
                                      <a:latin typeface="Cambria Math" panose="02040503050406030204" pitchFamily="18" charset="0"/>
                                    </a:rPr>
                                    <m:t>𝑟</m:t>
                                  </m:r>
                                </m:e>
                              </m:d>
                              <m:func>
                                <m:funcPr>
                                  <m:ctrlPr>
                                    <a:rPr lang="en-US" altLang="ru-RU" sz="2000" b="0" i="1" smtClean="0">
                                      <a:latin typeface="Cambria Math" panose="02040503050406030204" pitchFamily="18" charset="0"/>
                                    </a:rPr>
                                  </m:ctrlPr>
                                </m:funcPr>
                                <m:fName>
                                  <m:r>
                                    <m:rPr>
                                      <m:sty m:val="p"/>
                                    </m:rPr>
                                    <a:rPr lang="en-US" altLang="ru-RU" sz="2000" b="0" i="0" smtClean="0">
                                      <a:latin typeface="Cambria Math" panose="02040503050406030204" pitchFamily="18" charset="0"/>
                                    </a:rPr>
                                    <m:t>cos</m:t>
                                  </m:r>
                                </m:fName>
                                <m:e>
                                  <m:r>
                                    <a:rPr lang="en-US" altLang="ru-RU" sz="2000" b="0" i="1" smtClean="0">
                                      <a:latin typeface="Cambria Math" panose="02040503050406030204" pitchFamily="18" charset="0"/>
                                    </a:rPr>
                                    <m:t>𝑟𝑡</m:t>
                                  </m:r>
                                </m:e>
                              </m:func>
                              <m:r>
                                <a:rPr lang="en-US" altLang="ru-RU" sz="2000" b="0" i="1" smtClean="0">
                                  <a:latin typeface="Cambria Math" panose="02040503050406030204" pitchFamily="18" charset="0"/>
                                </a:rPr>
                                <m:t>−</m:t>
                              </m:r>
                              <m:r>
                                <a:rPr lang="en-US" altLang="ru-RU" sz="2000" b="0" i="1" smtClean="0">
                                  <a:latin typeface="Cambria Math" panose="02040503050406030204" pitchFamily="18" charset="0"/>
                                </a:rPr>
                                <m:t>𝑑</m:t>
                              </m:r>
                              <m:func>
                                <m:funcPr>
                                  <m:ctrlPr>
                                    <a:rPr lang="en-US" altLang="ru-RU" sz="2000" b="0" i="1" smtClean="0">
                                      <a:latin typeface="Cambria Math" panose="02040503050406030204" pitchFamily="18" charset="0"/>
                                      <a:ea typeface="Cambria Math" panose="02040503050406030204" pitchFamily="18" charset="0"/>
                                    </a:rPr>
                                  </m:ctrlPr>
                                </m:funcPr>
                                <m:fName>
                                  <m:r>
                                    <m:rPr>
                                      <m:sty m:val="p"/>
                                    </m:rPr>
                                    <a:rPr lang="en-US" altLang="ru-RU" sz="2000" b="0" i="0" smtClean="0">
                                      <a:latin typeface="Cambria Math" panose="02040503050406030204" pitchFamily="18" charset="0"/>
                                      <a:ea typeface="Cambria Math" panose="02040503050406030204" pitchFamily="18" charset="0"/>
                                    </a:rPr>
                                    <m:t>cos</m:t>
                                  </m:r>
                                </m:fName>
                                <m:e>
                                  <m:d>
                                    <m:dPr>
                                      <m:ctrlPr>
                                        <a:rPr lang="en-US" altLang="ru-RU" sz="2000" b="0" i="1" smtClean="0">
                                          <a:latin typeface="Cambria Math" panose="02040503050406030204" pitchFamily="18" charset="0"/>
                                          <a:ea typeface="Cambria Math" panose="02040503050406030204" pitchFamily="18" charset="0"/>
                                        </a:rPr>
                                      </m:ctrlPr>
                                    </m:dPr>
                                    <m:e>
                                      <m:r>
                                        <a:rPr lang="en-US" altLang="ru-RU" sz="2000" b="0" i="1" smtClean="0">
                                          <a:latin typeface="Cambria Math" panose="02040503050406030204" pitchFamily="18" charset="0"/>
                                          <a:ea typeface="Cambria Math" panose="02040503050406030204" pitchFamily="18" charset="0"/>
                                        </a:rPr>
                                        <m:t>𝑡</m:t>
                                      </m:r>
                                      <m:r>
                                        <a:rPr lang="en-US" altLang="ru-RU" sz="2000" b="0" i="1" smtClean="0">
                                          <a:latin typeface="Cambria Math" panose="02040503050406030204" pitchFamily="18" charset="0"/>
                                          <a:ea typeface="Cambria Math" panose="02040503050406030204" pitchFamily="18" charset="0"/>
                                        </a:rPr>
                                        <m:t>+</m:t>
                                      </m:r>
                                      <m:r>
                                        <a:rPr lang="en-US" altLang="ru-RU" sz="2000" b="0" i="1" smtClean="0">
                                          <a:latin typeface="Cambria Math" panose="02040503050406030204" pitchFamily="18" charset="0"/>
                                          <a:ea typeface="Cambria Math" panose="02040503050406030204" pitchFamily="18" charset="0"/>
                                        </a:rPr>
                                        <m:t>𝑟𝑡</m:t>
                                      </m:r>
                                    </m:e>
                                  </m:d>
                                  <m:r>
                                    <a:rPr lang="en-US" altLang="ru-RU" sz="2000" b="0" i="1" smtClean="0">
                                      <a:latin typeface="Cambria Math" panose="02040503050406030204" pitchFamily="18" charset="0"/>
                                      <a:ea typeface="Cambria Math" panose="02040503050406030204" pitchFamily="18" charset="0"/>
                                    </a:rPr>
                                    <m:t>,</m:t>
                                  </m:r>
                                </m:e>
                              </m:func>
                            </m:e>
                            <m:e>
                              <m:r>
                                <a:rPr lang="en-US" altLang="ru-RU" sz="2000" b="0" i="1" smtClean="0">
                                  <a:latin typeface="Cambria Math" panose="02040503050406030204" pitchFamily="18" charset="0"/>
                                </a:rPr>
                                <m:t>𝑦</m:t>
                              </m:r>
                              <m:r>
                                <a:rPr lang="en-US" altLang="ru-RU" sz="2000" b="0" i="1" smtClean="0">
                                  <a:latin typeface="Cambria Math" panose="02040503050406030204" pitchFamily="18" charset="0"/>
                                </a:rPr>
                                <m:t>=</m:t>
                              </m:r>
                              <m:d>
                                <m:dPr>
                                  <m:ctrlPr>
                                    <a:rPr lang="en-US" altLang="ru-RU" sz="2000" i="1">
                                      <a:latin typeface="Cambria Math" panose="02040503050406030204" pitchFamily="18" charset="0"/>
                                    </a:rPr>
                                  </m:ctrlPr>
                                </m:dPr>
                                <m:e>
                                  <m:r>
                                    <a:rPr lang="en-US" altLang="ru-RU" sz="2000" i="1">
                                      <a:latin typeface="Cambria Math" panose="02040503050406030204" pitchFamily="18" charset="0"/>
                                    </a:rPr>
                                    <m:t>1+</m:t>
                                  </m:r>
                                  <m:r>
                                    <a:rPr lang="en-US" altLang="ru-RU" sz="2000" i="1">
                                      <a:latin typeface="Cambria Math" panose="02040503050406030204" pitchFamily="18" charset="0"/>
                                    </a:rPr>
                                    <m:t>𝑟</m:t>
                                  </m:r>
                                </m:e>
                              </m:d>
                              <m:func>
                                <m:funcPr>
                                  <m:ctrlPr>
                                    <a:rPr lang="en-US" altLang="ru-RU" sz="2000" i="1">
                                      <a:latin typeface="Cambria Math" panose="02040503050406030204" pitchFamily="18" charset="0"/>
                                    </a:rPr>
                                  </m:ctrlPr>
                                </m:funcPr>
                                <m:fName>
                                  <m:r>
                                    <m:rPr>
                                      <m:sty m:val="p"/>
                                    </m:rPr>
                                    <a:rPr lang="en-US" altLang="ru-RU" sz="2000" b="0" i="0" smtClean="0">
                                      <a:latin typeface="Cambria Math" panose="02040503050406030204" pitchFamily="18" charset="0"/>
                                    </a:rPr>
                                    <m:t>sin</m:t>
                                  </m:r>
                                </m:fName>
                                <m:e>
                                  <m:r>
                                    <a:rPr lang="en-US" altLang="ru-RU" sz="2000" i="1">
                                      <a:latin typeface="Cambria Math" panose="02040503050406030204" pitchFamily="18" charset="0"/>
                                    </a:rPr>
                                    <m:t>𝑟𝑡</m:t>
                                  </m:r>
                                </m:e>
                              </m:func>
                              <m:r>
                                <a:rPr lang="en-US" altLang="ru-RU" sz="2000" i="1">
                                  <a:latin typeface="Cambria Math" panose="02040503050406030204" pitchFamily="18" charset="0"/>
                                </a:rPr>
                                <m:t>−</m:t>
                              </m:r>
                              <m:r>
                                <a:rPr lang="en-US" altLang="ru-RU" sz="2000" b="0" i="1" smtClean="0">
                                  <a:latin typeface="Cambria Math" panose="02040503050406030204" pitchFamily="18" charset="0"/>
                                </a:rPr>
                                <m:t>𝑑</m:t>
                              </m:r>
                              <m:func>
                                <m:funcPr>
                                  <m:ctrlPr>
                                    <a:rPr lang="en-US" altLang="ru-RU" sz="2000" i="1" smtClean="0">
                                      <a:latin typeface="Cambria Math" panose="02040503050406030204" pitchFamily="18" charset="0"/>
                                      <a:ea typeface="Cambria Math" panose="02040503050406030204" pitchFamily="18" charset="0"/>
                                    </a:rPr>
                                  </m:ctrlPr>
                                </m:funcPr>
                                <m:fName>
                                  <m:r>
                                    <m:rPr>
                                      <m:sty m:val="p"/>
                                    </m:rPr>
                                    <a:rPr lang="en-US" altLang="ru-RU" sz="2000" b="0" i="0" smtClean="0">
                                      <a:latin typeface="Cambria Math" panose="02040503050406030204" pitchFamily="18" charset="0"/>
                                      <a:ea typeface="Cambria Math" panose="02040503050406030204" pitchFamily="18" charset="0"/>
                                    </a:rPr>
                                    <m:t>sin</m:t>
                                  </m:r>
                                </m:fName>
                                <m:e>
                                  <m:d>
                                    <m:dPr>
                                      <m:ctrlPr>
                                        <a:rPr lang="en-US" altLang="ru-RU" sz="2000" i="1">
                                          <a:latin typeface="Cambria Math" panose="02040503050406030204" pitchFamily="18" charset="0"/>
                                          <a:ea typeface="Cambria Math" panose="02040503050406030204" pitchFamily="18" charset="0"/>
                                        </a:rPr>
                                      </m:ctrlPr>
                                    </m:dPr>
                                    <m:e>
                                      <m:r>
                                        <a:rPr lang="en-US" altLang="ru-RU" sz="2000" i="1">
                                          <a:latin typeface="Cambria Math" panose="02040503050406030204" pitchFamily="18" charset="0"/>
                                          <a:ea typeface="Cambria Math" panose="02040503050406030204" pitchFamily="18" charset="0"/>
                                        </a:rPr>
                                        <m:t>𝑡</m:t>
                                      </m:r>
                                      <m:r>
                                        <a:rPr lang="en-US" altLang="ru-RU" sz="2000" i="1">
                                          <a:latin typeface="Cambria Math" panose="02040503050406030204" pitchFamily="18" charset="0"/>
                                          <a:ea typeface="Cambria Math" panose="02040503050406030204" pitchFamily="18" charset="0"/>
                                        </a:rPr>
                                        <m:t>+</m:t>
                                      </m:r>
                                      <m:r>
                                        <a:rPr lang="en-US" altLang="ru-RU" sz="2000" i="1">
                                          <a:latin typeface="Cambria Math" panose="02040503050406030204" pitchFamily="18" charset="0"/>
                                          <a:ea typeface="Cambria Math" panose="02040503050406030204" pitchFamily="18" charset="0"/>
                                        </a:rPr>
                                        <m:t>𝑟𝑡</m:t>
                                      </m:r>
                                    </m:e>
                                  </m:d>
                                  <m:r>
                                    <a:rPr lang="en-US" altLang="ru-RU" sz="2000" b="0" i="1" smtClean="0">
                                      <a:latin typeface="Cambria Math" panose="02040503050406030204" pitchFamily="18" charset="0"/>
                                      <a:ea typeface="Cambria Math" panose="02040503050406030204" pitchFamily="18" charset="0"/>
                                    </a:rPr>
                                    <m:t>.</m:t>
                                  </m:r>
                                </m:e>
                              </m:func>
                            </m:e>
                          </m:eqArr>
                        </m:e>
                      </m:d>
                    </m:oMath>
                  </a14:m>
                  <a:endParaRPr lang="ru-RU" altLang="ru-RU" sz="2000" dirty="0">
                    <a:cs typeface="Times New Roman" panose="02020603050405020304" pitchFamily="18" charset="0"/>
                  </a:endParaRPr>
                </a:p>
              </p:txBody>
            </p:sp>
          </mc:Choice>
          <mc:Fallback xmlns="">
            <p:sp>
              <p:nvSpPr>
                <p:cNvPr id="489488" name="Text Box 16">
                  <a:extLst>
                    <a:ext uri="{FF2B5EF4-FFF2-40B4-BE49-F238E27FC236}">
                      <a16:creationId xmlns:a16="http://schemas.microsoft.com/office/drawing/2014/main" id="{456CE7B1-E54B-440B-929A-1C3CF1B012BA}"/>
                    </a:ext>
                  </a:extLst>
                </p:cNvPr>
                <p:cNvSpPr txBox="1">
                  <a:spLocks noRot="1" noChangeAspect="1" noMove="1" noResize="1" noEditPoints="1" noAdjustHandles="1" noChangeArrowheads="1" noChangeShapeType="1" noTextEdit="1"/>
                </p:cNvSpPr>
                <p:nvPr/>
              </p:nvSpPr>
              <p:spPr bwMode="auto">
                <a:xfrm>
                  <a:off x="0" y="2272894"/>
                  <a:ext cx="9144000" cy="778868"/>
                </a:xfrm>
                <a:prstGeom prst="rect">
                  <a:avLst/>
                </a:prstGeom>
                <a:blipFill>
                  <a:blip r:embed="rId3"/>
                  <a:stretch>
                    <a:fillRect l="-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6" name="Рисунок 5">
              <a:extLst>
                <a:ext uri="{FF2B5EF4-FFF2-40B4-BE49-F238E27FC236}">
                  <a16:creationId xmlns:a16="http://schemas.microsoft.com/office/drawing/2014/main" id="{7283BC7C-692B-1747-78F5-21448D1197BD}"/>
                </a:ext>
              </a:extLst>
            </p:cNvPr>
            <p:cNvPicPr>
              <a:picLocks noChangeAspect="1"/>
            </p:cNvPicPr>
            <p:nvPr/>
          </p:nvPicPr>
          <p:blipFill>
            <a:blip r:embed="rId4"/>
            <a:stretch>
              <a:fillRect/>
            </a:stretch>
          </p:blipFill>
          <p:spPr>
            <a:xfrm>
              <a:off x="2627784" y="3284984"/>
              <a:ext cx="5040560" cy="3732829"/>
            </a:xfrm>
            <a:prstGeom prst="rect">
              <a:avLst/>
            </a:prstGeom>
          </p:spPr>
        </p:pic>
        <p:sp>
          <p:nvSpPr>
            <p:cNvPr id="7" name="Text Box 16">
              <a:extLst>
                <a:ext uri="{FF2B5EF4-FFF2-40B4-BE49-F238E27FC236}">
                  <a16:creationId xmlns:a16="http://schemas.microsoft.com/office/drawing/2014/main" id="{584B275A-547E-A490-AE89-60A3BE077DE6}"/>
                </a:ext>
              </a:extLst>
            </p:cNvPr>
            <p:cNvSpPr txBox="1">
              <a:spLocks noChangeArrowheads="1"/>
            </p:cNvSpPr>
            <p:nvPr/>
          </p:nvSpPr>
          <p:spPr bwMode="auto">
            <a:xfrm>
              <a:off x="0" y="5509130"/>
              <a:ext cx="34918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2000" dirty="0">
                  <a:solidFill>
                    <a:srgbClr val="FF0000"/>
                  </a:solidFill>
                  <a:cs typeface="Times New Roman" panose="02020603050405020304" pitchFamily="18" charset="0"/>
                </a:rPr>
                <a:t>Удлинённая кардиоида</a:t>
              </a:r>
              <a:endParaRPr lang="ru-RU" altLang="ru-RU" sz="2000" dirty="0">
                <a:cs typeface="Times New Roman" panose="02020603050405020304" pitchFamily="18" charset="0"/>
              </a:endParaRPr>
            </a:p>
          </p:txBody>
        </p:sp>
      </p:grpSp>
    </p:spTree>
    <p:extLst>
      <p:ext uri="{BB962C8B-B14F-4D97-AF65-F5344CB8AC3E}">
        <p14:creationId xmlns:p14="http://schemas.microsoft.com/office/powerpoint/2010/main" val="141562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5" name="Text Box 3">
            <a:extLst>
              <a:ext uri="{FF2B5EF4-FFF2-40B4-BE49-F238E27FC236}">
                <a16:creationId xmlns:a16="http://schemas.microsoft.com/office/drawing/2014/main" id="{54A8FFB8-E457-4CF0-A56B-653B138EB845}"/>
              </a:ext>
            </a:extLst>
          </p:cNvPr>
          <p:cNvSpPr txBox="1">
            <a:spLocks noChangeArrowheads="1"/>
          </p:cNvSpPr>
          <p:nvPr/>
        </p:nvSpPr>
        <p:spPr bwMode="auto">
          <a:xfrm>
            <a:off x="0" y="570002"/>
            <a:ext cx="9144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2200" dirty="0">
                <a:cs typeface="Times New Roman" panose="02020603050405020304" pitchFamily="18" charset="0"/>
              </a:rPr>
              <a:t>	Напишите параметрические уравнения укороченной эпициклоиды, для которой расстояние от точки до центра катящейся окружности равно </a:t>
            </a:r>
            <a:r>
              <a:rPr lang="en-US" altLang="ru-RU" sz="2200" i="1" dirty="0">
                <a:cs typeface="Times New Roman" panose="02020603050405020304" pitchFamily="18" charset="0"/>
              </a:rPr>
              <a:t>d &lt; </a:t>
            </a:r>
            <a:r>
              <a:rPr lang="en-US" altLang="ru-RU" sz="2200" dirty="0">
                <a:cs typeface="Times New Roman" panose="02020603050405020304" pitchFamily="18" charset="0"/>
              </a:rPr>
              <a:t>1.</a:t>
            </a:r>
            <a:r>
              <a:rPr lang="ru-RU" altLang="ru-RU" sz="2200" dirty="0">
                <a:cs typeface="Times New Roman" panose="02020603050405020304" pitchFamily="18" charset="0"/>
              </a:rPr>
              <a:t> В компьютерной программе </a:t>
            </a:r>
            <a:r>
              <a:rPr lang="en-US" altLang="ru-RU" sz="2200" dirty="0">
                <a:cs typeface="Times New Roman" panose="02020603050405020304" pitchFamily="18" charset="0"/>
              </a:rPr>
              <a:t>GeoGebra </a:t>
            </a:r>
            <a:r>
              <a:rPr lang="ru-RU" altLang="ru-RU" sz="2200" dirty="0">
                <a:cs typeface="Times New Roman" panose="02020603050405020304" pitchFamily="18" charset="0"/>
              </a:rPr>
              <a:t>получите удлинённую эпициклоиду, для которой </a:t>
            </a:r>
            <a:r>
              <a:rPr lang="en-US" altLang="ru-RU" sz="2200" i="1" dirty="0">
                <a:cs typeface="Times New Roman" panose="02020603050405020304" pitchFamily="18" charset="0"/>
              </a:rPr>
              <a:t>r = </a:t>
            </a:r>
            <a:r>
              <a:rPr lang="en-US" altLang="ru-RU" sz="2200" dirty="0">
                <a:cs typeface="Times New Roman" panose="02020603050405020304" pitchFamily="18" charset="0"/>
              </a:rPr>
              <a:t>1, </a:t>
            </a:r>
            <a:r>
              <a:rPr lang="en-US" altLang="ru-RU" sz="2200" i="1" dirty="0">
                <a:cs typeface="Times New Roman" panose="02020603050405020304" pitchFamily="18" charset="0"/>
              </a:rPr>
              <a:t>d = </a:t>
            </a:r>
            <a:r>
              <a:rPr lang="en-US" altLang="ru-RU" sz="2200" dirty="0">
                <a:cs typeface="Times New Roman" panose="02020603050405020304" pitchFamily="18" charset="0"/>
              </a:rPr>
              <a:t>0,5. </a:t>
            </a:r>
            <a:r>
              <a:rPr lang="ru-RU" altLang="ru-RU" sz="2200" dirty="0">
                <a:cs typeface="Times New Roman" panose="02020603050405020304" pitchFamily="18" charset="0"/>
              </a:rPr>
              <a:t>Какая это кривая?</a:t>
            </a:r>
            <a:endParaRPr lang="en-US" altLang="ru-RU" sz="2200" dirty="0">
              <a:cs typeface="Times New Roman" panose="02020603050405020304" pitchFamily="18" charset="0"/>
            </a:endParaRPr>
          </a:p>
        </p:txBody>
      </p:sp>
      <p:sp>
        <p:nvSpPr>
          <p:cNvPr id="489476" name="Rectangle 4">
            <a:extLst>
              <a:ext uri="{FF2B5EF4-FFF2-40B4-BE49-F238E27FC236}">
                <a16:creationId xmlns:a16="http://schemas.microsoft.com/office/drawing/2014/main" id="{84DE1FDD-FE14-4F2B-87CE-1ED6B925DD04}"/>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89477" name="Rectangle 5">
            <a:extLst>
              <a:ext uri="{FF2B5EF4-FFF2-40B4-BE49-F238E27FC236}">
                <a16:creationId xmlns:a16="http://schemas.microsoft.com/office/drawing/2014/main" id="{8B4F53C4-56E3-4675-B7FC-F6B40B01A9FF}"/>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3" name="Rectangle 2">
            <a:extLst>
              <a:ext uri="{FF2B5EF4-FFF2-40B4-BE49-F238E27FC236}">
                <a16:creationId xmlns:a16="http://schemas.microsoft.com/office/drawing/2014/main" id="{913B00A7-4C77-EC2F-709B-B61B5E833611}"/>
              </a:ext>
            </a:extLst>
          </p:cNvPr>
          <p:cNvSpPr txBox="1">
            <a:spLocks noChangeArrowheads="1"/>
          </p:cNvSpPr>
          <p:nvPr/>
        </p:nvSpPr>
        <p:spPr bwMode="auto">
          <a:xfrm>
            <a:off x="68580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r>
              <a:rPr lang="ru-RU" altLang="ru-RU" sz="3600" dirty="0">
                <a:solidFill>
                  <a:srgbClr val="FF3300"/>
                </a:solidFill>
              </a:rPr>
              <a:t>Упражнение 18</a:t>
            </a:r>
          </a:p>
        </p:txBody>
      </p:sp>
      <p:grpSp>
        <p:nvGrpSpPr>
          <p:cNvPr id="5" name="Группа 4">
            <a:extLst>
              <a:ext uri="{FF2B5EF4-FFF2-40B4-BE49-F238E27FC236}">
                <a16:creationId xmlns:a16="http://schemas.microsoft.com/office/drawing/2014/main" id="{6669A3CC-0785-5211-CF8C-608B3DA0144F}"/>
              </a:ext>
            </a:extLst>
          </p:cNvPr>
          <p:cNvGrpSpPr/>
          <p:nvPr/>
        </p:nvGrpSpPr>
        <p:grpSpPr>
          <a:xfrm>
            <a:off x="0" y="2272894"/>
            <a:ext cx="9144000" cy="4555055"/>
            <a:chOff x="0" y="2272894"/>
            <a:chExt cx="9144000" cy="4555055"/>
          </a:xfrm>
        </p:grpSpPr>
        <p:grpSp>
          <p:nvGrpSpPr>
            <p:cNvPr id="8" name="Группа 7">
              <a:extLst>
                <a:ext uri="{FF2B5EF4-FFF2-40B4-BE49-F238E27FC236}">
                  <a16:creationId xmlns:a16="http://schemas.microsoft.com/office/drawing/2014/main" id="{4D8D103D-67E0-4895-61C5-B1A3317C3833}"/>
                </a:ext>
              </a:extLst>
            </p:cNvPr>
            <p:cNvGrpSpPr/>
            <p:nvPr/>
          </p:nvGrpSpPr>
          <p:grpSpPr>
            <a:xfrm>
              <a:off x="0" y="2272894"/>
              <a:ext cx="9144000" cy="3636346"/>
              <a:chOff x="0" y="2272894"/>
              <a:chExt cx="9144000" cy="3636346"/>
            </a:xfrm>
          </p:grpSpPr>
          <mc:AlternateContent xmlns:mc="http://schemas.openxmlformats.org/markup-compatibility/2006" xmlns:a14="http://schemas.microsoft.com/office/drawing/2010/main">
            <mc:Choice Requires="a14">
              <p:sp>
                <p:nvSpPr>
                  <p:cNvPr id="489488" name="Text Box 16">
                    <a:extLst>
                      <a:ext uri="{FF2B5EF4-FFF2-40B4-BE49-F238E27FC236}">
                        <a16:creationId xmlns:a16="http://schemas.microsoft.com/office/drawing/2014/main" id="{456CE7B1-E54B-440B-929A-1C3CF1B012BA}"/>
                      </a:ext>
                    </a:extLst>
                  </p:cNvPr>
                  <p:cNvSpPr txBox="1">
                    <a:spLocks noChangeArrowheads="1"/>
                  </p:cNvSpPr>
                  <p:nvPr/>
                </p:nvSpPr>
                <p:spPr bwMode="auto">
                  <a:xfrm>
                    <a:off x="0" y="2272894"/>
                    <a:ext cx="9144000" cy="77886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just">
                      <a:spcBef>
                        <a:spcPct val="50000"/>
                      </a:spcBef>
                    </a:pPr>
                    <a:r>
                      <a:rPr lang="ru-RU" altLang="ru-RU" sz="2000" dirty="0">
                        <a:solidFill>
                          <a:srgbClr val="FF0000"/>
                        </a:solidFill>
                      </a:rPr>
                      <a:t>Ответ: </a:t>
                    </a:r>
                    <a14:m>
                      <m:oMath xmlns:m="http://schemas.openxmlformats.org/officeDocument/2006/math">
                        <m:d>
                          <m:dPr>
                            <m:begChr m:val="{"/>
                            <m:endChr m:val=""/>
                            <m:ctrlPr>
                              <a:rPr lang="ru-RU" altLang="ru-RU" sz="2000" i="1" smtClean="0">
                                <a:latin typeface="Cambria Math" panose="02040503050406030204" pitchFamily="18" charset="0"/>
                              </a:rPr>
                            </m:ctrlPr>
                          </m:dPr>
                          <m:e>
                            <m:eqArr>
                              <m:eqArrPr>
                                <m:ctrlPr>
                                  <a:rPr lang="ru-RU" altLang="ru-RU" sz="2000" i="1" smtClean="0">
                                    <a:latin typeface="Cambria Math" panose="02040503050406030204" pitchFamily="18" charset="0"/>
                                  </a:rPr>
                                </m:ctrlPr>
                              </m:eqArrPr>
                              <m:e>
                                <m:r>
                                  <a:rPr lang="en-US" altLang="ru-RU" sz="2000" b="0" i="1" smtClean="0">
                                    <a:latin typeface="Cambria Math" panose="02040503050406030204" pitchFamily="18" charset="0"/>
                                  </a:rPr>
                                  <m:t>𝑥</m:t>
                                </m:r>
                                <m:r>
                                  <a:rPr lang="en-US" altLang="ru-RU" sz="2000" b="0" i="1" smtClean="0">
                                    <a:latin typeface="Cambria Math" panose="02040503050406030204" pitchFamily="18" charset="0"/>
                                  </a:rPr>
                                  <m:t>=</m:t>
                                </m:r>
                                <m:d>
                                  <m:dPr>
                                    <m:ctrlPr>
                                      <a:rPr lang="en-US" altLang="ru-RU" sz="2000" b="0" i="1" smtClean="0">
                                        <a:latin typeface="Cambria Math" panose="02040503050406030204" pitchFamily="18" charset="0"/>
                                      </a:rPr>
                                    </m:ctrlPr>
                                  </m:dPr>
                                  <m:e>
                                    <m:r>
                                      <a:rPr lang="en-US" altLang="ru-RU" sz="2000" b="0" i="1" smtClean="0">
                                        <a:latin typeface="Cambria Math" panose="02040503050406030204" pitchFamily="18" charset="0"/>
                                      </a:rPr>
                                      <m:t>1+</m:t>
                                    </m:r>
                                    <m:r>
                                      <a:rPr lang="en-US" altLang="ru-RU" sz="2000" b="0" i="1" smtClean="0">
                                        <a:latin typeface="Cambria Math" panose="02040503050406030204" pitchFamily="18" charset="0"/>
                                      </a:rPr>
                                      <m:t>𝑟</m:t>
                                    </m:r>
                                  </m:e>
                                </m:d>
                                <m:func>
                                  <m:funcPr>
                                    <m:ctrlPr>
                                      <a:rPr lang="en-US" altLang="ru-RU" sz="2000" b="0" i="1" smtClean="0">
                                        <a:latin typeface="Cambria Math" panose="02040503050406030204" pitchFamily="18" charset="0"/>
                                      </a:rPr>
                                    </m:ctrlPr>
                                  </m:funcPr>
                                  <m:fName>
                                    <m:r>
                                      <m:rPr>
                                        <m:sty m:val="p"/>
                                      </m:rPr>
                                      <a:rPr lang="en-US" altLang="ru-RU" sz="2000" b="0" i="0" smtClean="0">
                                        <a:latin typeface="Cambria Math" panose="02040503050406030204" pitchFamily="18" charset="0"/>
                                      </a:rPr>
                                      <m:t>cos</m:t>
                                    </m:r>
                                  </m:fName>
                                  <m:e>
                                    <m:r>
                                      <a:rPr lang="en-US" altLang="ru-RU" sz="2000" b="0" i="1" smtClean="0">
                                        <a:latin typeface="Cambria Math" panose="02040503050406030204" pitchFamily="18" charset="0"/>
                                      </a:rPr>
                                      <m:t>𝑟𝑡</m:t>
                                    </m:r>
                                  </m:e>
                                </m:func>
                                <m:r>
                                  <a:rPr lang="en-US" altLang="ru-RU" sz="2000" b="0" i="1" smtClean="0">
                                    <a:latin typeface="Cambria Math" panose="02040503050406030204" pitchFamily="18" charset="0"/>
                                  </a:rPr>
                                  <m:t>−</m:t>
                                </m:r>
                                <m:r>
                                  <a:rPr lang="en-US" altLang="ru-RU" sz="2000" b="0" i="1" smtClean="0">
                                    <a:latin typeface="Cambria Math" panose="02040503050406030204" pitchFamily="18" charset="0"/>
                                  </a:rPr>
                                  <m:t>𝑑</m:t>
                                </m:r>
                                <m:func>
                                  <m:funcPr>
                                    <m:ctrlPr>
                                      <a:rPr lang="en-US" altLang="ru-RU" sz="2000" b="0" i="1" smtClean="0">
                                        <a:latin typeface="Cambria Math" panose="02040503050406030204" pitchFamily="18" charset="0"/>
                                        <a:ea typeface="Cambria Math" panose="02040503050406030204" pitchFamily="18" charset="0"/>
                                      </a:rPr>
                                    </m:ctrlPr>
                                  </m:funcPr>
                                  <m:fName>
                                    <m:r>
                                      <m:rPr>
                                        <m:sty m:val="p"/>
                                      </m:rPr>
                                      <a:rPr lang="en-US" altLang="ru-RU" sz="2000" b="0" i="0" smtClean="0">
                                        <a:latin typeface="Cambria Math" panose="02040503050406030204" pitchFamily="18" charset="0"/>
                                        <a:ea typeface="Cambria Math" panose="02040503050406030204" pitchFamily="18" charset="0"/>
                                      </a:rPr>
                                      <m:t>cos</m:t>
                                    </m:r>
                                  </m:fName>
                                  <m:e>
                                    <m:d>
                                      <m:dPr>
                                        <m:ctrlPr>
                                          <a:rPr lang="en-US" altLang="ru-RU" sz="2000" b="0" i="1" smtClean="0">
                                            <a:latin typeface="Cambria Math" panose="02040503050406030204" pitchFamily="18" charset="0"/>
                                            <a:ea typeface="Cambria Math" panose="02040503050406030204" pitchFamily="18" charset="0"/>
                                          </a:rPr>
                                        </m:ctrlPr>
                                      </m:dPr>
                                      <m:e>
                                        <m:r>
                                          <a:rPr lang="en-US" altLang="ru-RU" sz="2000" b="0" i="1" smtClean="0">
                                            <a:latin typeface="Cambria Math" panose="02040503050406030204" pitchFamily="18" charset="0"/>
                                            <a:ea typeface="Cambria Math" panose="02040503050406030204" pitchFamily="18" charset="0"/>
                                          </a:rPr>
                                          <m:t>𝑡</m:t>
                                        </m:r>
                                        <m:r>
                                          <a:rPr lang="en-US" altLang="ru-RU" sz="2000" b="0" i="1" smtClean="0">
                                            <a:latin typeface="Cambria Math" panose="02040503050406030204" pitchFamily="18" charset="0"/>
                                            <a:ea typeface="Cambria Math" panose="02040503050406030204" pitchFamily="18" charset="0"/>
                                          </a:rPr>
                                          <m:t>+</m:t>
                                        </m:r>
                                        <m:r>
                                          <a:rPr lang="en-US" altLang="ru-RU" sz="2000" b="0" i="1" smtClean="0">
                                            <a:latin typeface="Cambria Math" panose="02040503050406030204" pitchFamily="18" charset="0"/>
                                            <a:ea typeface="Cambria Math" panose="02040503050406030204" pitchFamily="18" charset="0"/>
                                          </a:rPr>
                                          <m:t>𝑟𝑡</m:t>
                                        </m:r>
                                      </m:e>
                                    </m:d>
                                    <m:r>
                                      <a:rPr lang="en-US" altLang="ru-RU" sz="2000" b="0" i="1" smtClean="0">
                                        <a:latin typeface="Cambria Math" panose="02040503050406030204" pitchFamily="18" charset="0"/>
                                        <a:ea typeface="Cambria Math" panose="02040503050406030204" pitchFamily="18" charset="0"/>
                                      </a:rPr>
                                      <m:t>,</m:t>
                                    </m:r>
                                  </m:e>
                                </m:func>
                              </m:e>
                              <m:e>
                                <m:r>
                                  <a:rPr lang="en-US" altLang="ru-RU" sz="2000" b="0" i="1" smtClean="0">
                                    <a:latin typeface="Cambria Math" panose="02040503050406030204" pitchFamily="18" charset="0"/>
                                  </a:rPr>
                                  <m:t>𝑦</m:t>
                                </m:r>
                                <m:r>
                                  <a:rPr lang="en-US" altLang="ru-RU" sz="2000" b="0" i="1" smtClean="0">
                                    <a:latin typeface="Cambria Math" panose="02040503050406030204" pitchFamily="18" charset="0"/>
                                  </a:rPr>
                                  <m:t>=</m:t>
                                </m:r>
                                <m:d>
                                  <m:dPr>
                                    <m:ctrlPr>
                                      <a:rPr lang="en-US" altLang="ru-RU" sz="2000" i="1">
                                        <a:latin typeface="Cambria Math" panose="02040503050406030204" pitchFamily="18" charset="0"/>
                                      </a:rPr>
                                    </m:ctrlPr>
                                  </m:dPr>
                                  <m:e>
                                    <m:r>
                                      <a:rPr lang="en-US" altLang="ru-RU" sz="2000" i="1">
                                        <a:latin typeface="Cambria Math" panose="02040503050406030204" pitchFamily="18" charset="0"/>
                                      </a:rPr>
                                      <m:t>1+</m:t>
                                    </m:r>
                                    <m:r>
                                      <a:rPr lang="en-US" altLang="ru-RU" sz="2000" i="1">
                                        <a:latin typeface="Cambria Math" panose="02040503050406030204" pitchFamily="18" charset="0"/>
                                      </a:rPr>
                                      <m:t>𝑟</m:t>
                                    </m:r>
                                  </m:e>
                                </m:d>
                                <m:func>
                                  <m:funcPr>
                                    <m:ctrlPr>
                                      <a:rPr lang="en-US" altLang="ru-RU" sz="2000" i="1">
                                        <a:latin typeface="Cambria Math" panose="02040503050406030204" pitchFamily="18" charset="0"/>
                                      </a:rPr>
                                    </m:ctrlPr>
                                  </m:funcPr>
                                  <m:fName>
                                    <m:r>
                                      <m:rPr>
                                        <m:sty m:val="p"/>
                                      </m:rPr>
                                      <a:rPr lang="en-US" altLang="ru-RU" sz="2000" b="0" i="0" smtClean="0">
                                        <a:latin typeface="Cambria Math" panose="02040503050406030204" pitchFamily="18" charset="0"/>
                                      </a:rPr>
                                      <m:t>sin</m:t>
                                    </m:r>
                                  </m:fName>
                                  <m:e>
                                    <m:r>
                                      <a:rPr lang="en-US" altLang="ru-RU" sz="2000" i="1">
                                        <a:latin typeface="Cambria Math" panose="02040503050406030204" pitchFamily="18" charset="0"/>
                                      </a:rPr>
                                      <m:t>𝑟𝑡</m:t>
                                    </m:r>
                                  </m:e>
                                </m:func>
                                <m:r>
                                  <a:rPr lang="en-US" altLang="ru-RU" sz="2000" i="1">
                                    <a:latin typeface="Cambria Math" panose="02040503050406030204" pitchFamily="18" charset="0"/>
                                  </a:rPr>
                                  <m:t>−</m:t>
                                </m:r>
                                <m:r>
                                  <a:rPr lang="en-US" altLang="ru-RU" sz="2000" b="0" i="1" smtClean="0">
                                    <a:latin typeface="Cambria Math" panose="02040503050406030204" pitchFamily="18" charset="0"/>
                                  </a:rPr>
                                  <m:t>𝑑</m:t>
                                </m:r>
                                <m:func>
                                  <m:funcPr>
                                    <m:ctrlPr>
                                      <a:rPr lang="en-US" altLang="ru-RU" sz="2000" i="1" smtClean="0">
                                        <a:latin typeface="Cambria Math" panose="02040503050406030204" pitchFamily="18" charset="0"/>
                                        <a:ea typeface="Cambria Math" panose="02040503050406030204" pitchFamily="18" charset="0"/>
                                      </a:rPr>
                                    </m:ctrlPr>
                                  </m:funcPr>
                                  <m:fName>
                                    <m:r>
                                      <m:rPr>
                                        <m:sty m:val="p"/>
                                      </m:rPr>
                                      <a:rPr lang="en-US" altLang="ru-RU" sz="2000" b="0" i="0" smtClean="0">
                                        <a:latin typeface="Cambria Math" panose="02040503050406030204" pitchFamily="18" charset="0"/>
                                        <a:ea typeface="Cambria Math" panose="02040503050406030204" pitchFamily="18" charset="0"/>
                                      </a:rPr>
                                      <m:t>sin</m:t>
                                    </m:r>
                                  </m:fName>
                                  <m:e>
                                    <m:d>
                                      <m:dPr>
                                        <m:ctrlPr>
                                          <a:rPr lang="en-US" altLang="ru-RU" sz="2000" i="1">
                                            <a:latin typeface="Cambria Math" panose="02040503050406030204" pitchFamily="18" charset="0"/>
                                            <a:ea typeface="Cambria Math" panose="02040503050406030204" pitchFamily="18" charset="0"/>
                                          </a:rPr>
                                        </m:ctrlPr>
                                      </m:dPr>
                                      <m:e>
                                        <m:r>
                                          <a:rPr lang="en-US" altLang="ru-RU" sz="2000" i="1">
                                            <a:latin typeface="Cambria Math" panose="02040503050406030204" pitchFamily="18" charset="0"/>
                                            <a:ea typeface="Cambria Math" panose="02040503050406030204" pitchFamily="18" charset="0"/>
                                          </a:rPr>
                                          <m:t>𝑡</m:t>
                                        </m:r>
                                        <m:r>
                                          <a:rPr lang="en-US" altLang="ru-RU" sz="2000" i="1">
                                            <a:latin typeface="Cambria Math" panose="02040503050406030204" pitchFamily="18" charset="0"/>
                                            <a:ea typeface="Cambria Math" panose="02040503050406030204" pitchFamily="18" charset="0"/>
                                          </a:rPr>
                                          <m:t>+</m:t>
                                        </m:r>
                                        <m:r>
                                          <a:rPr lang="en-US" altLang="ru-RU" sz="2000" i="1">
                                            <a:latin typeface="Cambria Math" panose="02040503050406030204" pitchFamily="18" charset="0"/>
                                            <a:ea typeface="Cambria Math" panose="02040503050406030204" pitchFamily="18" charset="0"/>
                                          </a:rPr>
                                          <m:t>𝑟𝑡</m:t>
                                        </m:r>
                                      </m:e>
                                    </m:d>
                                    <m:r>
                                      <a:rPr lang="en-US" altLang="ru-RU" sz="2000" b="0" i="1" smtClean="0">
                                        <a:latin typeface="Cambria Math" panose="02040503050406030204" pitchFamily="18" charset="0"/>
                                        <a:ea typeface="Cambria Math" panose="02040503050406030204" pitchFamily="18" charset="0"/>
                                      </a:rPr>
                                      <m:t>.</m:t>
                                    </m:r>
                                  </m:e>
                                </m:func>
                              </m:e>
                            </m:eqArr>
                          </m:e>
                        </m:d>
                      </m:oMath>
                    </a14:m>
                    <a:endParaRPr lang="ru-RU" altLang="ru-RU" sz="2000" dirty="0">
                      <a:cs typeface="Times New Roman" panose="02020603050405020304" pitchFamily="18" charset="0"/>
                    </a:endParaRPr>
                  </a:p>
                </p:txBody>
              </p:sp>
            </mc:Choice>
            <mc:Fallback xmlns="">
              <p:sp>
                <p:nvSpPr>
                  <p:cNvPr id="489488" name="Text Box 16">
                    <a:extLst>
                      <a:ext uri="{FF2B5EF4-FFF2-40B4-BE49-F238E27FC236}">
                        <a16:creationId xmlns:a16="http://schemas.microsoft.com/office/drawing/2014/main" id="{456CE7B1-E54B-440B-929A-1C3CF1B012BA}"/>
                      </a:ext>
                    </a:extLst>
                  </p:cNvPr>
                  <p:cNvSpPr txBox="1">
                    <a:spLocks noRot="1" noChangeAspect="1" noMove="1" noResize="1" noEditPoints="1" noAdjustHandles="1" noChangeArrowheads="1" noChangeShapeType="1" noTextEdit="1"/>
                  </p:cNvSpPr>
                  <p:nvPr/>
                </p:nvSpPr>
                <p:spPr bwMode="auto">
                  <a:xfrm>
                    <a:off x="0" y="2272894"/>
                    <a:ext cx="9144000" cy="778868"/>
                  </a:xfrm>
                  <a:prstGeom prst="rect">
                    <a:avLst/>
                  </a:prstGeom>
                  <a:blipFill>
                    <a:blip r:embed="rId3"/>
                    <a:stretch>
                      <a:fillRect l="-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7" name="Text Box 16">
                <a:extLst>
                  <a:ext uri="{FF2B5EF4-FFF2-40B4-BE49-F238E27FC236}">
                    <a16:creationId xmlns:a16="http://schemas.microsoft.com/office/drawing/2014/main" id="{584B275A-547E-A490-AE89-60A3BE077DE6}"/>
                  </a:ext>
                </a:extLst>
              </p:cNvPr>
              <p:cNvSpPr txBox="1">
                <a:spLocks noChangeArrowheads="1"/>
              </p:cNvSpPr>
              <p:nvPr/>
            </p:nvSpPr>
            <p:spPr bwMode="auto">
              <a:xfrm>
                <a:off x="0" y="5509130"/>
                <a:ext cx="34918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2000" dirty="0">
                    <a:solidFill>
                      <a:srgbClr val="FF0000"/>
                    </a:solidFill>
                    <a:cs typeface="Times New Roman" panose="02020603050405020304" pitchFamily="18" charset="0"/>
                  </a:rPr>
                  <a:t>Укороченная кардиоида</a:t>
                </a:r>
                <a:endParaRPr lang="ru-RU" altLang="ru-RU" sz="2000" dirty="0">
                  <a:cs typeface="Times New Roman" panose="02020603050405020304" pitchFamily="18" charset="0"/>
                </a:endParaRPr>
              </a:p>
            </p:txBody>
          </p:sp>
        </p:grpSp>
        <p:pic>
          <p:nvPicPr>
            <p:cNvPr id="4" name="Рисунок 3">
              <a:extLst>
                <a:ext uri="{FF2B5EF4-FFF2-40B4-BE49-F238E27FC236}">
                  <a16:creationId xmlns:a16="http://schemas.microsoft.com/office/drawing/2014/main" id="{EE52AD39-CF1D-C94B-ADC1-89268C8CF90B}"/>
                </a:ext>
              </a:extLst>
            </p:cNvPr>
            <p:cNvPicPr>
              <a:picLocks noChangeAspect="1"/>
            </p:cNvPicPr>
            <p:nvPr/>
          </p:nvPicPr>
          <p:blipFill>
            <a:blip r:embed="rId4"/>
            <a:stretch>
              <a:fillRect/>
            </a:stretch>
          </p:blipFill>
          <p:spPr>
            <a:xfrm>
              <a:off x="3131840" y="3051762"/>
              <a:ext cx="5422880" cy="3776187"/>
            </a:xfrm>
            <a:prstGeom prst="rect">
              <a:avLst/>
            </a:prstGeom>
          </p:spPr>
        </p:pic>
      </p:grpSp>
    </p:spTree>
    <p:extLst>
      <p:ext uri="{BB962C8B-B14F-4D97-AF65-F5344CB8AC3E}">
        <p14:creationId xmlns:p14="http://schemas.microsoft.com/office/powerpoint/2010/main" val="62778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a:extLst>
              <a:ext uri="{FF2B5EF4-FFF2-40B4-BE49-F238E27FC236}">
                <a16:creationId xmlns:a16="http://schemas.microsoft.com/office/drawing/2014/main" id="{DF2AE7AE-5153-4641-B8FA-D9FB0CA70A56}"/>
              </a:ext>
            </a:extLst>
          </p:cNvPr>
          <p:cNvSpPr>
            <a:spLocks noGrp="1" noChangeArrowheads="1"/>
          </p:cNvSpPr>
          <p:nvPr>
            <p:ph type="title"/>
          </p:nvPr>
        </p:nvSpPr>
        <p:spPr>
          <a:xfrm>
            <a:off x="685800" y="152400"/>
            <a:ext cx="7772400" cy="457200"/>
          </a:xfrm>
        </p:spPr>
        <p:txBody>
          <a:bodyPr/>
          <a:lstStyle/>
          <a:p>
            <a:r>
              <a:rPr lang="ru-RU" altLang="ru-RU" sz="3600">
                <a:solidFill>
                  <a:srgbClr val="FF3300"/>
                </a:solidFill>
              </a:rPr>
              <a:t>Гипоциклоиды</a:t>
            </a:r>
          </a:p>
        </p:txBody>
      </p:sp>
      <p:sp>
        <p:nvSpPr>
          <p:cNvPr id="495620" name="Rectangle 4">
            <a:extLst>
              <a:ext uri="{FF2B5EF4-FFF2-40B4-BE49-F238E27FC236}">
                <a16:creationId xmlns:a16="http://schemas.microsoft.com/office/drawing/2014/main" id="{9FAA849B-BB0E-4466-AEDF-7D5809F4D0E5}"/>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95621" name="Rectangle 5">
            <a:extLst>
              <a:ext uri="{FF2B5EF4-FFF2-40B4-BE49-F238E27FC236}">
                <a16:creationId xmlns:a16="http://schemas.microsoft.com/office/drawing/2014/main" id="{B1942B17-4F11-4364-B414-3E9B89449AB2}"/>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pic>
        <p:nvPicPr>
          <p:cNvPr id="495629" name="Picture 13">
            <a:extLst>
              <a:ext uri="{FF2B5EF4-FFF2-40B4-BE49-F238E27FC236}">
                <a16:creationId xmlns:a16="http://schemas.microsoft.com/office/drawing/2014/main" id="{9205D676-B56A-4420-A236-C2287A4D06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728" y="3501008"/>
            <a:ext cx="3206544" cy="3204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Rectangle 2">
                <a:extLst>
                  <a:ext uri="{FF2B5EF4-FFF2-40B4-BE49-F238E27FC236}">
                    <a16:creationId xmlns:a16="http://schemas.microsoft.com/office/drawing/2014/main" id="{F626F249-3C90-3E76-D0FD-9AE52407CCEB}"/>
                  </a:ext>
                </a:extLst>
              </p:cNvPr>
              <p:cNvSpPr txBox="1">
                <a:spLocks noChangeArrowheads="1"/>
              </p:cNvSpPr>
              <p:nvPr/>
            </p:nvSpPr>
            <p:spPr bwMode="auto">
              <a:xfrm>
                <a:off x="0" y="549621"/>
                <a:ext cx="9144000" cy="280737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algn="just">
                  <a:spcBef>
                    <a:spcPts val="0"/>
                  </a:spcBef>
                </a:pPr>
                <a:r>
                  <a:rPr lang="ru-RU" altLang="ru-RU" sz="3600" dirty="0">
                    <a:solidFill>
                      <a:srgbClr val="FF3300"/>
                    </a:solidFill>
                  </a:rPr>
                  <a:t>	</a:t>
                </a:r>
                <a:r>
                  <a:rPr lang="ru-RU" altLang="ru-RU" sz="2400" dirty="0">
                    <a:solidFill>
                      <a:schemeClr val="tx1"/>
                    </a:solidFill>
                  </a:rPr>
                  <a:t>Рассмотрим гипоциклоиду – траекторию движения точки, закреплённой на окружности, катящейся с внешней стороны по другой окружности.</a:t>
                </a:r>
              </a:p>
              <a:p>
                <a:pPr algn="just">
                  <a:spcBef>
                    <a:spcPts val="0"/>
                  </a:spcBef>
                </a:pPr>
                <a:r>
                  <a:rPr lang="ru-RU" altLang="ru-RU" sz="2400" dirty="0">
                    <a:cs typeface="Times New Roman" panose="02020603050405020304" pitchFamily="18" charset="0"/>
                  </a:rPr>
                  <a:t>Так же как и для эпициклоиды показывается, что уравнения гипоциклоиды имеют вид</a:t>
                </a:r>
                <a:endParaRPr lang="en-US" altLang="ru-RU" sz="2400" dirty="0">
                  <a:cs typeface="Times New Roman" panose="02020603050405020304" pitchFamily="18" charset="0"/>
                </a:endParaRPr>
              </a:p>
              <a:p>
                <a:pPr algn="ctr">
                  <a:spcBef>
                    <a:spcPts val="0"/>
                  </a:spcBef>
                </a:pPr>
                <a14:m>
                  <m:oMathPara xmlns:m="http://schemas.openxmlformats.org/officeDocument/2006/math">
                    <m:oMathParaPr>
                      <m:jc m:val="centerGroup"/>
                    </m:oMathParaPr>
                    <m:oMath xmlns:m="http://schemas.openxmlformats.org/officeDocument/2006/math">
                      <m:d>
                        <m:dPr>
                          <m:begChr m:val="{"/>
                          <m:endChr m:val=""/>
                          <m:ctrlPr>
                            <a:rPr lang="ru-RU" altLang="ru-RU" sz="2400" i="1" smtClean="0">
                              <a:latin typeface="Cambria Math" panose="02040503050406030204" pitchFamily="18" charset="0"/>
                            </a:rPr>
                          </m:ctrlPr>
                        </m:dPr>
                        <m:e>
                          <m:eqArr>
                            <m:eqArrPr>
                              <m:ctrlPr>
                                <a:rPr lang="ru-RU" altLang="ru-RU" sz="2400" i="1" smtClean="0">
                                  <a:latin typeface="Cambria Math" panose="02040503050406030204" pitchFamily="18" charset="0"/>
                                </a:rPr>
                              </m:ctrlPr>
                            </m:eqArrPr>
                            <m:e>
                              <m:r>
                                <a:rPr lang="en-US" altLang="ru-RU" sz="2400" b="0" i="1" smtClean="0">
                                  <a:latin typeface="Cambria Math" panose="02040503050406030204" pitchFamily="18" charset="0"/>
                                </a:rPr>
                                <m:t>𝑥</m:t>
                              </m:r>
                              <m:r>
                                <a:rPr lang="en-US" altLang="ru-RU" sz="2400" b="0" i="1" smtClean="0">
                                  <a:latin typeface="Cambria Math" panose="02040503050406030204" pitchFamily="18" charset="0"/>
                                </a:rPr>
                                <m:t>=</m:t>
                              </m:r>
                              <m:d>
                                <m:dPr>
                                  <m:ctrlPr>
                                    <a:rPr lang="en-US" altLang="ru-RU" sz="2400" b="0" i="1" smtClean="0">
                                      <a:latin typeface="Cambria Math" panose="02040503050406030204" pitchFamily="18" charset="0"/>
                                    </a:rPr>
                                  </m:ctrlPr>
                                </m:dPr>
                                <m:e>
                                  <m:r>
                                    <a:rPr lang="en-US" altLang="ru-RU" sz="2400" b="0" i="1" smtClean="0">
                                      <a:latin typeface="Cambria Math" panose="02040503050406030204" pitchFamily="18" charset="0"/>
                                    </a:rPr>
                                    <m:t>1−</m:t>
                                  </m:r>
                                  <m:r>
                                    <a:rPr lang="en-US" altLang="ru-RU" sz="2400" b="0" i="1" smtClean="0">
                                      <a:latin typeface="Cambria Math" panose="02040503050406030204" pitchFamily="18" charset="0"/>
                                    </a:rPr>
                                    <m:t>𝑟</m:t>
                                  </m:r>
                                </m:e>
                              </m:d>
                              <m:func>
                                <m:funcPr>
                                  <m:ctrlPr>
                                    <a:rPr lang="en-US" altLang="ru-RU" sz="2400" b="0" i="1" smtClean="0">
                                      <a:latin typeface="Cambria Math" panose="02040503050406030204" pitchFamily="18" charset="0"/>
                                    </a:rPr>
                                  </m:ctrlPr>
                                </m:funcPr>
                                <m:fName>
                                  <m:r>
                                    <m:rPr>
                                      <m:sty m:val="p"/>
                                    </m:rPr>
                                    <a:rPr lang="en-US" altLang="ru-RU" sz="2400" b="0" i="0" smtClean="0">
                                      <a:latin typeface="Cambria Math" panose="02040503050406030204" pitchFamily="18" charset="0"/>
                                    </a:rPr>
                                    <m:t>cos</m:t>
                                  </m:r>
                                </m:fName>
                                <m:e>
                                  <m:r>
                                    <a:rPr lang="en-US" altLang="ru-RU" sz="2400" b="0" i="1" smtClean="0">
                                      <a:latin typeface="Cambria Math" panose="02040503050406030204" pitchFamily="18" charset="0"/>
                                    </a:rPr>
                                    <m:t>𝑟𝑡</m:t>
                                  </m:r>
                                </m:e>
                              </m:func>
                              <m:r>
                                <a:rPr lang="en-US" altLang="ru-RU" sz="2400" b="0" i="1" smtClean="0">
                                  <a:latin typeface="Cambria Math" panose="02040503050406030204" pitchFamily="18" charset="0"/>
                                </a:rPr>
                                <m:t>+</m:t>
                              </m:r>
                              <m:r>
                                <a:rPr lang="en-US" altLang="ru-RU" sz="2400" b="0" i="1" smtClean="0">
                                  <a:latin typeface="Cambria Math" panose="02040503050406030204" pitchFamily="18" charset="0"/>
                                </a:rPr>
                                <m:t>𝑟</m:t>
                              </m:r>
                              <m:r>
                                <a:rPr lang="en-US" altLang="ru-RU" sz="2400" i="1">
                                  <a:latin typeface="Cambria Math" panose="02040503050406030204" pitchFamily="18" charset="0"/>
                                  <a:ea typeface="Cambria Math" panose="02040503050406030204" pitchFamily="18" charset="0"/>
                                </a:rPr>
                                <m:t>∙</m:t>
                              </m:r>
                              <m:func>
                                <m:funcPr>
                                  <m:ctrlPr>
                                    <a:rPr lang="en-US" altLang="ru-RU" sz="2400" b="0" i="1" smtClean="0">
                                      <a:latin typeface="Cambria Math" panose="02040503050406030204" pitchFamily="18" charset="0"/>
                                      <a:ea typeface="Cambria Math" panose="02040503050406030204" pitchFamily="18" charset="0"/>
                                    </a:rPr>
                                  </m:ctrlPr>
                                </m:funcPr>
                                <m:fName>
                                  <m:r>
                                    <m:rPr>
                                      <m:sty m:val="p"/>
                                    </m:rPr>
                                    <a:rPr lang="en-US" altLang="ru-RU" sz="2400" b="0" i="0" smtClean="0">
                                      <a:latin typeface="Cambria Math" panose="02040503050406030204" pitchFamily="18" charset="0"/>
                                      <a:ea typeface="Cambria Math" panose="02040503050406030204" pitchFamily="18" charset="0"/>
                                    </a:rPr>
                                    <m:t>cos</m:t>
                                  </m:r>
                                </m:fName>
                                <m:e>
                                  <m:d>
                                    <m:dPr>
                                      <m:ctrlPr>
                                        <a:rPr lang="en-US" altLang="ru-RU" sz="2400" b="0" i="1" smtClean="0">
                                          <a:latin typeface="Cambria Math" panose="02040503050406030204" pitchFamily="18" charset="0"/>
                                          <a:ea typeface="Cambria Math" panose="02040503050406030204" pitchFamily="18" charset="0"/>
                                        </a:rPr>
                                      </m:ctrlPr>
                                    </m:dPr>
                                    <m:e>
                                      <m:r>
                                        <a:rPr lang="en-US" altLang="ru-RU" sz="2400" b="0" i="1" smtClean="0">
                                          <a:latin typeface="Cambria Math" panose="02040503050406030204" pitchFamily="18" charset="0"/>
                                          <a:ea typeface="Cambria Math" panose="02040503050406030204" pitchFamily="18" charset="0"/>
                                        </a:rPr>
                                        <m:t>𝑡</m:t>
                                      </m:r>
                                      <m:r>
                                        <a:rPr lang="en-US" altLang="ru-RU" sz="2400" b="0" i="1" smtClean="0">
                                          <a:latin typeface="Cambria Math" panose="02040503050406030204" pitchFamily="18" charset="0"/>
                                          <a:ea typeface="Cambria Math" panose="02040503050406030204" pitchFamily="18" charset="0"/>
                                        </a:rPr>
                                        <m:t>−</m:t>
                                      </m:r>
                                      <m:r>
                                        <a:rPr lang="en-US" altLang="ru-RU" sz="2400" b="0" i="1" smtClean="0">
                                          <a:latin typeface="Cambria Math" panose="02040503050406030204" pitchFamily="18" charset="0"/>
                                          <a:ea typeface="Cambria Math" panose="02040503050406030204" pitchFamily="18" charset="0"/>
                                        </a:rPr>
                                        <m:t>𝑟𝑡</m:t>
                                      </m:r>
                                    </m:e>
                                  </m:d>
                                  <m:r>
                                    <a:rPr lang="en-US" altLang="ru-RU" sz="2400" b="0" i="1" smtClean="0">
                                      <a:latin typeface="Cambria Math" panose="02040503050406030204" pitchFamily="18" charset="0"/>
                                      <a:ea typeface="Cambria Math" panose="02040503050406030204" pitchFamily="18" charset="0"/>
                                    </a:rPr>
                                    <m:t>,</m:t>
                                  </m:r>
                                </m:e>
                              </m:func>
                            </m:e>
                            <m:e>
                              <m:r>
                                <a:rPr lang="en-US" altLang="ru-RU" sz="2400" b="0" i="1" smtClean="0">
                                  <a:latin typeface="Cambria Math" panose="02040503050406030204" pitchFamily="18" charset="0"/>
                                </a:rPr>
                                <m:t>𝑦</m:t>
                              </m:r>
                              <m:r>
                                <a:rPr lang="en-US" altLang="ru-RU" sz="2400" b="0" i="1" smtClean="0">
                                  <a:latin typeface="Cambria Math" panose="02040503050406030204" pitchFamily="18" charset="0"/>
                                </a:rPr>
                                <m:t>=</m:t>
                              </m:r>
                              <m:d>
                                <m:dPr>
                                  <m:ctrlPr>
                                    <a:rPr lang="en-US" altLang="ru-RU" sz="2400" i="1">
                                      <a:latin typeface="Cambria Math" panose="02040503050406030204" pitchFamily="18" charset="0"/>
                                    </a:rPr>
                                  </m:ctrlPr>
                                </m:dPr>
                                <m:e>
                                  <m:r>
                                    <a:rPr lang="en-US" altLang="ru-RU" sz="2400" i="1">
                                      <a:latin typeface="Cambria Math" panose="02040503050406030204" pitchFamily="18" charset="0"/>
                                    </a:rPr>
                                    <m:t>1</m:t>
                                  </m:r>
                                  <m:r>
                                    <a:rPr lang="en-US" altLang="ru-RU" sz="2400" b="0" i="1" smtClean="0">
                                      <a:latin typeface="Cambria Math" panose="02040503050406030204" pitchFamily="18" charset="0"/>
                                    </a:rPr>
                                    <m:t>−</m:t>
                                  </m:r>
                                  <m:r>
                                    <a:rPr lang="en-US" altLang="ru-RU" sz="2400" i="1">
                                      <a:latin typeface="Cambria Math" panose="02040503050406030204" pitchFamily="18" charset="0"/>
                                    </a:rPr>
                                    <m:t>𝑟</m:t>
                                  </m:r>
                                </m:e>
                              </m:d>
                              <m:func>
                                <m:funcPr>
                                  <m:ctrlPr>
                                    <a:rPr lang="en-US" altLang="ru-RU" sz="2400" i="1">
                                      <a:latin typeface="Cambria Math" panose="02040503050406030204" pitchFamily="18" charset="0"/>
                                    </a:rPr>
                                  </m:ctrlPr>
                                </m:funcPr>
                                <m:fName>
                                  <m:r>
                                    <m:rPr>
                                      <m:sty m:val="p"/>
                                    </m:rPr>
                                    <a:rPr lang="en-US" altLang="ru-RU" sz="2400" b="0" i="0" smtClean="0">
                                      <a:latin typeface="Cambria Math" panose="02040503050406030204" pitchFamily="18" charset="0"/>
                                    </a:rPr>
                                    <m:t>sin</m:t>
                                  </m:r>
                                </m:fName>
                                <m:e>
                                  <m:r>
                                    <a:rPr lang="en-US" altLang="ru-RU" sz="2400" i="1">
                                      <a:latin typeface="Cambria Math" panose="02040503050406030204" pitchFamily="18" charset="0"/>
                                    </a:rPr>
                                    <m:t>𝑟𝑡</m:t>
                                  </m:r>
                                </m:e>
                              </m:func>
                              <m:r>
                                <a:rPr lang="ru-RU" altLang="ru-RU" sz="2400" b="0" i="1" smtClean="0">
                                  <a:latin typeface="Cambria Math" panose="02040503050406030204" pitchFamily="18" charset="0"/>
                                </a:rPr>
                                <m:t>−</m:t>
                              </m:r>
                              <m:r>
                                <a:rPr lang="en-US" altLang="ru-RU" sz="2400" i="1">
                                  <a:latin typeface="Cambria Math" panose="02040503050406030204" pitchFamily="18" charset="0"/>
                                </a:rPr>
                                <m:t>𝑟</m:t>
                              </m:r>
                              <m:r>
                                <a:rPr lang="en-US" altLang="ru-RU" sz="2400" i="1">
                                  <a:latin typeface="Cambria Math" panose="02040503050406030204" pitchFamily="18" charset="0"/>
                                  <a:ea typeface="Cambria Math" panose="02040503050406030204" pitchFamily="18" charset="0"/>
                                </a:rPr>
                                <m:t>∙</m:t>
                              </m:r>
                              <m:func>
                                <m:funcPr>
                                  <m:ctrlPr>
                                    <a:rPr lang="en-US" altLang="ru-RU" sz="2400" i="1" smtClean="0">
                                      <a:latin typeface="Cambria Math" panose="02040503050406030204" pitchFamily="18" charset="0"/>
                                      <a:ea typeface="Cambria Math" panose="02040503050406030204" pitchFamily="18" charset="0"/>
                                    </a:rPr>
                                  </m:ctrlPr>
                                </m:funcPr>
                                <m:fName>
                                  <m:r>
                                    <m:rPr>
                                      <m:sty m:val="p"/>
                                    </m:rPr>
                                    <a:rPr lang="en-US" altLang="ru-RU" sz="2400" b="0" i="0" smtClean="0">
                                      <a:latin typeface="Cambria Math" panose="02040503050406030204" pitchFamily="18" charset="0"/>
                                      <a:ea typeface="Cambria Math" panose="02040503050406030204" pitchFamily="18" charset="0"/>
                                    </a:rPr>
                                    <m:t>sin</m:t>
                                  </m:r>
                                </m:fName>
                                <m:e>
                                  <m:d>
                                    <m:dPr>
                                      <m:ctrlPr>
                                        <a:rPr lang="en-US" altLang="ru-RU" sz="2400" i="1">
                                          <a:latin typeface="Cambria Math" panose="02040503050406030204" pitchFamily="18" charset="0"/>
                                          <a:ea typeface="Cambria Math" panose="02040503050406030204" pitchFamily="18" charset="0"/>
                                        </a:rPr>
                                      </m:ctrlPr>
                                    </m:dPr>
                                    <m:e>
                                      <m:r>
                                        <a:rPr lang="en-US" altLang="ru-RU" sz="2400" i="1">
                                          <a:latin typeface="Cambria Math" panose="02040503050406030204" pitchFamily="18" charset="0"/>
                                          <a:ea typeface="Cambria Math" panose="02040503050406030204" pitchFamily="18" charset="0"/>
                                        </a:rPr>
                                        <m:t>𝑡</m:t>
                                      </m:r>
                                      <m:r>
                                        <a:rPr lang="en-US" altLang="ru-RU" sz="2400" b="0" i="1" smtClean="0">
                                          <a:latin typeface="Cambria Math" panose="02040503050406030204" pitchFamily="18" charset="0"/>
                                          <a:ea typeface="Cambria Math" panose="02040503050406030204" pitchFamily="18" charset="0"/>
                                        </a:rPr>
                                        <m:t>−</m:t>
                                      </m:r>
                                      <m:r>
                                        <a:rPr lang="en-US" altLang="ru-RU" sz="2400" i="1">
                                          <a:latin typeface="Cambria Math" panose="02040503050406030204" pitchFamily="18" charset="0"/>
                                          <a:ea typeface="Cambria Math" panose="02040503050406030204" pitchFamily="18" charset="0"/>
                                        </a:rPr>
                                        <m:t>𝑟𝑡</m:t>
                                      </m:r>
                                    </m:e>
                                  </m:d>
                                  <m:r>
                                    <a:rPr lang="en-US" altLang="ru-RU" sz="2400" b="0" i="1" smtClean="0">
                                      <a:latin typeface="Cambria Math" panose="02040503050406030204" pitchFamily="18" charset="0"/>
                                      <a:ea typeface="Cambria Math" panose="02040503050406030204" pitchFamily="18" charset="0"/>
                                    </a:rPr>
                                    <m:t>.</m:t>
                                  </m:r>
                                </m:e>
                              </m:func>
                            </m:e>
                          </m:eqArr>
                        </m:e>
                      </m:d>
                    </m:oMath>
                  </m:oMathPara>
                </a14:m>
                <a:endParaRPr lang="ru-RU" altLang="ru-RU" sz="2400" dirty="0">
                  <a:solidFill>
                    <a:schemeClr val="tx1"/>
                  </a:solidFill>
                </a:endParaRPr>
              </a:p>
            </p:txBody>
          </p:sp>
        </mc:Choice>
        <mc:Fallback xmlns="">
          <p:sp>
            <p:nvSpPr>
              <p:cNvPr id="2" name="Rectangle 2">
                <a:extLst>
                  <a:ext uri="{FF2B5EF4-FFF2-40B4-BE49-F238E27FC236}">
                    <a16:creationId xmlns:a16="http://schemas.microsoft.com/office/drawing/2014/main" id="{F626F249-3C90-3E76-D0FD-9AE52407CCEB}"/>
                  </a:ext>
                </a:extLst>
              </p:cNvPr>
              <p:cNvSpPr txBox="1">
                <a:spLocks noRot="1" noChangeAspect="1" noMove="1" noResize="1" noEditPoints="1" noAdjustHandles="1" noChangeArrowheads="1" noChangeShapeType="1" noTextEdit="1"/>
              </p:cNvSpPr>
              <p:nvPr/>
            </p:nvSpPr>
            <p:spPr bwMode="auto">
              <a:xfrm>
                <a:off x="0" y="549621"/>
                <a:ext cx="9144000" cy="2807371"/>
              </a:xfrm>
              <a:prstGeom prst="rect">
                <a:avLst/>
              </a:prstGeom>
              <a:blipFill>
                <a:blip r:embed="rId4"/>
                <a:stretch>
                  <a:fillRect l="-1000" r="-1000" b="-43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Tree>
    <p:extLst>
      <p:ext uri="{BB962C8B-B14F-4D97-AF65-F5344CB8AC3E}">
        <p14:creationId xmlns:p14="http://schemas.microsoft.com/office/powerpoint/2010/main" val="2841744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a:extLst>
              <a:ext uri="{FF2B5EF4-FFF2-40B4-BE49-F238E27FC236}">
                <a16:creationId xmlns:a16="http://schemas.microsoft.com/office/drawing/2014/main" id="{9B46904E-5328-4031-909A-AD8AA4001263}"/>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1</a:t>
            </a:r>
            <a:r>
              <a:rPr lang="en-US" altLang="ru-RU" sz="3600" dirty="0">
                <a:solidFill>
                  <a:srgbClr val="FF3300"/>
                </a:solidFill>
              </a:rPr>
              <a:t>9</a:t>
            </a:r>
            <a:endParaRPr lang="ru-RU" altLang="ru-RU" sz="3600" dirty="0">
              <a:solidFill>
                <a:srgbClr val="FF3300"/>
              </a:solidFill>
            </a:endParaRPr>
          </a:p>
        </p:txBody>
      </p:sp>
      <mc:AlternateContent xmlns:mc="http://schemas.openxmlformats.org/markup-compatibility/2006" xmlns:a14="http://schemas.microsoft.com/office/drawing/2010/main">
        <mc:Choice Requires="a14">
          <p:sp>
            <p:nvSpPr>
              <p:cNvPr id="491523" name="Text Box 3">
                <a:extLst>
                  <a:ext uri="{FF2B5EF4-FFF2-40B4-BE49-F238E27FC236}">
                    <a16:creationId xmlns:a16="http://schemas.microsoft.com/office/drawing/2014/main" id="{33771B87-2CFA-4AB1-8254-34F79C914AC1}"/>
                  </a:ext>
                </a:extLst>
              </p:cNvPr>
              <p:cNvSpPr txBox="1">
                <a:spLocks noChangeArrowheads="1"/>
              </p:cNvSpPr>
              <p:nvPr/>
            </p:nvSpPr>
            <p:spPr bwMode="auto">
              <a:xfrm>
                <a:off x="0" y="457200"/>
                <a:ext cx="9144000" cy="107824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2800" dirty="0">
                    <a:cs typeface="Times New Roman" panose="02020603050405020304" pitchFamily="18" charset="0"/>
                  </a:rPr>
                  <a:t>	</a:t>
                </a:r>
                <a:r>
                  <a:rPr lang="ru-RU" altLang="ru-RU" dirty="0">
                    <a:cs typeface="Times New Roman" panose="02020603050405020304" pitchFamily="18" charset="0"/>
                  </a:rPr>
                  <a:t>В компьютерной программе </a:t>
                </a:r>
                <a:r>
                  <a:rPr lang="en-US" altLang="ru-RU" dirty="0">
                    <a:cs typeface="Times New Roman" panose="02020603050405020304" pitchFamily="18" charset="0"/>
                  </a:rPr>
                  <a:t>GeoGebra </a:t>
                </a:r>
                <a:r>
                  <a:rPr lang="ru-RU" altLang="ru-RU" dirty="0">
                    <a:cs typeface="Times New Roman" panose="02020603050405020304" pitchFamily="18" charset="0"/>
                  </a:rPr>
                  <a:t>получите гипоциклоиду, для которой </a:t>
                </a:r>
                <a:r>
                  <a:rPr lang="en-US" altLang="ru-RU" i="1" dirty="0">
                    <a:cs typeface="Times New Roman" panose="02020603050405020304" pitchFamily="18" charset="0"/>
                  </a:rPr>
                  <a:t>r</a:t>
                </a:r>
                <a:r>
                  <a:rPr lang="ru-RU" altLang="ru-RU" i="1" dirty="0">
                    <a:cs typeface="Times New Roman" panose="02020603050405020304" pitchFamily="18" charset="0"/>
                  </a:rPr>
                  <a:t> = </a:t>
                </a:r>
                <a14:m>
                  <m:oMath xmlns:m="http://schemas.openxmlformats.org/officeDocument/2006/math">
                    <m:f>
                      <m:fPr>
                        <m:ctrlPr>
                          <a:rPr lang="ru-RU" altLang="ru-RU" i="1" smtClean="0">
                            <a:latin typeface="Cambria Math" panose="02040503050406030204" pitchFamily="18" charset="0"/>
                            <a:cs typeface="Times New Roman" panose="02020603050405020304" pitchFamily="18" charset="0"/>
                          </a:rPr>
                        </m:ctrlPr>
                      </m:fPr>
                      <m:num>
                        <m:r>
                          <a:rPr lang="ru-RU" altLang="ru-RU" b="0" i="1" smtClean="0">
                            <a:latin typeface="Cambria Math" panose="02040503050406030204" pitchFamily="18" charset="0"/>
                            <a:cs typeface="Times New Roman" panose="02020603050405020304" pitchFamily="18" charset="0"/>
                          </a:rPr>
                          <m:t>1</m:t>
                        </m:r>
                      </m:num>
                      <m:den>
                        <m:r>
                          <a:rPr lang="ru-RU" altLang="ru-RU" b="0" i="1" smtClean="0">
                            <a:latin typeface="Cambria Math" panose="02040503050406030204" pitchFamily="18" charset="0"/>
                            <a:cs typeface="Times New Roman" panose="02020603050405020304" pitchFamily="18" charset="0"/>
                          </a:rPr>
                          <m:t>4</m:t>
                        </m:r>
                      </m:den>
                    </m:f>
                  </m:oMath>
                </a14:m>
                <a:r>
                  <a:rPr lang="ru-RU" altLang="ru-RU" dirty="0">
                    <a:cs typeface="Times New Roman" panose="02020603050405020304" pitchFamily="18" charset="0"/>
                  </a:rPr>
                  <a:t>. Что это за кривая?</a:t>
                </a:r>
                <a:endParaRPr lang="en-US" altLang="ru-RU" dirty="0">
                  <a:cs typeface="Times New Roman" panose="02020603050405020304" pitchFamily="18" charset="0"/>
                </a:endParaRPr>
              </a:p>
            </p:txBody>
          </p:sp>
        </mc:Choice>
        <mc:Fallback xmlns="">
          <p:sp>
            <p:nvSpPr>
              <p:cNvPr id="491523" name="Text Box 3">
                <a:extLst>
                  <a:ext uri="{FF2B5EF4-FFF2-40B4-BE49-F238E27FC236}">
                    <a16:creationId xmlns:a16="http://schemas.microsoft.com/office/drawing/2014/main" id="{33771B87-2CFA-4AB1-8254-34F79C914AC1}"/>
                  </a:ext>
                </a:extLst>
              </p:cNvPr>
              <p:cNvSpPr txBox="1">
                <a:spLocks noRot="1" noChangeAspect="1" noMove="1" noResize="1" noEditPoints="1" noAdjustHandles="1" noChangeArrowheads="1" noChangeShapeType="1" noTextEdit="1"/>
              </p:cNvSpPr>
              <p:nvPr/>
            </p:nvSpPr>
            <p:spPr bwMode="auto">
              <a:xfrm>
                <a:off x="0" y="457200"/>
                <a:ext cx="9144000" cy="1078244"/>
              </a:xfrm>
              <a:prstGeom prst="rect">
                <a:avLst/>
              </a:prstGeom>
              <a:blipFill>
                <a:blip r:embed="rId3"/>
                <a:stretch>
                  <a:fillRect l="-1000" r="-1000" b="-169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491524" name="Rectangle 4">
            <a:extLst>
              <a:ext uri="{FF2B5EF4-FFF2-40B4-BE49-F238E27FC236}">
                <a16:creationId xmlns:a16="http://schemas.microsoft.com/office/drawing/2014/main" id="{40E01E05-93CC-434F-8AC8-D735BE87B97D}"/>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91525" name="Rectangle 5">
            <a:extLst>
              <a:ext uri="{FF2B5EF4-FFF2-40B4-BE49-F238E27FC236}">
                <a16:creationId xmlns:a16="http://schemas.microsoft.com/office/drawing/2014/main" id="{EEB4582D-C057-4173-B87D-606359CAE70C}"/>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grpSp>
        <p:nvGrpSpPr>
          <p:cNvPr id="12" name="Группа 11">
            <a:extLst>
              <a:ext uri="{FF2B5EF4-FFF2-40B4-BE49-F238E27FC236}">
                <a16:creationId xmlns:a16="http://schemas.microsoft.com/office/drawing/2014/main" id="{53DA0CB9-E39D-86E7-F9F7-434B55F677E6}"/>
              </a:ext>
            </a:extLst>
          </p:cNvPr>
          <p:cNvGrpSpPr/>
          <p:nvPr/>
        </p:nvGrpSpPr>
        <p:grpSpPr>
          <a:xfrm>
            <a:off x="0" y="1535444"/>
            <a:ext cx="9144000" cy="5254661"/>
            <a:chOff x="0" y="1535444"/>
            <a:chExt cx="9144000" cy="5254661"/>
          </a:xfrm>
        </p:grpSpPr>
        <mc:AlternateContent xmlns:mc="http://schemas.openxmlformats.org/markup-compatibility/2006" xmlns:a14="http://schemas.microsoft.com/office/drawing/2010/main">
          <mc:Choice Requires="a14">
            <p:sp>
              <p:nvSpPr>
                <p:cNvPr id="7" name="Text Box 1027">
                  <a:extLst>
                    <a:ext uri="{FF2B5EF4-FFF2-40B4-BE49-F238E27FC236}">
                      <a16:creationId xmlns:a16="http://schemas.microsoft.com/office/drawing/2014/main" id="{2DC3E292-5524-C9D5-7C36-CEF128545C88}"/>
                    </a:ext>
                  </a:extLst>
                </p:cNvPr>
                <p:cNvSpPr txBox="1">
                  <a:spLocks noChangeArrowheads="1"/>
                </p:cNvSpPr>
                <p:nvPr/>
              </p:nvSpPr>
              <p:spPr bwMode="auto">
                <a:xfrm>
                  <a:off x="0" y="1535444"/>
                  <a:ext cx="9144000" cy="15696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just">
                    <a:spcBef>
                      <a:spcPts val="0"/>
                    </a:spcBef>
                  </a:pPr>
                  <a:r>
                    <a:rPr lang="ru-RU" altLang="ru-RU" dirty="0">
                      <a:solidFill>
                        <a:srgbClr val="FF0000"/>
                      </a:solidFill>
                    </a:rPr>
                    <a:t>	Решение. </a:t>
                  </a:r>
                  <a:r>
                    <a:rPr lang="ru-RU" altLang="ru-RU" sz="2400" dirty="0"/>
                    <a:t>В программе </a:t>
                  </a:r>
                  <a:r>
                    <a:rPr lang="en-US" altLang="ru-RU" sz="2400" dirty="0"/>
                    <a:t>GeoGebra </a:t>
                  </a:r>
                  <a:r>
                    <a:rPr lang="ru-RU" altLang="ru-RU" sz="2400" dirty="0"/>
                    <a:t>нужно</a:t>
                  </a:r>
                  <a:r>
                    <a:rPr lang="en-US" altLang="ru-RU" sz="2400" dirty="0"/>
                    <a:t> </a:t>
                  </a:r>
                  <a:r>
                    <a:rPr lang="ru-RU" altLang="ru-RU" sz="2400" dirty="0"/>
                    <a:t>в </a:t>
                  </a:r>
                  <a:r>
                    <a:rPr lang="ru-RU" altLang="ru-RU" dirty="0"/>
                    <a:t>строке «Ввод» н</a:t>
                  </a:r>
                  <a:r>
                    <a:rPr lang="ru-RU" altLang="ru-RU" dirty="0">
                      <a:cs typeface="Times New Roman" panose="02020603050405020304" pitchFamily="18" charset="0"/>
                    </a:rPr>
                    <a:t>абрать: </a:t>
                  </a:r>
                </a:p>
                <a:p>
                  <a:pPr algn="just">
                    <a:spcBef>
                      <a:spcPts val="0"/>
                    </a:spcBef>
                  </a:pPr>
                  <a:r>
                    <a:rPr lang="en-US" altLang="ru-RU" dirty="0">
                      <a:cs typeface="Times New Roman" panose="02020603050405020304" pitchFamily="18" charset="0"/>
                    </a:rPr>
                    <a:t>	</a:t>
                  </a:r>
                  <a:r>
                    <a:rPr lang="ru-RU" altLang="ru-RU" dirty="0">
                      <a:cs typeface="Times New Roman" panose="02020603050405020304" pitchFamily="18" charset="0"/>
                    </a:rPr>
                    <a:t>Кривая(</a:t>
                  </a:r>
                  <a14:m>
                    <m:oMath xmlns:m="http://schemas.openxmlformats.org/officeDocument/2006/math">
                      <m:d>
                        <m:dPr>
                          <m:ctrlPr>
                            <a:rPr lang="en-US" altLang="ru-RU" b="0" i="1" smtClean="0">
                              <a:latin typeface="Cambria Math" panose="02040503050406030204" pitchFamily="18" charset="0"/>
                            </a:rPr>
                          </m:ctrlPr>
                        </m:dPr>
                        <m:e>
                          <m:r>
                            <a:rPr lang="ru-RU" altLang="ru-RU" b="0" i="1" smtClean="0">
                              <a:latin typeface="Cambria Math" panose="02040503050406030204" pitchFamily="18" charset="0"/>
                            </a:rPr>
                            <m:t>3</m:t>
                          </m:r>
                          <m:r>
                            <a:rPr lang="en-US" altLang="ru-RU" b="0" i="1" smtClean="0">
                              <a:latin typeface="Cambria Math" panose="02040503050406030204" pitchFamily="18" charset="0"/>
                            </a:rPr>
                            <m:t>/4</m:t>
                          </m:r>
                        </m:e>
                      </m:d>
                      <m:func>
                        <m:funcPr>
                          <m:ctrlPr>
                            <a:rPr lang="en-US" altLang="ru-RU" b="0" i="1" smtClean="0">
                              <a:latin typeface="Cambria Math" panose="02040503050406030204" pitchFamily="18" charset="0"/>
                            </a:rPr>
                          </m:ctrlPr>
                        </m:funcPr>
                        <m:fName>
                          <m:r>
                            <m:rPr>
                              <m:sty m:val="p"/>
                            </m:rPr>
                            <a:rPr lang="en-US" altLang="ru-RU" b="0" i="0" smtClean="0">
                              <a:latin typeface="Cambria Math" panose="02040503050406030204" pitchFamily="18" charset="0"/>
                            </a:rPr>
                            <m:t>cos</m:t>
                          </m:r>
                          <m:r>
                            <a:rPr lang="en-US" altLang="ru-RU" b="0" i="0" smtClean="0">
                              <a:latin typeface="Cambria Math" panose="02040503050406030204" pitchFamily="18" charset="0"/>
                            </a:rPr>
                            <m:t>(</m:t>
                          </m:r>
                        </m:fName>
                        <m:e>
                          <m:r>
                            <a:rPr lang="en-US" altLang="ru-RU" b="0" i="1" smtClean="0">
                              <a:latin typeface="Cambria Math" panose="02040503050406030204" pitchFamily="18" charset="0"/>
                            </a:rPr>
                            <m:t>𝑡</m:t>
                          </m:r>
                          <m:r>
                            <a:rPr lang="en-US" altLang="ru-RU" b="0" i="1" smtClean="0">
                              <a:latin typeface="Cambria Math" panose="02040503050406030204" pitchFamily="18" charset="0"/>
                            </a:rPr>
                            <m:t>/4)</m:t>
                          </m:r>
                        </m:e>
                      </m:func>
                      <m:r>
                        <a:rPr lang="en-US" altLang="ru-RU" b="0" i="1" smtClean="0">
                          <a:latin typeface="Cambria Math" panose="02040503050406030204" pitchFamily="18" charset="0"/>
                        </a:rPr>
                        <m:t>+</m:t>
                      </m:r>
                      <m:d>
                        <m:dPr>
                          <m:ctrlPr>
                            <a:rPr lang="en-US" altLang="ru-RU" i="1">
                              <a:latin typeface="Cambria Math" panose="02040503050406030204" pitchFamily="18" charset="0"/>
                            </a:rPr>
                          </m:ctrlPr>
                        </m:dPr>
                        <m:e>
                          <m:r>
                            <a:rPr lang="en-US" altLang="ru-RU" b="0" i="1" smtClean="0">
                              <a:latin typeface="Cambria Math" panose="02040503050406030204" pitchFamily="18" charset="0"/>
                            </a:rPr>
                            <m:t>1</m:t>
                          </m:r>
                          <m:r>
                            <a:rPr lang="en-US" altLang="ru-RU" i="1">
                              <a:latin typeface="Cambria Math" panose="02040503050406030204" pitchFamily="18" charset="0"/>
                            </a:rPr>
                            <m:t>/4</m:t>
                          </m:r>
                        </m:e>
                      </m:d>
                      <m:func>
                        <m:funcPr>
                          <m:ctrlPr>
                            <a:rPr lang="en-US" altLang="ru-RU" b="0" i="1" smtClean="0">
                              <a:latin typeface="Cambria Math" panose="02040503050406030204" pitchFamily="18" charset="0"/>
                              <a:ea typeface="Cambria Math" panose="02040503050406030204" pitchFamily="18" charset="0"/>
                            </a:rPr>
                          </m:ctrlPr>
                        </m:funcPr>
                        <m:fName>
                          <m:r>
                            <m:rPr>
                              <m:sty m:val="p"/>
                            </m:rPr>
                            <a:rPr lang="en-US" altLang="ru-RU" b="0" i="0" smtClean="0">
                              <a:latin typeface="Cambria Math" panose="02040503050406030204" pitchFamily="18" charset="0"/>
                              <a:ea typeface="Cambria Math" panose="02040503050406030204" pitchFamily="18" charset="0"/>
                            </a:rPr>
                            <m:t>cos</m:t>
                          </m:r>
                        </m:fName>
                        <m:e>
                          <m:d>
                            <m:dPr>
                              <m:ctrlPr>
                                <a:rPr lang="en-US" altLang="ru-RU" b="0" i="1" smtClean="0">
                                  <a:latin typeface="Cambria Math" panose="02040503050406030204" pitchFamily="18" charset="0"/>
                                  <a:ea typeface="Cambria Math" panose="02040503050406030204" pitchFamily="18" charset="0"/>
                                </a:rPr>
                              </m:ctrlPr>
                            </m:dPr>
                            <m:e>
                              <m:r>
                                <a:rPr lang="en-US" altLang="ru-RU" b="0" i="1" smtClean="0">
                                  <a:latin typeface="Cambria Math" panose="02040503050406030204" pitchFamily="18" charset="0"/>
                                  <a:ea typeface="Cambria Math" panose="02040503050406030204" pitchFamily="18" charset="0"/>
                                </a:rPr>
                                <m:t>3</m:t>
                              </m:r>
                              <m:r>
                                <a:rPr lang="en-US" altLang="ru-RU" b="0" i="1" smtClean="0">
                                  <a:latin typeface="Cambria Math" panose="02040503050406030204" pitchFamily="18" charset="0"/>
                                  <a:ea typeface="Cambria Math" panose="02040503050406030204" pitchFamily="18" charset="0"/>
                                </a:rPr>
                                <m:t>𝑡</m:t>
                              </m:r>
                              <m:r>
                                <a:rPr lang="en-US" altLang="ru-RU" b="0" i="1" smtClean="0">
                                  <a:latin typeface="Cambria Math" panose="02040503050406030204" pitchFamily="18" charset="0"/>
                                  <a:ea typeface="Cambria Math" panose="02040503050406030204" pitchFamily="18" charset="0"/>
                                </a:rPr>
                                <m:t>/4</m:t>
                              </m:r>
                            </m:e>
                          </m:d>
                        </m:e>
                      </m:func>
                    </m:oMath>
                  </a14:m>
                  <a:r>
                    <a:rPr lang="en-US" altLang="ru-RU" dirty="0">
                      <a:cs typeface="Times New Roman" panose="02020603050405020304" pitchFamily="18" charset="0"/>
                    </a:rPr>
                    <a:t>,</a:t>
                  </a:r>
                  <a14:m>
                    <m:oMath xmlns:m="http://schemas.openxmlformats.org/officeDocument/2006/math">
                      <m:d>
                        <m:dPr>
                          <m:ctrlPr>
                            <a:rPr lang="en-US" altLang="ru-RU" i="1">
                              <a:latin typeface="Cambria Math" panose="02040503050406030204" pitchFamily="18" charset="0"/>
                            </a:rPr>
                          </m:ctrlPr>
                        </m:dPr>
                        <m:e>
                          <m:r>
                            <a:rPr lang="ru-RU" altLang="ru-RU" i="1">
                              <a:latin typeface="Cambria Math" panose="02040503050406030204" pitchFamily="18" charset="0"/>
                            </a:rPr>
                            <m:t>3</m:t>
                          </m:r>
                          <m:r>
                            <a:rPr lang="en-US" altLang="ru-RU" i="1">
                              <a:latin typeface="Cambria Math" panose="02040503050406030204" pitchFamily="18" charset="0"/>
                            </a:rPr>
                            <m:t>/4</m:t>
                          </m:r>
                        </m:e>
                      </m:d>
                      <m:func>
                        <m:funcPr>
                          <m:ctrlPr>
                            <a:rPr lang="en-US" altLang="ru-RU" i="1">
                              <a:latin typeface="Cambria Math" panose="02040503050406030204" pitchFamily="18" charset="0"/>
                            </a:rPr>
                          </m:ctrlPr>
                        </m:funcPr>
                        <m:fName>
                          <m:r>
                            <m:rPr>
                              <m:sty m:val="p"/>
                            </m:rPr>
                            <a:rPr lang="en-US" altLang="ru-RU">
                              <a:latin typeface="Cambria Math" panose="02040503050406030204" pitchFamily="18" charset="0"/>
                            </a:rPr>
                            <m:t>sin</m:t>
                          </m:r>
                        </m:fName>
                        <m:e>
                          <m:r>
                            <a:rPr lang="en-US" altLang="ru-RU" i="1">
                              <a:latin typeface="Cambria Math" panose="02040503050406030204" pitchFamily="18" charset="0"/>
                            </a:rPr>
                            <m:t>(</m:t>
                          </m:r>
                          <m:r>
                            <a:rPr lang="en-US" altLang="ru-RU" i="1">
                              <a:latin typeface="Cambria Math" panose="02040503050406030204" pitchFamily="18" charset="0"/>
                            </a:rPr>
                            <m:t>𝑡</m:t>
                          </m:r>
                          <m:r>
                            <a:rPr lang="en-US" altLang="ru-RU" b="0" i="1" smtClean="0">
                              <a:latin typeface="Cambria Math" panose="02040503050406030204" pitchFamily="18" charset="0"/>
                            </a:rPr>
                            <m:t>/4</m:t>
                          </m:r>
                          <m:r>
                            <a:rPr lang="en-US" altLang="ru-RU" i="1">
                              <a:latin typeface="Cambria Math" panose="02040503050406030204" pitchFamily="18" charset="0"/>
                            </a:rPr>
                            <m:t>)</m:t>
                          </m:r>
                        </m:e>
                      </m:func>
                      <m:r>
                        <a:rPr lang="en-US" altLang="ru-RU" i="1">
                          <a:latin typeface="Cambria Math" panose="02040503050406030204" pitchFamily="18" charset="0"/>
                        </a:rPr>
                        <m:t>−</m:t>
                      </m:r>
                      <m:d>
                        <m:dPr>
                          <m:ctrlPr>
                            <a:rPr lang="en-US" altLang="ru-RU" i="1">
                              <a:latin typeface="Cambria Math" panose="02040503050406030204" pitchFamily="18" charset="0"/>
                            </a:rPr>
                          </m:ctrlPr>
                        </m:dPr>
                        <m:e>
                          <m:r>
                            <a:rPr lang="en-US" altLang="ru-RU" b="0" i="1" smtClean="0">
                              <a:latin typeface="Cambria Math" panose="02040503050406030204" pitchFamily="18" charset="0"/>
                            </a:rPr>
                            <m:t>1</m:t>
                          </m:r>
                          <m:r>
                            <a:rPr lang="en-US" altLang="ru-RU" i="1">
                              <a:latin typeface="Cambria Math" panose="02040503050406030204" pitchFamily="18" charset="0"/>
                            </a:rPr>
                            <m:t>/4</m:t>
                          </m:r>
                        </m:e>
                      </m:d>
                      <m:func>
                        <m:funcPr>
                          <m:ctrlPr>
                            <a:rPr lang="en-US" altLang="ru-RU" i="1">
                              <a:latin typeface="Cambria Math" panose="02040503050406030204" pitchFamily="18" charset="0"/>
                              <a:ea typeface="Cambria Math" panose="02040503050406030204" pitchFamily="18" charset="0"/>
                            </a:rPr>
                          </m:ctrlPr>
                        </m:funcPr>
                        <m:fName>
                          <m:r>
                            <m:rPr>
                              <m:sty m:val="p"/>
                            </m:rPr>
                            <a:rPr lang="en-US" altLang="ru-RU">
                              <a:latin typeface="Cambria Math" panose="02040503050406030204" pitchFamily="18" charset="0"/>
                              <a:ea typeface="Cambria Math" panose="02040503050406030204" pitchFamily="18" charset="0"/>
                            </a:rPr>
                            <m:t>sin</m:t>
                          </m:r>
                        </m:fName>
                        <m:e>
                          <m:d>
                            <m:dPr>
                              <m:ctrlPr>
                                <a:rPr lang="en-US" altLang="ru-RU" i="1">
                                  <a:latin typeface="Cambria Math" panose="02040503050406030204" pitchFamily="18" charset="0"/>
                                  <a:ea typeface="Cambria Math" panose="02040503050406030204" pitchFamily="18" charset="0"/>
                                </a:rPr>
                              </m:ctrlPr>
                            </m:dPr>
                            <m:e>
                              <m:r>
                                <a:rPr lang="en-US" altLang="ru-RU" b="0" i="1" smtClean="0">
                                  <a:latin typeface="Cambria Math" panose="02040503050406030204" pitchFamily="18" charset="0"/>
                                  <a:ea typeface="Cambria Math" panose="02040503050406030204" pitchFamily="18" charset="0"/>
                                </a:rPr>
                                <m:t>3</m:t>
                              </m:r>
                              <m:r>
                                <a:rPr lang="en-US" altLang="ru-RU" i="1">
                                  <a:latin typeface="Cambria Math" panose="02040503050406030204" pitchFamily="18" charset="0"/>
                                  <a:ea typeface="Cambria Math" panose="02040503050406030204" pitchFamily="18" charset="0"/>
                                </a:rPr>
                                <m:t>𝑡</m:t>
                              </m:r>
                              <m:r>
                                <a:rPr lang="en-US" altLang="ru-RU" b="0" i="1" smtClean="0">
                                  <a:latin typeface="Cambria Math" panose="02040503050406030204" pitchFamily="18" charset="0"/>
                                  <a:ea typeface="Cambria Math" panose="02040503050406030204" pitchFamily="18" charset="0"/>
                                </a:rPr>
                                <m:t>/4</m:t>
                              </m:r>
                            </m:e>
                          </m:d>
                          <m:r>
                            <a:rPr lang="en-US" altLang="ru-RU" b="0" i="1" smtClean="0">
                              <a:latin typeface="Cambria Math" panose="02040503050406030204" pitchFamily="18" charset="0"/>
                              <a:ea typeface="Cambria Math" panose="02040503050406030204" pitchFamily="18" charset="0"/>
                            </a:rPr>
                            <m:t>,</m:t>
                          </m:r>
                        </m:e>
                      </m:func>
                    </m:oMath>
                  </a14:m>
                  <a:r>
                    <a:rPr lang="en-US" altLang="ru-RU" dirty="0">
                      <a:cs typeface="Times New Roman" panose="02020603050405020304" pitchFamily="18" charset="0"/>
                    </a:rPr>
                    <a:t>t,0,8Pi) </a:t>
                  </a:r>
                  <a:r>
                    <a:rPr lang="ru-RU" altLang="ru-RU" dirty="0">
                      <a:cs typeface="Times New Roman" panose="02020603050405020304" pitchFamily="18" charset="0"/>
                    </a:rPr>
                    <a:t>и нажать </a:t>
                  </a:r>
                  <a:r>
                    <a:rPr lang="en-US" altLang="ru-RU" dirty="0">
                      <a:cs typeface="Times New Roman" panose="02020603050405020304" pitchFamily="18" charset="0"/>
                    </a:rPr>
                    <a:t>“Enter”</a:t>
                  </a:r>
                  <a:r>
                    <a:rPr lang="ru-RU" altLang="ru-RU" dirty="0">
                      <a:cs typeface="Times New Roman" panose="02020603050405020304" pitchFamily="18" charset="0"/>
                    </a:rPr>
                    <a:t>.	</a:t>
                  </a:r>
                  <a:r>
                    <a:rPr lang="en-US" altLang="ru-RU" dirty="0">
                      <a:cs typeface="Times New Roman" panose="02020603050405020304" pitchFamily="18" charset="0"/>
                    </a:rPr>
                    <a:t>	</a:t>
                  </a:r>
                  <a:endParaRPr lang="ru-RU" altLang="ru-RU" dirty="0">
                    <a:cs typeface="Times New Roman" panose="02020603050405020304" pitchFamily="18" charset="0"/>
                  </a:endParaRPr>
                </a:p>
              </p:txBody>
            </p:sp>
          </mc:Choice>
          <mc:Fallback xmlns="">
            <p:sp>
              <p:nvSpPr>
                <p:cNvPr id="7" name="Text Box 1027">
                  <a:extLst>
                    <a:ext uri="{FF2B5EF4-FFF2-40B4-BE49-F238E27FC236}">
                      <a16:creationId xmlns:a16="http://schemas.microsoft.com/office/drawing/2014/main" id="{2DC3E292-5524-C9D5-7C36-CEF128545C88}"/>
                    </a:ext>
                  </a:extLst>
                </p:cNvPr>
                <p:cNvSpPr txBox="1">
                  <a:spLocks noRot="1" noChangeAspect="1" noMove="1" noResize="1" noEditPoints="1" noAdjustHandles="1" noChangeArrowheads="1" noChangeShapeType="1" noTextEdit="1"/>
                </p:cNvSpPr>
                <p:nvPr/>
              </p:nvSpPr>
              <p:spPr bwMode="auto">
                <a:xfrm>
                  <a:off x="0" y="1535444"/>
                  <a:ext cx="9144000" cy="1569660"/>
                </a:xfrm>
                <a:prstGeom prst="rect">
                  <a:avLst/>
                </a:prstGeom>
                <a:blipFill>
                  <a:blip r:embed="rId4"/>
                  <a:stretch>
                    <a:fillRect l="-1000" t="-3113" r="-1000" b="-817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8" name="Рисунок 7">
              <a:extLst>
                <a:ext uri="{FF2B5EF4-FFF2-40B4-BE49-F238E27FC236}">
                  <a16:creationId xmlns:a16="http://schemas.microsoft.com/office/drawing/2014/main" id="{03865BD5-985D-C04A-727E-CAD82BABDA80}"/>
                </a:ext>
              </a:extLst>
            </p:cNvPr>
            <p:cNvPicPr>
              <a:picLocks noChangeAspect="1"/>
            </p:cNvPicPr>
            <p:nvPr/>
          </p:nvPicPr>
          <p:blipFill>
            <a:blip r:embed="rId5"/>
            <a:stretch>
              <a:fillRect/>
            </a:stretch>
          </p:blipFill>
          <p:spPr>
            <a:xfrm>
              <a:off x="3203848" y="3181529"/>
              <a:ext cx="3744416" cy="3608576"/>
            </a:xfrm>
            <a:prstGeom prst="rect">
              <a:avLst/>
            </a:prstGeom>
          </p:spPr>
        </p:pic>
        <p:sp>
          <p:nvSpPr>
            <p:cNvPr id="9" name="TextBox 8">
              <a:extLst>
                <a:ext uri="{FF2B5EF4-FFF2-40B4-BE49-F238E27FC236}">
                  <a16:creationId xmlns:a16="http://schemas.microsoft.com/office/drawing/2014/main" id="{2FA783E9-1793-3F7A-5D15-5F7FD58C25BA}"/>
                </a:ext>
              </a:extLst>
            </p:cNvPr>
            <p:cNvSpPr txBox="1"/>
            <p:nvPr/>
          </p:nvSpPr>
          <p:spPr>
            <a:xfrm>
              <a:off x="1187624" y="5939135"/>
              <a:ext cx="2520280" cy="461665"/>
            </a:xfrm>
            <a:prstGeom prst="rect">
              <a:avLst/>
            </a:prstGeom>
            <a:noFill/>
          </p:spPr>
          <p:txBody>
            <a:bodyPr wrap="square" rtlCol="0">
              <a:spAutoFit/>
            </a:bodyPr>
            <a:lstStyle/>
            <a:p>
              <a:r>
                <a:rPr lang="ru-RU" dirty="0"/>
                <a:t>Это – астроида</a:t>
              </a:r>
            </a:p>
          </p:txBody>
        </p:sp>
      </p:grpSp>
    </p:spTree>
    <p:extLst>
      <p:ext uri="{BB962C8B-B14F-4D97-AF65-F5344CB8AC3E}">
        <p14:creationId xmlns:p14="http://schemas.microsoft.com/office/powerpoint/2010/main" val="385494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a:extLst>
              <a:ext uri="{FF2B5EF4-FFF2-40B4-BE49-F238E27FC236}">
                <a16:creationId xmlns:a16="http://schemas.microsoft.com/office/drawing/2014/main" id="{9B46904E-5328-4031-909A-AD8AA4001263}"/>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a:t>
            </a:r>
            <a:r>
              <a:rPr lang="en-US" altLang="ru-RU" sz="3600" dirty="0">
                <a:solidFill>
                  <a:srgbClr val="FF3300"/>
                </a:solidFill>
              </a:rPr>
              <a:t>20</a:t>
            </a:r>
            <a:endParaRPr lang="ru-RU" altLang="ru-RU" sz="3600" dirty="0">
              <a:solidFill>
                <a:srgbClr val="FF3300"/>
              </a:solidFill>
            </a:endParaRPr>
          </a:p>
        </p:txBody>
      </p:sp>
      <mc:AlternateContent xmlns:mc="http://schemas.openxmlformats.org/markup-compatibility/2006" xmlns:a14="http://schemas.microsoft.com/office/drawing/2010/main">
        <mc:Choice Requires="a14">
          <p:sp>
            <p:nvSpPr>
              <p:cNvPr id="491523" name="Text Box 3">
                <a:extLst>
                  <a:ext uri="{FF2B5EF4-FFF2-40B4-BE49-F238E27FC236}">
                    <a16:creationId xmlns:a16="http://schemas.microsoft.com/office/drawing/2014/main" id="{33771B87-2CFA-4AB1-8254-34F79C914AC1}"/>
                  </a:ext>
                </a:extLst>
              </p:cNvPr>
              <p:cNvSpPr txBox="1">
                <a:spLocks noChangeArrowheads="1"/>
              </p:cNvSpPr>
              <p:nvPr/>
            </p:nvSpPr>
            <p:spPr bwMode="auto">
              <a:xfrm>
                <a:off x="0" y="457200"/>
                <a:ext cx="9144000" cy="13544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Изобразите гипоциклоиду, для которой </a:t>
                </a:r>
                <a:r>
                  <a:rPr lang="en-US" altLang="ru-RU" i="1" dirty="0">
                    <a:cs typeface="Times New Roman" panose="02020603050405020304" pitchFamily="18" charset="0"/>
                  </a:rPr>
                  <a:t>r</a:t>
                </a:r>
                <a:r>
                  <a:rPr lang="ru-RU" altLang="ru-RU" i="1" dirty="0">
                    <a:cs typeface="Times New Roman" panose="02020603050405020304" pitchFamily="18" charset="0"/>
                  </a:rPr>
                  <a:t> = </a:t>
                </a:r>
                <a14:m>
                  <m:oMath xmlns:m="http://schemas.openxmlformats.org/officeDocument/2006/math">
                    <m:f>
                      <m:fPr>
                        <m:ctrlPr>
                          <a:rPr lang="ru-RU" altLang="ru-RU" i="1" smtClean="0">
                            <a:latin typeface="Cambria Math" panose="02040503050406030204" pitchFamily="18" charset="0"/>
                            <a:cs typeface="Times New Roman" panose="02020603050405020304" pitchFamily="18" charset="0"/>
                          </a:rPr>
                        </m:ctrlPr>
                      </m:fPr>
                      <m:num>
                        <m:r>
                          <a:rPr lang="ru-RU" altLang="ru-RU" b="0" i="1" smtClean="0">
                            <a:latin typeface="Cambria Math" panose="02040503050406030204" pitchFamily="18" charset="0"/>
                            <a:cs typeface="Times New Roman" panose="02020603050405020304" pitchFamily="18" charset="0"/>
                          </a:rPr>
                          <m:t>1</m:t>
                        </m:r>
                      </m:num>
                      <m:den>
                        <m:r>
                          <a:rPr lang="ru-RU" altLang="ru-RU" b="0" i="1" smtClean="0">
                            <a:latin typeface="Cambria Math" panose="02040503050406030204" pitchFamily="18" charset="0"/>
                            <a:cs typeface="Times New Roman" panose="02020603050405020304" pitchFamily="18" charset="0"/>
                          </a:rPr>
                          <m:t>3</m:t>
                        </m:r>
                      </m:den>
                    </m:f>
                  </m:oMath>
                </a14:m>
                <a:r>
                  <a:rPr lang="ru-RU" altLang="ru-RU" dirty="0">
                    <a:cs typeface="Times New Roman" panose="02020603050405020304" pitchFamily="18" charset="0"/>
                  </a:rPr>
                  <a:t>. В компьютерной программе </a:t>
                </a:r>
                <a:r>
                  <a:rPr lang="en-US" altLang="ru-RU" dirty="0">
                    <a:cs typeface="Times New Roman" panose="02020603050405020304" pitchFamily="18" charset="0"/>
                  </a:rPr>
                  <a:t>GeoGebra </a:t>
                </a:r>
                <a:r>
                  <a:rPr lang="ru-RU" altLang="ru-RU" dirty="0">
                    <a:cs typeface="Times New Roman" panose="02020603050405020304" pitchFamily="18" charset="0"/>
                  </a:rPr>
                  <a:t>получите эту кривую. Она называется кривой Штейнера</a:t>
                </a:r>
                <a:endParaRPr lang="en-US" altLang="ru-RU" dirty="0">
                  <a:cs typeface="Times New Roman" panose="02020603050405020304" pitchFamily="18" charset="0"/>
                </a:endParaRPr>
              </a:p>
            </p:txBody>
          </p:sp>
        </mc:Choice>
        <mc:Fallback xmlns="">
          <p:sp>
            <p:nvSpPr>
              <p:cNvPr id="491523" name="Text Box 3">
                <a:extLst>
                  <a:ext uri="{FF2B5EF4-FFF2-40B4-BE49-F238E27FC236}">
                    <a16:creationId xmlns:a16="http://schemas.microsoft.com/office/drawing/2014/main" id="{33771B87-2CFA-4AB1-8254-34F79C914AC1}"/>
                  </a:ext>
                </a:extLst>
              </p:cNvPr>
              <p:cNvSpPr txBox="1">
                <a:spLocks noRot="1" noChangeAspect="1" noMove="1" noResize="1" noEditPoints="1" noAdjustHandles="1" noChangeArrowheads="1" noChangeShapeType="1" noTextEdit="1"/>
              </p:cNvSpPr>
              <p:nvPr/>
            </p:nvSpPr>
            <p:spPr bwMode="auto">
              <a:xfrm>
                <a:off x="0" y="457200"/>
                <a:ext cx="9144000" cy="1354410"/>
              </a:xfrm>
              <a:prstGeom prst="rect">
                <a:avLst/>
              </a:prstGeom>
              <a:blipFill>
                <a:blip r:embed="rId3"/>
                <a:stretch>
                  <a:fillRect l="-1000" r="-1000" b="-945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491524" name="Rectangle 4">
            <a:extLst>
              <a:ext uri="{FF2B5EF4-FFF2-40B4-BE49-F238E27FC236}">
                <a16:creationId xmlns:a16="http://schemas.microsoft.com/office/drawing/2014/main" id="{40E01E05-93CC-434F-8AC8-D735BE87B97D}"/>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91525" name="Rectangle 5">
            <a:extLst>
              <a:ext uri="{FF2B5EF4-FFF2-40B4-BE49-F238E27FC236}">
                <a16:creationId xmlns:a16="http://schemas.microsoft.com/office/drawing/2014/main" id="{EEB4582D-C057-4173-B87D-606359CAE70C}"/>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grpSp>
        <p:nvGrpSpPr>
          <p:cNvPr id="6" name="Группа 5">
            <a:extLst>
              <a:ext uri="{FF2B5EF4-FFF2-40B4-BE49-F238E27FC236}">
                <a16:creationId xmlns:a16="http://schemas.microsoft.com/office/drawing/2014/main" id="{0E2DFB9E-D7FC-E8CC-F6BB-CB159B5111FF}"/>
              </a:ext>
            </a:extLst>
          </p:cNvPr>
          <p:cNvGrpSpPr/>
          <p:nvPr/>
        </p:nvGrpSpPr>
        <p:grpSpPr>
          <a:xfrm>
            <a:off x="1619672" y="2276872"/>
            <a:ext cx="4987330" cy="3216275"/>
            <a:chOff x="1619672" y="2276872"/>
            <a:chExt cx="4987330" cy="3216275"/>
          </a:xfrm>
        </p:grpSpPr>
        <p:sp>
          <p:nvSpPr>
            <p:cNvPr id="5" name="Text Box 6">
              <a:extLst>
                <a:ext uri="{FF2B5EF4-FFF2-40B4-BE49-F238E27FC236}">
                  <a16:creationId xmlns:a16="http://schemas.microsoft.com/office/drawing/2014/main" id="{0D070417-2FC0-FC94-AC1A-8E9B7A6FC288}"/>
                </a:ext>
              </a:extLst>
            </p:cNvPr>
            <p:cNvSpPr txBox="1">
              <a:spLocks noChangeArrowheads="1"/>
            </p:cNvSpPr>
            <p:nvPr/>
          </p:nvSpPr>
          <p:spPr bwMode="auto">
            <a:xfrm>
              <a:off x="1619672" y="484353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dirty="0">
                  <a:solidFill>
                    <a:srgbClr val="FF3300"/>
                  </a:solidFill>
                </a:rPr>
                <a:t>Ответ. </a:t>
              </a:r>
              <a:endParaRPr lang="ru-RU" altLang="ru-RU" dirty="0"/>
            </a:p>
          </p:txBody>
        </p:sp>
        <p:pic>
          <p:nvPicPr>
            <p:cNvPr id="4" name="Picture 9">
              <a:extLst>
                <a:ext uri="{FF2B5EF4-FFF2-40B4-BE49-F238E27FC236}">
                  <a16:creationId xmlns:a16="http://schemas.microsoft.com/office/drawing/2014/main" id="{8EFD0280-E2B0-73AF-8202-883C0DA1E9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2276872"/>
              <a:ext cx="3259138" cy="321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0111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a:extLst>
              <a:ext uri="{FF2B5EF4-FFF2-40B4-BE49-F238E27FC236}">
                <a16:creationId xmlns:a16="http://schemas.microsoft.com/office/drawing/2014/main" id="{9B46904E-5328-4031-909A-AD8AA4001263}"/>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a:t>
            </a:r>
            <a:r>
              <a:rPr lang="en-US" altLang="ru-RU" sz="3600" dirty="0">
                <a:solidFill>
                  <a:srgbClr val="FF3300"/>
                </a:solidFill>
              </a:rPr>
              <a:t>21</a:t>
            </a:r>
            <a:endParaRPr lang="ru-RU" altLang="ru-RU" sz="3600" dirty="0">
              <a:solidFill>
                <a:srgbClr val="FF3300"/>
              </a:solidFill>
            </a:endParaRPr>
          </a:p>
        </p:txBody>
      </p:sp>
      <mc:AlternateContent xmlns:mc="http://schemas.openxmlformats.org/markup-compatibility/2006" xmlns:a14="http://schemas.microsoft.com/office/drawing/2010/main">
        <mc:Choice Requires="a14">
          <p:sp>
            <p:nvSpPr>
              <p:cNvPr id="491523" name="Text Box 3">
                <a:extLst>
                  <a:ext uri="{FF2B5EF4-FFF2-40B4-BE49-F238E27FC236}">
                    <a16:creationId xmlns:a16="http://schemas.microsoft.com/office/drawing/2014/main" id="{33771B87-2CFA-4AB1-8254-34F79C914AC1}"/>
                  </a:ext>
                </a:extLst>
              </p:cNvPr>
              <p:cNvSpPr txBox="1">
                <a:spLocks noChangeArrowheads="1"/>
              </p:cNvSpPr>
              <p:nvPr/>
            </p:nvSpPr>
            <p:spPr bwMode="auto">
              <a:xfrm>
                <a:off x="0" y="457200"/>
                <a:ext cx="9144000" cy="101854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2800" dirty="0">
                    <a:cs typeface="Times New Roman" panose="02020603050405020304" pitchFamily="18" charset="0"/>
                  </a:rPr>
                  <a:t>	</a:t>
                </a:r>
                <a:r>
                  <a:rPr lang="ru-RU" altLang="ru-RU" dirty="0">
                    <a:cs typeface="Times New Roman" panose="02020603050405020304" pitchFamily="18" charset="0"/>
                  </a:rPr>
                  <a:t> Изобразите гипоциклоиду, для которой </a:t>
                </a:r>
                <a:r>
                  <a:rPr lang="en-US" altLang="ru-RU" i="1" dirty="0">
                    <a:cs typeface="Times New Roman" panose="02020603050405020304" pitchFamily="18" charset="0"/>
                  </a:rPr>
                  <a:t>r</a:t>
                </a:r>
                <a:r>
                  <a:rPr lang="ru-RU" altLang="ru-RU" i="1" dirty="0">
                    <a:cs typeface="Times New Roman" panose="02020603050405020304" pitchFamily="18" charset="0"/>
                  </a:rPr>
                  <a:t> = </a:t>
                </a:r>
                <a14:m>
                  <m:oMath xmlns:m="http://schemas.openxmlformats.org/officeDocument/2006/math">
                    <m:f>
                      <m:fPr>
                        <m:ctrlPr>
                          <a:rPr lang="ru-RU" altLang="ru-RU" i="1">
                            <a:latin typeface="Cambria Math" panose="02040503050406030204" pitchFamily="18" charset="0"/>
                            <a:cs typeface="Times New Roman" panose="02020603050405020304" pitchFamily="18" charset="0"/>
                          </a:rPr>
                        </m:ctrlPr>
                      </m:fPr>
                      <m:num>
                        <m:r>
                          <a:rPr lang="ru-RU" altLang="ru-RU" b="0" i="1" smtClean="0">
                            <a:latin typeface="Cambria Math" panose="02040503050406030204" pitchFamily="18" charset="0"/>
                            <a:cs typeface="Times New Roman" panose="02020603050405020304" pitchFamily="18" charset="0"/>
                          </a:rPr>
                          <m:t>2</m:t>
                        </m:r>
                      </m:num>
                      <m:den>
                        <m:r>
                          <a:rPr lang="ru-RU" altLang="ru-RU" b="0" i="1" smtClean="0">
                            <a:latin typeface="Cambria Math" panose="02040503050406030204" pitchFamily="18" charset="0"/>
                            <a:cs typeface="Times New Roman" panose="02020603050405020304" pitchFamily="18" charset="0"/>
                          </a:rPr>
                          <m:t>5</m:t>
                        </m:r>
                      </m:den>
                    </m:f>
                  </m:oMath>
                </a14:m>
                <a:r>
                  <a:rPr lang="ru-RU" altLang="ru-RU" dirty="0">
                    <a:cs typeface="Times New Roman" panose="02020603050405020304" pitchFamily="18" charset="0"/>
                  </a:rPr>
                  <a:t>. В компьютерной программе </a:t>
                </a:r>
                <a:r>
                  <a:rPr lang="en-US" altLang="ru-RU" dirty="0">
                    <a:cs typeface="Times New Roman" panose="02020603050405020304" pitchFamily="18" charset="0"/>
                  </a:rPr>
                  <a:t>GeoGebra </a:t>
                </a:r>
                <a:r>
                  <a:rPr lang="ru-RU" altLang="ru-RU" dirty="0">
                    <a:cs typeface="Times New Roman" panose="02020603050405020304" pitchFamily="18" charset="0"/>
                  </a:rPr>
                  <a:t>получите эту кривую. </a:t>
                </a:r>
                <a:endParaRPr lang="en-US" altLang="ru-RU" dirty="0">
                  <a:cs typeface="Times New Roman" panose="02020603050405020304" pitchFamily="18" charset="0"/>
                </a:endParaRPr>
              </a:p>
            </p:txBody>
          </p:sp>
        </mc:Choice>
        <mc:Fallback xmlns="">
          <p:sp>
            <p:nvSpPr>
              <p:cNvPr id="491523" name="Text Box 3">
                <a:extLst>
                  <a:ext uri="{FF2B5EF4-FFF2-40B4-BE49-F238E27FC236}">
                    <a16:creationId xmlns:a16="http://schemas.microsoft.com/office/drawing/2014/main" id="{33771B87-2CFA-4AB1-8254-34F79C914AC1}"/>
                  </a:ext>
                </a:extLst>
              </p:cNvPr>
              <p:cNvSpPr txBox="1">
                <a:spLocks noRot="1" noChangeAspect="1" noMove="1" noResize="1" noEditPoints="1" noAdjustHandles="1" noChangeArrowheads="1" noChangeShapeType="1" noTextEdit="1"/>
              </p:cNvSpPr>
              <p:nvPr/>
            </p:nvSpPr>
            <p:spPr bwMode="auto">
              <a:xfrm>
                <a:off x="0" y="457200"/>
                <a:ext cx="9144000" cy="1018549"/>
              </a:xfrm>
              <a:prstGeom prst="rect">
                <a:avLst/>
              </a:prstGeom>
              <a:blipFill>
                <a:blip r:embed="rId3"/>
                <a:stretch>
                  <a:fillRect l="-1000" r="-1000" b="-1018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491524" name="Rectangle 4">
            <a:extLst>
              <a:ext uri="{FF2B5EF4-FFF2-40B4-BE49-F238E27FC236}">
                <a16:creationId xmlns:a16="http://schemas.microsoft.com/office/drawing/2014/main" id="{40E01E05-93CC-434F-8AC8-D735BE87B97D}"/>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91525" name="Rectangle 5">
            <a:extLst>
              <a:ext uri="{FF2B5EF4-FFF2-40B4-BE49-F238E27FC236}">
                <a16:creationId xmlns:a16="http://schemas.microsoft.com/office/drawing/2014/main" id="{EEB4582D-C057-4173-B87D-606359CAE70C}"/>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grpSp>
        <p:nvGrpSpPr>
          <p:cNvPr id="3" name="Группа 2">
            <a:extLst>
              <a:ext uri="{FF2B5EF4-FFF2-40B4-BE49-F238E27FC236}">
                <a16:creationId xmlns:a16="http://schemas.microsoft.com/office/drawing/2014/main" id="{8B0BBF18-56D7-372A-574B-592039C0FE40}"/>
              </a:ext>
            </a:extLst>
          </p:cNvPr>
          <p:cNvGrpSpPr/>
          <p:nvPr/>
        </p:nvGrpSpPr>
        <p:grpSpPr>
          <a:xfrm>
            <a:off x="1619672" y="1535444"/>
            <a:ext cx="5563344" cy="4162425"/>
            <a:chOff x="1619672" y="1535444"/>
            <a:chExt cx="5563344" cy="4162425"/>
          </a:xfrm>
        </p:grpSpPr>
        <p:sp>
          <p:nvSpPr>
            <p:cNvPr id="5" name="Text Box 6">
              <a:extLst>
                <a:ext uri="{FF2B5EF4-FFF2-40B4-BE49-F238E27FC236}">
                  <a16:creationId xmlns:a16="http://schemas.microsoft.com/office/drawing/2014/main" id="{0D070417-2FC0-FC94-AC1A-8E9B7A6FC288}"/>
                </a:ext>
              </a:extLst>
            </p:cNvPr>
            <p:cNvSpPr txBox="1">
              <a:spLocks noChangeArrowheads="1"/>
            </p:cNvSpPr>
            <p:nvPr/>
          </p:nvSpPr>
          <p:spPr bwMode="auto">
            <a:xfrm>
              <a:off x="1619672" y="484353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dirty="0">
                  <a:solidFill>
                    <a:srgbClr val="FF3300"/>
                  </a:solidFill>
                </a:rPr>
                <a:t>Ответ. </a:t>
              </a:r>
              <a:endParaRPr lang="ru-RU" altLang="ru-RU" dirty="0"/>
            </a:p>
          </p:txBody>
        </p:sp>
        <p:pic>
          <p:nvPicPr>
            <p:cNvPr id="2" name="Picture 12">
              <a:extLst>
                <a:ext uri="{FF2B5EF4-FFF2-40B4-BE49-F238E27FC236}">
                  <a16:creationId xmlns:a16="http://schemas.microsoft.com/office/drawing/2014/main" id="{6597A1D0-69EE-392A-CD3B-14C78F624A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1535444"/>
              <a:ext cx="4267200"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3307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5" name="Text Box 3">
            <a:extLst>
              <a:ext uri="{FF2B5EF4-FFF2-40B4-BE49-F238E27FC236}">
                <a16:creationId xmlns:a16="http://schemas.microsoft.com/office/drawing/2014/main" id="{54A8FFB8-E457-4CF0-A56B-653B138EB845}"/>
              </a:ext>
            </a:extLst>
          </p:cNvPr>
          <p:cNvSpPr txBox="1">
            <a:spLocks noChangeArrowheads="1"/>
          </p:cNvSpPr>
          <p:nvPr/>
        </p:nvSpPr>
        <p:spPr bwMode="auto">
          <a:xfrm>
            <a:off x="0" y="570002"/>
            <a:ext cx="9144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2200" dirty="0">
                <a:cs typeface="Times New Roman" panose="02020603050405020304" pitchFamily="18" charset="0"/>
              </a:rPr>
              <a:t>	Напишите параметрические уравнения удлинённой гипоциклоиды, для которой расстояние от точки до центра катящейся окружности равно </a:t>
            </a:r>
            <a:r>
              <a:rPr lang="en-US" altLang="ru-RU" sz="2200" i="1" dirty="0">
                <a:cs typeface="Times New Roman" panose="02020603050405020304" pitchFamily="18" charset="0"/>
              </a:rPr>
              <a:t>d &gt; </a:t>
            </a:r>
            <a:r>
              <a:rPr lang="en-US" altLang="ru-RU" sz="2200" dirty="0">
                <a:cs typeface="Times New Roman" panose="02020603050405020304" pitchFamily="18" charset="0"/>
              </a:rPr>
              <a:t>1.</a:t>
            </a:r>
            <a:r>
              <a:rPr lang="ru-RU" altLang="ru-RU" sz="2200" dirty="0">
                <a:cs typeface="Times New Roman" panose="02020603050405020304" pitchFamily="18" charset="0"/>
              </a:rPr>
              <a:t> В компьютерной программе </a:t>
            </a:r>
            <a:r>
              <a:rPr lang="en-US" altLang="ru-RU" sz="2200" dirty="0">
                <a:cs typeface="Times New Roman" panose="02020603050405020304" pitchFamily="18" charset="0"/>
              </a:rPr>
              <a:t>GeoGebra </a:t>
            </a:r>
            <a:r>
              <a:rPr lang="ru-RU" altLang="ru-RU" sz="2200" dirty="0">
                <a:cs typeface="Times New Roman" panose="02020603050405020304" pitchFamily="18" charset="0"/>
              </a:rPr>
              <a:t>получите удлинённую гипоциклоиду, для которой </a:t>
            </a:r>
            <a:r>
              <a:rPr lang="en-US" altLang="ru-RU" sz="2200" i="1" dirty="0">
                <a:cs typeface="Times New Roman" panose="02020603050405020304" pitchFamily="18" charset="0"/>
              </a:rPr>
              <a:t>r = </a:t>
            </a:r>
            <a:r>
              <a:rPr lang="en-US" altLang="ru-RU" sz="2200" dirty="0">
                <a:cs typeface="Times New Roman" panose="02020603050405020304" pitchFamily="18" charset="0"/>
              </a:rPr>
              <a:t>0,25, </a:t>
            </a:r>
            <a:r>
              <a:rPr lang="en-US" altLang="ru-RU" sz="2200" i="1" dirty="0">
                <a:cs typeface="Times New Roman" panose="02020603050405020304" pitchFamily="18" charset="0"/>
              </a:rPr>
              <a:t>d = </a:t>
            </a:r>
            <a:r>
              <a:rPr lang="en-US" altLang="ru-RU" sz="2200" dirty="0">
                <a:cs typeface="Times New Roman" panose="02020603050405020304" pitchFamily="18" charset="0"/>
              </a:rPr>
              <a:t>0,5. </a:t>
            </a:r>
            <a:r>
              <a:rPr lang="ru-RU" altLang="ru-RU" sz="2200" dirty="0">
                <a:cs typeface="Times New Roman" panose="02020603050405020304" pitchFamily="18" charset="0"/>
              </a:rPr>
              <a:t>Какая это кривая?</a:t>
            </a:r>
            <a:endParaRPr lang="en-US" altLang="ru-RU" sz="2200" dirty="0">
              <a:cs typeface="Times New Roman" panose="02020603050405020304" pitchFamily="18" charset="0"/>
            </a:endParaRPr>
          </a:p>
        </p:txBody>
      </p:sp>
      <p:sp>
        <p:nvSpPr>
          <p:cNvPr id="489476" name="Rectangle 4">
            <a:extLst>
              <a:ext uri="{FF2B5EF4-FFF2-40B4-BE49-F238E27FC236}">
                <a16:creationId xmlns:a16="http://schemas.microsoft.com/office/drawing/2014/main" id="{84DE1FDD-FE14-4F2B-87CE-1ED6B925DD04}"/>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89477" name="Rectangle 5">
            <a:extLst>
              <a:ext uri="{FF2B5EF4-FFF2-40B4-BE49-F238E27FC236}">
                <a16:creationId xmlns:a16="http://schemas.microsoft.com/office/drawing/2014/main" id="{8B4F53C4-56E3-4675-B7FC-F6B40B01A9FF}"/>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3" name="Rectangle 2">
            <a:extLst>
              <a:ext uri="{FF2B5EF4-FFF2-40B4-BE49-F238E27FC236}">
                <a16:creationId xmlns:a16="http://schemas.microsoft.com/office/drawing/2014/main" id="{913B00A7-4C77-EC2F-709B-B61B5E833611}"/>
              </a:ext>
            </a:extLst>
          </p:cNvPr>
          <p:cNvSpPr txBox="1">
            <a:spLocks noChangeArrowheads="1"/>
          </p:cNvSpPr>
          <p:nvPr/>
        </p:nvSpPr>
        <p:spPr bwMode="auto">
          <a:xfrm>
            <a:off x="68580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r>
              <a:rPr lang="ru-RU" altLang="ru-RU" sz="3600" dirty="0">
                <a:solidFill>
                  <a:srgbClr val="FF3300"/>
                </a:solidFill>
              </a:rPr>
              <a:t>Упражнение </a:t>
            </a:r>
            <a:r>
              <a:rPr lang="en-US" altLang="ru-RU" sz="3600" dirty="0">
                <a:solidFill>
                  <a:srgbClr val="FF3300"/>
                </a:solidFill>
              </a:rPr>
              <a:t>22</a:t>
            </a:r>
            <a:endParaRPr lang="ru-RU" altLang="ru-RU" sz="3600" dirty="0">
              <a:solidFill>
                <a:srgbClr val="FF3300"/>
              </a:solidFill>
            </a:endParaRPr>
          </a:p>
        </p:txBody>
      </p:sp>
      <p:grpSp>
        <p:nvGrpSpPr>
          <p:cNvPr id="5" name="Группа 4">
            <a:extLst>
              <a:ext uri="{FF2B5EF4-FFF2-40B4-BE49-F238E27FC236}">
                <a16:creationId xmlns:a16="http://schemas.microsoft.com/office/drawing/2014/main" id="{FB883591-3F9B-E7A5-902A-15694FC6E824}"/>
              </a:ext>
            </a:extLst>
          </p:cNvPr>
          <p:cNvGrpSpPr/>
          <p:nvPr/>
        </p:nvGrpSpPr>
        <p:grpSpPr>
          <a:xfrm>
            <a:off x="0" y="2272894"/>
            <a:ext cx="9144000" cy="4259389"/>
            <a:chOff x="0" y="2272894"/>
            <a:chExt cx="9144000" cy="4259389"/>
          </a:xfrm>
        </p:grpSpPr>
        <p:grpSp>
          <p:nvGrpSpPr>
            <p:cNvPr id="8" name="Группа 7">
              <a:extLst>
                <a:ext uri="{FF2B5EF4-FFF2-40B4-BE49-F238E27FC236}">
                  <a16:creationId xmlns:a16="http://schemas.microsoft.com/office/drawing/2014/main" id="{4D8D103D-67E0-4895-61C5-B1A3317C3833}"/>
                </a:ext>
              </a:extLst>
            </p:cNvPr>
            <p:cNvGrpSpPr/>
            <p:nvPr/>
          </p:nvGrpSpPr>
          <p:grpSpPr>
            <a:xfrm>
              <a:off x="0" y="2272894"/>
              <a:ext cx="9144000" cy="3636346"/>
              <a:chOff x="0" y="2272894"/>
              <a:chExt cx="9144000" cy="3636346"/>
            </a:xfrm>
          </p:grpSpPr>
          <mc:AlternateContent xmlns:mc="http://schemas.openxmlformats.org/markup-compatibility/2006" xmlns:a14="http://schemas.microsoft.com/office/drawing/2010/main">
            <mc:Choice Requires="a14">
              <p:sp>
                <p:nvSpPr>
                  <p:cNvPr id="489488" name="Text Box 16">
                    <a:extLst>
                      <a:ext uri="{FF2B5EF4-FFF2-40B4-BE49-F238E27FC236}">
                        <a16:creationId xmlns:a16="http://schemas.microsoft.com/office/drawing/2014/main" id="{456CE7B1-E54B-440B-929A-1C3CF1B012BA}"/>
                      </a:ext>
                    </a:extLst>
                  </p:cNvPr>
                  <p:cNvSpPr txBox="1">
                    <a:spLocks noChangeArrowheads="1"/>
                  </p:cNvSpPr>
                  <p:nvPr/>
                </p:nvSpPr>
                <p:spPr bwMode="auto">
                  <a:xfrm>
                    <a:off x="0" y="2272894"/>
                    <a:ext cx="9144000" cy="77886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just">
                      <a:spcBef>
                        <a:spcPct val="50000"/>
                      </a:spcBef>
                    </a:pPr>
                    <a:r>
                      <a:rPr lang="ru-RU" altLang="ru-RU" sz="2000" dirty="0">
                        <a:solidFill>
                          <a:srgbClr val="FF0000"/>
                        </a:solidFill>
                      </a:rPr>
                      <a:t>Ответ: </a:t>
                    </a:r>
                    <a14:m>
                      <m:oMath xmlns:m="http://schemas.openxmlformats.org/officeDocument/2006/math">
                        <m:d>
                          <m:dPr>
                            <m:begChr m:val="{"/>
                            <m:endChr m:val=""/>
                            <m:ctrlPr>
                              <a:rPr lang="ru-RU" altLang="ru-RU" sz="2000" i="1">
                                <a:latin typeface="Cambria Math" panose="02040503050406030204" pitchFamily="18" charset="0"/>
                              </a:rPr>
                            </m:ctrlPr>
                          </m:dPr>
                          <m:e>
                            <m:eqArr>
                              <m:eqArrPr>
                                <m:ctrlPr>
                                  <a:rPr lang="ru-RU" altLang="ru-RU" sz="2000" i="1">
                                    <a:latin typeface="Cambria Math" panose="02040503050406030204" pitchFamily="18" charset="0"/>
                                  </a:rPr>
                                </m:ctrlPr>
                              </m:eqArrPr>
                              <m:e>
                                <m:r>
                                  <a:rPr lang="en-US" altLang="ru-RU" sz="2000" i="1">
                                    <a:latin typeface="Cambria Math" panose="02040503050406030204" pitchFamily="18" charset="0"/>
                                  </a:rPr>
                                  <m:t>𝑥</m:t>
                                </m:r>
                                <m:r>
                                  <a:rPr lang="en-US" altLang="ru-RU" sz="2000" i="1">
                                    <a:latin typeface="Cambria Math" panose="02040503050406030204" pitchFamily="18" charset="0"/>
                                  </a:rPr>
                                  <m:t>=</m:t>
                                </m:r>
                                <m:d>
                                  <m:dPr>
                                    <m:ctrlPr>
                                      <a:rPr lang="en-US" altLang="ru-RU" sz="2000" i="1">
                                        <a:latin typeface="Cambria Math" panose="02040503050406030204" pitchFamily="18" charset="0"/>
                                      </a:rPr>
                                    </m:ctrlPr>
                                  </m:dPr>
                                  <m:e>
                                    <m:r>
                                      <a:rPr lang="en-US" altLang="ru-RU" sz="2000" i="1">
                                        <a:latin typeface="Cambria Math" panose="02040503050406030204" pitchFamily="18" charset="0"/>
                                      </a:rPr>
                                      <m:t>1−</m:t>
                                    </m:r>
                                    <m:r>
                                      <a:rPr lang="en-US" altLang="ru-RU" sz="2000" i="1">
                                        <a:latin typeface="Cambria Math" panose="02040503050406030204" pitchFamily="18" charset="0"/>
                                      </a:rPr>
                                      <m:t>𝑟</m:t>
                                    </m:r>
                                  </m:e>
                                </m:d>
                                <m:func>
                                  <m:funcPr>
                                    <m:ctrlPr>
                                      <a:rPr lang="en-US" altLang="ru-RU" sz="2000" i="1">
                                        <a:latin typeface="Cambria Math" panose="02040503050406030204" pitchFamily="18" charset="0"/>
                                      </a:rPr>
                                    </m:ctrlPr>
                                  </m:funcPr>
                                  <m:fName>
                                    <m:r>
                                      <m:rPr>
                                        <m:sty m:val="p"/>
                                      </m:rPr>
                                      <a:rPr lang="en-US" altLang="ru-RU" sz="2000">
                                        <a:latin typeface="Cambria Math" panose="02040503050406030204" pitchFamily="18" charset="0"/>
                                      </a:rPr>
                                      <m:t>cos</m:t>
                                    </m:r>
                                  </m:fName>
                                  <m:e>
                                    <m:r>
                                      <a:rPr lang="en-US" altLang="ru-RU" sz="2000" i="1">
                                        <a:latin typeface="Cambria Math" panose="02040503050406030204" pitchFamily="18" charset="0"/>
                                      </a:rPr>
                                      <m:t>𝑟𝑡</m:t>
                                    </m:r>
                                  </m:e>
                                </m:func>
                                <m:r>
                                  <a:rPr lang="en-US" altLang="ru-RU" sz="2000" i="1">
                                    <a:latin typeface="Cambria Math" panose="02040503050406030204" pitchFamily="18" charset="0"/>
                                  </a:rPr>
                                  <m:t>+</m:t>
                                </m:r>
                                <m:r>
                                  <a:rPr lang="en-US" altLang="ru-RU" sz="2000" b="0" i="1" smtClean="0">
                                    <a:latin typeface="Cambria Math" panose="02040503050406030204" pitchFamily="18" charset="0"/>
                                  </a:rPr>
                                  <m:t>𝑑</m:t>
                                </m:r>
                                <m:func>
                                  <m:funcPr>
                                    <m:ctrlPr>
                                      <a:rPr lang="en-US" altLang="ru-RU" sz="2000" i="1">
                                        <a:latin typeface="Cambria Math" panose="02040503050406030204" pitchFamily="18" charset="0"/>
                                        <a:ea typeface="Cambria Math" panose="02040503050406030204" pitchFamily="18" charset="0"/>
                                      </a:rPr>
                                    </m:ctrlPr>
                                  </m:funcPr>
                                  <m:fName>
                                    <m:r>
                                      <m:rPr>
                                        <m:sty m:val="p"/>
                                      </m:rPr>
                                      <a:rPr lang="en-US" altLang="ru-RU" sz="2000">
                                        <a:latin typeface="Cambria Math" panose="02040503050406030204" pitchFamily="18" charset="0"/>
                                        <a:ea typeface="Cambria Math" panose="02040503050406030204" pitchFamily="18" charset="0"/>
                                      </a:rPr>
                                      <m:t>cos</m:t>
                                    </m:r>
                                  </m:fName>
                                  <m:e>
                                    <m:d>
                                      <m:dPr>
                                        <m:ctrlPr>
                                          <a:rPr lang="en-US" altLang="ru-RU" sz="2000" i="1">
                                            <a:latin typeface="Cambria Math" panose="02040503050406030204" pitchFamily="18" charset="0"/>
                                            <a:ea typeface="Cambria Math" panose="02040503050406030204" pitchFamily="18" charset="0"/>
                                          </a:rPr>
                                        </m:ctrlPr>
                                      </m:dPr>
                                      <m:e>
                                        <m:r>
                                          <a:rPr lang="en-US" altLang="ru-RU" sz="2000" i="1">
                                            <a:latin typeface="Cambria Math" panose="02040503050406030204" pitchFamily="18" charset="0"/>
                                            <a:ea typeface="Cambria Math" panose="02040503050406030204" pitchFamily="18" charset="0"/>
                                          </a:rPr>
                                          <m:t>𝑡</m:t>
                                        </m:r>
                                        <m:r>
                                          <a:rPr lang="en-US" altLang="ru-RU" sz="2000" i="1">
                                            <a:latin typeface="Cambria Math" panose="02040503050406030204" pitchFamily="18" charset="0"/>
                                            <a:ea typeface="Cambria Math" panose="02040503050406030204" pitchFamily="18" charset="0"/>
                                          </a:rPr>
                                          <m:t>−</m:t>
                                        </m:r>
                                        <m:r>
                                          <a:rPr lang="en-US" altLang="ru-RU" sz="2000" i="1">
                                            <a:latin typeface="Cambria Math" panose="02040503050406030204" pitchFamily="18" charset="0"/>
                                            <a:ea typeface="Cambria Math" panose="02040503050406030204" pitchFamily="18" charset="0"/>
                                          </a:rPr>
                                          <m:t>𝑟𝑡</m:t>
                                        </m:r>
                                      </m:e>
                                    </m:d>
                                    <m:r>
                                      <a:rPr lang="en-US" altLang="ru-RU" sz="2000" i="1">
                                        <a:latin typeface="Cambria Math" panose="02040503050406030204" pitchFamily="18" charset="0"/>
                                        <a:ea typeface="Cambria Math" panose="02040503050406030204" pitchFamily="18" charset="0"/>
                                      </a:rPr>
                                      <m:t>,</m:t>
                                    </m:r>
                                  </m:e>
                                </m:func>
                              </m:e>
                              <m:e>
                                <m:r>
                                  <a:rPr lang="en-US" altLang="ru-RU" sz="2000" i="1">
                                    <a:latin typeface="Cambria Math" panose="02040503050406030204" pitchFamily="18" charset="0"/>
                                  </a:rPr>
                                  <m:t>𝑦</m:t>
                                </m:r>
                                <m:r>
                                  <a:rPr lang="en-US" altLang="ru-RU" sz="2000" i="1">
                                    <a:latin typeface="Cambria Math" panose="02040503050406030204" pitchFamily="18" charset="0"/>
                                  </a:rPr>
                                  <m:t>=</m:t>
                                </m:r>
                                <m:d>
                                  <m:dPr>
                                    <m:ctrlPr>
                                      <a:rPr lang="en-US" altLang="ru-RU" sz="2000" i="1">
                                        <a:latin typeface="Cambria Math" panose="02040503050406030204" pitchFamily="18" charset="0"/>
                                      </a:rPr>
                                    </m:ctrlPr>
                                  </m:dPr>
                                  <m:e>
                                    <m:r>
                                      <a:rPr lang="en-US" altLang="ru-RU" sz="2000" i="1">
                                        <a:latin typeface="Cambria Math" panose="02040503050406030204" pitchFamily="18" charset="0"/>
                                      </a:rPr>
                                      <m:t>1−</m:t>
                                    </m:r>
                                    <m:r>
                                      <a:rPr lang="en-US" altLang="ru-RU" sz="2000" i="1">
                                        <a:latin typeface="Cambria Math" panose="02040503050406030204" pitchFamily="18" charset="0"/>
                                      </a:rPr>
                                      <m:t>𝑟</m:t>
                                    </m:r>
                                  </m:e>
                                </m:d>
                                <m:func>
                                  <m:funcPr>
                                    <m:ctrlPr>
                                      <a:rPr lang="en-US" altLang="ru-RU" sz="2000" i="1">
                                        <a:latin typeface="Cambria Math" panose="02040503050406030204" pitchFamily="18" charset="0"/>
                                      </a:rPr>
                                    </m:ctrlPr>
                                  </m:funcPr>
                                  <m:fName>
                                    <m:r>
                                      <m:rPr>
                                        <m:sty m:val="p"/>
                                      </m:rPr>
                                      <a:rPr lang="en-US" altLang="ru-RU" sz="2000">
                                        <a:latin typeface="Cambria Math" panose="02040503050406030204" pitchFamily="18" charset="0"/>
                                      </a:rPr>
                                      <m:t>sin</m:t>
                                    </m:r>
                                  </m:fName>
                                  <m:e>
                                    <m:r>
                                      <a:rPr lang="en-US" altLang="ru-RU" sz="2000" i="1">
                                        <a:latin typeface="Cambria Math" panose="02040503050406030204" pitchFamily="18" charset="0"/>
                                      </a:rPr>
                                      <m:t>𝑟𝑡</m:t>
                                    </m:r>
                                  </m:e>
                                </m:func>
                                <m:r>
                                  <a:rPr lang="ru-RU" altLang="ru-RU" sz="2000" i="1">
                                    <a:latin typeface="Cambria Math" panose="02040503050406030204" pitchFamily="18" charset="0"/>
                                  </a:rPr>
                                  <m:t>−</m:t>
                                </m:r>
                                <m:r>
                                  <a:rPr lang="en-US" altLang="ru-RU" sz="2000" b="0" i="1" smtClean="0">
                                    <a:latin typeface="Cambria Math" panose="02040503050406030204" pitchFamily="18" charset="0"/>
                                  </a:rPr>
                                  <m:t>𝑑</m:t>
                                </m:r>
                                <m:func>
                                  <m:funcPr>
                                    <m:ctrlPr>
                                      <a:rPr lang="en-US" altLang="ru-RU" sz="2000" i="1">
                                        <a:latin typeface="Cambria Math" panose="02040503050406030204" pitchFamily="18" charset="0"/>
                                        <a:ea typeface="Cambria Math" panose="02040503050406030204" pitchFamily="18" charset="0"/>
                                      </a:rPr>
                                    </m:ctrlPr>
                                  </m:funcPr>
                                  <m:fName>
                                    <m:r>
                                      <m:rPr>
                                        <m:sty m:val="p"/>
                                      </m:rPr>
                                      <a:rPr lang="en-US" altLang="ru-RU" sz="2000">
                                        <a:latin typeface="Cambria Math" panose="02040503050406030204" pitchFamily="18" charset="0"/>
                                        <a:ea typeface="Cambria Math" panose="02040503050406030204" pitchFamily="18" charset="0"/>
                                      </a:rPr>
                                      <m:t>sin</m:t>
                                    </m:r>
                                  </m:fName>
                                  <m:e>
                                    <m:d>
                                      <m:dPr>
                                        <m:ctrlPr>
                                          <a:rPr lang="en-US" altLang="ru-RU" sz="2000" i="1">
                                            <a:latin typeface="Cambria Math" panose="02040503050406030204" pitchFamily="18" charset="0"/>
                                            <a:ea typeface="Cambria Math" panose="02040503050406030204" pitchFamily="18" charset="0"/>
                                          </a:rPr>
                                        </m:ctrlPr>
                                      </m:dPr>
                                      <m:e>
                                        <m:r>
                                          <a:rPr lang="en-US" altLang="ru-RU" sz="2000" i="1">
                                            <a:latin typeface="Cambria Math" panose="02040503050406030204" pitchFamily="18" charset="0"/>
                                            <a:ea typeface="Cambria Math" panose="02040503050406030204" pitchFamily="18" charset="0"/>
                                          </a:rPr>
                                          <m:t>𝑡</m:t>
                                        </m:r>
                                        <m:r>
                                          <a:rPr lang="en-US" altLang="ru-RU" sz="2000" i="1">
                                            <a:latin typeface="Cambria Math" panose="02040503050406030204" pitchFamily="18" charset="0"/>
                                            <a:ea typeface="Cambria Math" panose="02040503050406030204" pitchFamily="18" charset="0"/>
                                          </a:rPr>
                                          <m:t>−</m:t>
                                        </m:r>
                                        <m:r>
                                          <a:rPr lang="en-US" altLang="ru-RU" sz="2000" i="1">
                                            <a:latin typeface="Cambria Math" panose="02040503050406030204" pitchFamily="18" charset="0"/>
                                            <a:ea typeface="Cambria Math" panose="02040503050406030204" pitchFamily="18" charset="0"/>
                                          </a:rPr>
                                          <m:t>𝑟𝑡</m:t>
                                        </m:r>
                                      </m:e>
                                    </m:d>
                                    <m:r>
                                      <a:rPr lang="en-US" altLang="ru-RU" sz="2000" i="1">
                                        <a:latin typeface="Cambria Math" panose="02040503050406030204" pitchFamily="18" charset="0"/>
                                        <a:ea typeface="Cambria Math" panose="02040503050406030204" pitchFamily="18" charset="0"/>
                                      </a:rPr>
                                      <m:t>.</m:t>
                                    </m:r>
                                  </m:e>
                                </m:func>
                              </m:e>
                            </m:eqArr>
                          </m:e>
                        </m:d>
                      </m:oMath>
                    </a14:m>
                    <a:endParaRPr lang="ru-RU" altLang="ru-RU" sz="2000" dirty="0">
                      <a:cs typeface="Times New Roman" panose="02020603050405020304" pitchFamily="18" charset="0"/>
                    </a:endParaRPr>
                  </a:p>
                </p:txBody>
              </p:sp>
            </mc:Choice>
            <mc:Fallback xmlns="">
              <p:sp>
                <p:nvSpPr>
                  <p:cNvPr id="489488" name="Text Box 16">
                    <a:extLst>
                      <a:ext uri="{FF2B5EF4-FFF2-40B4-BE49-F238E27FC236}">
                        <a16:creationId xmlns:a16="http://schemas.microsoft.com/office/drawing/2014/main" id="{456CE7B1-E54B-440B-929A-1C3CF1B012BA}"/>
                      </a:ext>
                    </a:extLst>
                  </p:cNvPr>
                  <p:cNvSpPr txBox="1">
                    <a:spLocks noRot="1" noChangeAspect="1" noMove="1" noResize="1" noEditPoints="1" noAdjustHandles="1" noChangeArrowheads="1" noChangeShapeType="1" noTextEdit="1"/>
                  </p:cNvSpPr>
                  <p:nvPr/>
                </p:nvSpPr>
                <p:spPr bwMode="auto">
                  <a:xfrm>
                    <a:off x="0" y="2272894"/>
                    <a:ext cx="9144000" cy="778868"/>
                  </a:xfrm>
                  <a:prstGeom prst="rect">
                    <a:avLst/>
                  </a:prstGeom>
                  <a:blipFill>
                    <a:blip r:embed="rId3"/>
                    <a:stretch>
                      <a:fillRect l="-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7" name="Text Box 16">
                <a:extLst>
                  <a:ext uri="{FF2B5EF4-FFF2-40B4-BE49-F238E27FC236}">
                    <a16:creationId xmlns:a16="http://schemas.microsoft.com/office/drawing/2014/main" id="{584B275A-547E-A490-AE89-60A3BE077DE6}"/>
                  </a:ext>
                </a:extLst>
              </p:cNvPr>
              <p:cNvSpPr txBox="1">
                <a:spLocks noChangeArrowheads="1"/>
              </p:cNvSpPr>
              <p:nvPr/>
            </p:nvSpPr>
            <p:spPr bwMode="auto">
              <a:xfrm>
                <a:off x="0" y="5509130"/>
                <a:ext cx="34918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2000" dirty="0">
                    <a:solidFill>
                      <a:srgbClr val="FF0000"/>
                    </a:solidFill>
                    <a:cs typeface="Times New Roman" panose="02020603050405020304" pitchFamily="18" charset="0"/>
                  </a:rPr>
                  <a:t>Удлинённая астроида</a:t>
                </a:r>
                <a:endParaRPr lang="ru-RU" altLang="ru-RU" sz="2000" dirty="0">
                  <a:cs typeface="Times New Roman" panose="02020603050405020304" pitchFamily="18" charset="0"/>
                </a:endParaRPr>
              </a:p>
            </p:txBody>
          </p:sp>
        </p:grpSp>
        <p:pic>
          <p:nvPicPr>
            <p:cNvPr id="4" name="Рисунок 3">
              <a:extLst>
                <a:ext uri="{FF2B5EF4-FFF2-40B4-BE49-F238E27FC236}">
                  <a16:creationId xmlns:a16="http://schemas.microsoft.com/office/drawing/2014/main" id="{A4378FFF-F8E0-E697-DC3D-7BB2D414C902}"/>
                </a:ext>
              </a:extLst>
            </p:cNvPr>
            <p:cNvPicPr>
              <a:picLocks noChangeAspect="1"/>
            </p:cNvPicPr>
            <p:nvPr/>
          </p:nvPicPr>
          <p:blipFill>
            <a:blip r:embed="rId4"/>
            <a:stretch>
              <a:fillRect/>
            </a:stretch>
          </p:blipFill>
          <p:spPr>
            <a:xfrm>
              <a:off x="3203848" y="3173145"/>
              <a:ext cx="4464496" cy="3359138"/>
            </a:xfrm>
            <a:prstGeom prst="rect">
              <a:avLst/>
            </a:prstGeom>
          </p:spPr>
        </p:pic>
      </p:grpSp>
    </p:spTree>
    <p:extLst>
      <p:ext uri="{BB962C8B-B14F-4D97-AF65-F5344CB8AC3E}">
        <p14:creationId xmlns:p14="http://schemas.microsoft.com/office/powerpoint/2010/main" val="107354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5" name="Text Box 3">
            <a:extLst>
              <a:ext uri="{FF2B5EF4-FFF2-40B4-BE49-F238E27FC236}">
                <a16:creationId xmlns:a16="http://schemas.microsoft.com/office/drawing/2014/main" id="{54A8FFB8-E457-4CF0-A56B-653B138EB845}"/>
              </a:ext>
            </a:extLst>
          </p:cNvPr>
          <p:cNvSpPr txBox="1">
            <a:spLocks noChangeArrowheads="1"/>
          </p:cNvSpPr>
          <p:nvPr/>
        </p:nvSpPr>
        <p:spPr bwMode="auto">
          <a:xfrm>
            <a:off x="0" y="570002"/>
            <a:ext cx="9144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2200" dirty="0">
                <a:cs typeface="Times New Roman" panose="02020603050405020304" pitchFamily="18" charset="0"/>
              </a:rPr>
              <a:t>	Напишите параметрические уравнения укороченной эпициклоиды, для которой расстояние от точки до центра катящейся окружности равно </a:t>
            </a:r>
            <a:r>
              <a:rPr lang="en-US" altLang="ru-RU" sz="2200" i="1" dirty="0">
                <a:cs typeface="Times New Roman" panose="02020603050405020304" pitchFamily="18" charset="0"/>
              </a:rPr>
              <a:t>d &lt; </a:t>
            </a:r>
            <a:r>
              <a:rPr lang="en-US" altLang="ru-RU" sz="2200" dirty="0">
                <a:cs typeface="Times New Roman" panose="02020603050405020304" pitchFamily="18" charset="0"/>
              </a:rPr>
              <a:t>1.</a:t>
            </a:r>
            <a:r>
              <a:rPr lang="ru-RU" altLang="ru-RU" sz="2200" dirty="0">
                <a:cs typeface="Times New Roman" panose="02020603050405020304" pitchFamily="18" charset="0"/>
              </a:rPr>
              <a:t> В компьютерной программе </a:t>
            </a:r>
            <a:r>
              <a:rPr lang="en-US" altLang="ru-RU" sz="2200" dirty="0">
                <a:cs typeface="Times New Roman" panose="02020603050405020304" pitchFamily="18" charset="0"/>
              </a:rPr>
              <a:t>GeoGebra </a:t>
            </a:r>
            <a:r>
              <a:rPr lang="ru-RU" altLang="ru-RU" sz="2200" dirty="0">
                <a:cs typeface="Times New Roman" panose="02020603050405020304" pitchFamily="18" charset="0"/>
              </a:rPr>
              <a:t>получите удлинённую эпициклоиду, для которой </a:t>
            </a:r>
            <a:r>
              <a:rPr lang="en-US" altLang="ru-RU" sz="2200" i="1" dirty="0">
                <a:cs typeface="Times New Roman" panose="02020603050405020304" pitchFamily="18" charset="0"/>
              </a:rPr>
              <a:t>r = </a:t>
            </a:r>
            <a:r>
              <a:rPr lang="en-US" altLang="ru-RU" sz="2200" dirty="0">
                <a:cs typeface="Times New Roman" panose="02020603050405020304" pitchFamily="18" charset="0"/>
              </a:rPr>
              <a:t>0,25, </a:t>
            </a:r>
            <a:r>
              <a:rPr lang="en-US" altLang="ru-RU" sz="2200" i="1" dirty="0">
                <a:cs typeface="Times New Roman" panose="02020603050405020304" pitchFamily="18" charset="0"/>
              </a:rPr>
              <a:t>d = </a:t>
            </a:r>
            <a:r>
              <a:rPr lang="en-US" altLang="ru-RU" sz="2200" dirty="0">
                <a:cs typeface="Times New Roman" panose="02020603050405020304" pitchFamily="18" charset="0"/>
              </a:rPr>
              <a:t>0,1. </a:t>
            </a:r>
            <a:r>
              <a:rPr lang="ru-RU" altLang="ru-RU" sz="2200" dirty="0">
                <a:cs typeface="Times New Roman" panose="02020603050405020304" pitchFamily="18" charset="0"/>
              </a:rPr>
              <a:t>Какая это кривая?</a:t>
            </a:r>
            <a:endParaRPr lang="en-US" altLang="ru-RU" sz="2200" dirty="0">
              <a:cs typeface="Times New Roman" panose="02020603050405020304" pitchFamily="18" charset="0"/>
            </a:endParaRPr>
          </a:p>
        </p:txBody>
      </p:sp>
      <p:sp>
        <p:nvSpPr>
          <p:cNvPr id="489476" name="Rectangle 4">
            <a:extLst>
              <a:ext uri="{FF2B5EF4-FFF2-40B4-BE49-F238E27FC236}">
                <a16:creationId xmlns:a16="http://schemas.microsoft.com/office/drawing/2014/main" id="{84DE1FDD-FE14-4F2B-87CE-1ED6B925DD04}"/>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89477" name="Rectangle 5">
            <a:extLst>
              <a:ext uri="{FF2B5EF4-FFF2-40B4-BE49-F238E27FC236}">
                <a16:creationId xmlns:a16="http://schemas.microsoft.com/office/drawing/2014/main" id="{8B4F53C4-56E3-4675-B7FC-F6B40B01A9FF}"/>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3" name="Rectangle 2">
            <a:extLst>
              <a:ext uri="{FF2B5EF4-FFF2-40B4-BE49-F238E27FC236}">
                <a16:creationId xmlns:a16="http://schemas.microsoft.com/office/drawing/2014/main" id="{913B00A7-4C77-EC2F-709B-B61B5E833611}"/>
              </a:ext>
            </a:extLst>
          </p:cNvPr>
          <p:cNvSpPr txBox="1">
            <a:spLocks noChangeArrowheads="1"/>
          </p:cNvSpPr>
          <p:nvPr/>
        </p:nvSpPr>
        <p:spPr bwMode="auto">
          <a:xfrm>
            <a:off x="68580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r>
              <a:rPr lang="ru-RU" altLang="ru-RU" sz="3600" dirty="0">
                <a:solidFill>
                  <a:srgbClr val="FF3300"/>
                </a:solidFill>
              </a:rPr>
              <a:t>Упражнение </a:t>
            </a:r>
            <a:r>
              <a:rPr lang="en-US" altLang="ru-RU" sz="3600" dirty="0">
                <a:solidFill>
                  <a:srgbClr val="FF3300"/>
                </a:solidFill>
              </a:rPr>
              <a:t>23</a:t>
            </a:r>
            <a:endParaRPr lang="ru-RU" altLang="ru-RU" sz="3600" dirty="0">
              <a:solidFill>
                <a:srgbClr val="FF3300"/>
              </a:solidFill>
            </a:endParaRPr>
          </a:p>
        </p:txBody>
      </p:sp>
      <p:grpSp>
        <p:nvGrpSpPr>
          <p:cNvPr id="9" name="Группа 8">
            <a:extLst>
              <a:ext uri="{FF2B5EF4-FFF2-40B4-BE49-F238E27FC236}">
                <a16:creationId xmlns:a16="http://schemas.microsoft.com/office/drawing/2014/main" id="{041576A7-2E11-6419-6BCB-1149D0A1695F}"/>
              </a:ext>
            </a:extLst>
          </p:cNvPr>
          <p:cNvGrpSpPr/>
          <p:nvPr/>
        </p:nvGrpSpPr>
        <p:grpSpPr>
          <a:xfrm>
            <a:off x="0" y="2272894"/>
            <a:ext cx="9144000" cy="4254661"/>
            <a:chOff x="0" y="2272894"/>
            <a:chExt cx="9144000" cy="4254661"/>
          </a:xfrm>
        </p:grpSpPr>
        <p:grpSp>
          <p:nvGrpSpPr>
            <p:cNvPr id="8" name="Группа 7">
              <a:extLst>
                <a:ext uri="{FF2B5EF4-FFF2-40B4-BE49-F238E27FC236}">
                  <a16:creationId xmlns:a16="http://schemas.microsoft.com/office/drawing/2014/main" id="{4D8D103D-67E0-4895-61C5-B1A3317C3833}"/>
                </a:ext>
              </a:extLst>
            </p:cNvPr>
            <p:cNvGrpSpPr/>
            <p:nvPr/>
          </p:nvGrpSpPr>
          <p:grpSpPr>
            <a:xfrm>
              <a:off x="0" y="2272894"/>
              <a:ext cx="9144000" cy="3636346"/>
              <a:chOff x="0" y="2272894"/>
              <a:chExt cx="9144000" cy="3636346"/>
            </a:xfrm>
          </p:grpSpPr>
          <mc:AlternateContent xmlns:mc="http://schemas.openxmlformats.org/markup-compatibility/2006" xmlns:a14="http://schemas.microsoft.com/office/drawing/2010/main">
            <mc:Choice Requires="a14">
              <p:sp>
                <p:nvSpPr>
                  <p:cNvPr id="489488" name="Text Box 16">
                    <a:extLst>
                      <a:ext uri="{FF2B5EF4-FFF2-40B4-BE49-F238E27FC236}">
                        <a16:creationId xmlns:a16="http://schemas.microsoft.com/office/drawing/2014/main" id="{456CE7B1-E54B-440B-929A-1C3CF1B012BA}"/>
                      </a:ext>
                    </a:extLst>
                  </p:cNvPr>
                  <p:cNvSpPr txBox="1">
                    <a:spLocks noChangeArrowheads="1"/>
                  </p:cNvSpPr>
                  <p:nvPr/>
                </p:nvSpPr>
                <p:spPr bwMode="auto">
                  <a:xfrm>
                    <a:off x="0" y="2272894"/>
                    <a:ext cx="9144000" cy="77886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just">
                      <a:spcBef>
                        <a:spcPct val="50000"/>
                      </a:spcBef>
                    </a:pPr>
                    <a:r>
                      <a:rPr lang="ru-RU" altLang="ru-RU" sz="2000" dirty="0">
                        <a:solidFill>
                          <a:srgbClr val="FF0000"/>
                        </a:solidFill>
                      </a:rPr>
                      <a:t>Ответ: </a:t>
                    </a:r>
                    <a14:m>
                      <m:oMath xmlns:m="http://schemas.openxmlformats.org/officeDocument/2006/math">
                        <m:d>
                          <m:dPr>
                            <m:begChr m:val="{"/>
                            <m:endChr m:val=""/>
                            <m:ctrlPr>
                              <a:rPr lang="ru-RU" altLang="ru-RU" sz="2000" i="1">
                                <a:latin typeface="Cambria Math" panose="02040503050406030204" pitchFamily="18" charset="0"/>
                              </a:rPr>
                            </m:ctrlPr>
                          </m:dPr>
                          <m:e>
                            <m:eqArr>
                              <m:eqArrPr>
                                <m:ctrlPr>
                                  <a:rPr lang="ru-RU" altLang="ru-RU" sz="2000" i="1">
                                    <a:latin typeface="Cambria Math" panose="02040503050406030204" pitchFamily="18" charset="0"/>
                                  </a:rPr>
                                </m:ctrlPr>
                              </m:eqArrPr>
                              <m:e>
                                <m:r>
                                  <a:rPr lang="en-US" altLang="ru-RU" sz="2000" i="1">
                                    <a:latin typeface="Cambria Math" panose="02040503050406030204" pitchFamily="18" charset="0"/>
                                  </a:rPr>
                                  <m:t>𝑥</m:t>
                                </m:r>
                                <m:r>
                                  <a:rPr lang="en-US" altLang="ru-RU" sz="2000" i="1">
                                    <a:latin typeface="Cambria Math" panose="02040503050406030204" pitchFamily="18" charset="0"/>
                                  </a:rPr>
                                  <m:t>=</m:t>
                                </m:r>
                                <m:d>
                                  <m:dPr>
                                    <m:ctrlPr>
                                      <a:rPr lang="en-US" altLang="ru-RU" sz="2000" i="1">
                                        <a:latin typeface="Cambria Math" panose="02040503050406030204" pitchFamily="18" charset="0"/>
                                      </a:rPr>
                                    </m:ctrlPr>
                                  </m:dPr>
                                  <m:e>
                                    <m:r>
                                      <a:rPr lang="en-US" altLang="ru-RU" sz="2000" i="1">
                                        <a:latin typeface="Cambria Math" panose="02040503050406030204" pitchFamily="18" charset="0"/>
                                      </a:rPr>
                                      <m:t>1−</m:t>
                                    </m:r>
                                    <m:r>
                                      <a:rPr lang="en-US" altLang="ru-RU" sz="2000" i="1">
                                        <a:latin typeface="Cambria Math" panose="02040503050406030204" pitchFamily="18" charset="0"/>
                                      </a:rPr>
                                      <m:t>𝑟</m:t>
                                    </m:r>
                                  </m:e>
                                </m:d>
                                <m:func>
                                  <m:funcPr>
                                    <m:ctrlPr>
                                      <a:rPr lang="en-US" altLang="ru-RU" sz="2000" i="1">
                                        <a:latin typeface="Cambria Math" panose="02040503050406030204" pitchFamily="18" charset="0"/>
                                      </a:rPr>
                                    </m:ctrlPr>
                                  </m:funcPr>
                                  <m:fName>
                                    <m:r>
                                      <m:rPr>
                                        <m:sty m:val="p"/>
                                      </m:rPr>
                                      <a:rPr lang="en-US" altLang="ru-RU" sz="2000">
                                        <a:latin typeface="Cambria Math" panose="02040503050406030204" pitchFamily="18" charset="0"/>
                                      </a:rPr>
                                      <m:t>cos</m:t>
                                    </m:r>
                                  </m:fName>
                                  <m:e>
                                    <m:r>
                                      <a:rPr lang="en-US" altLang="ru-RU" sz="2000" i="1">
                                        <a:latin typeface="Cambria Math" panose="02040503050406030204" pitchFamily="18" charset="0"/>
                                      </a:rPr>
                                      <m:t>𝑟𝑡</m:t>
                                    </m:r>
                                  </m:e>
                                </m:func>
                                <m:r>
                                  <a:rPr lang="en-US" altLang="ru-RU" sz="2000" i="1">
                                    <a:latin typeface="Cambria Math" panose="02040503050406030204" pitchFamily="18" charset="0"/>
                                  </a:rPr>
                                  <m:t>+</m:t>
                                </m:r>
                                <m:r>
                                  <a:rPr lang="en-US" altLang="ru-RU" sz="2000" i="1">
                                    <a:latin typeface="Cambria Math" panose="02040503050406030204" pitchFamily="18" charset="0"/>
                                  </a:rPr>
                                  <m:t>𝑑</m:t>
                                </m:r>
                                <m:func>
                                  <m:funcPr>
                                    <m:ctrlPr>
                                      <a:rPr lang="en-US" altLang="ru-RU" sz="2000" i="1">
                                        <a:latin typeface="Cambria Math" panose="02040503050406030204" pitchFamily="18" charset="0"/>
                                        <a:ea typeface="Cambria Math" panose="02040503050406030204" pitchFamily="18" charset="0"/>
                                      </a:rPr>
                                    </m:ctrlPr>
                                  </m:funcPr>
                                  <m:fName>
                                    <m:r>
                                      <m:rPr>
                                        <m:sty m:val="p"/>
                                      </m:rPr>
                                      <a:rPr lang="en-US" altLang="ru-RU" sz="2000">
                                        <a:latin typeface="Cambria Math" panose="02040503050406030204" pitchFamily="18" charset="0"/>
                                        <a:ea typeface="Cambria Math" panose="02040503050406030204" pitchFamily="18" charset="0"/>
                                      </a:rPr>
                                      <m:t>cos</m:t>
                                    </m:r>
                                  </m:fName>
                                  <m:e>
                                    <m:d>
                                      <m:dPr>
                                        <m:ctrlPr>
                                          <a:rPr lang="en-US" altLang="ru-RU" sz="2000" i="1">
                                            <a:latin typeface="Cambria Math" panose="02040503050406030204" pitchFamily="18" charset="0"/>
                                            <a:ea typeface="Cambria Math" panose="02040503050406030204" pitchFamily="18" charset="0"/>
                                          </a:rPr>
                                        </m:ctrlPr>
                                      </m:dPr>
                                      <m:e>
                                        <m:r>
                                          <a:rPr lang="en-US" altLang="ru-RU" sz="2000" i="1">
                                            <a:latin typeface="Cambria Math" panose="02040503050406030204" pitchFamily="18" charset="0"/>
                                            <a:ea typeface="Cambria Math" panose="02040503050406030204" pitchFamily="18" charset="0"/>
                                          </a:rPr>
                                          <m:t>𝑡</m:t>
                                        </m:r>
                                        <m:r>
                                          <a:rPr lang="en-US" altLang="ru-RU" sz="2000" i="1">
                                            <a:latin typeface="Cambria Math" panose="02040503050406030204" pitchFamily="18" charset="0"/>
                                            <a:ea typeface="Cambria Math" panose="02040503050406030204" pitchFamily="18" charset="0"/>
                                          </a:rPr>
                                          <m:t>−</m:t>
                                        </m:r>
                                        <m:r>
                                          <a:rPr lang="en-US" altLang="ru-RU" sz="2000" i="1">
                                            <a:latin typeface="Cambria Math" panose="02040503050406030204" pitchFamily="18" charset="0"/>
                                            <a:ea typeface="Cambria Math" panose="02040503050406030204" pitchFamily="18" charset="0"/>
                                          </a:rPr>
                                          <m:t>𝑟𝑡</m:t>
                                        </m:r>
                                      </m:e>
                                    </m:d>
                                    <m:r>
                                      <a:rPr lang="en-US" altLang="ru-RU" sz="2000" i="1">
                                        <a:latin typeface="Cambria Math" panose="02040503050406030204" pitchFamily="18" charset="0"/>
                                        <a:ea typeface="Cambria Math" panose="02040503050406030204" pitchFamily="18" charset="0"/>
                                      </a:rPr>
                                      <m:t>,</m:t>
                                    </m:r>
                                  </m:e>
                                </m:func>
                              </m:e>
                              <m:e>
                                <m:r>
                                  <a:rPr lang="en-US" altLang="ru-RU" sz="2000" i="1">
                                    <a:latin typeface="Cambria Math" panose="02040503050406030204" pitchFamily="18" charset="0"/>
                                  </a:rPr>
                                  <m:t>𝑦</m:t>
                                </m:r>
                                <m:r>
                                  <a:rPr lang="en-US" altLang="ru-RU" sz="2000" i="1">
                                    <a:latin typeface="Cambria Math" panose="02040503050406030204" pitchFamily="18" charset="0"/>
                                  </a:rPr>
                                  <m:t>=</m:t>
                                </m:r>
                                <m:d>
                                  <m:dPr>
                                    <m:ctrlPr>
                                      <a:rPr lang="en-US" altLang="ru-RU" sz="2000" i="1">
                                        <a:latin typeface="Cambria Math" panose="02040503050406030204" pitchFamily="18" charset="0"/>
                                      </a:rPr>
                                    </m:ctrlPr>
                                  </m:dPr>
                                  <m:e>
                                    <m:r>
                                      <a:rPr lang="en-US" altLang="ru-RU" sz="2000" i="1">
                                        <a:latin typeface="Cambria Math" panose="02040503050406030204" pitchFamily="18" charset="0"/>
                                      </a:rPr>
                                      <m:t>1−</m:t>
                                    </m:r>
                                    <m:r>
                                      <a:rPr lang="en-US" altLang="ru-RU" sz="2000" i="1">
                                        <a:latin typeface="Cambria Math" panose="02040503050406030204" pitchFamily="18" charset="0"/>
                                      </a:rPr>
                                      <m:t>𝑟</m:t>
                                    </m:r>
                                  </m:e>
                                </m:d>
                                <m:func>
                                  <m:funcPr>
                                    <m:ctrlPr>
                                      <a:rPr lang="en-US" altLang="ru-RU" sz="2000" i="1">
                                        <a:latin typeface="Cambria Math" panose="02040503050406030204" pitchFamily="18" charset="0"/>
                                      </a:rPr>
                                    </m:ctrlPr>
                                  </m:funcPr>
                                  <m:fName>
                                    <m:r>
                                      <m:rPr>
                                        <m:sty m:val="p"/>
                                      </m:rPr>
                                      <a:rPr lang="en-US" altLang="ru-RU" sz="2000">
                                        <a:latin typeface="Cambria Math" panose="02040503050406030204" pitchFamily="18" charset="0"/>
                                      </a:rPr>
                                      <m:t>sin</m:t>
                                    </m:r>
                                  </m:fName>
                                  <m:e>
                                    <m:r>
                                      <a:rPr lang="en-US" altLang="ru-RU" sz="2000" i="1">
                                        <a:latin typeface="Cambria Math" panose="02040503050406030204" pitchFamily="18" charset="0"/>
                                      </a:rPr>
                                      <m:t>𝑟𝑡</m:t>
                                    </m:r>
                                  </m:e>
                                </m:func>
                                <m:r>
                                  <a:rPr lang="ru-RU" altLang="ru-RU" sz="2000" i="1">
                                    <a:latin typeface="Cambria Math" panose="02040503050406030204" pitchFamily="18" charset="0"/>
                                  </a:rPr>
                                  <m:t>−</m:t>
                                </m:r>
                                <m:r>
                                  <a:rPr lang="en-US" altLang="ru-RU" sz="2000" i="1">
                                    <a:latin typeface="Cambria Math" panose="02040503050406030204" pitchFamily="18" charset="0"/>
                                  </a:rPr>
                                  <m:t>𝑑</m:t>
                                </m:r>
                                <m:func>
                                  <m:funcPr>
                                    <m:ctrlPr>
                                      <a:rPr lang="en-US" altLang="ru-RU" sz="2000" i="1">
                                        <a:latin typeface="Cambria Math" panose="02040503050406030204" pitchFamily="18" charset="0"/>
                                        <a:ea typeface="Cambria Math" panose="02040503050406030204" pitchFamily="18" charset="0"/>
                                      </a:rPr>
                                    </m:ctrlPr>
                                  </m:funcPr>
                                  <m:fName>
                                    <m:r>
                                      <m:rPr>
                                        <m:sty m:val="p"/>
                                      </m:rPr>
                                      <a:rPr lang="en-US" altLang="ru-RU" sz="2000">
                                        <a:latin typeface="Cambria Math" panose="02040503050406030204" pitchFamily="18" charset="0"/>
                                        <a:ea typeface="Cambria Math" panose="02040503050406030204" pitchFamily="18" charset="0"/>
                                      </a:rPr>
                                      <m:t>sin</m:t>
                                    </m:r>
                                  </m:fName>
                                  <m:e>
                                    <m:d>
                                      <m:dPr>
                                        <m:ctrlPr>
                                          <a:rPr lang="en-US" altLang="ru-RU" sz="2000" i="1">
                                            <a:latin typeface="Cambria Math" panose="02040503050406030204" pitchFamily="18" charset="0"/>
                                            <a:ea typeface="Cambria Math" panose="02040503050406030204" pitchFamily="18" charset="0"/>
                                          </a:rPr>
                                        </m:ctrlPr>
                                      </m:dPr>
                                      <m:e>
                                        <m:r>
                                          <a:rPr lang="en-US" altLang="ru-RU" sz="2000" i="1">
                                            <a:latin typeface="Cambria Math" panose="02040503050406030204" pitchFamily="18" charset="0"/>
                                            <a:ea typeface="Cambria Math" panose="02040503050406030204" pitchFamily="18" charset="0"/>
                                          </a:rPr>
                                          <m:t>𝑡</m:t>
                                        </m:r>
                                        <m:r>
                                          <a:rPr lang="en-US" altLang="ru-RU" sz="2000" i="1">
                                            <a:latin typeface="Cambria Math" panose="02040503050406030204" pitchFamily="18" charset="0"/>
                                            <a:ea typeface="Cambria Math" panose="02040503050406030204" pitchFamily="18" charset="0"/>
                                          </a:rPr>
                                          <m:t>−</m:t>
                                        </m:r>
                                        <m:r>
                                          <a:rPr lang="en-US" altLang="ru-RU" sz="2000" i="1">
                                            <a:latin typeface="Cambria Math" panose="02040503050406030204" pitchFamily="18" charset="0"/>
                                            <a:ea typeface="Cambria Math" panose="02040503050406030204" pitchFamily="18" charset="0"/>
                                          </a:rPr>
                                          <m:t>𝑟𝑡</m:t>
                                        </m:r>
                                      </m:e>
                                    </m:d>
                                    <m:r>
                                      <a:rPr lang="en-US" altLang="ru-RU" sz="2000" i="1">
                                        <a:latin typeface="Cambria Math" panose="02040503050406030204" pitchFamily="18" charset="0"/>
                                        <a:ea typeface="Cambria Math" panose="02040503050406030204" pitchFamily="18" charset="0"/>
                                      </a:rPr>
                                      <m:t>.</m:t>
                                    </m:r>
                                  </m:e>
                                </m:func>
                              </m:e>
                            </m:eqArr>
                          </m:e>
                        </m:d>
                      </m:oMath>
                    </a14:m>
                    <a:endParaRPr lang="ru-RU" altLang="ru-RU" sz="2000" dirty="0">
                      <a:cs typeface="Times New Roman" panose="02020603050405020304" pitchFamily="18" charset="0"/>
                    </a:endParaRPr>
                  </a:p>
                </p:txBody>
              </p:sp>
            </mc:Choice>
            <mc:Fallback xmlns="">
              <p:sp>
                <p:nvSpPr>
                  <p:cNvPr id="489488" name="Text Box 16">
                    <a:extLst>
                      <a:ext uri="{FF2B5EF4-FFF2-40B4-BE49-F238E27FC236}">
                        <a16:creationId xmlns:a16="http://schemas.microsoft.com/office/drawing/2014/main" id="{456CE7B1-E54B-440B-929A-1C3CF1B012BA}"/>
                      </a:ext>
                    </a:extLst>
                  </p:cNvPr>
                  <p:cNvSpPr txBox="1">
                    <a:spLocks noRot="1" noChangeAspect="1" noMove="1" noResize="1" noEditPoints="1" noAdjustHandles="1" noChangeArrowheads="1" noChangeShapeType="1" noTextEdit="1"/>
                  </p:cNvSpPr>
                  <p:nvPr/>
                </p:nvSpPr>
                <p:spPr bwMode="auto">
                  <a:xfrm>
                    <a:off x="0" y="2272894"/>
                    <a:ext cx="9144000" cy="778868"/>
                  </a:xfrm>
                  <a:prstGeom prst="rect">
                    <a:avLst/>
                  </a:prstGeom>
                  <a:blipFill>
                    <a:blip r:embed="rId3"/>
                    <a:stretch>
                      <a:fillRect l="-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7" name="Text Box 16">
                <a:extLst>
                  <a:ext uri="{FF2B5EF4-FFF2-40B4-BE49-F238E27FC236}">
                    <a16:creationId xmlns:a16="http://schemas.microsoft.com/office/drawing/2014/main" id="{584B275A-547E-A490-AE89-60A3BE077DE6}"/>
                  </a:ext>
                </a:extLst>
              </p:cNvPr>
              <p:cNvSpPr txBox="1">
                <a:spLocks noChangeArrowheads="1"/>
              </p:cNvSpPr>
              <p:nvPr/>
            </p:nvSpPr>
            <p:spPr bwMode="auto">
              <a:xfrm>
                <a:off x="0" y="5509130"/>
                <a:ext cx="38519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2000" dirty="0">
                    <a:solidFill>
                      <a:srgbClr val="FF0000"/>
                    </a:solidFill>
                    <a:cs typeface="Times New Roman" panose="02020603050405020304" pitchFamily="18" charset="0"/>
                  </a:rPr>
                  <a:t>	Укороченная астроида</a:t>
                </a:r>
                <a:endParaRPr lang="ru-RU" altLang="ru-RU" sz="2000" dirty="0">
                  <a:cs typeface="Times New Roman" panose="02020603050405020304" pitchFamily="18" charset="0"/>
                </a:endParaRPr>
              </a:p>
            </p:txBody>
          </p:sp>
        </p:grpSp>
        <p:pic>
          <p:nvPicPr>
            <p:cNvPr id="6" name="Рисунок 5">
              <a:extLst>
                <a:ext uri="{FF2B5EF4-FFF2-40B4-BE49-F238E27FC236}">
                  <a16:creationId xmlns:a16="http://schemas.microsoft.com/office/drawing/2014/main" id="{24AC8C6A-E25F-9A06-2AD2-70DBF937C2FE}"/>
                </a:ext>
              </a:extLst>
            </p:cNvPr>
            <p:cNvPicPr>
              <a:picLocks noChangeAspect="1"/>
            </p:cNvPicPr>
            <p:nvPr/>
          </p:nvPicPr>
          <p:blipFill>
            <a:blip r:embed="rId4"/>
            <a:stretch>
              <a:fillRect/>
            </a:stretch>
          </p:blipFill>
          <p:spPr>
            <a:xfrm>
              <a:off x="3563888" y="3187745"/>
              <a:ext cx="4587569" cy="3339810"/>
            </a:xfrm>
            <a:prstGeom prst="rect">
              <a:avLst/>
            </a:prstGeom>
          </p:spPr>
        </p:pic>
      </p:grpSp>
    </p:spTree>
    <p:extLst>
      <p:ext uri="{BB962C8B-B14F-4D97-AF65-F5344CB8AC3E}">
        <p14:creationId xmlns:p14="http://schemas.microsoft.com/office/powerpoint/2010/main" val="326921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8" name="Rectangle 1028">
            <a:extLst>
              <a:ext uri="{FF2B5EF4-FFF2-40B4-BE49-F238E27FC236}">
                <a16:creationId xmlns:a16="http://schemas.microsoft.com/office/drawing/2014/main" id="{076CFAEB-79C2-4ABC-B095-CDBD47DF1D31}"/>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87429" name="Rectangle 1029">
            <a:extLst>
              <a:ext uri="{FF2B5EF4-FFF2-40B4-BE49-F238E27FC236}">
                <a16:creationId xmlns:a16="http://schemas.microsoft.com/office/drawing/2014/main" id="{239CED52-F95C-47B4-969D-FBE20BCED1F0}"/>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mc:AlternateContent xmlns:mc="http://schemas.openxmlformats.org/markup-compatibility/2006" xmlns:a14="http://schemas.microsoft.com/office/drawing/2010/main">
        <mc:Choice Requires="a14">
          <p:sp>
            <p:nvSpPr>
              <p:cNvPr id="2" name="Text Box 1027">
                <a:extLst>
                  <a:ext uri="{FF2B5EF4-FFF2-40B4-BE49-F238E27FC236}">
                    <a16:creationId xmlns:a16="http://schemas.microsoft.com/office/drawing/2014/main" id="{19D28648-12B6-3221-36D9-2CD52933C98A}"/>
                  </a:ext>
                </a:extLst>
              </p:cNvPr>
              <p:cNvSpPr txBox="1">
                <a:spLocks noChangeArrowheads="1"/>
              </p:cNvSpPr>
              <p:nvPr/>
            </p:nvSpPr>
            <p:spPr bwMode="auto">
              <a:xfrm>
                <a:off x="0" y="28004"/>
                <a:ext cx="9144000" cy="315810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just">
                  <a:spcBef>
                    <a:spcPts val="0"/>
                  </a:spcBef>
                </a:pPr>
                <a:r>
                  <a:rPr lang="ru-RU" altLang="ru-RU" sz="2000" dirty="0"/>
                  <a:t>	Кривые, заданные параметрическими уравнениями</a:t>
                </a:r>
              </a:p>
              <a:p>
                <a:pPr algn="ctr">
                  <a:spcBef>
                    <a:spcPts val="0"/>
                  </a:spcBef>
                </a:pPr>
                <a14:m>
                  <m:oMathPara xmlns:m="http://schemas.openxmlformats.org/officeDocument/2006/math">
                    <m:oMathParaPr>
                      <m:jc m:val="centerGroup"/>
                    </m:oMathParaPr>
                    <m:oMath xmlns:m="http://schemas.openxmlformats.org/officeDocument/2006/math">
                      <m:d>
                        <m:dPr>
                          <m:begChr m:val="{"/>
                          <m:endChr m:val=""/>
                          <m:ctrlPr>
                            <a:rPr lang="ru-RU" sz="2000" i="1" smtClean="0">
                              <a:solidFill>
                                <a:schemeClr val="tx1"/>
                              </a:solidFill>
                              <a:latin typeface="Cambria Math" panose="02040503050406030204" pitchFamily="18" charset="0"/>
                            </a:rPr>
                          </m:ctrlPr>
                        </m:dPr>
                        <m:e>
                          <m:eqArr>
                            <m:eqArrPr>
                              <m:ctrlPr>
                                <a:rPr lang="ru-RU" sz="2000" i="1">
                                  <a:solidFill>
                                    <a:schemeClr val="tx1"/>
                                  </a:solidFill>
                                  <a:latin typeface="Cambria Math" panose="02040503050406030204" pitchFamily="18" charset="0"/>
                                </a:rPr>
                              </m:ctrlPr>
                            </m:eqArrPr>
                            <m:e>
                              <m:r>
                                <a:rPr lang="ru-RU" sz="2000" i="1">
                                  <a:solidFill>
                                    <a:schemeClr val="tx1"/>
                                  </a:solidFill>
                                  <a:latin typeface="Cambria Math" panose="02040503050406030204" pitchFamily="18" charset="0"/>
                                </a:rPr>
                                <m:t>&amp;</m:t>
                              </m:r>
                              <m:r>
                                <a:rPr lang="ru-RU" sz="2000" i="1">
                                  <a:solidFill>
                                    <a:schemeClr val="tx1"/>
                                  </a:solidFill>
                                  <a:latin typeface="Cambria Math" panose="02040503050406030204" pitchFamily="18" charset="0"/>
                                </a:rPr>
                                <m:t>𝑥</m:t>
                              </m:r>
                              <m:r>
                                <a:rPr lang="ru-RU" sz="2000" i="1">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𝑥</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𝑡</m:t>
                              </m:r>
                              <m:r>
                                <a:rPr lang="en-US" sz="2000" b="0" i="1" smtClean="0">
                                  <a:solidFill>
                                    <a:schemeClr val="tx1"/>
                                  </a:solidFill>
                                  <a:latin typeface="Cambria Math" panose="02040503050406030204" pitchFamily="18" charset="0"/>
                                </a:rPr>
                                <m:t>),</m:t>
                              </m:r>
                            </m:e>
                            <m:e>
                              <m:r>
                                <a:rPr lang="ru-RU" sz="2000" i="1">
                                  <a:solidFill>
                                    <a:schemeClr val="tx1"/>
                                  </a:solidFill>
                                  <a:latin typeface="Cambria Math" panose="02040503050406030204" pitchFamily="18" charset="0"/>
                                </a:rPr>
                                <m:t>&amp;</m:t>
                              </m:r>
                              <m:r>
                                <a:rPr lang="ru-RU" sz="2000" i="1">
                                  <a:solidFill>
                                    <a:schemeClr val="tx1"/>
                                  </a:solidFill>
                                  <a:latin typeface="Cambria Math" panose="02040503050406030204" pitchFamily="18" charset="0"/>
                                </a:rPr>
                                <m:t>𝑦</m:t>
                              </m:r>
                              <m:r>
                                <a:rPr lang="ru-RU" sz="2000" i="1">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𝑦</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𝑡</m:t>
                                  </m:r>
                                </m:e>
                              </m:d>
                              <m:r>
                                <a:rPr lang="en-US" sz="2000" b="0" i="1" smtClean="0">
                                  <a:solidFill>
                                    <a:schemeClr val="tx1"/>
                                  </a:solidFill>
                                  <a:latin typeface="Cambria Math" panose="02040503050406030204" pitchFamily="18" charset="0"/>
                                </a:rPr>
                                <m:t>,</m:t>
                              </m:r>
                            </m:e>
                          </m:eqArr>
                          <m:r>
                            <m:rPr>
                              <m:sty m:val="p"/>
                            </m:rPr>
                            <a:rPr lang="ru-RU" sz="2000" i="0" smtClean="0">
                              <a:solidFill>
                                <a:schemeClr val="tx1"/>
                              </a:solidFill>
                              <a:latin typeface="Cambria Math" panose="02040503050406030204" pitchFamily="18" charset="0"/>
                              <a:ea typeface="Cambria Math" panose="02040503050406030204" pitchFamily="18" charset="0"/>
                            </a:rPr>
                            <m:t>α</m:t>
                          </m:r>
                          <m:r>
                            <a:rPr lang="ru-RU" sz="2000" i="1" smtClean="0">
                              <a:solidFill>
                                <a:schemeClr val="tx1"/>
                              </a:solidFill>
                              <a:latin typeface="Cambria Math" panose="02040503050406030204" pitchFamily="18" charset="0"/>
                              <a:ea typeface="Cambria Math" panose="02040503050406030204" pitchFamily="18" charset="0"/>
                            </a:rPr>
                            <m:t>≤</m:t>
                          </m:r>
                          <m:r>
                            <a:rPr lang="en-US" sz="2000" b="0" i="1" smtClean="0">
                              <a:solidFill>
                                <a:schemeClr val="tx1"/>
                              </a:solidFill>
                              <a:latin typeface="Cambria Math" panose="02040503050406030204" pitchFamily="18" charset="0"/>
                              <a:ea typeface="Cambria Math" panose="02040503050406030204" pitchFamily="18" charset="0"/>
                            </a:rPr>
                            <m:t>𝑡</m:t>
                          </m:r>
                          <m:r>
                            <a:rPr lang="en-US" sz="2000" b="0" i="1" smtClean="0">
                              <a:solidFill>
                                <a:schemeClr val="tx1"/>
                              </a:solidFill>
                              <a:latin typeface="Cambria Math" panose="02040503050406030204" pitchFamily="18" charset="0"/>
                              <a:ea typeface="Cambria Math" panose="02040503050406030204" pitchFamily="18" charset="0"/>
                            </a:rPr>
                            <m:t>≤</m:t>
                          </m:r>
                          <m:r>
                            <m:rPr>
                              <m:sty m:val="p"/>
                            </m:rPr>
                            <a:rPr lang="en-US" sz="2000" b="0" i="0" smtClean="0">
                              <a:solidFill>
                                <a:schemeClr val="tx1"/>
                              </a:solidFill>
                              <a:latin typeface="Cambria Math" panose="02040503050406030204" pitchFamily="18" charset="0"/>
                              <a:ea typeface="Cambria Math" panose="02040503050406030204" pitchFamily="18" charset="0"/>
                            </a:rPr>
                            <m:t>β</m:t>
                          </m:r>
                          <m:r>
                            <a:rPr lang="en-US" sz="2000" b="0" i="1" smtClean="0">
                              <a:solidFill>
                                <a:schemeClr val="tx1"/>
                              </a:solidFill>
                              <a:latin typeface="Cambria Math" panose="02040503050406030204" pitchFamily="18" charset="0"/>
                              <a:ea typeface="Cambria Math" panose="02040503050406030204" pitchFamily="18" charset="0"/>
                            </a:rPr>
                            <m:t>,</m:t>
                          </m:r>
                          <m:r>
                            <a:rPr lang="en-US" sz="2000" b="0" i="1" smtClean="0">
                              <a:solidFill>
                                <a:schemeClr val="tx1"/>
                              </a:solidFill>
                              <a:latin typeface="Cambria Math" panose="02040503050406030204" pitchFamily="18" charset="0"/>
                            </a:rPr>
                            <m:t> </m:t>
                          </m:r>
                        </m:e>
                      </m:d>
                    </m:oMath>
                  </m:oMathPara>
                </a14:m>
                <a:endParaRPr lang="ru-RU" altLang="ru-RU" sz="2000" dirty="0"/>
              </a:p>
              <a:p>
                <a:pPr algn="just">
                  <a:spcBef>
                    <a:spcPts val="0"/>
                  </a:spcBef>
                </a:pPr>
                <a:r>
                  <a:rPr lang="ru-RU" altLang="ru-RU" sz="2000" dirty="0"/>
                  <a:t> можно моделировать в компьютерной программе </a:t>
                </a:r>
                <a:r>
                  <a:rPr lang="en-US" altLang="ru-RU" sz="2000" dirty="0"/>
                  <a:t>GeoGebra</a:t>
                </a:r>
                <a:r>
                  <a:rPr lang="ru-RU" altLang="ru-RU" sz="2000" dirty="0"/>
                  <a:t>.</a:t>
                </a:r>
              </a:p>
              <a:p>
                <a:pPr algn="just">
                  <a:spcBef>
                    <a:spcPts val="0"/>
                  </a:spcBef>
                </a:pPr>
                <a:r>
                  <a:rPr lang="ru-RU" altLang="ru-RU" sz="2000" dirty="0"/>
                  <a:t>	Для этого в строке «Ввод» нужно написать:</a:t>
                </a:r>
              </a:p>
              <a:p>
                <a:pPr algn="just">
                  <a:spcBef>
                    <a:spcPts val="0"/>
                  </a:spcBef>
                </a:pPr>
                <a:r>
                  <a:rPr lang="en-US" altLang="ru-RU" sz="2000" dirty="0">
                    <a:cs typeface="Times New Roman" panose="02020603050405020304" pitchFamily="18" charset="0"/>
                  </a:rPr>
                  <a:t>	</a:t>
                </a:r>
                <a:r>
                  <a:rPr lang="ru-RU" altLang="ru-RU" sz="2000" dirty="0">
                    <a:cs typeface="Times New Roman" panose="02020603050405020304" pitchFamily="18" charset="0"/>
                  </a:rPr>
                  <a:t>Кривая(</a:t>
                </a:r>
                <a:r>
                  <a:rPr lang="en-US" altLang="ru-RU" sz="2000" dirty="0">
                    <a:cs typeface="Times New Roman" panose="02020603050405020304" pitchFamily="18" charset="0"/>
                  </a:rPr>
                  <a:t>x(t), y(t),t,</a:t>
                </a:r>
                <a:r>
                  <a:rPr lang="ru-RU" sz="2000" dirty="0">
                    <a:solidFill>
                      <a:schemeClr val="tx1"/>
                    </a:solidFill>
                    <a:ea typeface="Cambria Math" panose="02040503050406030204" pitchFamily="18" charset="0"/>
                  </a:rPr>
                  <a:t> </a:t>
                </a:r>
                <a14:m>
                  <m:oMath xmlns:m="http://schemas.openxmlformats.org/officeDocument/2006/math">
                    <m:r>
                      <m:rPr>
                        <m:sty m:val="p"/>
                      </m:rPr>
                      <a:rPr lang="ru-RU" sz="2000" i="0" smtClean="0">
                        <a:solidFill>
                          <a:schemeClr val="tx1"/>
                        </a:solidFill>
                        <a:latin typeface="Cambria Math" panose="02040503050406030204" pitchFamily="18" charset="0"/>
                        <a:ea typeface="Cambria Math" panose="02040503050406030204" pitchFamily="18" charset="0"/>
                      </a:rPr>
                      <m:t>α</m:t>
                    </m:r>
                  </m:oMath>
                </a14:m>
                <a:r>
                  <a:rPr lang="en-US" altLang="ru-RU" sz="2000" dirty="0">
                    <a:cs typeface="Times New Roman" panose="02020603050405020304" pitchFamily="18" charset="0"/>
                  </a:rPr>
                  <a:t>,</a:t>
                </a:r>
                <a:r>
                  <a:rPr lang="en-US" sz="2000" dirty="0">
                    <a:ea typeface="Cambria Math" panose="02040503050406030204" pitchFamily="18" charset="0"/>
                  </a:rPr>
                  <a:t> </a:t>
                </a:r>
                <a14:m>
                  <m:oMath xmlns:m="http://schemas.openxmlformats.org/officeDocument/2006/math">
                    <m:r>
                      <m:rPr>
                        <m:sty m:val="p"/>
                      </m:rPr>
                      <a:rPr lang="en-US" sz="2000">
                        <a:latin typeface="Cambria Math" panose="02040503050406030204" pitchFamily="18" charset="0"/>
                        <a:ea typeface="Cambria Math" panose="02040503050406030204" pitchFamily="18" charset="0"/>
                      </a:rPr>
                      <m:t>β</m:t>
                    </m:r>
                  </m:oMath>
                </a14:m>
                <a:r>
                  <a:rPr lang="en-US" altLang="ru-RU" sz="2000" dirty="0">
                    <a:cs typeface="Times New Roman" panose="02020603050405020304" pitchFamily="18" charset="0"/>
                  </a:rPr>
                  <a:t>) </a:t>
                </a:r>
                <a:r>
                  <a:rPr lang="ru-RU" altLang="ru-RU" sz="2000" dirty="0">
                    <a:cs typeface="Times New Roman" panose="02020603050405020304" pitchFamily="18" charset="0"/>
                  </a:rPr>
                  <a:t>и нажать «</a:t>
                </a:r>
                <a:r>
                  <a:rPr lang="en-US" altLang="ru-RU" sz="2000" dirty="0">
                    <a:cs typeface="Times New Roman" panose="02020603050405020304" pitchFamily="18" charset="0"/>
                  </a:rPr>
                  <a:t>Enter</a:t>
                </a:r>
                <a:r>
                  <a:rPr lang="ru-RU" altLang="ru-RU" sz="2000" dirty="0">
                    <a:cs typeface="Times New Roman" panose="02020603050405020304" pitchFamily="18" charset="0"/>
                  </a:rPr>
                  <a:t>».</a:t>
                </a:r>
              </a:p>
              <a:p>
                <a:pPr algn="just">
                  <a:spcBef>
                    <a:spcPts val="0"/>
                  </a:spcBef>
                </a:pPr>
                <a:r>
                  <a:rPr lang="en-US" altLang="ru-RU" sz="2000" dirty="0">
                    <a:cs typeface="Times New Roman" panose="02020603050405020304" pitchFamily="18" charset="0"/>
                  </a:rPr>
                  <a:t>	</a:t>
                </a:r>
                <a:r>
                  <a:rPr lang="ru-RU" altLang="ru-RU" sz="2000" dirty="0">
                    <a:cs typeface="Times New Roman" panose="02020603050405020304" pitchFamily="18" charset="0"/>
                  </a:rPr>
                  <a:t>В результате на экране появится искомая кривая.</a:t>
                </a:r>
                <a:r>
                  <a:rPr lang="en-US" altLang="ru-RU" sz="2000" dirty="0">
                    <a:cs typeface="Times New Roman" panose="02020603050405020304" pitchFamily="18" charset="0"/>
                  </a:rPr>
                  <a:t>	</a:t>
                </a:r>
              </a:p>
              <a:p>
                <a:pPr algn="just">
                  <a:spcBef>
                    <a:spcPts val="0"/>
                  </a:spcBef>
                </a:pPr>
                <a:r>
                  <a:rPr lang="en-US" altLang="ru-RU" sz="2000" dirty="0">
                    <a:cs typeface="Times New Roman" panose="02020603050405020304" pitchFamily="18" charset="0"/>
                  </a:rPr>
                  <a:t>	</a:t>
                </a:r>
                <a:r>
                  <a:rPr lang="ru-RU" altLang="ru-RU" sz="2000" dirty="0">
                    <a:cs typeface="Times New Roman" panose="02020603050405020304" pitchFamily="18" charset="0"/>
                  </a:rPr>
                  <a:t>Например, если написать:</a:t>
                </a:r>
              </a:p>
              <a:p>
                <a:pPr algn="just">
                  <a:spcBef>
                    <a:spcPts val="0"/>
                  </a:spcBef>
                </a:pPr>
                <a:r>
                  <a:rPr lang="ru-RU" altLang="ru-RU" sz="2000" dirty="0">
                    <a:cs typeface="Times New Roman" panose="02020603050405020304" pitchFamily="18" charset="0"/>
                  </a:rPr>
                  <a:t>	 Кривая(</a:t>
                </a:r>
                <a:r>
                  <a:rPr lang="en-US" altLang="ru-RU" sz="2000" dirty="0">
                    <a:cs typeface="Times New Roman" panose="02020603050405020304" pitchFamily="18" charset="0"/>
                  </a:rPr>
                  <a:t>t</a:t>
                </a:r>
                <a:r>
                  <a:rPr lang="en-US" altLang="ru-RU" sz="2000" i="1" dirty="0">
                    <a:cs typeface="Times New Roman" panose="02020603050405020304" pitchFamily="18" charset="0"/>
                  </a:rPr>
                  <a:t>, </a:t>
                </a:r>
                <a:r>
                  <a:rPr lang="en-US" altLang="ru-RU" sz="2000" dirty="0">
                    <a:cs typeface="Times New Roman" panose="02020603050405020304" pitchFamily="18" charset="0"/>
                  </a:rPr>
                  <a:t>sin(t), t,</a:t>
                </a:r>
                <a:r>
                  <a:rPr lang="ru-RU" sz="2000" dirty="0">
                    <a:solidFill>
                      <a:schemeClr val="tx1"/>
                    </a:solidFill>
                    <a:ea typeface="Cambria Math" panose="02040503050406030204" pitchFamily="18" charset="0"/>
                  </a:rPr>
                  <a:t> </a:t>
                </a:r>
                <a:r>
                  <a:rPr lang="en-US" sz="2000" dirty="0">
                    <a:solidFill>
                      <a:schemeClr val="tx1"/>
                    </a:solidFill>
                    <a:ea typeface="Cambria Math" panose="02040503050406030204" pitchFamily="18" charset="0"/>
                  </a:rPr>
                  <a:t>0</a:t>
                </a:r>
                <a:r>
                  <a:rPr lang="en-US" altLang="ru-RU" sz="2000" dirty="0">
                    <a:cs typeface="Times New Roman" panose="02020603050405020304" pitchFamily="18" charset="0"/>
                  </a:rPr>
                  <a:t>,</a:t>
                </a:r>
                <a:r>
                  <a:rPr lang="en-US" sz="2000" dirty="0">
                    <a:ea typeface="Cambria Math" panose="02040503050406030204" pitchFamily="18" charset="0"/>
                  </a:rPr>
                  <a:t> 2Pi</a:t>
                </a:r>
                <a:r>
                  <a:rPr lang="en-US" altLang="ru-RU" sz="2000" dirty="0">
                    <a:cs typeface="Times New Roman" panose="02020603050405020304" pitchFamily="18" charset="0"/>
                  </a:rPr>
                  <a:t>) </a:t>
                </a:r>
                <a:r>
                  <a:rPr lang="ru-RU" altLang="ru-RU" sz="2000" dirty="0">
                    <a:cs typeface="Times New Roman" panose="02020603050405020304" pitchFamily="18" charset="0"/>
                  </a:rPr>
                  <a:t>и нажать «</a:t>
                </a:r>
                <a:r>
                  <a:rPr lang="en-US" altLang="ru-RU" sz="2000" dirty="0">
                    <a:cs typeface="Times New Roman" panose="02020603050405020304" pitchFamily="18" charset="0"/>
                  </a:rPr>
                  <a:t>Enter</a:t>
                </a:r>
                <a:r>
                  <a:rPr lang="ru-RU" altLang="ru-RU" sz="2000" dirty="0">
                    <a:cs typeface="Times New Roman" panose="02020603050405020304" pitchFamily="18" charset="0"/>
                  </a:rPr>
                  <a:t>»,</a:t>
                </a:r>
                <a:r>
                  <a:rPr lang="en-US" altLang="ru-RU" sz="2000" dirty="0">
                    <a:cs typeface="Times New Roman" panose="02020603050405020304" pitchFamily="18" charset="0"/>
                  </a:rPr>
                  <a:t> </a:t>
                </a:r>
                <a:r>
                  <a:rPr lang="ru-RU" altLang="ru-RU" sz="2000" dirty="0">
                    <a:cs typeface="Times New Roman" panose="02020603050405020304" pitchFamily="18" charset="0"/>
                  </a:rPr>
                  <a:t>то на экране появится график функции </a:t>
                </a:r>
                <a:r>
                  <a:rPr lang="en-US" altLang="ru-RU" sz="2000" i="1" dirty="0">
                    <a:cs typeface="Times New Roman" panose="02020603050405020304" pitchFamily="18" charset="0"/>
                  </a:rPr>
                  <a:t>y = </a:t>
                </a:r>
                <a:r>
                  <a:rPr lang="en-US" altLang="ru-RU" sz="2000" dirty="0">
                    <a:cs typeface="Times New Roman" panose="02020603050405020304" pitchFamily="18" charset="0"/>
                  </a:rPr>
                  <a:t>sin </a:t>
                </a:r>
                <a:r>
                  <a:rPr lang="en-US" altLang="ru-RU" sz="2000" i="1" dirty="0">
                    <a:cs typeface="Times New Roman" panose="02020603050405020304" pitchFamily="18" charset="0"/>
                  </a:rPr>
                  <a:t>x.</a:t>
                </a:r>
                <a:endParaRPr lang="ru-RU" altLang="ru-RU" sz="2000" dirty="0">
                  <a:cs typeface="Times New Roman" panose="02020603050405020304" pitchFamily="18" charset="0"/>
                </a:endParaRPr>
              </a:p>
            </p:txBody>
          </p:sp>
        </mc:Choice>
        <mc:Fallback xmlns="">
          <p:sp>
            <p:nvSpPr>
              <p:cNvPr id="2" name="Text Box 1027">
                <a:extLst>
                  <a:ext uri="{FF2B5EF4-FFF2-40B4-BE49-F238E27FC236}">
                    <a16:creationId xmlns:a16="http://schemas.microsoft.com/office/drawing/2014/main" id="{19D28648-12B6-3221-36D9-2CD52933C98A}"/>
                  </a:ext>
                </a:extLst>
              </p:cNvPr>
              <p:cNvSpPr txBox="1">
                <a:spLocks noRot="1" noChangeAspect="1" noMove="1" noResize="1" noEditPoints="1" noAdjustHandles="1" noChangeArrowheads="1" noChangeShapeType="1" noTextEdit="1"/>
              </p:cNvSpPr>
              <p:nvPr/>
            </p:nvSpPr>
            <p:spPr bwMode="auto">
              <a:xfrm>
                <a:off x="0" y="28004"/>
                <a:ext cx="9144000" cy="3158109"/>
              </a:xfrm>
              <a:prstGeom prst="rect">
                <a:avLst/>
              </a:prstGeom>
              <a:blipFill>
                <a:blip r:embed="rId3"/>
                <a:stretch>
                  <a:fillRect l="-667" t="-1158" r="-667" b="-251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4" name="Рисунок 3">
            <a:extLst>
              <a:ext uri="{FF2B5EF4-FFF2-40B4-BE49-F238E27FC236}">
                <a16:creationId xmlns:a16="http://schemas.microsoft.com/office/drawing/2014/main" id="{B3C2822C-6DE9-F68C-EE68-3A0FE20DD7C0}"/>
              </a:ext>
            </a:extLst>
          </p:cNvPr>
          <p:cNvPicPr>
            <a:picLocks noChangeAspect="1"/>
          </p:cNvPicPr>
          <p:nvPr/>
        </p:nvPicPr>
        <p:blipFill>
          <a:blip r:embed="rId4"/>
          <a:stretch>
            <a:fillRect/>
          </a:stretch>
        </p:blipFill>
        <p:spPr>
          <a:xfrm>
            <a:off x="2051720" y="3284984"/>
            <a:ext cx="4752528" cy="3105782"/>
          </a:xfrm>
          <a:prstGeom prst="rect">
            <a:avLst/>
          </a:prstGeom>
        </p:spPr>
      </p:pic>
    </p:spTree>
    <p:extLst>
      <p:ext uri="{BB962C8B-B14F-4D97-AF65-F5344CB8AC3E}">
        <p14:creationId xmlns:p14="http://schemas.microsoft.com/office/powerpoint/2010/main" val="11071774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a:extLst>
              <a:ext uri="{FF2B5EF4-FFF2-40B4-BE49-F238E27FC236}">
                <a16:creationId xmlns:a16="http://schemas.microsoft.com/office/drawing/2014/main" id="{9B46904E-5328-4031-909A-AD8AA4001263}"/>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a:t>
            </a:r>
            <a:r>
              <a:rPr lang="en-US" altLang="ru-RU" sz="3600" dirty="0">
                <a:solidFill>
                  <a:srgbClr val="FF3300"/>
                </a:solidFill>
              </a:rPr>
              <a:t>2</a:t>
            </a:r>
            <a:r>
              <a:rPr lang="ru-RU" altLang="ru-RU" sz="3600" dirty="0">
                <a:solidFill>
                  <a:srgbClr val="FF3300"/>
                </a:solidFill>
              </a:rPr>
              <a:t>4</a:t>
            </a:r>
          </a:p>
        </p:txBody>
      </p:sp>
      <mc:AlternateContent xmlns:mc="http://schemas.openxmlformats.org/markup-compatibility/2006" xmlns:a14="http://schemas.microsoft.com/office/drawing/2010/main">
        <mc:Choice Requires="a14">
          <p:sp>
            <p:nvSpPr>
              <p:cNvPr id="491523" name="Text Box 3">
                <a:extLst>
                  <a:ext uri="{FF2B5EF4-FFF2-40B4-BE49-F238E27FC236}">
                    <a16:creationId xmlns:a16="http://schemas.microsoft.com/office/drawing/2014/main" id="{33771B87-2CFA-4AB1-8254-34F79C914AC1}"/>
                  </a:ext>
                </a:extLst>
              </p:cNvPr>
              <p:cNvSpPr txBox="1">
                <a:spLocks noChangeArrowheads="1"/>
              </p:cNvSpPr>
              <p:nvPr/>
            </p:nvSpPr>
            <p:spPr bwMode="auto">
              <a:xfrm>
                <a:off x="0" y="457200"/>
                <a:ext cx="9144000" cy="101854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2800" dirty="0">
                    <a:cs typeface="Times New Roman" panose="02020603050405020304" pitchFamily="18" charset="0"/>
                  </a:rPr>
                  <a:t>	</a:t>
                </a:r>
                <a:r>
                  <a:rPr lang="ru-RU" altLang="ru-RU" dirty="0">
                    <a:cs typeface="Times New Roman" panose="02020603050405020304" pitchFamily="18" charset="0"/>
                  </a:rPr>
                  <a:t> Изобразите удлинённую гипоциклоиду, для которой </a:t>
                </a:r>
                <a:r>
                  <a:rPr lang="en-US" altLang="ru-RU" i="1" dirty="0">
                    <a:cs typeface="Times New Roman" panose="02020603050405020304" pitchFamily="18" charset="0"/>
                  </a:rPr>
                  <a:t>r</a:t>
                </a:r>
                <a:r>
                  <a:rPr lang="ru-RU" altLang="ru-RU" i="1" dirty="0">
                    <a:cs typeface="Times New Roman" panose="02020603050405020304" pitchFamily="18" charset="0"/>
                  </a:rPr>
                  <a:t> = </a:t>
                </a:r>
                <a14:m>
                  <m:oMath xmlns:m="http://schemas.openxmlformats.org/officeDocument/2006/math">
                    <m:f>
                      <m:fPr>
                        <m:ctrlPr>
                          <a:rPr lang="ru-RU" altLang="ru-RU" i="1">
                            <a:latin typeface="Cambria Math" panose="02040503050406030204" pitchFamily="18" charset="0"/>
                            <a:cs typeface="Times New Roman" panose="02020603050405020304" pitchFamily="18" charset="0"/>
                          </a:rPr>
                        </m:ctrlPr>
                      </m:fPr>
                      <m:num>
                        <m:r>
                          <a:rPr lang="ru-RU" altLang="ru-RU" b="0" i="1" smtClean="0">
                            <a:latin typeface="Cambria Math" panose="02040503050406030204" pitchFamily="18" charset="0"/>
                            <a:cs typeface="Times New Roman" panose="02020603050405020304" pitchFamily="18" charset="0"/>
                          </a:rPr>
                          <m:t>2</m:t>
                        </m:r>
                      </m:num>
                      <m:den>
                        <m:r>
                          <a:rPr lang="ru-RU" altLang="ru-RU" b="0" i="1" smtClean="0">
                            <a:latin typeface="Cambria Math" panose="02040503050406030204" pitchFamily="18" charset="0"/>
                            <a:cs typeface="Times New Roman" panose="02020603050405020304" pitchFamily="18" charset="0"/>
                          </a:rPr>
                          <m:t>5</m:t>
                        </m:r>
                      </m:den>
                    </m:f>
                  </m:oMath>
                </a14:m>
                <a:r>
                  <a:rPr lang="en-US" altLang="ru-RU" dirty="0">
                    <a:cs typeface="Times New Roman" panose="02020603050405020304" pitchFamily="18" charset="0"/>
                  </a:rPr>
                  <a:t>, </a:t>
                </a:r>
                <a:r>
                  <a:rPr lang="en-US" altLang="ru-RU" i="1" dirty="0">
                    <a:cs typeface="Times New Roman" panose="02020603050405020304" pitchFamily="18" charset="0"/>
                  </a:rPr>
                  <a:t>d = </a:t>
                </a:r>
                <a:r>
                  <a:rPr lang="en-US" altLang="ru-RU" dirty="0">
                    <a:cs typeface="Times New Roman" panose="02020603050405020304" pitchFamily="18" charset="0"/>
                  </a:rPr>
                  <a:t>1.</a:t>
                </a:r>
                <a:r>
                  <a:rPr lang="en-US" altLang="ru-RU" i="1" dirty="0">
                    <a:cs typeface="Times New Roman" panose="02020603050405020304" pitchFamily="18" charset="0"/>
                  </a:rPr>
                  <a:t> </a:t>
                </a:r>
                <a:r>
                  <a:rPr lang="ru-RU" altLang="ru-RU" dirty="0">
                    <a:cs typeface="Times New Roman" panose="02020603050405020304" pitchFamily="18" charset="0"/>
                  </a:rPr>
                  <a:t> В компьютерной программе </a:t>
                </a:r>
                <a:r>
                  <a:rPr lang="en-US" altLang="ru-RU" dirty="0">
                    <a:cs typeface="Times New Roman" panose="02020603050405020304" pitchFamily="18" charset="0"/>
                  </a:rPr>
                  <a:t>GeoGebra </a:t>
                </a:r>
                <a:r>
                  <a:rPr lang="ru-RU" altLang="ru-RU" dirty="0">
                    <a:cs typeface="Times New Roman" panose="02020603050405020304" pitchFamily="18" charset="0"/>
                  </a:rPr>
                  <a:t>получите эту кривую. </a:t>
                </a:r>
                <a:endParaRPr lang="en-US" altLang="ru-RU" dirty="0">
                  <a:cs typeface="Times New Roman" panose="02020603050405020304" pitchFamily="18" charset="0"/>
                </a:endParaRPr>
              </a:p>
            </p:txBody>
          </p:sp>
        </mc:Choice>
        <mc:Fallback xmlns="">
          <p:sp>
            <p:nvSpPr>
              <p:cNvPr id="491523" name="Text Box 3">
                <a:extLst>
                  <a:ext uri="{FF2B5EF4-FFF2-40B4-BE49-F238E27FC236}">
                    <a16:creationId xmlns:a16="http://schemas.microsoft.com/office/drawing/2014/main" id="{33771B87-2CFA-4AB1-8254-34F79C914AC1}"/>
                  </a:ext>
                </a:extLst>
              </p:cNvPr>
              <p:cNvSpPr txBox="1">
                <a:spLocks noRot="1" noChangeAspect="1" noMove="1" noResize="1" noEditPoints="1" noAdjustHandles="1" noChangeArrowheads="1" noChangeShapeType="1" noTextEdit="1"/>
              </p:cNvSpPr>
              <p:nvPr/>
            </p:nvSpPr>
            <p:spPr bwMode="auto">
              <a:xfrm>
                <a:off x="0" y="457200"/>
                <a:ext cx="9144000" cy="1018549"/>
              </a:xfrm>
              <a:prstGeom prst="rect">
                <a:avLst/>
              </a:prstGeom>
              <a:blipFill>
                <a:blip r:embed="rId3"/>
                <a:stretch>
                  <a:fillRect l="-1000" r="-1000" b="-1018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491524" name="Rectangle 4">
            <a:extLst>
              <a:ext uri="{FF2B5EF4-FFF2-40B4-BE49-F238E27FC236}">
                <a16:creationId xmlns:a16="http://schemas.microsoft.com/office/drawing/2014/main" id="{40E01E05-93CC-434F-8AC8-D735BE87B97D}"/>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91525" name="Rectangle 5">
            <a:extLst>
              <a:ext uri="{FF2B5EF4-FFF2-40B4-BE49-F238E27FC236}">
                <a16:creationId xmlns:a16="http://schemas.microsoft.com/office/drawing/2014/main" id="{EEB4582D-C057-4173-B87D-606359CAE70C}"/>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grpSp>
        <p:nvGrpSpPr>
          <p:cNvPr id="7" name="Группа 6">
            <a:extLst>
              <a:ext uri="{FF2B5EF4-FFF2-40B4-BE49-F238E27FC236}">
                <a16:creationId xmlns:a16="http://schemas.microsoft.com/office/drawing/2014/main" id="{9CBA1D47-4210-C1AF-143B-EA8E26451C69}"/>
              </a:ext>
            </a:extLst>
          </p:cNvPr>
          <p:cNvGrpSpPr/>
          <p:nvPr/>
        </p:nvGrpSpPr>
        <p:grpSpPr>
          <a:xfrm>
            <a:off x="1619672" y="1772816"/>
            <a:ext cx="6330249" cy="4353533"/>
            <a:chOff x="1619672" y="1772816"/>
            <a:chExt cx="6330249" cy="4353533"/>
          </a:xfrm>
        </p:grpSpPr>
        <p:sp>
          <p:nvSpPr>
            <p:cNvPr id="5" name="Text Box 6">
              <a:extLst>
                <a:ext uri="{FF2B5EF4-FFF2-40B4-BE49-F238E27FC236}">
                  <a16:creationId xmlns:a16="http://schemas.microsoft.com/office/drawing/2014/main" id="{0D070417-2FC0-FC94-AC1A-8E9B7A6FC288}"/>
                </a:ext>
              </a:extLst>
            </p:cNvPr>
            <p:cNvSpPr txBox="1">
              <a:spLocks noChangeArrowheads="1"/>
            </p:cNvSpPr>
            <p:nvPr/>
          </p:nvSpPr>
          <p:spPr bwMode="auto">
            <a:xfrm>
              <a:off x="1619672" y="484353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dirty="0">
                  <a:solidFill>
                    <a:srgbClr val="FF3300"/>
                  </a:solidFill>
                </a:rPr>
                <a:t>Ответ. </a:t>
              </a:r>
              <a:endParaRPr lang="ru-RU" altLang="ru-RU" dirty="0"/>
            </a:p>
          </p:txBody>
        </p:sp>
        <p:pic>
          <p:nvPicPr>
            <p:cNvPr id="6" name="Рисунок 5">
              <a:extLst>
                <a:ext uri="{FF2B5EF4-FFF2-40B4-BE49-F238E27FC236}">
                  <a16:creationId xmlns:a16="http://schemas.microsoft.com/office/drawing/2014/main" id="{34DCF959-6158-3AF7-4959-B7C76AEC50C0}"/>
                </a:ext>
              </a:extLst>
            </p:cNvPr>
            <p:cNvPicPr>
              <a:picLocks noChangeAspect="1"/>
            </p:cNvPicPr>
            <p:nvPr/>
          </p:nvPicPr>
          <p:blipFill>
            <a:blip r:embed="rId4"/>
            <a:stretch>
              <a:fillRect/>
            </a:stretch>
          </p:blipFill>
          <p:spPr>
            <a:xfrm>
              <a:off x="2843808" y="1772816"/>
              <a:ext cx="5106113" cy="4353533"/>
            </a:xfrm>
            <a:prstGeom prst="rect">
              <a:avLst/>
            </a:prstGeom>
          </p:spPr>
        </p:pic>
      </p:grpSp>
    </p:spTree>
    <p:extLst>
      <p:ext uri="{BB962C8B-B14F-4D97-AF65-F5344CB8AC3E}">
        <p14:creationId xmlns:p14="http://schemas.microsoft.com/office/powerpoint/2010/main" val="60163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a:extLst>
              <a:ext uri="{FF2B5EF4-FFF2-40B4-BE49-F238E27FC236}">
                <a16:creationId xmlns:a16="http://schemas.microsoft.com/office/drawing/2014/main" id="{9B46904E-5328-4031-909A-AD8AA4001263}"/>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a:t>
            </a:r>
            <a:r>
              <a:rPr lang="en-US" altLang="ru-RU" sz="3600" dirty="0">
                <a:solidFill>
                  <a:srgbClr val="FF3300"/>
                </a:solidFill>
              </a:rPr>
              <a:t>25</a:t>
            </a:r>
            <a:endParaRPr lang="ru-RU" altLang="ru-RU" sz="3600" dirty="0">
              <a:solidFill>
                <a:srgbClr val="FF3300"/>
              </a:solidFill>
            </a:endParaRPr>
          </a:p>
        </p:txBody>
      </p:sp>
      <p:sp>
        <p:nvSpPr>
          <p:cNvPr id="491523" name="Text Box 3">
            <a:extLst>
              <a:ext uri="{FF2B5EF4-FFF2-40B4-BE49-F238E27FC236}">
                <a16:creationId xmlns:a16="http://schemas.microsoft.com/office/drawing/2014/main" id="{33771B87-2CFA-4AB1-8254-34F79C914AC1}"/>
              </a:ext>
            </a:extLst>
          </p:cNvPr>
          <p:cNvSpPr txBox="1">
            <a:spLocks noChangeArrowheads="1"/>
          </p:cNvSpPr>
          <p:nvPr/>
        </p:nvSpPr>
        <p:spPr bwMode="auto">
          <a:xfrm>
            <a:off x="0" y="457200"/>
            <a:ext cx="9144000"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2800" dirty="0">
                <a:cs typeface="Times New Roman" panose="02020603050405020304" pitchFamily="18" charset="0"/>
              </a:rPr>
              <a:t>	</a:t>
            </a:r>
            <a:r>
              <a:rPr lang="ru-RU" altLang="ru-RU" sz="2200" dirty="0">
                <a:cs typeface="Times New Roman" panose="02020603050405020304" pitchFamily="18" charset="0"/>
              </a:rPr>
              <a:t> Расстояние между портами </a:t>
            </a:r>
            <a:r>
              <a:rPr lang="en-US" altLang="ru-RU" sz="2200" i="1" dirty="0">
                <a:cs typeface="Times New Roman" panose="02020603050405020304" pitchFamily="18" charset="0"/>
              </a:rPr>
              <a:t>A</a:t>
            </a:r>
            <a:r>
              <a:rPr lang="en-US" altLang="ru-RU" sz="2200" baseline="-25000" dirty="0">
                <a:cs typeface="Times New Roman" panose="02020603050405020304" pitchFamily="18" charset="0"/>
              </a:rPr>
              <a:t>1</a:t>
            </a:r>
            <a:r>
              <a:rPr lang="en-US" altLang="ru-RU" sz="2200" dirty="0">
                <a:cs typeface="Times New Roman" panose="02020603050405020304" pitchFamily="18" charset="0"/>
              </a:rPr>
              <a:t>, </a:t>
            </a:r>
            <a:r>
              <a:rPr lang="en-US" altLang="ru-RU" sz="2200" i="1" dirty="0">
                <a:cs typeface="Times New Roman" panose="02020603050405020304" pitchFamily="18" charset="0"/>
              </a:rPr>
              <a:t>A</a:t>
            </a:r>
            <a:r>
              <a:rPr lang="en-US" altLang="ru-RU" sz="2200" baseline="-25000" dirty="0">
                <a:cs typeface="Times New Roman" panose="02020603050405020304" pitchFamily="18" charset="0"/>
              </a:rPr>
              <a:t>2</a:t>
            </a:r>
            <a:r>
              <a:rPr lang="en-US" altLang="ru-RU" sz="2200" dirty="0">
                <a:cs typeface="Times New Roman" panose="02020603050405020304" pitchFamily="18" charset="0"/>
              </a:rPr>
              <a:t> </a:t>
            </a:r>
            <a:r>
              <a:rPr lang="ru-RU" altLang="ru-RU" sz="2200" dirty="0">
                <a:cs typeface="Times New Roman" panose="02020603050405020304" pitchFamily="18" charset="0"/>
              </a:rPr>
              <a:t>на берегу моря равно 10 км. Из порта </a:t>
            </a:r>
            <a:r>
              <a:rPr lang="en-US" altLang="ru-RU" sz="2200" i="1" dirty="0">
                <a:cs typeface="Times New Roman" panose="02020603050405020304" pitchFamily="18" charset="0"/>
              </a:rPr>
              <a:t>A</a:t>
            </a:r>
            <a:r>
              <a:rPr lang="en-US" altLang="ru-RU" sz="2200" baseline="-25000" dirty="0">
                <a:cs typeface="Times New Roman" panose="02020603050405020304" pitchFamily="18" charset="0"/>
              </a:rPr>
              <a:t>1</a:t>
            </a:r>
            <a:r>
              <a:rPr lang="en-US" altLang="ru-RU" sz="2200" dirty="0">
                <a:cs typeface="Times New Roman" panose="02020603050405020304" pitchFamily="18" charset="0"/>
              </a:rPr>
              <a:t> </a:t>
            </a:r>
            <a:r>
              <a:rPr lang="ru-RU" altLang="ru-RU" sz="2200" dirty="0">
                <a:cs typeface="Times New Roman" panose="02020603050405020304" pitchFamily="18" charset="0"/>
              </a:rPr>
              <a:t>отплыл корабль в направлении, составляющем 60</a:t>
            </a:r>
            <a:r>
              <a:rPr lang="ru-RU" altLang="ru-RU" sz="2200" baseline="30000" dirty="0">
                <a:cs typeface="Times New Roman" panose="02020603050405020304" pitchFamily="18" charset="0"/>
              </a:rPr>
              <a:t>о</a:t>
            </a:r>
            <a:r>
              <a:rPr lang="ru-RU" altLang="ru-RU" sz="2200" dirty="0">
                <a:cs typeface="Times New Roman" panose="02020603050405020304" pitchFamily="18" charset="0"/>
              </a:rPr>
              <a:t> с направлением </a:t>
            </a:r>
            <a:r>
              <a:rPr lang="en-US" altLang="ru-RU" sz="2200" i="1" dirty="0">
                <a:cs typeface="Times New Roman" panose="02020603050405020304" pitchFamily="18" charset="0"/>
              </a:rPr>
              <a:t>A</a:t>
            </a:r>
            <a:r>
              <a:rPr lang="en-US" altLang="ru-RU" sz="2200" baseline="-25000" dirty="0">
                <a:cs typeface="Times New Roman" panose="02020603050405020304" pitchFamily="18" charset="0"/>
              </a:rPr>
              <a:t>1</a:t>
            </a:r>
            <a:r>
              <a:rPr lang="en-US" altLang="ru-RU" sz="2200" i="1" dirty="0">
                <a:cs typeface="Times New Roman" panose="02020603050405020304" pitchFamily="18" charset="0"/>
              </a:rPr>
              <a:t>A</a:t>
            </a:r>
            <a:r>
              <a:rPr lang="en-US" altLang="ru-RU" sz="2200" baseline="-25000" dirty="0">
                <a:cs typeface="Times New Roman" panose="02020603050405020304" pitchFamily="18" charset="0"/>
              </a:rPr>
              <a:t>2</a:t>
            </a:r>
            <a:r>
              <a:rPr lang="ru-RU" altLang="ru-RU" sz="2200" dirty="0">
                <a:cs typeface="Times New Roman" panose="02020603050405020304" pitchFamily="18" charset="0"/>
              </a:rPr>
              <a:t>, со скоростью 15 км/ч. Из порта </a:t>
            </a:r>
            <a:r>
              <a:rPr lang="en-US" altLang="ru-RU" sz="2200" i="1" dirty="0">
                <a:cs typeface="Times New Roman" panose="02020603050405020304" pitchFamily="18" charset="0"/>
              </a:rPr>
              <a:t>A</a:t>
            </a:r>
            <a:r>
              <a:rPr lang="en-US" altLang="ru-RU" sz="2200" baseline="-25000" dirty="0">
                <a:cs typeface="Times New Roman" panose="02020603050405020304" pitchFamily="18" charset="0"/>
              </a:rPr>
              <a:t>2</a:t>
            </a:r>
            <a:r>
              <a:rPr lang="en-US" altLang="ru-RU" sz="2200" dirty="0">
                <a:cs typeface="Times New Roman" panose="02020603050405020304" pitchFamily="18" charset="0"/>
              </a:rPr>
              <a:t> </a:t>
            </a:r>
            <a:r>
              <a:rPr lang="ru-RU" altLang="ru-RU" sz="2200" dirty="0">
                <a:cs typeface="Times New Roman" panose="02020603050405020304" pitchFamily="18" charset="0"/>
              </a:rPr>
              <a:t>в то же время отплыл корабль в направлении, составляющем </a:t>
            </a:r>
            <a:r>
              <a:rPr lang="en-US" altLang="ru-RU" sz="2200" dirty="0">
                <a:cs typeface="Times New Roman" panose="02020603050405020304" pitchFamily="18" charset="0"/>
              </a:rPr>
              <a:t>30</a:t>
            </a:r>
            <a:r>
              <a:rPr lang="ru-RU" altLang="ru-RU" sz="2200" baseline="30000" dirty="0">
                <a:cs typeface="Times New Roman" panose="02020603050405020304" pitchFamily="18" charset="0"/>
              </a:rPr>
              <a:t>о</a:t>
            </a:r>
            <a:r>
              <a:rPr lang="ru-RU" altLang="ru-RU" sz="2200" dirty="0">
                <a:cs typeface="Times New Roman" panose="02020603050405020304" pitchFamily="18" charset="0"/>
              </a:rPr>
              <a:t> с направлением </a:t>
            </a:r>
            <a:r>
              <a:rPr lang="en-US" altLang="ru-RU" sz="2200" i="1" dirty="0">
                <a:cs typeface="Times New Roman" panose="02020603050405020304" pitchFamily="18" charset="0"/>
              </a:rPr>
              <a:t>A</a:t>
            </a:r>
            <a:r>
              <a:rPr lang="ru-RU" altLang="ru-RU" sz="2200" baseline="-25000" dirty="0">
                <a:cs typeface="Times New Roman" panose="02020603050405020304" pitchFamily="18" charset="0"/>
              </a:rPr>
              <a:t>2</a:t>
            </a:r>
            <a:r>
              <a:rPr lang="en-US" altLang="ru-RU" sz="2200" i="1" dirty="0">
                <a:cs typeface="Times New Roman" panose="02020603050405020304" pitchFamily="18" charset="0"/>
              </a:rPr>
              <a:t>A</a:t>
            </a:r>
            <a:r>
              <a:rPr lang="ru-RU" altLang="ru-RU" sz="2200" baseline="-25000" dirty="0">
                <a:cs typeface="Times New Roman" panose="02020603050405020304" pitchFamily="18" charset="0"/>
              </a:rPr>
              <a:t>1</a:t>
            </a:r>
            <a:r>
              <a:rPr lang="ru-RU" altLang="ru-RU" sz="2200" dirty="0">
                <a:cs typeface="Times New Roman" panose="02020603050405020304" pitchFamily="18" charset="0"/>
              </a:rPr>
              <a:t>, со скоростью 20 км/ч. </a:t>
            </a:r>
          </a:p>
          <a:p>
            <a:pPr algn="just">
              <a:spcBef>
                <a:spcPts val="0"/>
              </a:spcBef>
            </a:pPr>
            <a:r>
              <a:rPr lang="ru-RU" altLang="ru-RU" sz="2200" dirty="0">
                <a:cs typeface="Times New Roman" panose="02020603050405020304" pitchFamily="18" charset="0"/>
              </a:rPr>
              <a:t>	1. Выясните, произойдёт ли столкновение этих кораблей.</a:t>
            </a:r>
          </a:p>
          <a:p>
            <a:pPr algn="just">
              <a:spcBef>
                <a:spcPts val="0"/>
              </a:spcBef>
            </a:pPr>
            <a:r>
              <a:rPr lang="ru-RU" altLang="ru-RU" sz="2200" dirty="0">
                <a:cs typeface="Times New Roman" panose="02020603050405020304" pitchFamily="18" charset="0"/>
              </a:rPr>
              <a:t>	2. Найдите наименьшее расстояние, которое будет между этими кораблями.</a:t>
            </a:r>
          </a:p>
          <a:p>
            <a:pPr algn="just">
              <a:spcBef>
                <a:spcPts val="0"/>
              </a:spcBef>
            </a:pPr>
            <a:r>
              <a:rPr lang="ru-RU" altLang="ru-RU" sz="2200" dirty="0">
                <a:cs typeface="Times New Roman" panose="02020603050405020304" pitchFamily="18" charset="0"/>
              </a:rPr>
              <a:t>	3. Найдите </a:t>
            </a:r>
            <a:r>
              <a:rPr lang="ru-RU" sz="2200" dirty="0">
                <a:effectLst/>
                <a:latin typeface="Times New Roman" panose="02020603050405020304" pitchFamily="18" charset="0"/>
                <a:ea typeface="Calibri" panose="020F0502020204030204" pitchFamily="34" charset="0"/>
              </a:rPr>
              <a:t>угол к направлению </a:t>
            </a:r>
            <a:r>
              <a:rPr lang="en-US" sz="2200" i="1" dirty="0">
                <a:effectLst/>
                <a:latin typeface="Times New Roman" panose="02020603050405020304" pitchFamily="18" charset="0"/>
                <a:ea typeface="Calibri" panose="020F0502020204030204" pitchFamily="34" charset="0"/>
              </a:rPr>
              <a:t>A</a:t>
            </a:r>
            <a:r>
              <a:rPr lang="ru-RU" sz="2200" baseline="-25000" dirty="0">
                <a:effectLst/>
                <a:latin typeface="Times New Roman" panose="02020603050405020304" pitchFamily="18" charset="0"/>
                <a:ea typeface="Calibri" panose="020F0502020204030204" pitchFamily="34" charset="0"/>
              </a:rPr>
              <a:t>2</a:t>
            </a:r>
            <a:r>
              <a:rPr lang="en-US" sz="2200" i="1" dirty="0">
                <a:effectLst/>
                <a:latin typeface="Times New Roman" panose="02020603050405020304" pitchFamily="18" charset="0"/>
                <a:ea typeface="Calibri" panose="020F0502020204030204" pitchFamily="34" charset="0"/>
              </a:rPr>
              <a:t>A</a:t>
            </a:r>
            <a:r>
              <a:rPr lang="ru-RU" sz="2200" baseline="-25000" dirty="0">
                <a:effectLst/>
                <a:latin typeface="Times New Roman" panose="02020603050405020304" pitchFamily="18" charset="0"/>
                <a:ea typeface="Calibri" panose="020F0502020204030204" pitchFamily="34" charset="0"/>
              </a:rPr>
              <a:t>1</a:t>
            </a:r>
            <a:r>
              <a:rPr lang="ru-RU" sz="2200" dirty="0">
                <a:effectLst/>
                <a:latin typeface="Times New Roman" panose="02020603050405020304" pitchFamily="18" charset="0"/>
                <a:ea typeface="Calibri" panose="020F0502020204030204" pitchFamily="34" charset="0"/>
              </a:rPr>
              <a:t>, под которым должен идти второй корабль, чтобы, не меняя курса, встретиться с первым кораблём.</a:t>
            </a:r>
            <a:endParaRPr lang="en-US" altLang="ru-RU" sz="2200" dirty="0">
              <a:cs typeface="Times New Roman" panose="02020603050405020304" pitchFamily="18" charset="0"/>
            </a:endParaRPr>
          </a:p>
        </p:txBody>
      </p:sp>
      <p:sp>
        <p:nvSpPr>
          <p:cNvPr id="491524" name="Rectangle 4">
            <a:extLst>
              <a:ext uri="{FF2B5EF4-FFF2-40B4-BE49-F238E27FC236}">
                <a16:creationId xmlns:a16="http://schemas.microsoft.com/office/drawing/2014/main" id="{40E01E05-93CC-434F-8AC8-D735BE87B97D}"/>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91525" name="Rectangle 5">
            <a:extLst>
              <a:ext uri="{FF2B5EF4-FFF2-40B4-BE49-F238E27FC236}">
                <a16:creationId xmlns:a16="http://schemas.microsoft.com/office/drawing/2014/main" id="{EEB4582D-C057-4173-B87D-606359CAE70C}"/>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pic>
        <p:nvPicPr>
          <p:cNvPr id="2" name="Рисунок 1">
            <a:extLst>
              <a:ext uri="{FF2B5EF4-FFF2-40B4-BE49-F238E27FC236}">
                <a16:creationId xmlns:a16="http://schemas.microsoft.com/office/drawing/2014/main" id="{2978B463-0B20-AB0B-D05F-58DA67C40BA8}"/>
              </a:ext>
            </a:extLst>
          </p:cNvPr>
          <p:cNvPicPr>
            <a:picLocks noChangeAspect="1"/>
          </p:cNvPicPr>
          <p:nvPr/>
        </p:nvPicPr>
        <p:blipFill>
          <a:blip r:embed="rId3"/>
          <a:stretch>
            <a:fillRect/>
          </a:stretch>
        </p:blipFill>
        <p:spPr>
          <a:xfrm>
            <a:off x="2483768" y="4221088"/>
            <a:ext cx="3911171" cy="2304256"/>
          </a:xfrm>
          <a:prstGeom prst="rect">
            <a:avLst/>
          </a:prstGeom>
        </p:spPr>
      </p:pic>
    </p:spTree>
    <p:extLst>
      <p:ext uri="{BB962C8B-B14F-4D97-AF65-F5344CB8AC3E}">
        <p14:creationId xmlns:p14="http://schemas.microsoft.com/office/powerpoint/2010/main" val="3110564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a:extLst>
              <a:ext uri="{FF2B5EF4-FFF2-40B4-BE49-F238E27FC236}">
                <a16:creationId xmlns:a16="http://schemas.microsoft.com/office/drawing/2014/main" id="{9B46904E-5328-4031-909A-AD8AA4001263}"/>
              </a:ext>
            </a:extLst>
          </p:cNvPr>
          <p:cNvSpPr>
            <a:spLocks noGrp="1" noChangeArrowheads="1"/>
          </p:cNvSpPr>
          <p:nvPr>
            <p:ph type="title"/>
          </p:nvPr>
        </p:nvSpPr>
        <p:spPr>
          <a:xfrm>
            <a:off x="685800" y="0"/>
            <a:ext cx="7772400" cy="457200"/>
          </a:xfrm>
        </p:spPr>
        <p:txBody>
          <a:bodyPr/>
          <a:lstStyle/>
          <a:p>
            <a:r>
              <a:rPr lang="ru-RU" altLang="ru-RU" sz="2800" dirty="0">
                <a:solidFill>
                  <a:srgbClr val="FF3300"/>
                </a:solidFill>
              </a:rPr>
              <a:t>Решение с помощью </a:t>
            </a:r>
            <a:r>
              <a:rPr lang="en-US" altLang="ru-RU" sz="2800" dirty="0">
                <a:solidFill>
                  <a:srgbClr val="FF3300"/>
                </a:solidFill>
              </a:rPr>
              <a:t>GeoGebra</a:t>
            </a:r>
            <a:endParaRPr lang="ru-RU" altLang="ru-RU" sz="2800" dirty="0">
              <a:solidFill>
                <a:srgbClr val="FF3300"/>
              </a:solidFill>
            </a:endParaRPr>
          </a:p>
        </p:txBody>
      </p:sp>
      <mc:AlternateContent xmlns:mc="http://schemas.openxmlformats.org/markup-compatibility/2006">
        <mc:Choice xmlns:a14="http://schemas.microsoft.com/office/drawing/2010/main" Requires="a14">
          <p:sp>
            <p:nvSpPr>
              <p:cNvPr id="491523" name="Text Box 3">
                <a:extLst>
                  <a:ext uri="{FF2B5EF4-FFF2-40B4-BE49-F238E27FC236}">
                    <a16:creationId xmlns:a16="http://schemas.microsoft.com/office/drawing/2014/main" id="{33771B87-2CFA-4AB1-8254-34F79C914AC1}"/>
                  </a:ext>
                </a:extLst>
              </p:cNvPr>
              <p:cNvSpPr txBox="1">
                <a:spLocks noChangeArrowheads="1"/>
              </p:cNvSpPr>
              <p:nvPr/>
            </p:nvSpPr>
            <p:spPr bwMode="auto">
              <a:xfrm>
                <a:off x="0" y="368516"/>
                <a:ext cx="9144000" cy="341407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2800" dirty="0">
                    <a:cs typeface="Times New Roman" panose="02020603050405020304" pitchFamily="18" charset="0"/>
                  </a:rPr>
                  <a:t>	</a:t>
                </a:r>
                <a:r>
                  <a:rPr lang="ru-RU" altLang="ru-RU" sz="1800" dirty="0">
                    <a:cs typeface="Times New Roman" panose="02020603050405020304" pitchFamily="18" charset="0"/>
                  </a:rPr>
                  <a:t> В компьютерной программе </a:t>
                </a:r>
                <a:r>
                  <a:rPr lang="en-US" altLang="ru-RU" sz="1800" dirty="0">
                    <a:cs typeface="Times New Roman" panose="02020603050405020304" pitchFamily="18" charset="0"/>
                  </a:rPr>
                  <a:t>GeoGebra </a:t>
                </a:r>
                <a:r>
                  <a:rPr lang="ru-RU" altLang="ru-RU" sz="1800" dirty="0">
                    <a:cs typeface="Times New Roman" panose="02020603050405020304" pitchFamily="18" charset="0"/>
                  </a:rPr>
                  <a:t>отметим точки </a:t>
                </a:r>
                <a:r>
                  <a:rPr lang="en-US" altLang="ru-RU" sz="1800" i="1" dirty="0">
                    <a:cs typeface="Times New Roman" panose="02020603050405020304" pitchFamily="18" charset="0"/>
                  </a:rPr>
                  <a:t>A</a:t>
                </a:r>
                <a:r>
                  <a:rPr lang="en-US" altLang="ru-RU" sz="1800" baseline="-25000" dirty="0">
                    <a:cs typeface="Times New Roman" panose="02020603050405020304" pitchFamily="18" charset="0"/>
                  </a:rPr>
                  <a:t>1</a:t>
                </a:r>
                <a:r>
                  <a:rPr lang="en-US" altLang="ru-RU" sz="1800" dirty="0">
                    <a:cs typeface="Times New Roman" panose="02020603050405020304" pitchFamily="18" charset="0"/>
                  </a:rPr>
                  <a:t>(0, 0) </a:t>
                </a:r>
                <a:r>
                  <a:rPr lang="ru-RU" altLang="ru-RU" sz="1800" dirty="0">
                    <a:cs typeface="Times New Roman" panose="02020603050405020304" pitchFamily="18" charset="0"/>
                  </a:rPr>
                  <a:t>и </a:t>
                </a:r>
                <a:r>
                  <a:rPr lang="en-US" altLang="ru-RU" sz="1800" i="1" dirty="0">
                    <a:cs typeface="Times New Roman" panose="02020603050405020304" pitchFamily="18" charset="0"/>
                  </a:rPr>
                  <a:t>A</a:t>
                </a:r>
                <a:r>
                  <a:rPr lang="en-US" altLang="ru-RU" sz="1800" baseline="-25000" dirty="0">
                    <a:cs typeface="Times New Roman" panose="02020603050405020304" pitchFamily="18" charset="0"/>
                  </a:rPr>
                  <a:t>2</a:t>
                </a:r>
                <a:r>
                  <a:rPr lang="en-US" altLang="ru-RU" sz="1800" dirty="0">
                    <a:cs typeface="Times New Roman" panose="02020603050405020304" pitchFamily="18" charset="0"/>
                  </a:rPr>
                  <a:t>(10, 0). </a:t>
                </a:r>
              </a:p>
              <a:p>
                <a:pPr algn="just">
                  <a:spcBef>
                    <a:spcPts val="0"/>
                  </a:spcBef>
                </a:pPr>
                <a:r>
                  <a:rPr lang="en-US" altLang="ru-RU" sz="1800" dirty="0">
                    <a:cs typeface="Times New Roman" panose="02020603050405020304" pitchFamily="18" charset="0"/>
                  </a:rPr>
                  <a:t>	</a:t>
                </a:r>
                <a:r>
                  <a:rPr lang="ru-RU" altLang="ru-RU" sz="1800" dirty="0">
                    <a:cs typeface="Times New Roman" panose="02020603050405020304" pitchFamily="18" charset="0"/>
                  </a:rPr>
                  <a:t>Проведём прямые, заданные уравнениями </a:t>
                </a:r>
                <a14:m>
                  <m:oMath xmlns:m="http://schemas.openxmlformats.org/officeDocument/2006/math">
                    <m:r>
                      <a:rPr lang="en-US" altLang="ru-RU" sz="1800" b="0" i="1" smtClean="0">
                        <a:latin typeface="Cambria Math" panose="02040503050406030204" pitchFamily="18" charset="0"/>
                        <a:cs typeface="Times New Roman" panose="02020603050405020304" pitchFamily="18" charset="0"/>
                      </a:rPr>
                      <m:t>𝑦</m:t>
                    </m:r>
                    <m:r>
                      <a:rPr lang="en-US" altLang="ru-RU" sz="1800" b="0" i="1" smtClean="0">
                        <a:latin typeface="Cambria Math" panose="02040503050406030204" pitchFamily="18" charset="0"/>
                        <a:cs typeface="Times New Roman" panose="02020603050405020304" pitchFamily="18" charset="0"/>
                      </a:rPr>
                      <m:t>=</m:t>
                    </m:r>
                    <m:rad>
                      <m:radPr>
                        <m:degHide m:val="on"/>
                        <m:ctrlPr>
                          <a:rPr lang="en-US" altLang="ru-RU" sz="1800" b="0" i="1" smtClean="0">
                            <a:latin typeface="Cambria Math" panose="02040503050406030204" pitchFamily="18" charset="0"/>
                            <a:cs typeface="Times New Roman" panose="02020603050405020304" pitchFamily="18" charset="0"/>
                          </a:rPr>
                        </m:ctrlPr>
                      </m:radPr>
                      <m:deg/>
                      <m:e>
                        <m:r>
                          <a:rPr lang="en-US" altLang="ru-RU" sz="1800" b="0" i="1" smtClean="0">
                            <a:latin typeface="Cambria Math" panose="02040503050406030204" pitchFamily="18" charset="0"/>
                            <a:cs typeface="Times New Roman" panose="02020603050405020304" pitchFamily="18" charset="0"/>
                          </a:rPr>
                          <m:t>3</m:t>
                        </m:r>
                      </m:e>
                    </m:rad>
                    <m:r>
                      <a:rPr lang="en-US" altLang="ru-RU" sz="1800" b="0" i="1" smtClean="0">
                        <a:latin typeface="Cambria Math" panose="02040503050406030204" pitchFamily="18" charset="0"/>
                        <a:cs typeface="Times New Roman" panose="02020603050405020304" pitchFamily="18" charset="0"/>
                      </a:rPr>
                      <m:t>𝑥</m:t>
                    </m:r>
                    <m:r>
                      <a:rPr lang="en-US" altLang="ru-RU" sz="1800" b="0" i="1" smtClean="0">
                        <a:latin typeface="Cambria Math" panose="02040503050406030204" pitchFamily="18" charset="0"/>
                        <a:cs typeface="Times New Roman" panose="02020603050405020304" pitchFamily="18" charset="0"/>
                      </a:rPr>
                      <m:t>, </m:t>
                    </m:r>
                    <m:r>
                      <a:rPr lang="en-US" altLang="ru-RU" sz="1800" b="0" i="1" smtClean="0">
                        <a:latin typeface="Cambria Math" panose="02040503050406030204" pitchFamily="18" charset="0"/>
                        <a:cs typeface="Times New Roman" panose="02020603050405020304" pitchFamily="18" charset="0"/>
                      </a:rPr>
                      <m:t>𝑦</m:t>
                    </m:r>
                    <m:r>
                      <a:rPr lang="en-US" altLang="ru-RU" sz="1800" b="0" i="1" smtClean="0">
                        <a:latin typeface="Cambria Math" panose="02040503050406030204" pitchFamily="18" charset="0"/>
                        <a:cs typeface="Times New Roman" panose="02020603050405020304" pitchFamily="18" charset="0"/>
                      </a:rPr>
                      <m:t>=</m:t>
                    </m:r>
                    <m:f>
                      <m:fPr>
                        <m:ctrlPr>
                          <a:rPr lang="en-US" altLang="ru-RU" sz="1800" i="1">
                            <a:latin typeface="Cambria Math" panose="02040503050406030204" pitchFamily="18" charset="0"/>
                            <a:cs typeface="Times New Roman" panose="02020603050405020304" pitchFamily="18" charset="0"/>
                          </a:rPr>
                        </m:ctrlPr>
                      </m:fPr>
                      <m:num>
                        <m:rad>
                          <m:radPr>
                            <m:degHide m:val="on"/>
                            <m:ctrlPr>
                              <a:rPr lang="en-US" altLang="ru-RU" sz="1800" i="1">
                                <a:latin typeface="Cambria Math" panose="02040503050406030204" pitchFamily="18" charset="0"/>
                                <a:cs typeface="Times New Roman" panose="02020603050405020304" pitchFamily="18" charset="0"/>
                              </a:rPr>
                            </m:ctrlPr>
                          </m:radPr>
                          <m:deg/>
                          <m:e>
                            <m:r>
                              <a:rPr lang="en-US" altLang="ru-RU" sz="1800" i="1">
                                <a:latin typeface="Cambria Math" panose="02040503050406030204" pitchFamily="18" charset="0"/>
                                <a:cs typeface="Times New Roman" panose="02020603050405020304" pitchFamily="18" charset="0"/>
                              </a:rPr>
                              <m:t>3</m:t>
                            </m:r>
                          </m:e>
                        </m:rad>
                      </m:num>
                      <m:den>
                        <m:r>
                          <a:rPr lang="en-US" altLang="ru-RU" sz="1800" i="1">
                            <a:latin typeface="Cambria Math" panose="02040503050406030204" pitchFamily="18" charset="0"/>
                            <a:cs typeface="Times New Roman" panose="02020603050405020304" pitchFamily="18" charset="0"/>
                          </a:rPr>
                          <m:t>3</m:t>
                        </m:r>
                      </m:den>
                    </m:f>
                    <m:r>
                      <a:rPr lang="en-US" altLang="ru-RU" sz="1800" b="0" i="1" smtClean="0">
                        <a:latin typeface="Cambria Math" panose="02040503050406030204" pitchFamily="18" charset="0"/>
                        <a:cs typeface="Times New Roman" panose="02020603050405020304" pitchFamily="18" charset="0"/>
                      </a:rPr>
                      <m:t>(10−</m:t>
                    </m:r>
                    <m:r>
                      <a:rPr lang="en-US" altLang="ru-RU" sz="1800" b="0" i="1" smtClean="0">
                        <a:latin typeface="Cambria Math" panose="02040503050406030204" pitchFamily="18" charset="0"/>
                        <a:cs typeface="Times New Roman" panose="02020603050405020304" pitchFamily="18" charset="0"/>
                      </a:rPr>
                      <m:t>𝑥</m:t>
                    </m:r>
                    <m:r>
                      <a:rPr lang="en-US" altLang="ru-RU" sz="1800" b="0" i="1" smtClean="0">
                        <a:latin typeface="Cambria Math" panose="02040503050406030204" pitchFamily="18" charset="0"/>
                        <a:cs typeface="Times New Roman" panose="02020603050405020304" pitchFamily="18" charset="0"/>
                      </a:rPr>
                      <m:t>).</m:t>
                    </m:r>
                  </m:oMath>
                </a14:m>
                <a:endParaRPr lang="en-US" altLang="ru-RU" sz="1800" dirty="0">
                  <a:cs typeface="Times New Roman" panose="02020603050405020304" pitchFamily="18" charset="0"/>
                </a:endParaRPr>
              </a:p>
              <a:p>
                <a:pPr algn="just">
                  <a:spcBef>
                    <a:spcPts val="0"/>
                  </a:spcBef>
                </a:pPr>
                <a:r>
                  <a:rPr lang="en-US" altLang="ru-RU" sz="1800" dirty="0">
                    <a:cs typeface="Times New Roman" panose="02020603050405020304" pitchFamily="18" charset="0"/>
                  </a:rPr>
                  <a:t>	</a:t>
                </a:r>
                <a:r>
                  <a:rPr lang="ru-RU" altLang="ru-RU" sz="1800" dirty="0">
                    <a:cs typeface="Times New Roman" panose="02020603050405020304" pitchFamily="18" charset="0"/>
                  </a:rPr>
                  <a:t>Создадим ползунок </a:t>
                </a:r>
                <a:r>
                  <a:rPr lang="en-US" altLang="ru-RU" sz="1800" i="1" dirty="0">
                    <a:cs typeface="Times New Roman" panose="02020603050405020304" pitchFamily="18" charset="0"/>
                  </a:rPr>
                  <a:t>t</a:t>
                </a:r>
                <a:r>
                  <a:rPr lang="ru-RU" altLang="ru-RU" sz="1800" dirty="0">
                    <a:cs typeface="Times New Roman" panose="02020603050405020304" pitchFamily="18" charset="0"/>
                  </a:rPr>
                  <a:t>, изменяющийся от 0 до 60 с шагом 0,1.</a:t>
                </a:r>
              </a:p>
              <a:p>
                <a:pPr algn="just">
                  <a:spcBef>
                    <a:spcPts val="0"/>
                  </a:spcBef>
                </a:pPr>
                <a:r>
                  <a:rPr lang="ru-RU" altLang="ru-RU" sz="1800" dirty="0">
                    <a:cs typeface="Times New Roman" panose="02020603050405020304" pitchFamily="18" charset="0"/>
                  </a:rPr>
                  <a:t>	Построим окружность с центром </a:t>
                </a:r>
                <a:r>
                  <a:rPr lang="en-US" altLang="ru-RU" sz="1800" i="1" dirty="0">
                    <a:cs typeface="Times New Roman" panose="02020603050405020304" pitchFamily="18" charset="0"/>
                  </a:rPr>
                  <a:t>A</a:t>
                </a:r>
                <a:r>
                  <a:rPr lang="en-US" altLang="ru-RU" sz="1800" baseline="-25000" dirty="0">
                    <a:cs typeface="Times New Roman" panose="02020603050405020304" pitchFamily="18" charset="0"/>
                  </a:rPr>
                  <a:t>1</a:t>
                </a:r>
                <a:r>
                  <a:rPr lang="ru-RU" altLang="ru-RU" sz="1800" dirty="0">
                    <a:cs typeface="Times New Roman" panose="02020603050405020304" pitchFamily="18" charset="0"/>
                  </a:rPr>
                  <a:t>,</a:t>
                </a:r>
                <a:r>
                  <a:rPr lang="en-US" altLang="ru-RU" sz="1800" dirty="0">
                    <a:cs typeface="Times New Roman" panose="02020603050405020304" pitchFamily="18" charset="0"/>
                  </a:rPr>
                  <a:t> </a:t>
                </a:r>
                <a:r>
                  <a:rPr lang="ru-RU" altLang="ru-RU" sz="1800" dirty="0">
                    <a:cs typeface="Times New Roman" panose="02020603050405020304" pitchFamily="18" charset="0"/>
                  </a:rPr>
                  <a:t> радиусом </a:t>
                </a:r>
                <a14:m>
                  <m:oMath xmlns:m="http://schemas.openxmlformats.org/officeDocument/2006/math">
                    <m:f>
                      <m:fPr>
                        <m:ctrlPr>
                          <a:rPr lang="ru-RU" altLang="ru-RU" sz="1800" i="1" smtClean="0">
                            <a:latin typeface="Cambria Math" panose="02040503050406030204" pitchFamily="18" charset="0"/>
                            <a:cs typeface="Times New Roman" panose="02020603050405020304" pitchFamily="18" charset="0"/>
                          </a:rPr>
                        </m:ctrlPr>
                      </m:fPr>
                      <m:num>
                        <m:r>
                          <a:rPr lang="ru-RU" altLang="ru-RU" sz="1800" b="0" i="1" smtClean="0">
                            <a:latin typeface="Cambria Math" panose="02040503050406030204" pitchFamily="18" charset="0"/>
                            <a:cs typeface="Times New Roman" panose="02020603050405020304" pitchFamily="18" charset="0"/>
                          </a:rPr>
                          <m:t>15</m:t>
                        </m:r>
                        <m:r>
                          <a:rPr lang="en-US" altLang="ru-RU" sz="1800" b="0" i="1" smtClean="0">
                            <a:latin typeface="Cambria Math" panose="02040503050406030204" pitchFamily="18" charset="0"/>
                            <a:cs typeface="Times New Roman" panose="02020603050405020304" pitchFamily="18" charset="0"/>
                          </a:rPr>
                          <m:t>𝑡</m:t>
                        </m:r>
                      </m:num>
                      <m:den>
                        <m:r>
                          <a:rPr lang="ru-RU" altLang="ru-RU" sz="1800" b="0" i="1" smtClean="0">
                            <a:latin typeface="Cambria Math" panose="02040503050406030204" pitchFamily="18" charset="0"/>
                            <a:cs typeface="Times New Roman" panose="02020603050405020304" pitchFamily="18" charset="0"/>
                          </a:rPr>
                          <m:t>60</m:t>
                        </m:r>
                      </m:den>
                    </m:f>
                  </m:oMath>
                </a14:m>
                <a:r>
                  <a:rPr lang="ru-RU" altLang="ru-RU" sz="1800" dirty="0">
                    <a:cs typeface="Times New Roman" panose="02020603050405020304" pitchFamily="18" charset="0"/>
                  </a:rPr>
                  <a:t>, и окружность с центром </a:t>
                </a:r>
                <a:r>
                  <a:rPr lang="en-US" altLang="ru-RU" sz="1800" i="1" dirty="0">
                    <a:cs typeface="Times New Roman" panose="02020603050405020304" pitchFamily="18" charset="0"/>
                  </a:rPr>
                  <a:t>A</a:t>
                </a:r>
                <a:r>
                  <a:rPr lang="en-US" altLang="ru-RU" sz="1800" baseline="-25000" dirty="0">
                    <a:cs typeface="Times New Roman" panose="02020603050405020304" pitchFamily="18" charset="0"/>
                  </a:rPr>
                  <a:t>2</a:t>
                </a:r>
                <a:r>
                  <a:rPr lang="en-US" altLang="ru-RU" sz="1800" dirty="0">
                    <a:cs typeface="Times New Roman" panose="02020603050405020304" pitchFamily="18" charset="0"/>
                  </a:rPr>
                  <a:t>, </a:t>
                </a:r>
                <a:r>
                  <a:rPr lang="ru-RU" altLang="ru-RU" sz="1800" dirty="0">
                    <a:cs typeface="Times New Roman" panose="02020603050405020304" pitchFamily="18" charset="0"/>
                  </a:rPr>
                  <a:t>радиусом </a:t>
                </a:r>
                <a14:m>
                  <m:oMath xmlns:m="http://schemas.openxmlformats.org/officeDocument/2006/math">
                    <m:f>
                      <m:fPr>
                        <m:ctrlPr>
                          <a:rPr lang="ru-RU" altLang="ru-RU" sz="1800" i="1">
                            <a:latin typeface="Cambria Math" panose="02040503050406030204" pitchFamily="18" charset="0"/>
                            <a:cs typeface="Times New Roman" panose="02020603050405020304" pitchFamily="18" charset="0"/>
                          </a:rPr>
                        </m:ctrlPr>
                      </m:fPr>
                      <m:num>
                        <m:r>
                          <a:rPr lang="ru-RU" altLang="ru-RU" sz="1800" b="0" i="1" smtClean="0">
                            <a:latin typeface="Cambria Math" panose="02040503050406030204" pitchFamily="18" charset="0"/>
                            <a:cs typeface="Times New Roman" panose="02020603050405020304" pitchFamily="18" charset="0"/>
                          </a:rPr>
                          <m:t>20</m:t>
                        </m:r>
                        <m:r>
                          <a:rPr lang="en-US" altLang="ru-RU" sz="1800" b="0" i="1" smtClean="0">
                            <a:latin typeface="Cambria Math" panose="02040503050406030204" pitchFamily="18" charset="0"/>
                            <a:cs typeface="Times New Roman" panose="02020603050405020304" pitchFamily="18" charset="0"/>
                          </a:rPr>
                          <m:t>𝑡</m:t>
                        </m:r>
                      </m:num>
                      <m:den>
                        <m:r>
                          <a:rPr lang="ru-RU" altLang="ru-RU" sz="1800" i="1">
                            <a:latin typeface="Cambria Math" panose="02040503050406030204" pitchFamily="18" charset="0"/>
                            <a:cs typeface="Times New Roman" panose="02020603050405020304" pitchFamily="18" charset="0"/>
                          </a:rPr>
                          <m:t>60</m:t>
                        </m:r>
                      </m:den>
                    </m:f>
                  </m:oMath>
                </a14:m>
                <a:r>
                  <a:rPr lang="ru-RU" altLang="ru-RU" sz="1800" dirty="0">
                    <a:cs typeface="Times New Roman" panose="02020603050405020304" pitchFamily="18" charset="0"/>
                  </a:rPr>
                  <a:t>. </a:t>
                </a:r>
              </a:p>
              <a:p>
                <a:pPr algn="just">
                  <a:spcBef>
                    <a:spcPts val="0"/>
                  </a:spcBef>
                </a:pPr>
                <a:r>
                  <a:rPr lang="ru-RU" altLang="ru-RU" sz="1800" dirty="0">
                    <a:cs typeface="Times New Roman" panose="02020603050405020304" pitchFamily="18" charset="0"/>
                  </a:rPr>
                  <a:t>	Найдём точки </a:t>
                </a:r>
                <a:r>
                  <a:rPr lang="en-US" altLang="ru-RU" sz="1800" i="1" dirty="0">
                    <a:cs typeface="Times New Roman" panose="02020603050405020304" pitchFamily="18" charset="0"/>
                  </a:rPr>
                  <a:t>K</a:t>
                </a:r>
                <a:r>
                  <a:rPr lang="en-US" altLang="ru-RU" sz="1800" baseline="-25000" dirty="0">
                    <a:cs typeface="Times New Roman" panose="02020603050405020304" pitchFamily="18" charset="0"/>
                  </a:rPr>
                  <a:t>1</a:t>
                </a:r>
                <a:r>
                  <a:rPr lang="en-US" altLang="ru-RU" sz="1800" dirty="0">
                    <a:cs typeface="Times New Roman" panose="02020603050405020304" pitchFamily="18" charset="0"/>
                  </a:rPr>
                  <a:t>, </a:t>
                </a:r>
                <a:r>
                  <a:rPr lang="en-US" altLang="ru-RU" sz="1800" i="1" dirty="0">
                    <a:cs typeface="Times New Roman" panose="02020603050405020304" pitchFamily="18" charset="0"/>
                  </a:rPr>
                  <a:t>K</a:t>
                </a:r>
                <a:r>
                  <a:rPr lang="en-US" altLang="ru-RU" sz="1800" baseline="-25000" dirty="0">
                    <a:cs typeface="Times New Roman" panose="02020603050405020304" pitchFamily="18" charset="0"/>
                  </a:rPr>
                  <a:t>2</a:t>
                </a:r>
                <a:r>
                  <a:rPr lang="en-US" altLang="ru-RU" sz="1800" dirty="0">
                    <a:cs typeface="Times New Roman" panose="02020603050405020304" pitchFamily="18" charset="0"/>
                  </a:rPr>
                  <a:t> </a:t>
                </a:r>
                <a:r>
                  <a:rPr lang="ru-RU" altLang="ru-RU" sz="1800" dirty="0">
                    <a:cs typeface="Times New Roman" panose="02020603050405020304" pitchFamily="18" charset="0"/>
                  </a:rPr>
                  <a:t>их пересечения соответственно с первой и второй прямыми.</a:t>
                </a:r>
                <a:r>
                  <a:rPr lang="en-US" altLang="ru-RU" sz="1800" dirty="0">
                    <a:cs typeface="Times New Roman" panose="02020603050405020304" pitchFamily="18" charset="0"/>
                  </a:rPr>
                  <a:t> </a:t>
                </a:r>
                <a:r>
                  <a:rPr lang="ru-RU" altLang="ru-RU" sz="1800" dirty="0">
                    <a:cs typeface="Times New Roman" panose="02020603050405020304" pitchFamily="18" charset="0"/>
                  </a:rPr>
                  <a:t>Они показывают место положения кораблей в момент времени </a:t>
                </a:r>
                <a:r>
                  <a:rPr lang="en-US" altLang="ru-RU" sz="1800" i="1" dirty="0">
                    <a:cs typeface="Times New Roman" panose="02020603050405020304" pitchFamily="18" charset="0"/>
                  </a:rPr>
                  <a:t>t</a:t>
                </a:r>
                <a:r>
                  <a:rPr lang="en-US" altLang="ru-RU" sz="1800" dirty="0">
                    <a:cs typeface="Times New Roman" panose="02020603050405020304" pitchFamily="18" charset="0"/>
                  </a:rPr>
                  <a:t> </a:t>
                </a:r>
                <a:r>
                  <a:rPr lang="ru-RU" altLang="ru-RU" sz="1800" dirty="0">
                    <a:cs typeface="Times New Roman" panose="02020603050405020304" pitchFamily="18" charset="0"/>
                  </a:rPr>
                  <a:t>мин.</a:t>
                </a:r>
              </a:p>
              <a:p>
                <a:pPr algn="just">
                  <a:spcBef>
                    <a:spcPts val="0"/>
                  </a:spcBef>
                </a:pPr>
                <a:r>
                  <a:rPr lang="ru-RU" altLang="ru-RU" sz="1800" dirty="0">
                    <a:cs typeface="Times New Roman" panose="02020603050405020304" pitchFamily="18" charset="0"/>
                  </a:rPr>
                  <a:t>	Найдём расстояние между точками </a:t>
                </a:r>
                <a:r>
                  <a:rPr lang="en-US" altLang="ru-RU" sz="1800" i="1" dirty="0">
                    <a:cs typeface="Times New Roman" panose="02020603050405020304" pitchFamily="18" charset="0"/>
                  </a:rPr>
                  <a:t>K</a:t>
                </a:r>
                <a:r>
                  <a:rPr lang="en-US" altLang="ru-RU" sz="1800" baseline="-25000" dirty="0">
                    <a:cs typeface="Times New Roman" panose="02020603050405020304" pitchFamily="18" charset="0"/>
                  </a:rPr>
                  <a:t>1</a:t>
                </a:r>
                <a:r>
                  <a:rPr lang="en-US" altLang="ru-RU" sz="1800" dirty="0">
                    <a:cs typeface="Times New Roman" panose="02020603050405020304" pitchFamily="18" charset="0"/>
                  </a:rPr>
                  <a:t>, </a:t>
                </a:r>
                <a:r>
                  <a:rPr lang="en-US" altLang="ru-RU" sz="1800" i="1" dirty="0">
                    <a:cs typeface="Times New Roman" panose="02020603050405020304" pitchFamily="18" charset="0"/>
                  </a:rPr>
                  <a:t>K</a:t>
                </a:r>
                <a:r>
                  <a:rPr lang="en-US" altLang="ru-RU" sz="1800" baseline="-25000" dirty="0">
                    <a:cs typeface="Times New Roman" panose="02020603050405020304" pitchFamily="18" charset="0"/>
                  </a:rPr>
                  <a:t>2</a:t>
                </a:r>
                <a:r>
                  <a:rPr lang="en-US" altLang="ru-RU" sz="1800" dirty="0">
                    <a:cs typeface="Times New Roman" panose="02020603050405020304" pitchFamily="18" charset="0"/>
                  </a:rPr>
                  <a:t> </a:t>
                </a:r>
                <a:r>
                  <a:rPr lang="ru-RU" altLang="ru-RU" sz="1800" dirty="0">
                    <a:cs typeface="Times New Roman" panose="02020603050405020304" pitchFamily="18" charset="0"/>
                  </a:rPr>
                  <a:t>в момент времени </a:t>
                </a:r>
                <a:r>
                  <a:rPr lang="en-US" altLang="ru-RU" sz="1800" i="1" dirty="0">
                    <a:cs typeface="Times New Roman" panose="02020603050405020304" pitchFamily="18" charset="0"/>
                  </a:rPr>
                  <a:t>t</a:t>
                </a:r>
                <a:r>
                  <a:rPr lang="ru-RU" altLang="ru-RU" sz="1800" dirty="0">
                    <a:cs typeface="Times New Roman" panose="02020603050405020304" pitchFamily="18" charset="0"/>
                  </a:rPr>
                  <a:t>.</a:t>
                </a:r>
              </a:p>
              <a:p>
                <a:pPr algn="just">
                  <a:spcBef>
                    <a:spcPts val="0"/>
                  </a:spcBef>
                </a:pPr>
                <a:r>
                  <a:rPr lang="ru-RU" altLang="ru-RU" sz="1800" dirty="0">
                    <a:cs typeface="Times New Roman" panose="02020603050405020304" pitchFamily="18" charset="0"/>
                  </a:rPr>
                  <a:t>	Меняя значение </a:t>
                </a:r>
                <a:r>
                  <a:rPr lang="en-US" altLang="ru-RU" sz="1800" i="1" dirty="0">
                    <a:cs typeface="Times New Roman" panose="02020603050405020304" pitchFamily="18" charset="0"/>
                  </a:rPr>
                  <a:t>t </a:t>
                </a:r>
                <a:r>
                  <a:rPr lang="ru-RU" altLang="ru-RU" sz="1800" dirty="0">
                    <a:cs typeface="Times New Roman" panose="02020603050405020304" pitchFamily="18" charset="0"/>
                  </a:rPr>
                  <a:t>ползунка, найдём наименьшее расстояние между </a:t>
                </a:r>
                <a:r>
                  <a:rPr lang="en-US" altLang="ru-RU" sz="1800" i="1" dirty="0">
                    <a:cs typeface="Times New Roman" panose="02020603050405020304" pitchFamily="18" charset="0"/>
                  </a:rPr>
                  <a:t>K</a:t>
                </a:r>
                <a:r>
                  <a:rPr lang="en-US" altLang="ru-RU" sz="1800" baseline="-25000" dirty="0">
                    <a:cs typeface="Times New Roman" panose="02020603050405020304" pitchFamily="18" charset="0"/>
                  </a:rPr>
                  <a:t>1</a:t>
                </a:r>
                <a:r>
                  <a:rPr lang="en-US" altLang="ru-RU" sz="1800" dirty="0">
                    <a:cs typeface="Times New Roman" panose="02020603050405020304" pitchFamily="18" charset="0"/>
                  </a:rPr>
                  <a:t>, </a:t>
                </a:r>
                <a:r>
                  <a:rPr lang="en-US" altLang="ru-RU" sz="1800" i="1" dirty="0">
                    <a:cs typeface="Times New Roman" panose="02020603050405020304" pitchFamily="18" charset="0"/>
                  </a:rPr>
                  <a:t>K</a:t>
                </a:r>
                <a:r>
                  <a:rPr lang="en-US" altLang="ru-RU" sz="1800" baseline="-25000" dirty="0">
                    <a:cs typeface="Times New Roman" panose="02020603050405020304" pitchFamily="18" charset="0"/>
                  </a:rPr>
                  <a:t>2</a:t>
                </a:r>
                <a:r>
                  <a:rPr lang="ru-RU" altLang="ru-RU" sz="1800" dirty="0">
                    <a:cs typeface="Times New Roman" panose="02020603050405020304" pitchFamily="18" charset="0"/>
                  </a:rPr>
                  <a:t>. Оно примерно равно 1,2 км.</a:t>
                </a:r>
                <a:r>
                  <a:rPr lang="en-US" altLang="ru-RU" sz="1800" dirty="0">
                    <a:cs typeface="Times New Roman" panose="02020603050405020304" pitchFamily="18" charset="0"/>
                  </a:rPr>
                  <a:t> </a:t>
                </a:r>
                <a:r>
                  <a:rPr lang="ru-RU" altLang="ru-RU" sz="1800" dirty="0">
                    <a:cs typeface="Times New Roman" panose="02020603050405020304" pitchFamily="18" charset="0"/>
                  </a:rPr>
                  <a:t>Следовательно, корабли не столкнутся.</a:t>
                </a:r>
                <a:endParaRPr lang="en-US" altLang="ru-RU" sz="1800" dirty="0">
                  <a:cs typeface="Times New Roman" panose="02020603050405020304" pitchFamily="18" charset="0"/>
                </a:endParaRPr>
              </a:p>
            </p:txBody>
          </p:sp>
        </mc:Choice>
        <mc:Fallback>
          <p:sp>
            <p:nvSpPr>
              <p:cNvPr id="491523" name="Text Box 3">
                <a:extLst>
                  <a:ext uri="{FF2B5EF4-FFF2-40B4-BE49-F238E27FC236}">
                    <a16:creationId xmlns:a16="http://schemas.microsoft.com/office/drawing/2014/main" id="{33771B87-2CFA-4AB1-8254-34F79C914AC1}"/>
                  </a:ext>
                </a:extLst>
              </p:cNvPr>
              <p:cNvSpPr txBox="1">
                <a:spLocks noRot="1" noChangeAspect="1" noMove="1" noResize="1" noEditPoints="1" noAdjustHandles="1" noChangeArrowheads="1" noChangeShapeType="1" noTextEdit="1"/>
              </p:cNvSpPr>
              <p:nvPr/>
            </p:nvSpPr>
            <p:spPr bwMode="auto">
              <a:xfrm>
                <a:off x="0" y="368516"/>
                <a:ext cx="9144000" cy="3414076"/>
              </a:xfrm>
              <a:prstGeom prst="rect">
                <a:avLst/>
              </a:prstGeom>
              <a:blipFill>
                <a:blip r:embed="rId3"/>
                <a:stretch>
                  <a:fillRect l="-533" r="-533" b="-178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491524" name="Rectangle 4">
            <a:extLst>
              <a:ext uri="{FF2B5EF4-FFF2-40B4-BE49-F238E27FC236}">
                <a16:creationId xmlns:a16="http://schemas.microsoft.com/office/drawing/2014/main" id="{40E01E05-93CC-434F-8AC8-D735BE87B97D}"/>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91525" name="Rectangle 5">
            <a:extLst>
              <a:ext uri="{FF2B5EF4-FFF2-40B4-BE49-F238E27FC236}">
                <a16:creationId xmlns:a16="http://schemas.microsoft.com/office/drawing/2014/main" id="{EEB4582D-C057-4173-B87D-606359CAE70C}"/>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pic>
        <p:nvPicPr>
          <p:cNvPr id="2" name="Рисунок 1">
            <a:extLst>
              <a:ext uri="{FF2B5EF4-FFF2-40B4-BE49-F238E27FC236}">
                <a16:creationId xmlns:a16="http://schemas.microsoft.com/office/drawing/2014/main" id="{D865CB0E-5DAC-883E-43B1-3C178B056AE8}"/>
              </a:ext>
            </a:extLst>
          </p:cNvPr>
          <p:cNvPicPr>
            <a:picLocks noChangeAspect="1"/>
          </p:cNvPicPr>
          <p:nvPr/>
        </p:nvPicPr>
        <p:blipFill>
          <a:blip r:embed="rId4"/>
          <a:stretch>
            <a:fillRect/>
          </a:stretch>
        </p:blipFill>
        <p:spPr>
          <a:xfrm>
            <a:off x="2735796" y="3876284"/>
            <a:ext cx="3672408" cy="2723905"/>
          </a:xfrm>
          <a:prstGeom prst="rect">
            <a:avLst/>
          </a:prstGeom>
        </p:spPr>
      </p:pic>
    </p:spTree>
    <p:extLst>
      <p:ext uri="{BB962C8B-B14F-4D97-AF65-F5344CB8AC3E}">
        <p14:creationId xmlns:p14="http://schemas.microsoft.com/office/powerpoint/2010/main" val="10236649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91523" name="Text Box 3">
                <a:extLst>
                  <a:ext uri="{FF2B5EF4-FFF2-40B4-BE49-F238E27FC236}">
                    <a16:creationId xmlns:a16="http://schemas.microsoft.com/office/drawing/2014/main" id="{33771B87-2CFA-4AB1-8254-34F79C914AC1}"/>
                  </a:ext>
                </a:extLst>
              </p:cNvPr>
              <p:cNvSpPr txBox="1">
                <a:spLocks noChangeArrowheads="1"/>
              </p:cNvSpPr>
              <p:nvPr/>
            </p:nvSpPr>
            <p:spPr bwMode="auto">
              <a:xfrm>
                <a:off x="0" y="0"/>
                <a:ext cx="9144000" cy="288566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indent="449580" algn="just">
                  <a:spcAft>
                    <a:spcPts val="0"/>
                  </a:spcAft>
                </a:pPr>
                <a:r>
                  <a:rPr lang="ru-RU" altLang="ru-RU" sz="2800" dirty="0">
                    <a:cs typeface="Times New Roman" panose="02020603050405020304" pitchFamily="18" charset="0"/>
                  </a:rPr>
                  <a:t>	</a:t>
                </a:r>
                <a:r>
                  <a:rPr lang="ru-RU" altLang="ru-RU" sz="1800" dirty="0">
                    <a:cs typeface="Times New Roman" panose="02020603050405020304" pitchFamily="18" charset="0"/>
                  </a:rPr>
                  <a:t>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Выясним, под каким углом к направлению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a:t>
                </a:r>
                <a:r>
                  <a:rPr lang="ru-RU"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a:t>
                </a:r>
                <a:r>
                  <a:rPr lang="ru-RU" sz="1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должен идти второй корабль, чтобы, не меняя курса, встретиться с первым кораблём.</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Для этого отметим точки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a:t>
                </a:r>
                <a:r>
                  <a:rPr lang="ru-RU" sz="1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(0, 0) и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a:t>
                </a:r>
                <a:r>
                  <a:rPr lang="ru-RU"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(10, 0).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Проведём прямую, заданную уравнением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𝑦</m:t>
                    </m:r>
                    <m:r>
                      <a:rPr lang="ru-RU" sz="18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ru-RU" sz="1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ru-RU" sz="1800" i="1">
                            <a:effectLst/>
                            <a:latin typeface="Cambria Math" panose="02040503050406030204" pitchFamily="18" charset="0"/>
                            <a:ea typeface="Calibri" panose="020F0502020204030204" pitchFamily="34" charset="0"/>
                            <a:cs typeface="Times New Roman" panose="02020603050405020304" pitchFamily="18" charset="0"/>
                          </a:rPr>
                          <m:t>3</m:t>
                        </m:r>
                      </m:e>
                    </m:rad>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r>
                      <a:rPr lang="ru-RU"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Создадим ползунок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изменяющийся от 0 до 60 с шагом 0,1. Параметр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будем считать в минутах от начала движения.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Построим окружность с центром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a:t>
                </a:r>
                <a:r>
                  <a:rPr lang="ru-RU" sz="1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радиусом </a:t>
                </a:r>
                <a14:m>
                  <m:oMath xmlns:m="http://schemas.openxmlformats.org/officeDocument/2006/math">
                    <m:f>
                      <m:fPr>
                        <m:ctrlPr>
                          <a:rPr lang="ru-RU"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ru-RU" sz="1800" i="1">
                            <a:effectLst/>
                            <a:latin typeface="Cambria Math" panose="02040503050406030204" pitchFamily="18" charset="0"/>
                            <a:ea typeface="Calibri" panose="020F0502020204030204" pitchFamily="34" charset="0"/>
                            <a:cs typeface="Times New Roman" panose="02020603050405020304" pitchFamily="18" charset="0"/>
                          </a:rPr>
                          <m:t>15</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num>
                      <m:den>
                        <m:r>
                          <a:rPr lang="ru-RU" sz="1800" i="1">
                            <a:effectLst/>
                            <a:latin typeface="Cambria Math" panose="02040503050406030204" pitchFamily="18" charset="0"/>
                            <a:ea typeface="Calibri" panose="020F0502020204030204" pitchFamily="34" charset="0"/>
                            <a:cs typeface="Times New Roman" panose="02020603050405020304" pitchFamily="18" charset="0"/>
                          </a:rPr>
                          <m:t>60</m:t>
                        </m:r>
                      </m:den>
                    </m:f>
                  </m:oMath>
                </a14:m>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Найдём точку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K</a:t>
                </a:r>
                <a:r>
                  <a:rPr lang="ru-RU" sz="1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её пересечения с построенной прямой. Она показывает место положения корабля в момент времени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мин.</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91523" name="Text Box 3">
                <a:extLst>
                  <a:ext uri="{FF2B5EF4-FFF2-40B4-BE49-F238E27FC236}">
                    <a16:creationId xmlns:a16="http://schemas.microsoft.com/office/drawing/2014/main" id="{33771B87-2CFA-4AB1-8254-34F79C914AC1}"/>
                  </a:ext>
                </a:extLst>
              </p:cNvPr>
              <p:cNvSpPr txBox="1">
                <a:spLocks noRot="1" noChangeAspect="1" noMove="1" noResize="1" noEditPoints="1" noAdjustHandles="1" noChangeArrowheads="1" noChangeShapeType="1" noTextEdit="1"/>
              </p:cNvSpPr>
              <p:nvPr/>
            </p:nvSpPr>
            <p:spPr bwMode="auto">
              <a:xfrm>
                <a:off x="0" y="0"/>
                <a:ext cx="9144000" cy="2885662"/>
              </a:xfrm>
              <a:prstGeom prst="rect">
                <a:avLst/>
              </a:prstGeom>
              <a:blipFill>
                <a:blip r:embed="rId3"/>
                <a:stretch>
                  <a:fillRect l="-533" r="-533" b="-232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491524" name="Rectangle 4">
            <a:extLst>
              <a:ext uri="{FF2B5EF4-FFF2-40B4-BE49-F238E27FC236}">
                <a16:creationId xmlns:a16="http://schemas.microsoft.com/office/drawing/2014/main" id="{40E01E05-93CC-434F-8AC8-D735BE87B97D}"/>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91525" name="Rectangle 5">
            <a:extLst>
              <a:ext uri="{FF2B5EF4-FFF2-40B4-BE49-F238E27FC236}">
                <a16:creationId xmlns:a16="http://schemas.microsoft.com/office/drawing/2014/main" id="{EEB4582D-C057-4173-B87D-606359CAE70C}"/>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 name="Text Box 3">
            <a:extLst>
              <a:ext uri="{FF2B5EF4-FFF2-40B4-BE49-F238E27FC236}">
                <a16:creationId xmlns:a16="http://schemas.microsoft.com/office/drawing/2014/main" id="{927AEFB3-B19C-F0AC-4D60-DCBD9DAE22BD}"/>
              </a:ext>
            </a:extLst>
          </p:cNvPr>
          <p:cNvSpPr txBox="1">
            <a:spLocks noChangeArrowheads="1"/>
          </p:cNvSpPr>
          <p:nvPr/>
        </p:nvSpPr>
        <p:spPr bwMode="auto">
          <a:xfrm>
            <a:off x="5072112" y="3130233"/>
            <a:ext cx="4067944"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450215" algn="just">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Проведём отрезок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a:t>
            </a:r>
            <a:r>
              <a:rPr lang="ru-RU"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K</a:t>
            </a:r>
            <a:r>
              <a:rPr lang="ru-RU" sz="1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Найдём его длину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s</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Найдём угол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K</a:t>
            </a:r>
            <a:r>
              <a:rPr lang="ru-RU" sz="1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a:t>
            </a:r>
            <a:r>
              <a:rPr lang="ru-RU"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a:t>
            </a:r>
            <a:r>
              <a:rPr lang="ru-RU" sz="1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Выберем инструмент «Текст». </a:t>
            </a:r>
          </a:p>
          <a:p>
            <a:pPr indent="450215" algn="just">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 открывшемся окне поставим галочку в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LaTeX</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-формула» и напишем: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v</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frac</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cdot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60}</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450215" algn="just">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После этого в «Объектах» выберем пустую рамку и в ней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ннапишем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60</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(рис. 3). </a:t>
            </a:r>
          </a:p>
          <a:p>
            <a:pPr indent="450215" algn="just">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Нажмём «ОК».</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2266D462-6F78-BE1E-190A-D4D18A1B8C13}"/>
              </a:ext>
            </a:extLst>
          </p:cNvPr>
          <p:cNvPicPr>
            <a:picLocks noChangeAspect="1"/>
          </p:cNvPicPr>
          <p:nvPr/>
        </p:nvPicPr>
        <p:blipFill>
          <a:blip r:embed="rId4"/>
          <a:stretch>
            <a:fillRect/>
          </a:stretch>
        </p:blipFill>
        <p:spPr>
          <a:xfrm>
            <a:off x="251520" y="2885662"/>
            <a:ext cx="4621000" cy="3861048"/>
          </a:xfrm>
          <a:prstGeom prst="rect">
            <a:avLst/>
          </a:prstGeom>
        </p:spPr>
      </p:pic>
    </p:spTree>
    <p:extLst>
      <p:ext uri="{BB962C8B-B14F-4D97-AF65-F5344CB8AC3E}">
        <p14:creationId xmlns:p14="http://schemas.microsoft.com/office/powerpoint/2010/main" val="1530205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3" name="Text Box 3">
            <a:extLst>
              <a:ext uri="{FF2B5EF4-FFF2-40B4-BE49-F238E27FC236}">
                <a16:creationId xmlns:a16="http://schemas.microsoft.com/office/drawing/2014/main" id="{33771B87-2CFA-4AB1-8254-34F79C914AC1}"/>
              </a:ext>
            </a:extLst>
          </p:cNvPr>
          <p:cNvSpPr txBox="1">
            <a:spLocks noChangeArrowheads="1"/>
          </p:cNvSpPr>
          <p:nvPr/>
        </p:nvSpPr>
        <p:spPr bwMode="auto">
          <a:xfrm>
            <a:off x="0" y="0"/>
            <a:ext cx="9144000" cy="254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450215" algn="just">
              <a:lnSpc>
                <a:spcPct val="107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В результате на экране появится соответствующая надпись, показывающая скорость второго корабля, с которой он должен двигаться, чтобы встретиться с первым кораблём.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Меняя значение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t </a:t>
            </a:r>
            <a:r>
              <a:rPr lang="ru-RU" dirty="0">
                <a:effectLst/>
                <a:latin typeface="Times New Roman" panose="02020603050405020304" pitchFamily="18" charset="0"/>
                <a:ea typeface="Calibri" panose="020F0502020204030204" pitchFamily="34" charset="0"/>
                <a:cs typeface="Times New Roman" panose="02020603050405020304" pitchFamily="18" charset="0"/>
              </a:rPr>
              <a:t>ползунка, найдём угол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K</a:t>
            </a:r>
            <a:r>
              <a:rPr lang="ru-RU"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A</a:t>
            </a:r>
            <a:r>
              <a:rPr lang="ru-RU"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A</a:t>
            </a:r>
            <a:r>
              <a:rPr lang="ru-RU"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ru-RU" dirty="0">
                <a:effectLst/>
                <a:latin typeface="Times New Roman" panose="02020603050405020304" pitchFamily="18" charset="0"/>
                <a:ea typeface="Calibri" panose="020F0502020204030204" pitchFamily="34" charset="0"/>
                <a:cs typeface="Times New Roman" panose="02020603050405020304" pitchFamily="18" charset="0"/>
              </a:rPr>
              <a:t>, при котором скорость второго корабля приближённо равна 20 км/ч. Он примерно равен 40,5</a:t>
            </a:r>
            <a:r>
              <a:rPr lang="ru-RU" baseline="30000" dirty="0">
                <a:effectLst/>
                <a:latin typeface="Times New Roman" panose="02020603050405020304" pitchFamily="18" charset="0"/>
                <a:ea typeface="Calibri" panose="020F0502020204030204" pitchFamily="34" charset="0"/>
                <a:cs typeface="Times New Roman" panose="02020603050405020304" pitchFamily="18" charset="0"/>
              </a:rPr>
              <a:t>о</a:t>
            </a:r>
            <a:r>
              <a:rPr lang="ru-RU" dirty="0">
                <a:effectLst/>
                <a:latin typeface="Times New Roman" panose="02020603050405020304" pitchFamily="18" charset="0"/>
                <a:ea typeface="Calibri" panose="020F0502020204030204" pitchFamily="34" charset="0"/>
                <a:cs typeface="Times New Roman" panose="02020603050405020304" pitchFamily="18" charset="0"/>
              </a:rPr>
              <a:t> (рис. 4).</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1524" name="Rectangle 4">
            <a:extLst>
              <a:ext uri="{FF2B5EF4-FFF2-40B4-BE49-F238E27FC236}">
                <a16:creationId xmlns:a16="http://schemas.microsoft.com/office/drawing/2014/main" id="{40E01E05-93CC-434F-8AC8-D735BE87B97D}"/>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91525" name="Rectangle 5">
            <a:extLst>
              <a:ext uri="{FF2B5EF4-FFF2-40B4-BE49-F238E27FC236}">
                <a16:creationId xmlns:a16="http://schemas.microsoft.com/office/drawing/2014/main" id="{EEB4582D-C057-4173-B87D-606359CAE70C}"/>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pic>
        <p:nvPicPr>
          <p:cNvPr id="6" name="Рисунок 5">
            <a:extLst>
              <a:ext uri="{FF2B5EF4-FFF2-40B4-BE49-F238E27FC236}">
                <a16:creationId xmlns:a16="http://schemas.microsoft.com/office/drawing/2014/main" id="{CF26CBD8-FEC3-DF1F-40A6-E597FAD435A1}"/>
              </a:ext>
            </a:extLst>
          </p:cNvPr>
          <p:cNvPicPr>
            <a:picLocks noChangeAspect="1"/>
          </p:cNvPicPr>
          <p:nvPr/>
        </p:nvPicPr>
        <p:blipFill>
          <a:blip r:embed="rId3"/>
          <a:stretch>
            <a:fillRect/>
          </a:stretch>
        </p:blipFill>
        <p:spPr>
          <a:xfrm>
            <a:off x="1907704" y="2852936"/>
            <a:ext cx="4841126" cy="3232944"/>
          </a:xfrm>
          <a:prstGeom prst="rect">
            <a:avLst/>
          </a:prstGeom>
        </p:spPr>
      </p:pic>
    </p:spTree>
    <p:extLst>
      <p:ext uri="{BB962C8B-B14F-4D97-AF65-F5344CB8AC3E}">
        <p14:creationId xmlns:p14="http://schemas.microsoft.com/office/powerpoint/2010/main" val="1325908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a:extLst>
              <a:ext uri="{FF2B5EF4-FFF2-40B4-BE49-F238E27FC236}">
                <a16:creationId xmlns:a16="http://schemas.microsoft.com/office/drawing/2014/main" id="{9B46904E-5328-4031-909A-AD8AA4001263}"/>
              </a:ext>
            </a:extLst>
          </p:cNvPr>
          <p:cNvSpPr>
            <a:spLocks noGrp="1" noChangeArrowheads="1"/>
          </p:cNvSpPr>
          <p:nvPr>
            <p:ph type="title"/>
          </p:nvPr>
        </p:nvSpPr>
        <p:spPr>
          <a:xfrm>
            <a:off x="0" y="134655"/>
            <a:ext cx="9144000" cy="457200"/>
          </a:xfrm>
        </p:spPr>
        <p:txBody>
          <a:bodyPr/>
          <a:lstStyle/>
          <a:p>
            <a:pPr indent="450215" algn="just">
              <a:lnSpc>
                <a:spcPct val="107000"/>
              </a:lnSpc>
              <a:spcAft>
                <a:spcPts val="80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Перейдём теперь к математическому решению этой задачи.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91523" name="Text Box 3">
                <a:extLst>
                  <a:ext uri="{FF2B5EF4-FFF2-40B4-BE49-F238E27FC236}">
                    <a16:creationId xmlns:a16="http://schemas.microsoft.com/office/drawing/2014/main" id="{33771B87-2CFA-4AB1-8254-34F79C914AC1}"/>
                  </a:ext>
                </a:extLst>
              </p:cNvPr>
              <p:cNvSpPr txBox="1">
                <a:spLocks noChangeArrowheads="1"/>
              </p:cNvSpPr>
              <p:nvPr/>
            </p:nvSpPr>
            <p:spPr bwMode="auto">
              <a:xfrm>
                <a:off x="0" y="532124"/>
                <a:ext cx="9144000" cy="308622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ts val="0"/>
                  </a:spcBef>
                </a:pPr>
                <a:r>
                  <a:rPr lang="ru-RU" altLang="ru-RU" dirty="0">
                    <a:cs typeface="Times New Roman" panose="02020603050405020304" pitchFamily="18" charset="0"/>
                  </a:rPr>
                  <a:t>	 1. Рассмотрим треугольник </a:t>
                </a:r>
                <a:r>
                  <a:rPr lang="en-US" altLang="ru-RU" i="1" dirty="0">
                    <a:cs typeface="Times New Roman" panose="02020603050405020304" pitchFamily="18" charset="0"/>
                  </a:rPr>
                  <a:t>A</a:t>
                </a:r>
                <a:r>
                  <a:rPr lang="en-US" altLang="ru-RU" baseline="-25000" dirty="0">
                    <a:cs typeface="Times New Roman" panose="02020603050405020304" pitchFamily="18" charset="0"/>
                  </a:rPr>
                  <a:t>1</a:t>
                </a:r>
                <a:r>
                  <a:rPr lang="en-US" altLang="ru-RU" i="1" dirty="0">
                    <a:cs typeface="Times New Roman" panose="02020603050405020304" pitchFamily="18" charset="0"/>
                  </a:rPr>
                  <a:t>A</a:t>
                </a:r>
                <a:r>
                  <a:rPr lang="en-US" altLang="ru-RU" baseline="-25000" dirty="0">
                    <a:cs typeface="Times New Roman" panose="02020603050405020304" pitchFamily="18" charset="0"/>
                  </a:rPr>
                  <a:t>2</a:t>
                </a:r>
                <a:r>
                  <a:rPr lang="en-US" altLang="ru-RU" i="1" dirty="0">
                    <a:cs typeface="Times New Roman" panose="02020603050405020304" pitchFamily="18" charset="0"/>
                  </a:rPr>
                  <a:t>C</a:t>
                </a:r>
                <a:r>
                  <a:rPr lang="en-US" altLang="ru-RU" dirty="0">
                    <a:cs typeface="Times New Roman" panose="02020603050405020304" pitchFamily="18" charset="0"/>
                  </a:rPr>
                  <a:t>. </a:t>
                </a:r>
                <a:r>
                  <a:rPr lang="ru-RU" altLang="ru-RU" dirty="0">
                    <a:cs typeface="Times New Roman" panose="02020603050405020304" pitchFamily="18" charset="0"/>
                  </a:rPr>
                  <a:t>Обозначим длины сторон </a:t>
                </a:r>
                <a:r>
                  <a:rPr lang="en-US" altLang="ru-RU" i="1" dirty="0">
                    <a:cs typeface="Times New Roman" panose="02020603050405020304" pitchFamily="18" charset="0"/>
                  </a:rPr>
                  <a:t>A</a:t>
                </a:r>
                <a:r>
                  <a:rPr lang="en-US" altLang="ru-RU" baseline="-25000" dirty="0">
                    <a:cs typeface="Times New Roman" panose="02020603050405020304" pitchFamily="18" charset="0"/>
                  </a:rPr>
                  <a:t>1</a:t>
                </a:r>
                <a:r>
                  <a:rPr lang="en-US" altLang="ru-RU" i="1" dirty="0">
                    <a:cs typeface="Times New Roman" panose="02020603050405020304" pitchFamily="18" charset="0"/>
                  </a:rPr>
                  <a:t>C</a:t>
                </a:r>
                <a:r>
                  <a:rPr lang="en-US" altLang="ru-RU" dirty="0">
                    <a:cs typeface="Times New Roman" panose="02020603050405020304" pitchFamily="18" charset="0"/>
                  </a:rPr>
                  <a:t>, </a:t>
                </a:r>
                <a:r>
                  <a:rPr lang="en-US" altLang="ru-RU" i="1" dirty="0">
                    <a:cs typeface="Times New Roman" panose="02020603050405020304" pitchFamily="18" charset="0"/>
                  </a:rPr>
                  <a:t>A</a:t>
                </a:r>
                <a:r>
                  <a:rPr lang="en-US" altLang="ru-RU" baseline="-25000" dirty="0">
                    <a:cs typeface="Times New Roman" panose="02020603050405020304" pitchFamily="18" charset="0"/>
                  </a:rPr>
                  <a:t>2</a:t>
                </a:r>
                <a:r>
                  <a:rPr lang="en-US" altLang="ru-RU" i="1" dirty="0">
                    <a:cs typeface="Times New Roman" panose="02020603050405020304" pitchFamily="18" charset="0"/>
                  </a:rPr>
                  <a:t>C </a:t>
                </a:r>
                <a:r>
                  <a:rPr lang="ru-RU" altLang="ru-RU" dirty="0">
                    <a:cs typeface="Times New Roman" panose="02020603050405020304" pitchFamily="18" charset="0"/>
                  </a:rPr>
                  <a:t>соответственно </a:t>
                </a:r>
                <a:r>
                  <a:rPr lang="en-US" altLang="ru-RU" i="1" dirty="0">
                    <a:cs typeface="Times New Roman" panose="02020603050405020304" pitchFamily="18" charset="0"/>
                  </a:rPr>
                  <a:t>a</a:t>
                </a:r>
                <a:r>
                  <a:rPr lang="en-US" altLang="ru-RU" baseline="-25000" dirty="0">
                    <a:cs typeface="Times New Roman" panose="02020603050405020304" pitchFamily="18" charset="0"/>
                  </a:rPr>
                  <a:t>1</a:t>
                </a:r>
                <a:r>
                  <a:rPr lang="en-US" altLang="ru-RU" dirty="0">
                    <a:cs typeface="Times New Roman" panose="02020603050405020304" pitchFamily="18" charset="0"/>
                  </a:rPr>
                  <a:t>, </a:t>
                </a:r>
                <a:r>
                  <a:rPr lang="en-US" altLang="ru-RU" i="1" dirty="0">
                    <a:cs typeface="Times New Roman" panose="02020603050405020304" pitchFamily="18" charset="0"/>
                  </a:rPr>
                  <a:t>a</a:t>
                </a:r>
                <a:r>
                  <a:rPr lang="en-US" altLang="ru-RU" baseline="-25000" dirty="0">
                    <a:cs typeface="Times New Roman" panose="02020603050405020304" pitchFamily="18" charset="0"/>
                  </a:rPr>
                  <a:t>2</a:t>
                </a:r>
                <a:r>
                  <a:rPr lang="en-US" altLang="ru-RU" dirty="0">
                    <a:cs typeface="Times New Roman" panose="02020603050405020304" pitchFamily="18" charset="0"/>
                  </a:rPr>
                  <a:t>.</a:t>
                </a:r>
                <a:r>
                  <a:rPr lang="en-US" altLang="ru-RU" i="1" dirty="0">
                    <a:cs typeface="Times New Roman" panose="02020603050405020304" pitchFamily="18" charset="0"/>
                  </a:rPr>
                  <a:t> </a:t>
                </a:r>
                <a:r>
                  <a:rPr lang="ru-RU" altLang="ru-RU" dirty="0">
                    <a:cs typeface="Times New Roman" panose="02020603050405020304" pitchFamily="18" charset="0"/>
                  </a:rPr>
                  <a:t>Имеет место равенство </a:t>
                </a:r>
                <a14:m>
                  <m:oMath xmlns:m="http://schemas.openxmlformats.org/officeDocument/2006/math">
                    <m:sSub>
                      <m:sSubPr>
                        <m:ctrlPr>
                          <a:rPr lang="ru-RU" altLang="ru-RU" i="1">
                            <a:latin typeface="Cambria Math" panose="02040503050406030204" pitchFamily="18" charset="0"/>
                            <a:cs typeface="Times New Roman" panose="02020603050405020304" pitchFamily="18" charset="0"/>
                          </a:rPr>
                        </m:ctrlPr>
                      </m:sSubPr>
                      <m:e>
                        <m:r>
                          <a:rPr lang="en-US" altLang="ru-RU" i="1">
                            <a:latin typeface="Cambria Math" panose="02040503050406030204" pitchFamily="18" charset="0"/>
                            <a:cs typeface="Times New Roman" panose="02020603050405020304" pitchFamily="18" charset="0"/>
                          </a:rPr>
                          <m:t>𝑎</m:t>
                        </m:r>
                      </m:e>
                      <m:sub>
                        <m:r>
                          <a:rPr lang="en-US" altLang="ru-RU" b="0" i="1" smtClean="0">
                            <a:latin typeface="Cambria Math" panose="02040503050406030204" pitchFamily="18" charset="0"/>
                            <a:cs typeface="Times New Roman" panose="02020603050405020304" pitchFamily="18" charset="0"/>
                          </a:rPr>
                          <m:t>1</m:t>
                        </m:r>
                      </m:sub>
                    </m:sSub>
                    <m:r>
                      <a:rPr lang="ru-RU" altLang="ru-RU" b="0" i="1" smtClean="0">
                        <a:latin typeface="Cambria Math" panose="02040503050406030204" pitchFamily="18" charset="0"/>
                        <a:cs typeface="Times New Roman" panose="02020603050405020304" pitchFamily="18" charset="0"/>
                      </a:rPr>
                      <m:t>=</m:t>
                    </m:r>
                    <m:rad>
                      <m:radPr>
                        <m:degHide m:val="on"/>
                        <m:ctrlPr>
                          <a:rPr lang="ru-RU" altLang="ru-RU" i="1">
                            <a:latin typeface="Cambria Math" panose="02040503050406030204" pitchFamily="18" charset="0"/>
                            <a:cs typeface="Times New Roman" panose="02020603050405020304" pitchFamily="18" charset="0"/>
                          </a:rPr>
                        </m:ctrlPr>
                      </m:radPr>
                      <m:deg/>
                      <m:e>
                        <m:r>
                          <a:rPr lang="ru-RU" altLang="ru-RU" b="0" i="1" smtClean="0">
                            <a:latin typeface="Cambria Math" panose="02040503050406030204" pitchFamily="18" charset="0"/>
                            <a:cs typeface="Times New Roman" panose="02020603050405020304" pitchFamily="18" charset="0"/>
                          </a:rPr>
                          <m:t>3</m:t>
                        </m:r>
                      </m:e>
                    </m:rad>
                    <m:sSub>
                      <m:sSubPr>
                        <m:ctrlPr>
                          <a:rPr lang="ru-RU" altLang="ru-RU" i="1">
                            <a:latin typeface="Cambria Math" panose="02040503050406030204" pitchFamily="18" charset="0"/>
                            <a:cs typeface="Times New Roman" panose="02020603050405020304" pitchFamily="18" charset="0"/>
                          </a:rPr>
                        </m:ctrlPr>
                      </m:sSubPr>
                      <m:e>
                        <m:r>
                          <a:rPr lang="en-US" altLang="ru-RU" i="1">
                            <a:latin typeface="Cambria Math" panose="02040503050406030204" pitchFamily="18" charset="0"/>
                            <a:cs typeface="Times New Roman" panose="02020603050405020304" pitchFamily="18" charset="0"/>
                          </a:rPr>
                          <m:t>𝑎</m:t>
                        </m:r>
                      </m:e>
                      <m:sub>
                        <m:r>
                          <a:rPr lang="en-US" altLang="ru-RU" b="0" i="1" smtClean="0">
                            <a:latin typeface="Cambria Math" panose="02040503050406030204" pitchFamily="18" charset="0"/>
                            <a:cs typeface="Times New Roman" panose="02020603050405020304" pitchFamily="18" charset="0"/>
                          </a:rPr>
                          <m:t>2</m:t>
                        </m:r>
                      </m:sub>
                    </m:sSub>
                    <m:r>
                      <a:rPr lang="ru-RU" altLang="ru-RU" b="0" i="0" smtClean="0">
                        <a:latin typeface="Cambria Math" panose="02040503050406030204" pitchFamily="18" charset="0"/>
                        <a:cs typeface="Times New Roman" panose="02020603050405020304" pitchFamily="18" charset="0"/>
                      </a:rPr>
                      <m:t>.</m:t>
                    </m:r>
                  </m:oMath>
                </a14:m>
                <a:r>
                  <a:rPr lang="ru-RU" altLang="ru-RU" dirty="0">
                    <a:cs typeface="Times New Roman" panose="02020603050405020304" pitchFamily="18" charset="0"/>
                  </a:rPr>
                  <a:t> </a:t>
                </a:r>
              </a:p>
              <a:p>
                <a:pPr algn="just">
                  <a:spcBef>
                    <a:spcPts val="0"/>
                  </a:spcBef>
                </a:pPr>
                <a:r>
                  <a:rPr lang="ru-RU" altLang="ru-RU" dirty="0">
                    <a:cs typeface="Times New Roman" panose="02020603050405020304" pitchFamily="18" charset="0"/>
                  </a:rPr>
                  <a:t>	Путь </a:t>
                </a:r>
                <a:r>
                  <a:rPr lang="en-US" altLang="ru-RU" i="1" dirty="0">
                    <a:cs typeface="Times New Roman" panose="02020603050405020304" pitchFamily="18" charset="0"/>
                  </a:rPr>
                  <a:t>A</a:t>
                </a:r>
                <a:r>
                  <a:rPr lang="en-US" altLang="ru-RU" baseline="-25000" dirty="0">
                    <a:cs typeface="Times New Roman" panose="02020603050405020304" pitchFamily="18" charset="0"/>
                  </a:rPr>
                  <a:t>1</a:t>
                </a:r>
                <a:r>
                  <a:rPr lang="en-US" altLang="ru-RU" i="1" dirty="0">
                    <a:cs typeface="Times New Roman" panose="02020603050405020304" pitchFamily="18" charset="0"/>
                  </a:rPr>
                  <a:t>C </a:t>
                </a:r>
                <a:r>
                  <a:rPr lang="ru-RU" altLang="ru-RU" dirty="0">
                    <a:cs typeface="Times New Roman" panose="02020603050405020304" pitchFamily="18" charset="0"/>
                  </a:rPr>
                  <a:t>первый корабль пройдёт за </a:t>
                </a:r>
                <a14:m>
                  <m:oMath xmlns:m="http://schemas.openxmlformats.org/officeDocument/2006/math">
                    <m:f>
                      <m:fPr>
                        <m:ctrlPr>
                          <a:rPr lang="ru-RU" altLang="ru-RU" i="1" smtClean="0">
                            <a:latin typeface="Cambria Math" panose="02040503050406030204" pitchFamily="18" charset="0"/>
                            <a:cs typeface="Times New Roman" panose="02020603050405020304" pitchFamily="18" charset="0"/>
                          </a:rPr>
                        </m:ctrlPr>
                      </m:fPr>
                      <m:num>
                        <m:sSub>
                          <m:sSubPr>
                            <m:ctrlPr>
                              <a:rPr lang="ru-RU" altLang="ru-RU" i="1">
                                <a:latin typeface="Cambria Math" panose="02040503050406030204" pitchFamily="18" charset="0"/>
                                <a:cs typeface="Times New Roman" panose="02020603050405020304" pitchFamily="18" charset="0"/>
                              </a:rPr>
                            </m:ctrlPr>
                          </m:sSubPr>
                          <m:e>
                            <m:r>
                              <a:rPr lang="en-US" altLang="ru-RU" i="1">
                                <a:latin typeface="Cambria Math" panose="02040503050406030204" pitchFamily="18" charset="0"/>
                                <a:cs typeface="Times New Roman" panose="02020603050405020304" pitchFamily="18" charset="0"/>
                              </a:rPr>
                              <m:t>𝑎</m:t>
                            </m:r>
                          </m:e>
                          <m:sub>
                            <m:r>
                              <a:rPr lang="ru-RU" altLang="ru-RU" b="0" i="1" smtClean="0">
                                <a:latin typeface="Cambria Math" panose="02040503050406030204" pitchFamily="18" charset="0"/>
                                <a:cs typeface="Times New Roman" panose="02020603050405020304" pitchFamily="18" charset="0"/>
                              </a:rPr>
                              <m:t>1</m:t>
                            </m:r>
                          </m:sub>
                        </m:sSub>
                      </m:num>
                      <m:den>
                        <m:r>
                          <a:rPr lang="en-US" altLang="ru-RU" b="0" i="1" smtClean="0">
                            <a:latin typeface="Cambria Math" panose="02040503050406030204" pitchFamily="18" charset="0"/>
                            <a:cs typeface="Times New Roman" panose="02020603050405020304" pitchFamily="18" charset="0"/>
                          </a:rPr>
                          <m:t>15</m:t>
                        </m:r>
                      </m:den>
                    </m:f>
                  </m:oMath>
                </a14:m>
                <a:r>
                  <a:rPr lang="en-US" altLang="ru-RU" i="1" baseline="-25000" dirty="0">
                    <a:cs typeface="Times New Roman" panose="02020603050405020304" pitchFamily="18" charset="0"/>
                  </a:rPr>
                  <a:t> </a:t>
                </a:r>
                <a:r>
                  <a:rPr lang="ru-RU" altLang="ru-RU" dirty="0">
                    <a:cs typeface="Times New Roman" panose="02020603050405020304" pitchFamily="18" charset="0"/>
                  </a:rPr>
                  <a:t>ч. Путь </a:t>
                </a:r>
                <a:r>
                  <a:rPr lang="en-US" altLang="ru-RU" i="1" dirty="0">
                    <a:cs typeface="Times New Roman" panose="02020603050405020304" pitchFamily="18" charset="0"/>
                  </a:rPr>
                  <a:t>A</a:t>
                </a:r>
                <a:r>
                  <a:rPr lang="ru-RU" altLang="ru-RU" baseline="-25000" dirty="0">
                    <a:cs typeface="Times New Roman" panose="02020603050405020304" pitchFamily="18" charset="0"/>
                  </a:rPr>
                  <a:t>2</a:t>
                </a:r>
                <a:r>
                  <a:rPr lang="en-US" altLang="ru-RU" i="1" dirty="0">
                    <a:cs typeface="Times New Roman" panose="02020603050405020304" pitchFamily="18" charset="0"/>
                  </a:rPr>
                  <a:t>C </a:t>
                </a:r>
                <a:r>
                  <a:rPr lang="ru-RU" altLang="ru-RU" dirty="0">
                    <a:cs typeface="Times New Roman" panose="02020603050405020304" pitchFamily="18" charset="0"/>
                  </a:rPr>
                  <a:t>второй корабль пройдёт за </a:t>
                </a:r>
                <a14:m>
                  <m:oMath xmlns:m="http://schemas.openxmlformats.org/officeDocument/2006/math">
                    <m:f>
                      <m:fPr>
                        <m:ctrlPr>
                          <a:rPr lang="ru-RU" altLang="ru-RU" i="1">
                            <a:latin typeface="Cambria Math" panose="02040503050406030204" pitchFamily="18" charset="0"/>
                            <a:cs typeface="Times New Roman" panose="02020603050405020304" pitchFamily="18" charset="0"/>
                          </a:rPr>
                        </m:ctrlPr>
                      </m:fPr>
                      <m:num>
                        <m:sSub>
                          <m:sSubPr>
                            <m:ctrlPr>
                              <a:rPr lang="ru-RU" altLang="ru-RU" i="1" smtClean="0">
                                <a:latin typeface="Cambria Math" panose="02040503050406030204" pitchFamily="18" charset="0"/>
                                <a:cs typeface="Times New Roman" panose="02020603050405020304" pitchFamily="18" charset="0"/>
                              </a:rPr>
                            </m:ctrlPr>
                          </m:sSubPr>
                          <m:e>
                            <m:r>
                              <a:rPr lang="en-US" altLang="ru-RU" i="1">
                                <a:latin typeface="Cambria Math" panose="02040503050406030204" pitchFamily="18" charset="0"/>
                                <a:cs typeface="Times New Roman" panose="02020603050405020304" pitchFamily="18" charset="0"/>
                              </a:rPr>
                              <m:t>𝑎</m:t>
                            </m:r>
                          </m:e>
                          <m:sub>
                            <m:r>
                              <a:rPr lang="ru-RU" altLang="ru-RU" b="0" i="1" smtClean="0">
                                <a:latin typeface="Cambria Math" panose="02040503050406030204" pitchFamily="18" charset="0"/>
                                <a:cs typeface="Times New Roman" panose="02020603050405020304" pitchFamily="18" charset="0"/>
                              </a:rPr>
                              <m:t>2</m:t>
                            </m:r>
                          </m:sub>
                        </m:sSub>
                      </m:num>
                      <m:den>
                        <m:r>
                          <a:rPr lang="en-US" altLang="ru-RU" b="0" i="1" smtClean="0">
                            <a:latin typeface="Cambria Math" panose="02040503050406030204" pitchFamily="18" charset="0"/>
                            <a:cs typeface="Times New Roman" panose="02020603050405020304" pitchFamily="18" charset="0"/>
                          </a:rPr>
                          <m:t>20</m:t>
                        </m:r>
                      </m:den>
                    </m:f>
                  </m:oMath>
                </a14:m>
                <a:r>
                  <a:rPr lang="en-US" altLang="ru-RU" i="1" baseline="-25000" dirty="0">
                    <a:cs typeface="Times New Roman" panose="02020603050405020304" pitchFamily="18" charset="0"/>
                  </a:rPr>
                  <a:t> </a:t>
                </a:r>
                <a:r>
                  <a:rPr lang="ru-RU" altLang="ru-RU" dirty="0">
                    <a:cs typeface="Times New Roman" panose="02020603050405020304" pitchFamily="18" charset="0"/>
                  </a:rPr>
                  <a:t>ч. Если бы произошло столкновение, то их время должно быть одинаковым, т. е. выполнялось бы равенство  </a:t>
                </a:r>
                <a14:m>
                  <m:oMath xmlns:m="http://schemas.openxmlformats.org/officeDocument/2006/math">
                    <m:f>
                      <m:fPr>
                        <m:ctrlPr>
                          <a:rPr lang="ru-RU" altLang="ru-RU" i="1">
                            <a:latin typeface="Cambria Math" panose="02040503050406030204" pitchFamily="18" charset="0"/>
                            <a:cs typeface="Times New Roman" panose="02020603050405020304" pitchFamily="18" charset="0"/>
                          </a:rPr>
                        </m:ctrlPr>
                      </m:fPr>
                      <m:num>
                        <m:sSub>
                          <m:sSubPr>
                            <m:ctrlPr>
                              <a:rPr lang="ru-RU" altLang="ru-RU" i="1">
                                <a:latin typeface="Cambria Math" panose="02040503050406030204" pitchFamily="18" charset="0"/>
                                <a:cs typeface="Times New Roman" panose="02020603050405020304" pitchFamily="18" charset="0"/>
                              </a:rPr>
                            </m:ctrlPr>
                          </m:sSubPr>
                          <m:e>
                            <m:r>
                              <a:rPr lang="en-US" altLang="ru-RU" i="1">
                                <a:latin typeface="Cambria Math" panose="02040503050406030204" pitchFamily="18" charset="0"/>
                                <a:cs typeface="Times New Roman" panose="02020603050405020304" pitchFamily="18" charset="0"/>
                              </a:rPr>
                              <m:t>𝑎</m:t>
                            </m:r>
                          </m:e>
                          <m:sub>
                            <m:r>
                              <a:rPr lang="ru-RU" altLang="ru-RU" b="0" i="1" smtClean="0">
                                <a:latin typeface="Cambria Math" panose="02040503050406030204" pitchFamily="18" charset="0"/>
                                <a:cs typeface="Times New Roman" panose="02020603050405020304" pitchFamily="18" charset="0"/>
                              </a:rPr>
                              <m:t>1</m:t>
                            </m:r>
                          </m:sub>
                        </m:sSub>
                      </m:num>
                      <m:den>
                        <m:r>
                          <a:rPr lang="en-US" altLang="ru-RU" b="0" i="1" smtClean="0">
                            <a:latin typeface="Cambria Math" panose="02040503050406030204" pitchFamily="18" charset="0"/>
                            <a:cs typeface="Times New Roman" panose="02020603050405020304" pitchFamily="18" charset="0"/>
                          </a:rPr>
                          <m:t>15</m:t>
                        </m:r>
                      </m:den>
                    </m:f>
                    <m:r>
                      <a:rPr lang="ru-RU" altLang="ru-RU" b="0" i="1" smtClean="0">
                        <a:latin typeface="Cambria Math" panose="02040503050406030204" pitchFamily="18" charset="0"/>
                        <a:cs typeface="Times New Roman" panose="02020603050405020304" pitchFamily="18" charset="0"/>
                      </a:rPr>
                      <m:t>=</m:t>
                    </m:r>
                    <m:f>
                      <m:fPr>
                        <m:ctrlPr>
                          <a:rPr lang="ru-RU" altLang="ru-RU" i="1">
                            <a:latin typeface="Cambria Math" panose="02040503050406030204" pitchFamily="18" charset="0"/>
                            <a:cs typeface="Times New Roman" panose="02020603050405020304" pitchFamily="18" charset="0"/>
                          </a:rPr>
                        </m:ctrlPr>
                      </m:fPr>
                      <m:num>
                        <m:sSub>
                          <m:sSubPr>
                            <m:ctrlPr>
                              <a:rPr lang="ru-RU" altLang="ru-RU" i="1">
                                <a:latin typeface="Cambria Math" panose="02040503050406030204" pitchFamily="18" charset="0"/>
                                <a:cs typeface="Times New Roman" panose="02020603050405020304" pitchFamily="18" charset="0"/>
                              </a:rPr>
                            </m:ctrlPr>
                          </m:sSubPr>
                          <m:e>
                            <m:r>
                              <a:rPr lang="en-US" altLang="ru-RU" i="1">
                                <a:latin typeface="Cambria Math" panose="02040503050406030204" pitchFamily="18" charset="0"/>
                                <a:cs typeface="Times New Roman" panose="02020603050405020304" pitchFamily="18" charset="0"/>
                              </a:rPr>
                              <m:t>𝑎</m:t>
                            </m:r>
                          </m:e>
                          <m:sub>
                            <m:r>
                              <a:rPr lang="ru-RU" altLang="ru-RU" b="0" i="1" smtClean="0">
                                <a:latin typeface="Cambria Math" panose="02040503050406030204" pitchFamily="18" charset="0"/>
                                <a:cs typeface="Times New Roman" panose="02020603050405020304" pitchFamily="18" charset="0"/>
                              </a:rPr>
                              <m:t>2</m:t>
                            </m:r>
                          </m:sub>
                        </m:sSub>
                      </m:num>
                      <m:den>
                        <m:r>
                          <a:rPr lang="en-US" altLang="ru-RU" b="0" i="1" smtClean="0">
                            <a:latin typeface="Cambria Math" panose="02040503050406030204" pitchFamily="18" charset="0"/>
                            <a:cs typeface="Times New Roman" panose="02020603050405020304" pitchFamily="18" charset="0"/>
                          </a:rPr>
                          <m:t>20</m:t>
                        </m:r>
                      </m:den>
                    </m:f>
                  </m:oMath>
                </a14:m>
                <a:r>
                  <a:rPr lang="ru-RU" altLang="ru-RU" dirty="0">
                    <a:cs typeface="Times New Roman" panose="02020603050405020304" pitchFamily="18" charset="0"/>
                  </a:rPr>
                  <a:t>. Но из равенства </a:t>
                </a:r>
                <a14:m>
                  <m:oMath xmlns:m="http://schemas.openxmlformats.org/officeDocument/2006/math">
                    <m:sSub>
                      <m:sSubPr>
                        <m:ctrlPr>
                          <a:rPr lang="ru-RU" altLang="ru-RU" i="1">
                            <a:latin typeface="Cambria Math" panose="02040503050406030204" pitchFamily="18" charset="0"/>
                            <a:cs typeface="Times New Roman" panose="02020603050405020304" pitchFamily="18" charset="0"/>
                          </a:rPr>
                        </m:ctrlPr>
                      </m:sSubPr>
                      <m:e>
                        <m:r>
                          <a:rPr lang="en-US" altLang="ru-RU" i="1">
                            <a:latin typeface="Cambria Math" panose="02040503050406030204" pitchFamily="18" charset="0"/>
                            <a:cs typeface="Times New Roman" panose="02020603050405020304" pitchFamily="18" charset="0"/>
                          </a:rPr>
                          <m:t>𝑎</m:t>
                        </m:r>
                      </m:e>
                      <m:sub>
                        <m:r>
                          <a:rPr lang="en-US" altLang="ru-RU" b="0" i="1" smtClean="0">
                            <a:latin typeface="Cambria Math" panose="02040503050406030204" pitchFamily="18" charset="0"/>
                            <a:cs typeface="Times New Roman" panose="02020603050405020304" pitchFamily="18" charset="0"/>
                          </a:rPr>
                          <m:t>1</m:t>
                        </m:r>
                      </m:sub>
                    </m:sSub>
                    <m:r>
                      <a:rPr lang="ru-RU" altLang="ru-RU" i="1">
                        <a:latin typeface="Cambria Math" panose="02040503050406030204" pitchFamily="18" charset="0"/>
                        <a:cs typeface="Times New Roman" panose="02020603050405020304" pitchFamily="18" charset="0"/>
                      </a:rPr>
                      <m:t>=</m:t>
                    </m:r>
                    <m:rad>
                      <m:radPr>
                        <m:degHide m:val="on"/>
                        <m:ctrlPr>
                          <a:rPr lang="ru-RU" altLang="ru-RU" i="1">
                            <a:latin typeface="Cambria Math" panose="02040503050406030204" pitchFamily="18" charset="0"/>
                            <a:cs typeface="Times New Roman" panose="02020603050405020304" pitchFamily="18" charset="0"/>
                          </a:rPr>
                        </m:ctrlPr>
                      </m:radPr>
                      <m:deg/>
                      <m:e>
                        <m:r>
                          <a:rPr lang="ru-RU" altLang="ru-RU" i="1">
                            <a:latin typeface="Cambria Math" panose="02040503050406030204" pitchFamily="18" charset="0"/>
                            <a:cs typeface="Times New Roman" panose="02020603050405020304" pitchFamily="18" charset="0"/>
                          </a:rPr>
                          <m:t>3</m:t>
                        </m:r>
                      </m:e>
                    </m:rad>
                    <m:sSub>
                      <m:sSubPr>
                        <m:ctrlPr>
                          <a:rPr lang="ru-RU" altLang="ru-RU" i="1">
                            <a:latin typeface="Cambria Math" panose="02040503050406030204" pitchFamily="18" charset="0"/>
                            <a:cs typeface="Times New Roman" panose="02020603050405020304" pitchFamily="18" charset="0"/>
                          </a:rPr>
                        </m:ctrlPr>
                      </m:sSubPr>
                      <m:e>
                        <m:r>
                          <a:rPr lang="en-US" altLang="ru-RU" i="1">
                            <a:latin typeface="Cambria Math" panose="02040503050406030204" pitchFamily="18" charset="0"/>
                            <a:cs typeface="Times New Roman" panose="02020603050405020304" pitchFamily="18" charset="0"/>
                          </a:rPr>
                          <m:t>𝑎</m:t>
                        </m:r>
                      </m:e>
                      <m:sub>
                        <m:r>
                          <a:rPr lang="en-US" altLang="ru-RU" b="0" i="1" smtClean="0">
                            <a:latin typeface="Cambria Math" panose="02040503050406030204" pitchFamily="18" charset="0"/>
                            <a:cs typeface="Times New Roman" panose="02020603050405020304" pitchFamily="18" charset="0"/>
                          </a:rPr>
                          <m:t>2</m:t>
                        </m:r>
                      </m:sub>
                    </m:sSub>
                  </m:oMath>
                </a14:m>
                <a:r>
                  <a:rPr lang="ru-RU" altLang="ru-RU" dirty="0">
                    <a:cs typeface="Times New Roman" panose="02020603050405020304" pitchFamily="18" charset="0"/>
                  </a:rPr>
                  <a:t> следует, что оно не выполняется. Значит, корабли не столкнутся.</a:t>
                </a:r>
                <a:endParaRPr lang="en-US" altLang="ru-RU" dirty="0">
                  <a:cs typeface="Times New Roman" panose="02020603050405020304" pitchFamily="18" charset="0"/>
                </a:endParaRPr>
              </a:p>
            </p:txBody>
          </p:sp>
        </mc:Choice>
        <mc:Fallback>
          <p:sp>
            <p:nvSpPr>
              <p:cNvPr id="491523" name="Text Box 3">
                <a:extLst>
                  <a:ext uri="{FF2B5EF4-FFF2-40B4-BE49-F238E27FC236}">
                    <a16:creationId xmlns:a16="http://schemas.microsoft.com/office/drawing/2014/main" id="{33771B87-2CFA-4AB1-8254-34F79C914AC1}"/>
                  </a:ext>
                </a:extLst>
              </p:cNvPr>
              <p:cNvSpPr txBox="1">
                <a:spLocks noRot="1" noChangeAspect="1" noMove="1" noResize="1" noEditPoints="1" noAdjustHandles="1" noChangeArrowheads="1" noChangeShapeType="1" noTextEdit="1"/>
              </p:cNvSpPr>
              <p:nvPr/>
            </p:nvSpPr>
            <p:spPr bwMode="auto">
              <a:xfrm>
                <a:off x="0" y="532124"/>
                <a:ext cx="9144000" cy="3086229"/>
              </a:xfrm>
              <a:prstGeom prst="rect">
                <a:avLst/>
              </a:prstGeom>
              <a:blipFill>
                <a:blip r:embed="rId3"/>
                <a:stretch>
                  <a:fillRect l="-1000" t="-1578" r="-1000" b="-355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491524" name="Rectangle 4">
            <a:extLst>
              <a:ext uri="{FF2B5EF4-FFF2-40B4-BE49-F238E27FC236}">
                <a16:creationId xmlns:a16="http://schemas.microsoft.com/office/drawing/2014/main" id="{40E01E05-93CC-434F-8AC8-D735BE87B97D}"/>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91525" name="Rectangle 5">
            <a:extLst>
              <a:ext uri="{FF2B5EF4-FFF2-40B4-BE49-F238E27FC236}">
                <a16:creationId xmlns:a16="http://schemas.microsoft.com/office/drawing/2014/main" id="{EEB4582D-C057-4173-B87D-606359CAE70C}"/>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pic>
        <p:nvPicPr>
          <p:cNvPr id="3" name="Рисунок 2">
            <a:extLst>
              <a:ext uri="{FF2B5EF4-FFF2-40B4-BE49-F238E27FC236}">
                <a16:creationId xmlns:a16="http://schemas.microsoft.com/office/drawing/2014/main" id="{5C8179DF-A80B-4918-F1E7-C3A4183B1231}"/>
              </a:ext>
            </a:extLst>
          </p:cNvPr>
          <p:cNvPicPr>
            <a:picLocks noChangeAspect="1"/>
          </p:cNvPicPr>
          <p:nvPr/>
        </p:nvPicPr>
        <p:blipFill>
          <a:blip r:embed="rId4"/>
          <a:stretch>
            <a:fillRect/>
          </a:stretch>
        </p:blipFill>
        <p:spPr>
          <a:xfrm>
            <a:off x="2627784" y="3929542"/>
            <a:ext cx="4275508" cy="2502257"/>
          </a:xfrm>
          <a:prstGeom prst="rect">
            <a:avLst/>
          </a:prstGeom>
        </p:spPr>
      </p:pic>
    </p:spTree>
    <p:extLst>
      <p:ext uri="{BB962C8B-B14F-4D97-AF65-F5344CB8AC3E}">
        <p14:creationId xmlns:p14="http://schemas.microsoft.com/office/powerpoint/2010/main" val="7307891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91523" name="Text Box 3">
                <a:extLst>
                  <a:ext uri="{FF2B5EF4-FFF2-40B4-BE49-F238E27FC236}">
                    <a16:creationId xmlns:a16="http://schemas.microsoft.com/office/drawing/2014/main" id="{33771B87-2CFA-4AB1-8254-34F79C914AC1}"/>
                  </a:ext>
                </a:extLst>
              </p:cNvPr>
              <p:cNvSpPr txBox="1">
                <a:spLocks noChangeArrowheads="1"/>
              </p:cNvSpPr>
              <p:nvPr/>
            </p:nvSpPr>
            <p:spPr bwMode="auto">
              <a:xfrm>
                <a:off x="0" y="116632"/>
                <a:ext cx="9144000" cy="633660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2800" dirty="0">
                    <a:cs typeface="Times New Roman" panose="02020603050405020304" pitchFamily="18" charset="0"/>
                  </a:rPr>
                  <a:t>	</a:t>
                </a:r>
                <a:r>
                  <a:rPr lang="ru-RU" altLang="ru-RU" sz="1800" dirty="0">
                    <a:cs typeface="Times New Roman" panose="02020603050405020304" pitchFamily="18" charset="0"/>
                  </a:rPr>
                  <a:t> </a:t>
                </a:r>
                <a:r>
                  <a:rPr lang="ru-RU" altLang="ru-RU" sz="2000" dirty="0">
                    <a:cs typeface="Times New Roman" panose="02020603050405020304" pitchFamily="18" charset="0"/>
                  </a:rPr>
                  <a:t>Рассмотрим общую ситуацию. Пусть</a:t>
                </a:r>
                <a:r>
                  <a:rPr lang="en-US" altLang="ru-RU" sz="2000" dirty="0">
                    <a:cs typeface="Times New Roman" panose="02020603050405020304" pitchFamily="18" charset="0"/>
                  </a:rPr>
                  <a:t> </a:t>
                </a:r>
                <a:r>
                  <a:rPr lang="ru-RU" altLang="ru-RU" sz="2000" dirty="0">
                    <a:cs typeface="Times New Roman" panose="02020603050405020304" pitchFamily="18" charset="0"/>
                  </a:rPr>
                  <a:t>из портов </a:t>
                </a:r>
                <a:r>
                  <a:rPr lang="en-US" altLang="ru-RU" sz="2000" i="1" dirty="0">
                    <a:cs typeface="Times New Roman" panose="02020603050405020304" pitchFamily="18" charset="0"/>
                  </a:rPr>
                  <a:t>A</a:t>
                </a:r>
                <a:r>
                  <a:rPr lang="en-US" altLang="ru-RU" sz="2000" baseline="-25000" dirty="0">
                    <a:cs typeface="Times New Roman" panose="02020603050405020304" pitchFamily="18" charset="0"/>
                  </a:rPr>
                  <a:t>1</a:t>
                </a:r>
                <a:r>
                  <a:rPr lang="en-US" altLang="ru-RU" sz="2000" dirty="0">
                    <a:cs typeface="Times New Roman" panose="02020603050405020304" pitchFamily="18" charset="0"/>
                  </a:rPr>
                  <a:t>(</a:t>
                </a:r>
                <a:r>
                  <a:rPr lang="en-US" altLang="ru-RU" sz="2000" i="1" dirty="0">
                    <a:cs typeface="Times New Roman" panose="02020603050405020304" pitchFamily="18" charset="0"/>
                  </a:rPr>
                  <a:t>x</a:t>
                </a:r>
                <a:r>
                  <a:rPr lang="en-US" altLang="ru-RU" sz="2000" baseline="-25000" dirty="0">
                    <a:cs typeface="Times New Roman" panose="02020603050405020304" pitchFamily="18" charset="0"/>
                  </a:rPr>
                  <a:t>1</a:t>
                </a:r>
                <a:r>
                  <a:rPr lang="en-US" altLang="ru-RU" sz="2000" dirty="0">
                    <a:cs typeface="Times New Roman" panose="02020603050405020304" pitchFamily="18" charset="0"/>
                  </a:rPr>
                  <a:t>, </a:t>
                </a:r>
                <a:r>
                  <a:rPr lang="en-US" altLang="ru-RU" sz="2000" i="1" dirty="0">
                    <a:cs typeface="Times New Roman" panose="02020603050405020304" pitchFamily="18" charset="0"/>
                  </a:rPr>
                  <a:t>y</a:t>
                </a:r>
                <a:r>
                  <a:rPr lang="en-US" altLang="ru-RU" sz="2000" baseline="-25000" dirty="0">
                    <a:cs typeface="Times New Roman" panose="02020603050405020304" pitchFamily="18" charset="0"/>
                  </a:rPr>
                  <a:t>1</a:t>
                </a:r>
                <a:r>
                  <a:rPr lang="en-US" altLang="ru-RU" sz="2000" dirty="0">
                    <a:cs typeface="Times New Roman" panose="02020603050405020304" pitchFamily="18" charset="0"/>
                  </a:rPr>
                  <a:t>), </a:t>
                </a:r>
                <a:r>
                  <a:rPr lang="en-US" altLang="ru-RU" sz="2000" i="1" dirty="0">
                    <a:cs typeface="Times New Roman" panose="02020603050405020304" pitchFamily="18" charset="0"/>
                  </a:rPr>
                  <a:t> A</a:t>
                </a:r>
                <a:r>
                  <a:rPr lang="en-US" altLang="ru-RU" sz="2000" baseline="-25000" dirty="0">
                    <a:cs typeface="Times New Roman" panose="02020603050405020304" pitchFamily="18" charset="0"/>
                  </a:rPr>
                  <a:t>2</a:t>
                </a:r>
                <a:r>
                  <a:rPr lang="en-US" altLang="ru-RU" sz="2000" dirty="0">
                    <a:cs typeface="Times New Roman" panose="02020603050405020304" pitchFamily="18" charset="0"/>
                  </a:rPr>
                  <a:t>(</a:t>
                </a:r>
                <a:r>
                  <a:rPr lang="en-US" altLang="ru-RU" sz="2000" i="1" dirty="0">
                    <a:cs typeface="Times New Roman" panose="02020603050405020304" pitchFamily="18" charset="0"/>
                  </a:rPr>
                  <a:t>x</a:t>
                </a:r>
                <a:r>
                  <a:rPr lang="en-US" altLang="ru-RU" sz="2000" baseline="-25000" dirty="0">
                    <a:cs typeface="Times New Roman" panose="02020603050405020304" pitchFamily="18" charset="0"/>
                  </a:rPr>
                  <a:t>2</a:t>
                </a:r>
                <a:r>
                  <a:rPr lang="en-US" altLang="ru-RU" sz="2000" dirty="0">
                    <a:cs typeface="Times New Roman" panose="02020603050405020304" pitchFamily="18" charset="0"/>
                  </a:rPr>
                  <a:t>, </a:t>
                </a:r>
                <a:r>
                  <a:rPr lang="en-US" altLang="ru-RU" sz="2000" i="1" dirty="0">
                    <a:cs typeface="Times New Roman" panose="02020603050405020304" pitchFamily="18" charset="0"/>
                  </a:rPr>
                  <a:t>y</a:t>
                </a:r>
                <a:r>
                  <a:rPr lang="en-US" altLang="ru-RU" sz="2000" baseline="-25000" dirty="0">
                    <a:cs typeface="Times New Roman" panose="02020603050405020304" pitchFamily="18" charset="0"/>
                  </a:rPr>
                  <a:t>2</a:t>
                </a:r>
                <a:r>
                  <a:rPr lang="en-US" altLang="ru-RU" sz="2000" dirty="0">
                    <a:cs typeface="Times New Roman" panose="02020603050405020304" pitchFamily="18" charset="0"/>
                  </a:rPr>
                  <a:t>)</a:t>
                </a:r>
                <a:r>
                  <a:rPr lang="ru-RU" altLang="ru-RU" sz="2000" dirty="0">
                    <a:cs typeface="Times New Roman" panose="02020603050405020304" pitchFamily="18" charset="0"/>
                  </a:rPr>
                  <a:t> одновременно отплыли корабли </a:t>
                </a:r>
                <a:r>
                  <a:rPr lang="en-US" altLang="ru-RU" sz="2000" i="1" dirty="0">
                    <a:cs typeface="Times New Roman" panose="02020603050405020304" pitchFamily="18" charset="0"/>
                  </a:rPr>
                  <a:t>K</a:t>
                </a:r>
                <a:r>
                  <a:rPr lang="en-US" altLang="ru-RU" sz="2000" baseline="-25000" dirty="0">
                    <a:cs typeface="Times New Roman" panose="02020603050405020304" pitchFamily="18" charset="0"/>
                  </a:rPr>
                  <a:t>1</a:t>
                </a:r>
                <a:r>
                  <a:rPr lang="en-US" altLang="ru-RU" sz="2000" dirty="0">
                    <a:cs typeface="Times New Roman" panose="02020603050405020304" pitchFamily="18" charset="0"/>
                  </a:rPr>
                  <a:t>, </a:t>
                </a:r>
                <a:r>
                  <a:rPr lang="en-US" altLang="ru-RU" sz="2000" i="1" dirty="0">
                    <a:cs typeface="Times New Roman" panose="02020603050405020304" pitchFamily="18" charset="0"/>
                  </a:rPr>
                  <a:t>K</a:t>
                </a:r>
                <a:r>
                  <a:rPr lang="en-US" altLang="ru-RU" sz="2000" baseline="-25000" dirty="0">
                    <a:cs typeface="Times New Roman" panose="02020603050405020304" pitchFamily="18" charset="0"/>
                  </a:rPr>
                  <a:t>2</a:t>
                </a:r>
                <a:r>
                  <a:rPr lang="en-US" altLang="ru-RU" sz="2000" i="1" dirty="0">
                    <a:cs typeface="Times New Roman" panose="02020603050405020304" pitchFamily="18" charset="0"/>
                  </a:rPr>
                  <a:t> </a:t>
                </a:r>
                <a:r>
                  <a:rPr lang="ru-RU" altLang="ru-RU" sz="2000" dirty="0">
                    <a:cs typeface="Times New Roman" panose="02020603050405020304" pitchFamily="18" charset="0"/>
                  </a:rPr>
                  <a:t>в направлении и скоростью, задаваемыми</a:t>
                </a:r>
                <a:r>
                  <a:rPr lang="en-US" altLang="ru-RU" sz="2000" dirty="0">
                    <a:cs typeface="Times New Roman" panose="02020603050405020304" pitchFamily="18" charset="0"/>
                  </a:rPr>
                  <a:t> </a:t>
                </a:r>
                <a:r>
                  <a:rPr lang="ru-RU" altLang="ru-RU" sz="2000" dirty="0">
                    <a:cs typeface="Times New Roman" panose="02020603050405020304" pitchFamily="18" charset="0"/>
                  </a:rPr>
                  <a:t>направляющими векторами</a:t>
                </a:r>
                <a:r>
                  <a:rPr lang="en-US" altLang="ru-RU" sz="2000" dirty="0">
                    <a:cs typeface="Times New Roman" panose="02020603050405020304" pitchFamily="18" charset="0"/>
                  </a:rPr>
                  <a:t> </a:t>
                </a:r>
                <a14:m>
                  <m:oMath xmlns:m="http://schemas.openxmlformats.org/officeDocument/2006/math">
                    <m:acc>
                      <m:accPr>
                        <m:chr m:val="⃗"/>
                        <m:ctrlPr>
                          <a:rPr lang="ru-RU" altLang="ru-RU" sz="2000" i="1">
                            <a:latin typeface="Cambria Math" panose="02040503050406030204" pitchFamily="18" charset="0"/>
                            <a:cs typeface="Times New Roman" panose="02020603050405020304" pitchFamily="18" charset="0"/>
                          </a:rPr>
                        </m:ctrlPr>
                      </m:accPr>
                      <m:e>
                        <m:sSub>
                          <m:sSubPr>
                            <m:ctrlPr>
                              <a:rPr lang="ru-RU"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𝑚</m:t>
                            </m:r>
                          </m:e>
                          <m:sub>
                            <m:r>
                              <a:rPr lang="en-US" altLang="ru-RU" sz="2000" i="1">
                                <a:latin typeface="Cambria Math" panose="02040503050406030204" pitchFamily="18" charset="0"/>
                                <a:cs typeface="Times New Roman" panose="02020603050405020304" pitchFamily="18" charset="0"/>
                              </a:rPr>
                              <m:t>1</m:t>
                            </m:r>
                          </m:sub>
                        </m:sSub>
                      </m:e>
                    </m:acc>
                    <m:r>
                      <m:rPr>
                        <m:nor/>
                      </m:rPr>
                      <a:rPr lang="en-US" altLang="ru-RU" sz="2000" dirty="0">
                        <a:cs typeface="Times New Roman" panose="02020603050405020304" pitchFamily="18" charset="0"/>
                      </a:rPr>
                      <m:t>(</m:t>
                    </m:r>
                    <m:r>
                      <m:rPr>
                        <m:nor/>
                      </m:rPr>
                      <a:rPr lang="en-US" altLang="ru-RU" sz="2000" b="0" i="1" dirty="0" smtClean="0">
                        <a:cs typeface="Times New Roman" panose="02020603050405020304" pitchFamily="18" charset="0"/>
                      </a:rPr>
                      <m:t>a</m:t>
                    </m:r>
                    <m:r>
                      <m:rPr>
                        <m:nor/>
                      </m:rPr>
                      <a:rPr lang="en-US" altLang="ru-RU" sz="2000" baseline="-25000" dirty="0">
                        <a:cs typeface="Times New Roman" panose="02020603050405020304" pitchFamily="18" charset="0"/>
                      </a:rPr>
                      <m:t>1</m:t>
                    </m:r>
                    <m:r>
                      <m:rPr>
                        <m:nor/>
                      </m:rPr>
                      <a:rPr lang="en-US" altLang="ru-RU" sz="2000" dirty="0">
                        <a:cs typeface="Times New Roman" panose="02020603050405020304" pitchFamily="18" charset="0"/>
                      </a:rPr>
                      <m:t>, </m:t>
                    </m:r>
                    <m:r>
                      <m:rPr>
                        <m:nor/>
                      </m:rPr>
                      <a:rPr lang="en-US" altLang="ru-RU" sz="2000" b="0" i="1" dirty="0" smtClean="0">
                        <a:cs typeface="Times New Roman" panose="02020603050405020304" pitchFamily="18" charset="0"/>
                      </a:rPr>
                      <m:t>b</m:t>
                    </m:r>
                    <m:r>
                      <m:rPr>
                        <m:nor/>
                      </m:rPr>
                      <a:rPr lang="en-US" altLang="ru-RU" sz="2000" baseline="-25000" dirty="0">
                        <a:cs typeface="Times New Roman" panose="02020603050405020304" pitchFamily="18" charset="0"/>
                      </a:rPr>
                      <m:t>1</m:t>
                    </m:r>
                    <m:r>
                      <m:rPr>
                        <m:nor/>
                      </m:rPr>
                      <a:rPr lang="en-US" altLang="ru-RU" sz="2000" dirty="0" smtClean="0">
                        <a:cs typeface="Times New Roman" panose="02020603050405020304" pitchFamily="18" charset="0"/>
                      </a:rPr>
                      <m:t>)</m:t>
                    </m:r>
                  </m:oMath>
                </a14:m>
                <a:r>
                  <a:rPr lang="en-US" altLang="ru-RU" sz="2000" dirty="0">
                    <a:cs typeface="Times New Roman" panose="02020603050405020304" pitchFamily="18" charset="0"/>
                  </a:rPr>
                  <a:t>, </a:t>
                </a:r>
                <a14:m>
                  <m:oMath xmlns:m="http://schemas.openxmlformats.org/officeDocument/2006/math">
                    <m:acc>
                      <m:accPr>
                        <m:chr m:val="⃗"/>
                        <m:ctrlPr>
                          <a:rPr lang="ru-RU" altLang="ru-RU" sz="2000" i="1">
                            <a:latin typeface="Cambria Math" panose="02040503050406030204" pitchFamily="18" charset="0"/>
                            <a:cs typeface="Times New Roman" panose="02020603050405020304" pitchFamily="18" charset="0"/>
                          </a:rPr>
                        </m:ctrlPr>
                      </m:accPr>
                      <m:e>
                        <m:sSub>
                          <m:sSubPr>
                            <m:ctrlPr>
                              <a:rPr lang="ru-RU"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𝑚</m:t>
                            </m:r>
                          </m:e>
                          <m:sub>
                            <m:r>
                              <a:rPr lang="en-US" altLang="ru-RU" sz="2000" b="0" i="1" smtClean="0">
                                <a:latin typeface="Cambria Math" panose="02040503050406030204" pitchFamily="18" charset="0"/>
                                <a:cs typeface="Times New Roman" panose="02020603050405020304" pitchFamily="18" charset="0"/>
                              </a:rPr>
                              <m:t>2</m:t>
                            </m:r>
                          </m:sub>
                        </m:sSub>
                      </m:e>
                    </m:acc>
                    <m:r>
                      <m:rPr>
                        <m:nor/>
                      </m:rPr>
                      <a:rPr lang="en-US" altLang="ru-RU" sz="2000" dirty="0">
                        <a:cs typeface="Times New Roman" panose="02020603050405020304" pitchFamily="18" charset="0"/>
                      </a:rPr>
                      <m:t>(</m:t>
                    </m:r>
                    <m:r>
                      <m:rPr>
                        <m:nor/>
                      </m:rPr>
                      <a:rPr lang="en-US" altLang="ru-RU" sz="2000" i="1" dirty="0">
                        <a:cs typeface="Times New Roman" panose="02020603050405020304" pitchFamily="18" charset="0"/>
                      </a:rPr>
                      <m:t>a</m:t>
                    </m:r>
                    <m:r>
                      <m:rPr>
                        <m:nor/>
                      </m:rPr>
                      <a:rPr lang="en-US" altLang="ru-RU" sz="2000" b="0" i="0" baseline="-25000" dirty="0" smtClean="0">
                        <a:cs typeface="Times New Roman" panose="02020603050405020304" pitchFamily="18" charset="0"/>
                      </a:rPr>
                      <m:t>2</m:t>
                    </m:r>
                    <m:r>
                      <m:rPr>
                        <m:nor/>
                      </m:rPr>
                      <a:rPr lang="en-US" altLang="ru-RU" sz="2000" dirty="0">
                        <a:cs typeface="Times New Roman" panose="02020603050405020304" pitchFamily="18" charset="0"/>
                      </a:rPr>
                      <m:t>, </m:t>
                    </m:r>
                    <m:r>
                      <m:rPr>
                        <m:nor/>
                      </m:rPr>
                      <a:rPr lang="en-US" altLang="ru-RU" sz="2000" i="1" dirty="0">
                        <a:cs typeface="Times New Roman" panose="02020603050405020304" pitchFamily="18" charset="0"/>
                      </a:rPr>
                      <m:t>b</m:t>
                    </m:r>
                    <m:r>
                      <m:rPr>
                        <m:nor/>
                      </m:rPr>
                      <a:rPr lang="en-US" altLang="ru-RU" sz="2000" b="0" i="0" baseline="-25000" dirty="0" smtClean="0">
                        <a:cs typeface="Times New Roman" panose="02020603050405020304" pitchFamily="18" charset="0"/>
                      </a:rPr>
                      <m:t>2</m:t>
                    </m:r>
                    <m:r>
                      <m:rPr>
                        <m:nor/>
                      </m:rPr>
                      <a:rPr lang="en-US" altLang="ru-RU" sz="2000" dirty="0">
                        <a:cs typeface="Times New Roman" panose="02020603050405020304" pitchFamily="18" charset="0"/>
                      </a:rPr>
                      <m:t>)</m:t>
                    </m:r>
                  </m:oMath>
                </a14:m>
                <a:r>
                  <a:rPr lang="en-US" altLang="ru-RU" sz="2000" dirty="0">
                    <a:cs typeface="Times New Roman" panose="02020603050405020304" pitchFamily="18" charset="0"/>
                  </a:rPr>
                  <a:t>. </a:t>
                </a:r>
                <a:r>
                  <a:rPr lang="ru-RU" altLang="ru-RU" sz="2000" dirty="0">
                    <a:cs typeface="Times New Roman" panose="02020603050405020304" pitchFamily="18" charset="0"/>
                  </a:rPr>
                  <a:t>Движение этих кораблей задаётся параметрическими уравнениями</a:t>
                </a:r>
              </a:p>
              <a:p>
                <a:pPr algn="ctr">
                  <a:spcBef>
                    <a:spcPts val="0"/>
                  </a:spcBef>
                </a:pPr>
                <a14:m>
                  <m:oMath xmlns:m="http://schemas.openxmlformats.org/officeDocument/2006/math">
                    <m:d>
                      <m:dPr>
                        <m:begChr m:val="{"/>
                        <m:endChr m:val=""/>
                        <m:ctrlPr>
                          <a:rPr lang="en-US" altLang="ru-RU" sz="2000" i="1" smtClean="0">
                            <a:latin typeface="Cambria Math" panose="02040503050406030204" pitchFamily="18" charset="0"/>
                            <a:cs typeface="Times New Roman" panose="02020603050405020304" pitchFamily="18" charset="0"/>
                          </a:rPr>
                        </m:ctrlPr>
                      </m:dPr>
                      <m:e>
                        <m:eqArr>
                          <m:eqArrPr>
                            <m:ctrlPr>
                              <a:rPr lang="en-US" altLang="ru-RU" sz="2000" b="0" i="1" smtClean="0">
                                <a:latin typeface="Cambria Math" panose="02040503050406030204" pitchFamily="18" charset="0"/>
                                <a:cs typeface="Times New Roman" panose="02020603050405020304" pitchFamily="18" charset="0"/>
                              </a:rPr>
                            </m:ctrlPr>
                          </m:eqArrPr>
                          <m:e>
                            <m:r>
                              <a:rPr lang="en-US" altLang="ru-RU" sz="2000" b="0" i="1" smtClean="0">
                                <a:latin typeface="Cambria Math" panose="02040503050406030204" pitchFamily="18" charset="0"/>
                                <a:cs typeface="Times New Roman" panose="02020603050405020304" pitchFamily="18" charset="0"/>
                              </a:rPr>
                              <m:t>𝑥</m:t>
                            </m:r>
                            <m:r>
                              <a:rPr lang="en-US" altLang="ru-RU" sz="2000" b="0" i="1" smtClean="0">
                                <a:latin typeface="Cambria Math" panose="02040503050406030204" pitchFamily="18" charset="0"/>
                                <a:cs typeface="Times New Roman" panose="02020603050405020304" pitchFamily="18" charset="0"/>
                              </a:rPr>
                              <m:t>=</m:t>
                            </m:r>
                            <m:sSub>
                              <m:sSubPr>
                                <m:ctrlPr>
                                  <a:rPr lang="en-US" altLang="ru-RU" sz="2000" b="0" i="1" smtClean="0">
                                    <a:latin typeface="Cambria Math" panose="02040503050406030204" pitchFamily="18" charset="0"/>
                                    <a:cs typeface="Times New Roman" panose="02020603050405020304" pitchFamily="18" charset="0"/>
                                  </a:rPr>
                                </m:ctrlPr>
                              </m:sSubPr>
                              <m:e>
                                <m:r>
                                  <a:rPr lang="en-US" altLang="ru-RU" sz="2000" b="0" i="1" smtClean="0">
                                    <a:latin typeface="Cambria Math" panose="02040503050406030204" pitchFamily="18" charset="0"/>
                                    <a:cs typeface="Times New Roman" panose="02020603050405020304" pitchFamily="18" charset="0"/>
                                  </a:rPr>
                                  <m:t>𝑥</m:t>
                                </m:r>
                              </m:e>
                              <m:sub>
                                <m:r>
                                  <a:rPr lang="en-US" altLang="ru-RU" sz="2000" b="0" i="1" smtClean="0">
                                    <a:latin typeface="Cambria Math" panose="02040503050406030204" pitchFamily="18" charset="0"/>
                                    <a:cs typeface="Times New Roman" panose="02020603050405020304" pitchFamily="18" charset="0"/>
                                  </a:rPr>
                                  <m:t>1</m:t>
                                </m:r>
                              </m:sub>
                            </m:sSub>
                            <m:r>
                              <a:rPr lang="en-US" altLang="ru-RU" sz="2000" b="0" i="1" smtClean="0">
                                <a:latin typeface="Cambria Math" panose="02040503050406030204" pitchFamily="18" charset="0"/>
                                <a:cs typeface="Times New Roman" panose="02020603050405020304" pitchFamily="18" charset="0"/>
                              </a:rPr>
                              <m:t>+</m:t>
                            </m:r>
                            <m:sSub>
                              <m:sSubPr>
                                <m:ctrlPr>
                                  <a:rPr lang="en-US" altLang="ru-RU" sz="2000" b="0" i="1" smtClean="0">
                                    <a:latin typeface="Cambria Math" panose="02040503050406030204" pitchFamily="18" charset="0"/>
                                    <a:cs typeface="Times New Roman" panose="02020603050405020304" pitchFamily="18" charset="0"/>
                                  </a:rPr>
                                </m:ctrlPr>
                              </m:sSubPr>
                              <m:e>
                                <m:r>
                                  <a:rPr lang="en-US" altLang="ru-RU" sz="2000" b="0" i="1" smtClean="0">
                                    <a:latin typeface="Cambria Math" panose="02040503050406030204" pitchFamily="18" charset="0"/>
                                    <a:cs typeface="Times New Roman" panose="02020603050405020304" pitchFamily="18" charset="0"/>
                                  </a:rPr>
                                  <m:t>𝑎</m:t>
                                </m:r>
                              </m:e>
                              <m:sub>
                                <m:r>
                                  <a:rPr lang="en-US" altLang="ru-RU" sz="2000" b="0" i="1" smtClean="0">
                                    <a:latin typeface="Cambria Math" panose="02040503050406030204" pitchFamily="18" charset="0"/>
                                    <a:cs typeface="Times New Roman" panose="02020603050405020304" pitchFamily="18" charset="0"/>
                                  </a:rPr>
                                  <m:t>1</m:t>
                                </m:r>
                              </m:sub>
                            </m:sSub>
                            <m:r>
                              <a:rPr lang="en-US" altLang="ru-RU" sz="2000" b="0" i="1" smtClean="0">
                                <a:latin typeface="Cambria Math" panose="02040503050406030204" pitchFamily="18" charset="0"/>
                                <a:cs typeface="Times New Roman" panose="02020603050405020304" pitchFamily="18" charset="0"/>
                              </a:rPr>
                              <m:t>𝑡</m:t>
                            </m:r>
                            <m:r>
                              <a:rPr lang="en-US" altLang="ru-RU" sz="2000" b="0" i="1" smtClean="0">
                                <a:latin typeface="Cambria Math" panose="02040503050406030204" pitchFamily="18" charset="0"/>
                                <a:cs typeface="Times New Roman" panose="02020603050405020304" pitchFamily="18" charset="0"/>
                              </a:rPr>
                              <m:t>,</m:t>
                            </m:r>
                          </m:e>
                          <m:e>
                            <m:r>
                              <a:rPr lang="en-US" altLang="ru-RU" sz="2000" b="0" i="1" smtClean="0">
                                <a:latin typeface="Cambria Math" panose="02040503050406030204" pitchFamily="18" charset="0"/>
                                <a:cs typeface="Times New Roman" panose="02020603050405020304" pitchFamily="18" charset="0"/>
                              </a:rPr>
                              <m:t>𝑦</m:t>
                            </m:r>
                            <m:r>
                              <a:rPr lang="en-US" altLang="ru-RU" sz="2000" b="0" i="1" smtClean="0">
                                <a:latin typeface="Cambria Math" panose="02040503050406030204" pitchFamily="18" charset="0"/>
                                <a:cs typeface="Times New Roman" panose="02020603050405020304" pitchFamily="18" charset="0"/>
                              </a:rPr>
                              <m:t>=</m:t>
                            </m:r>
                            <m:sSub>
                              <m:sSubPr>
                                <m:ctrlPr>
                                  <a:rPr lang="en-US" altLang="ru-RU" sz="2000" b="0" i="1" smtClean="0">
                                    <a:latin typeface="Cambria Math" panose="02040503050406030204" pitchFamily="18" charset="0"/>
                                    <a:cs typeface="Times New Roman" panose="02020603050405020304" pitchFamily="18" charset="0"/>
                                  </a:rPr>
                                </m:ctrlPr>
                              </m:sSubPr>
                              <m:e>
                                <m:r>
                                  <a:rPr lang="en-US" altLang="ru-RU" sz="2000" b="0" i="1" smtClean="0">
                                    <a:latin typeface="Cambria Math" panose="02040503050406030204" pitchFamily="18" charset="0"/>
                                    <a:cs typeface="Times New Roman" panose="02020603050405020304" pitchFamily="18" charset="0"/>
                                  </a:rPr>
                                  <m:t>𝑦</m:t>
                                </m:r>
                              </m:e>
                              <m:sub>
                                <m:r>
                                  <a:rPr lang="en-US" altLang="ru-RU" sz="2000" b="0" i="1" smtClean="0">
                                    <a:latin typeface="Cambria Math" panose="02040503050406030204" pitchFamily="18" charset="0"/>
                                    <a:cs typeface="Times New Roman" panose="02020603050405020304" pitchFamily="18" charset="0"/>
                                  </a:rPr>
                                  <m:t>1</m:t>
                                </m:r>
                              </m:sub>
                            </m:sSub>
                            <m:r>
                              <a:rPr lang="en-US" altLang="ru-RU" sz="2000" b="0" i="1" smtClean="0">
                                <a:latin typeface="Cambria Math" panose="02040503050406030204" pitchFamily="18" charset="0"/>
                                <a:cs typeface="Times New Roman" panose="02020603050405020304" pitchFamily="18" charset="0"/>
                              </a:rPr>
                              <m:t>+</m:t>
                            </m:r>
                            <m:sSub>
                              <m:sSubPr>
                                <m:ctrlPr>
                                  <a:rPr lang="en-US" altLang="ru-RU" sz="2000" b="0" i="1" smtClean="0">
                                    <a:latin typeface="Cambria Math" panose="02040503050406030204" pitchFamily="18" charset="0"/>
                                    <a:cs typeface="Times New Roman" panose="02020603050405020304" pitchFamily="18" charset="0"/>
                                  </a:rPr>
                                </m:ctrlPr>
                              </m:sSubPr>
                              <m:e>
                                <m:r>
                                  <a:rPr lang="en-US" altLang="ru-RU" sz="2000" b="0" i="1" smtClean="0">
                                    <a:latin typeface="Cambria Math" panose="02040503050406030204" pitchFamily="18" charset="0"/>
                                    <a:cs typeface="Times New Roman" panose="02020603050405020304" pitchFamily="18" charset="0"/>
                                  </a:rPr>
                                  <m:t>𝑏</m:t>
                                </m:r>
                              </m:e>
                              <m:sub>
                                <m:r>
                                  <a:rPr lang="en-US" altLang="ru-RU" sz="2000" b="0" i="1" smtClean="0">
                                    <a:latin typeface="Cambria Math" panose="02040503050406030204" pitchFamily="18" charset="0"/>
                                    <a:cs typeface="Times New Roman" panose="02020603050405020304" pitchFamily="18" charset="0"/>
                                  </a:rPr>
                                  <m:t>1</m:t>
                                </m:r>
                              </m:sub>
                            </m:sSub>
                            <m:r>
                              <a:rPr lang="en-US" altLang="ru-RU" sz="2000" b="0" i="1" smtClean="0">
                                <a:latin typeface="Cambria Math" panose="02040503050406030204" pitchFamily="18" charset="0"/>
                                <a:cs typeface="Times New Roman" panose="02020603050405020304" pitchFamily="18" charset="0"/>
                              </a:rPr>
                              <m:t>𝑡</m:t>
                            </m:r>
                            <m:r>
                              <a:rPr lang="en-US" altLang="ru-RU" sz="2000" b="0" i="1" smtClean="0">
                                <a:latin typeface="Cambria Math" panose="02040503050406030204" pitchFamily="18" charset="0"/>
                                <a:cs typeface="Times New Roman" panose="02020603050405020304" pitchFamily="18" charset="0"/>
                              </a:rPr>
                              <m:t>,</m:t>
                            </m:r>
                          </m:e>
                        </m:eqArr>
                      </m:e>
                    </m:d>
                  </m:oMath>
                </a14:m>
                <a:r>
                  <a:rPr lang="en-US" altLang="ru-RU" sz="2000" dirty="0">
                    <a:cs typeface="Times New Roman" panose="02020603050405020304" pitchFamily="18" charset="0"/>
                  </a:rPr>
                  <a:t> </a:t>
                </a:r>
                <a14:m>
                  <m:oMath xmlns:m="http://schemas.openxmlformats.org/officeDocument/2006/math">
                    <m:d>
                      <m:dPr>
                        <m:begChr m:val="{"/>
                        <m:endChr m:val=""/>
                        <m:ctrlPr>
                          <a:rPr lang="en-US" altLang="ru-RU" sz="2000" i="1">
                            <a:latin typeface="Cambria Math" panose="02040503050406030204" pitchFamily="18" charset="0"/>
                            <a:cs typeface="Times New Roman" panose="02020603050405020304" pitchFamily="18" charset="0"/>
                          </a:rPr>
                        </m:ctrlPr>
                      </m:dPr>
                      <m:e>
                        <m:eqArr>
                          <m:eqArrPr>
                            <m:ctrlPr>
                              <a:rPr lang="en-US" altLang="ru-RU" sz="2000" i="1">
                                <a:latin typeface="Cambria Math" panose="02040503050406030204" pitchFamily="18" charset="0"/>
                                <a:cs typeface="Times New Roman" panose="02020603050405020304" pitchFamily="18" charset="0"/>
                              </a:rPr>
                            </m:ctrlPr>
                          </m:eqArrPr>
                          <m:e>
                            <m:r>
                              <a:rPr lang="en-US" altLang="ru-RU" sz="2000" i="1">
                                <a:latin typeface="Cambria Math" panose="02040503050406030204" pitchFamily="18" charset="0"/>
                                <a:cs typeface="Times New Roman" panose="02020603050405020304" pitchFamily="18" charset="0"/>
                              </a:rPr>
                              <m:t>𝑥</m:t>
                            </m:r>
                            <m:r>
                              <a:rPr lang="en-US" altLang="ru-RU" sz="2000" i="1">
                                <a:latin typeface="Cambria Math" panose="02040503050406030204" pitchFamily="18" charset="0"/>
                                <a:cs typeface="Times New Roman" panose="02020603050405020304" pitchFamily="18" charset="0"/>
                              </a:rPr>
                              <m:t>=</m:t>
                            </m:r>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𝑥</m:t>
                                </m:r>
                              </m:e>
                              <m:sub>
                                <m:r>
                                  <a:rPr lang="en-US" altLang="ru-RU" sz="2000" b="0" i="1" smtClean="0">
                                    <a:latin typeface="Cambria Math" panose="02040503050406030204" pitchFamily="18" charset="0"/>
                                    <a:cs typeface="Times New Roman" panose="02020603050405020304" pitchFamily="18" charset="0"/>
                                  </a:rPr>
                                  <m:t>2</m:t>
                                </m:r>
                              </m:sub>
                            </m:sSub>
                            <m:r>
                              <a:rPr lang="en-US" altLang="ru-RU" sz="2000" i="1">
                                <a:latin typeface="Cambria Math" panose="02040503050406030204" pitchFamily="18" charset="0"/>
                                <a:cs typeface="Times New Roman" panose="02020603050405020304" pitchFamily="18" charset="0"/>
                              </a:rPr>
                              <m:t>+</m:t>
                            </m:r>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𝑎</m:t>
                                </m:r>
                              </m:e>
                              <m:sub>
                                <m:r>
                                  <a:rPr lang="en-US" altLang="ru-RU" sz="2000" b="0" i="1" smtClean="0">
                                    <a:latin typeface="Cambria Math" panose="02040503050406030204" pitchFamily="18" charset="0"/>
                                    <a:cs typeface="Times New Roman" panose="02020603050405020304" pitchFamily="18" charset="0"/>
                                  </a:rPr>
                                  <m:t>2</m:t>
                                </m:r>
                              </m:sub>
                            </m:sSub>
                            <m:r>
                              <a:rPr lang="en-US" altLang="ru-RU" sz="2000" i="1">
                                <a:latin typeface="Cambria Math" panose="02040503050406030204" pitchFamily="18" charset="0"/>
                                <a:cs typeface="Times New Roman" panose="02020603050405020304" pitchFamily="18" charset="0"/>
                              </a:rPr>
                              <m:t>𝑡</m:t>
                            </m:r>
                            <m:r>
                              <a:rPr lang="en-US" altLang="ru-RU" sz="2000" i="1">
                                <a:latin typeface="Cambria Math" panose="02040503050406030204" pitchFamily="18" charset="0"/>
                                <a:cs typeface="Times New Roman" panose="02020603050405020304" pitchFamily="18" charset="0"/>
                              </a:rPr>
                              <m:t>,</m:t>
                            </m:r>
                          </m:e>
                          <m:e>
                            <m:r>
                              <a:rPr lang="en-US" altLang="ru-RU" sz="2000" i="1">
                                <a:latin typeface="Cambria Math" panose="02040503050406030204" pitchFamily="18" charset="0"/>
                                <a:cs typeface="Times New Roman" panose="02020603050405020304" pitchFamily="18" charset="0"/>
                              </a:rPr>
                              <m:t>𝑦</m:t>
                            </m:r>
                            <m:r>
                              <a:rPr lang="en-US" altLang="ru-RU" sz="2000" i="1">
                                <a:latin typeface="Cambria Math" panose="02040503050406030204" pitchFamily="18" charset="0"/>
                                <a:cs typeface="Times New Roman" panose="02020603050405020304" pitchFamily="18" charset="0"/>
                              </a:rPr>
                              <m:t>=</m:t>
                            </m:r>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𝑦</m:t>
                                </m:r>
                              </m:e>
                              <m:sub>
                                <m:r>
                                  <a:rPr lang="en-US" altLang="ru-RU" sz="2000" b="0" i="1" smtClean="0">
                                    <a:latin typeface="Cambria Math" panose="02040503050406030204" pitchFamily="18" charset="0"/>
                                    <a:cs typeface="Times New Roman" panose="02020603050405020304" pitchFamily="18" charset="0"/>
                                  </a:rPr>
                                  <m:t>2</m:t>
                                </m:r>
                              </m:sub>
                            </m:sSub>
                            <m:r>
                              <a:rPr lang="en-US" altLang="ru-RU" sz="2000" i="1">
                                <a:latin typeface="Cambria Math" panose="02040503050406030204" pitchFamily="18" charset="0"/>
                                <a:cs typeface="Times New Roman" panose="02020603050405020304" pitchFamily="18" charset="0"/>
                              </a:rPr>
                              <m:t>+</m:t>
                            </m:r>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𝑏</m:t>
                                </m:r>
                              </m:e>
                              <m:sub>
                                <m:r>
                                  <a:rPr lang="en-US" altLang="ru-RU" sz="2000" b="0" i="1" smtClean="0">
                                    <a:latin typeface="Cambria Math" panose="02040503050406030204" pitchFamily="18" charset="0"/>
                                    <a:cs typeface="Times New Roman" panose="02020603050405020304" pitchFamily="18" charset="0"/>
                                  </a:rPr>
                                  <m:t>2</m:t>
                                </m:r>
                              </m:sub>
                            </m:sSub>
                            <m:r>
                              <a:rPr lang="en-US" altLang="ru-RU" sz="2000" i="1">
                                <a:latin typeface="Cambria Math" panose="02040503050406030204" pitchFamily="18" charset="0"/>
                                <a:cs typeface="Times New Roman" panose="02020603050405020304" pitchFamily="18" charset="0"/>
                              </a:rPr>
                              <m:t>𝑡</m:t>
                            </m:r>
                            <m:r>
                              <a:rPr lang="en-US" altLang="ru-RU" sz="2000" b="0" i="1" smtClean="0">
                                <a:latin typeface="Cambria Math" panose="02040503050406030204" pitchFamily="18" charset="0"/>
                                <a:cs typeface="Times New Roman" panose="02020603050405020304" pitchFamily="18" charset="0"/>
                              </a:rPr>
                              <m:t>.</m:t>
                            </m:r>
                          </m:e>
                        </m:eqArr>
                      </m:e>
                    </m:d>
                  </m:oMath>
                </a14:m>
                <a:endParaRPr lang="en-US" altLang="ru-RU" sz="2000" dirty="0">
                  <a:cs typeface="Times New Roman" panose="02020603050405020304" pitchFamily="18" charset="0"/>
                </a:endParaRPr>
              </a:p>
              <a:p>
                <a:pPr algn="just">
                  <a:spcBef>
                    <a:spcPts val="0"/>
                  </a:spcBef>
                </a:pPr>
                <a:r>
                  <a:rPr lang="en-US" altLang="ru-RU" sz="2000" dirty="0">
                    <a:cs typeface="Times New Roman" panose="02020603050405020304" pitchFamily="18" charset="0"/>
                  </a:rPr>
                  <a:t>	</a:t>
                </a:r>
                <a:r>
                  <a:rPr lang="ru-RU" altLang="ru-RU" sz="2000" dirty="0">
                    <a:cs typeface="Times New Roman" panose="02020603050405020304" pitchFamily="18" charset="0"/>
                  </a:rPr>
                  <a:t>Квадрат расстояния между этими кораблями в момент времени </a:t>
                </a:r>
                <a:r>
                  <a:rPr lang="en-US" altLang="ru-RU" sz="2000" i="1" dirty="0">
                    <a:cs typeface="Times New Roman" panose="02020603050405020304" pitchFamily="18" charset="0"/>
                  </a:rPr>
                  <a:t>t </a:t>
                </a:r>
                <a:r>
                  <a:rPr lang="ru-RU" altLang="ru-RU" sz="2000" dirty="0">
                    <a:cs typeface="Times New Roman" panose="02020603050405020304" pitchFamily="18" charset="0"/>
                  </a:rPr>
                  <a:t>равен</a:t>
                </a:r>
                <a:endParaRPr lang="en-US" altLang="ru-RU" sz="2000" dirty="0">
                  <a:cs typeface="Times New Roman" panose="02020603050405020304" pitchFamily="18" charset="0"/>
                </a:endParaRPr>
              </a:p>
              <a:p>
                <a:pPr algn="just">
                  <a:spcBef>
                    <a:spcPts val="0"/>
                  </a:spcBef>
                </a:pPr>
                <a14:m>
                  <m:oMathPara xmlns:m="http://schemas.openxmlformats.org/officeDocument/2006/math">
                    <m:oMathParaPr>
                      <m:jc m:val="centerGroup"/>
                    </m:oMathParaPr>
                    <m:oMath xmlns:m="http://schemas.openxmlformats.org/officeDocument/2006/math">
                      <m:sSup>
                        <m:sSupPr>
                          <m:ctrlPr>
                            <a:rPr lang="en-US" altLang="ru-RU" sz="2000" i="1" smtClean="0">
                              <a:latin typeface="Cambria Math" panose="02040503050406030204" pitchFamily="18" charset="0"/>
                              <a:cs typeface="Times New Roman" panose="02020603050405020304" pitchFamily="18" charset="0"/>
                            </a:rPr>
                          </m:ctrlPr>
                        </m:sSupPr>
                        <m:e>
                          <m:r>
                            <a:rPr lang="en-US" altLang="ru-RU" sz="2000" b="0" i="1" smtClean="0">
                              <a:latin typeface="Cambria Math" panose="02040503050406030204" pitchFamily="18" charset="0"/>
                              <a:cs typeface="Times New Roman" panose="02020603050405020304" pitchFamily="18" charset="0"/>
                            </a:rPr>
                            <m:t>(</m:t>
                          </m:r>
                          <m:d>
                            <m:dPr>
                              <m:ctrlPr>
                                <a:rPr lang="ru-RU" altLang="ru-RU" sz="2000" i="1">
                                  <a:latin typeface="Cambria Math" panose="02040503050406030204" pitchFamily="18" charset="0"/>
                                  <a:cs typeface="Times New Roman" panose="02020603050405020304" pitchFamily="18" charset="0"/>
                                </a:rPr>
                              </m:ctrlPr>
                            </m:dPr>
                            <m:e>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𝑥</m:t>
                                  </m:r>
                                </m:e>
                                <m:sub>
                                  <m:r>
                                    <a:rPr lang="en-US" altLang="ru-RU" sz="2000" i="1">
                                      <a:latin typeface="Cambria Math" panose="02040503050406030204" pitchFamily="18" charset="0"/>
                                      <a:cs typeface="Times New Roman" panose="02020603050405020304" pitchFamily="18" charset="0"/>
                                    </a:rPr>
                                    <m:t>2</m:t>
                                  </m:r>
                                </m:sub>
                              </m:sSub>
                              <m:r>
                                <a:rPr lang="ru-RU" altLang="ru-RU" sz="2000" i="1">
                                  <a:latin typeface="Cambria Math" panose="02040503050406030204" pitchFamily="18" charset="0"/>
                                  <a:cs typeface="Times New Roman" panose="02020603050405020304" pitchFamily="18" charset="0"/>
                                </a:rPr>
                                <m:t>−</m:t>
                              </m:r>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𝑥</m:t>
                                  </m:r>
                                </m:e>
                                <m:sub>
                                  <m:r>
                                    <a:rPr lang="ru-RU" altLang="ru-RU" sz="2000" i="1">
                                      <a:latin typeface="Cambria Math" panose="02040503050406030204" pitchFamily="18" charset="0"/>
                                      <a:cs typeface="Times New Roman" panose="02020603050405020304" pitchFamily="18" charset="0"/>
                                    </a:rPr>
                                    <m:t>1</m:t>
                                  </m:r>
                                </m:sub>
                              </m:sSub>
                            </m:e>
                          </m:d>
                          <m:r>
                            <a:rPr lang="ru-RU" altLang="ru-RU" sz="2000" i="1">
                              <a:latin typeface="Cambria Math" panose="02040503050406030204" pitchFamily="18" charset="0"/>
                              <a:cs typeface="Times New Roman" panose="02020603050405020304" pitchFamily="18" charset="0"/>
                            </a:rPr>
                            <m:t>+</m:t>
                          </m:r>
                          <m:d>
                            <m:dPr>
                              <m:ctrlPr>
                                <a:rPr lang="ru-RU" altLang="ru-RU" sz="2000" i="1">
                                  <a:latin typeface="Cambria Math" panose="02040503050406030204" pitchFamily="18" charset="0"/>
                                  <a:cs typeface="Times New Roman" panose="02020603050405020304" pitchFamily="18" charset="0"/>
                                </a:rPr>
                              </m:ctrlPr>
                            </m:dPr>
                            <m:e>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𝑎</m:t>
                                  </m:r>
                                </m:e>
                                <m:sub>
                                  <m:r>
                                    <a:rPr lang="en-US" altLang="ru-RU" sz="2000" i="1">
                                      <a:latin typeface="Cambria Math" panose="02040503050406030204" pitchFamily="18" charset="0"/>
                                      <a:cs typeface="Times New Roman" panose="02020603050405020304" pitchFamily="18" charset="0"/>
                                    </a:rPr>
                                    <m:t>2</m:t>
                                  </m:r>
                                </m:sub>
                              </m:sSub>
                              <m:r>
                                <a:rPr lang="en-US" altLang="ru-RU" sz="2000" i="1">
                                  <a:latin typeface="Cambria Math" panose="02040503050406030204" pitchFamily="18" charset="0"/>
                                  <a:cs typeface="Times New Roman" panose="02020603050405020304" pitchFamily="18" charset="0"/>
                                </a:rPr>
                                <m:t>−</m:t>
                              </m:r>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𝑎</m:t>
                                  </m:r>
                                </m:e>
                                <m:sub>
                                  <m:r>
                                    <a:rPr lang="en-US" altLang="ru-RU" sz="2000" i="1">
                                      <a:latin typeface="Cambria Math" panose="02040503050406030204" pitchFamily="18" charset="0"/>
                                      <a:cs typeface="Times New Roman" panose="02020603050405020304" pitchFamily="18" charset="0"/>
                                    </a:rPr>
                                    <m:t>1</m:t>
                                  </m:r>
                                </m:sub>
                              </m:sSub>
                            </m:e>
                          </m:d>
                          <m:r>
                            <a:rPr lang="en-US" altLang="ru-RU" sz="2000" i="1">
                              <a:latin typeface="Cambria Math" panose="02040503050406030204" pitchFamily="18" charset="0"/>
                              <a:cs typeface="Times New Roman" panose="02020603050405020304" pitchFamily="18" charset="0"/>
                            </a:rPr>
                            <m:t>𝑡</m:t>
                          </m:r>
                          <m:r>
                            <a:rPr lang="en-US" altLang="ru-RU" sz="2000" b="0" i="1" smtClean="0">
                              <a:latin typeface="Cambria Math" panose="02040503050406030204" pitchFamily="18" charset="0"/>
                              <a:cs typeface="Times New Roman" panose="02020603050405020304" pitchFamily="18" charset="0"/>
                            </a:rPr>
                            <m:t>)</m:t>
                          </m:r>
                        </m:e>
                        <m:sup>
                          <m:r>
                            <a:rPr lang="en-US" altLang="ru-RU" sz="2000" b="0" i="1" smtClean="0">
                              <a:latin typeface="Cambria Math" panose="02040503050406030204" pitchFamily="18" charset="0"/>
                              <a:cs typeface="Times New Roman" panose="02020603050405020304" pitchFamily="18" charset="0"/>
                            </a:rPr>
                            <m:t>2</m:t>
                          </m:r>
                        </m:sup>
                      </m:sSup>
                      <m:r>
                        <a:rPr lang="en-US" altLang="ru-RU" sz="2000" b="0" i="1" smtClean="0">
                          <a:latin typeface="Cambria Math" panose="02040503050406030204" pitchFamily="18" charset="0"/>
                          <a:cs typeface="Times New Roman" panose="02020603050405020304" pitchFamily="18" charset="0"/>
                        </a:rPr>
                        <m:t>+</m:t>
                      </m:r>
                      <m:sSup>
                        <m:sSupPr>
                          <m:ctrlPr>
                            <a:rPr lang="en-US" altLang="ru-RU" sz="2000" i="1">
                              <a:latin typeface="Cambria Math" panose="02040503050406030204" pitchFamily="18" charset="0"/>
                              <a:cs typeface="Times New Roman" panose="02020603050405020304" pitchFamily="18" charset="0"/>
                            </a:rPr>
                          </m:ctrlPr>
                        </m:sSupPr>
                        <m:e>
                          <m:r>
                            <a:rPr lang="en-US" altLang="ru-RU" sz="2000" i="1">
                              <a:latin typeface="Cambria Math" panose="02040503050406030204" pitchFamily="18" charset="0"/>
                              <a:cs typeface="Times New Roman" panose="02020603050405020304" pitchFamily="18" charset="0"/>
                            </a:rPr>
                            <m:t>(</m:t>
                          </m:r>
                          <m:d>
                            <m:dPr>
                              <m:ctrlPr>
                                <a:rPr lang="ru-RU" altLang="ru-RU" sz="2000" i="1">
                                  <a:latin typeface="Cambria Math" panose="02040503050406030204" pitchFamily="18" charset="0"/>
                                  <a:cs typeface="Times New Roman" panose="02020603050405020304" pitchFamily="18" charset="0"/>
                                </a:rPr>
                              </m:ctrlPr>
                            </m:dPr>
                            <m:e>
                              <m:sSub>
                                <m:sSubPr>
                                  <m:ctrlPr>
                                    <a:rPr lang="en-US" altLang="ru-RU" sz="2000" i="1">
                                      <a:latin typeface="Cambria Math" panose="02040503050406030204" pitchFamily="18" charset="0"/>
                                      <a:cs typeface="Times New Roman" panose="02020603050405020304" pitchFamily="18" charset="0"/>
                                    </a:rPr>
                                  </m:ctrlPr>
                                </m:sSubPr>
                                <m:e>
                                  <m:r>
                                    <a:rPr lang="en-US" altLang="ru-RU" sz="2000" b="0" i="1" smtClean="0">
                                      <a:latin typeface="Cambria Math" panose="02040503050406030204" pitchFamily="18" charset="0"/>
                                      <a:cs typeface="Times New Roman" panose="02020603050405020304" pitchFamily="18" charset="0"/>
                                    </a:rPr>
                                    <m:t>𝑦</m:t>
                                  </m:r>
                                </m:e>
                                <m:sub>
                                  <m:r>
                                    <a:rPr lang="en-US" altLang="ru-RU" sz="2000" i="1">
                                      <a:latin typeface="Cambria Math" panose="02040503050406030204" pitchFamily="18" charset="0"/>
                                      <a:cs typeface="Times New Roman" panose="02020603050405020304" pitchFamily="18" charset="0"/>
                                    </a:rPr>
                                    <m:t>2</m:t>
                                  </m:r>
                                </m:sub>
                              </m:sSub>
                              <m:r>
                                <a:rPr lang="ru-RU" altLang="ru-RU" sz="2000" i="1">
                                  <a:latin typeface="Cambria Math" panose="02040503050406030204" pitchFamily="18" charset="0"/>
                                  <a:cs typeface="Times New Roman" panose="02020603050405020304" pitchFamily="18" charset="0"/>
                                </a:rPr>
                                <m:t>−</m:t>
                              </m:r>
                              <m:sSub>
                                <m:sSubPr>
                                  <m:ctrlPr>
                                    <a:rPr lang="en-US" altLang="ru-RU" sz="2000" i="1">
                                      <a:latin typeface="Cambria Math" panose="02040503050406030204" pitchFamily="18" charset="0"/>
                                      <a:cs typeface="Times New Roman" panose="02020603050405020304" pitchFamily="18" charset="0"/>
                                    </a:rPr>
                                  </m:ctrlPr>
                                </m:sSubPr>
                                <m:e>
                                  <m:r>
                                    <a:rPr lang="en-US" altLang="ru-RU" sz="2000" b="0" i="1" smtClean="0">
                                      <a:latin typeface="Cambria Math" panose="02040503050406030204" pitchFamily="18" charset="0"/>
                                      <a:cs typeface="Times New Roman" panose="02020603050405020304" pitchFamily="18" charset="0"/>
                                    </a:rPr>
                                    <m:t>𝑦</m:t>
                                  </m:r>
                                </m:e>
                                <m:sub>
                                  <m:r>
                                    <a:rPr lang="ru-RU" altLang="ru-RU" sz="2000" i="1">
                                      <a:latin typeface="Cambria Math" panose="02040503050406030204" pitchFamily="18" charset="0"/>
                                      <a:cs typeface="Times New Roman" panose="02020603050405020304" pitchFamily="18" charset="0"/>
                                    </a:rPr>
                                    <m:t>1</m:t>
                                  </m:r>
                                </m:sub>
                              </m:sSub>
                            </m:e>
                          </m:d>
                          <m:r>
                            <a:rPr lang="ru-RU" altLang="ru-RU" sz="2000" i="1">
                              <a:latin typeface="Cambria Math" panose="02040503050406030204" pitchFamily="18" charset="0"/>
                              <a:cs typeface="Times New Roman" panose="02020603050405020304" pitchFamily="18" charset="0"/>
                            </a:rPr>
                            <m:t>+</m:t>
                          </m:r>
                          <m:d>
                            <m:dPr>
                              <m:ctrlPr>
                                <a:rPr lang="ru-RU" altLang="ru-RU" sz="2000" i="1">
                                  <a:latin typeface="Cambria Math" panose="02040503050406030204" pitchFamily="18" charset="0"/>
                                  <a:cs typeface="Times New Roman" panose="02020603050405020304" pitchFamily="18" charset="0"/>
                                </a:rPr>
                              </m:ctrlPr>
                            </m:dPr>
                            <m:e>
                              <m:sSub>
                                <m:sSubPr>
                                  <m:ctrlPr>
                                    <a:rPr lang="en-US" altLang="ru-RU" sz="2000" i="1">
                                      <a:latin typeface="Cambria Math" panose="02040503050406030204" pitchFamily="18" charset="0"/>
                                      <a:cs typeface="Times New Roman" panose="02020603050405020304" pitchFamily="18" charset="0"/>
                                    </a:rPr>
                                  </m:ctrlPr>
                                </m:sSubPr>
                                <m:e>
                                  <m:r>
                                    <a:rPr lang="en-US" altLang="ru-RU" sz="2000" b="0" i="1" smtClean="0">
                                      <a:latin typeface="Cambria Math" panose="02040503050406030204" pitchFamily="18" charset="0"/>
                                      <a:cs typeface="Times New Roman" panose="02020603050405020304" pitchFamily="18" charset="0"/>
                                    </a:rPr>
                                    <m:t>𝑏</m:t>
                                  </m:r>
                                </m:e>
                                <m:sub>
                                  <m:r>
                                    <a:rPr lang="en-US" altLang="ru-RU" sz="2000" i="1">
                                      <a:latin typeface="Cambria Math" panose="02040503050406030204" pitchFamily="18" charset="0"/>
                                      <a:cs typeface="Times New Roman" panose="02020603050405020304" pitchFamily="18" charset="0"/>
                                    </a:rPr>
                                    <m:t>2</m:t>
                                  </m:r>
                                </m:sub>
                              </m:sSub>
                              <m:r>
                                <a:rPr lang="en-US" altLang="ru-RU" sz="2000" i="1">
                                  <a:latin typeface="Cambria Math" panose="02040503050406030204" pitchFamily="18" charset="0"/>
                                  <a:cs typeface="Times New Roman" panose="02020603050405020304" pitchFamily="18" charset="0"/>
                                </a:rPr>
                                <m:t>−</m:t>
                              </m:r>
                              <m:sSub>
                                <m:sSubPr>
                                  <m:ctrlPr>
                                    <a:rPr lang="en-US" altLang="ru-RU" sz="2000" i="1">
                                      <a:latin typeface="Cambria Math" panose="02040503050406030204" pitchFamily="18" charset="0"/>
                                      <a:cs typeface="Times New Roman" panose="02020603050405020304" pitchFamily="18" charset="0"/>
                                    </a:rPr>
                                  </m:ctrlPr>
                                </m:sSubPr>
                                <m:e>
                                  <m:r>
                                    <a:rPr lang="en-US" altLang="ru-RU" sz="2000" b="0" i="1" smtClean="0">
                                      <a:latin typeface="Cambria Math" panose="02040503050406030204" pitchFamily="18" charset="0"/>
                                      <a:cs typeface="Times New Roman" panose="02020603050405020304" pitchFamily="18" charset="0"/>
                                    </a:rPr>
                                    <m:t>𝑏</m:t>
                                  </m:r>
                                </m:e>
                                <m:sub>
                                  <m:r>
                                    <a:rPr lang="en-US" altLang="ru-RU" sz="2000" i="1">
                                      <a:latin typeface="Cambria Math" panose="02040503050406030204" pitchFamily="18" charset="0"/>
                                      <a:cs typeface="Times New Roman" panose="02020603050405020304" pitchFamily="18" charset="0"/>
                                    </a:rPr>
                                    <m:t>1</m:t>
                                  </m:r>
                                </m:sub>
                              </m:sSub>
                            </m:e>
                          </m:d>
                          <m:r>
                            <a:rPr lang="en-US" altLang="ru-RU" sz="2000" i="1">
                              <a:latin typeface="Cambria Math" panose="02040503050406030204" pitchFamily="18" charset="0"/>
                              <a:cs typeface="Times New Roman" panose="02020603050405020304" pitchFamily="18" charset="0"/>
                            </a:rPr>
                            <m:t>𝑡</m:t>
                          </m:r>
                          <m:r>
                            <a:rPr lang="en-US" altLang="ru-RU" sz="2000" i="1">
                              <a:latin typeface="Cambria Math" panose="02040503050406030204" pitchFamily="18" charset="0"/>
                              <a:cs typeface="Times New Roman" panose="02020603050405020304" pitchFamily="18" charset="0"/>
                            </a:rPr>
                            <m:t>)</m:t>
                          </m:r>
                        </m:e>
                        <m:sup>
                          <m:r>
                            <a:rPr lang="en-US" altLang="ru-RU" sz="2000" i="1">
                              <a:latin typeface="Cambria Math" panose="02040503050406030204" pitchFamily="18" charset="0"/>
                              <a:cs typeface="Times New Roman" panose="02020603050405020304" pitchFamily="18" charset="0"/>
                            </a:rPr>
                            <m:t>2</m:t>
                          </m:r>
                        </m:sup>
                      </m:sSup>
                      <m:r>
                        <a:rPr lang="en-US" altLang="ru-RU" sz="2000" b="0" i="1" smtClean="0">
                          <a:latin typeface="Cambria Math" panose="02040503050406030204" pitchFamily="18" charset="0"/>
                          <a:cs typeface="Times New Roman" panose="02020603050405020304" pitchFamily="18" charset="0"/>
                        </a:rPr>
                        <m:t>.</m:t>
                      </m:r>
                    </m:oMath>
                  </m:oMathPara>
                </a14:m>
                <a:endParaRPr lang="en-US" altLang="ru-RU" sz="2000" dirty="0">
                  <a:cs typeface="Times New Roman" panose="02020603050405020304" pitchFamily="18" charset="0"/>
                </a:endParaRPr>
              </a:p>
              <a:p>
                <a:pPr algn="just">
                  <a:spcBef>
                    <a:spcPts val="0"/>
                  </a:spcBef>
                </a:pPr>
                <a:r>
                  <a:rPr lang="en-US" altLang="ru-RU" sz="2000" dirty="0">
                    <a:cs typeface="Times New Roman" panose="02020603050405020304" pitchFamily="18" charset="0"/>
                  </a:rPr>
                  <a:t>	</a:t>
                </a:r>
                <a:r>
                  <a:rPr lang="ru-RU" altLang="ru-RU" sz="2000" dirty="0">
                    <a:cs typeface="Times New Roman" panose="02020603050405020304" pitchFamily="18" charset="0"/>
                  </a:rPr>
                  <a:t>Перепишем это выражение в виде</a:t>
                </a:r>
                <a:r>
                  <a:rPr lang="en-US" altLang="ru-RU" sz="2000" dirty="0">
                    <a:cs typeface="Times New Roman" panose="02020603050405020304" pitchFamily="18" charset="0"/>
                  </a:rPr>
                  <a:t> </a:t>
                </a:r>
                <a:r>
                  <a:rPr lang="ru-RU" altLang="ru-RU" sz="2000" dirty="0">
                    <a:cs typeface="Times New Roman" panose="02020603050405020304" pitchFamily="18" charset="0"/>
                  </a:rPr>
                  <a:t>квадратного трёхчлена</a:t>
                </a:r>
              </a:p>
              <a:p>
                <a:pPr algn="ctr">
                  <a:spcBef>
                    <a:spcPts val="0"/>
                  </a:spcBef>
                </a:pPr>
                <a14:m>
                  <m:oMathPara xmlns:m="http://schemas.openxmlformats.org/officeDocument/2006/math">
                    <m:oMathParaPr>
                      <m:jc m:val="center"/>
                    </m:oMathParaPr>
                    <m:oMath xmlns:m="http://schemas.openxmlformats.org/officeDocument/2006/math">
                      <m:d>
                        <m:dPr>
                          <m:ctrlPr>
                            <a:rPr lang="en-US" altLang="ru-RU" sz="2000" b="0" i="1" smtClean="0">
                              <a:latin typeface="Cambria Math" panose="02040503050406030204" pitchFamily="18" charset="0"/>
                              <a:cs typeface="Times New Roman" panose="02020603050405020304" pitchFamily="18" charset="0"/>
                            </a:rPr>
                          </m:ctrlPr>
                        </m:dPr>
                        <m:e>
                          <m:sSup>
                            <m:sSupPr>
                              <m:ctrlPr>
                                <a:rPr lang="en-US" altLang="ru-RU" sz="2000" i="1" smtClean="0">
                                  <a:latin typeface="Cambria Math" panose="02040503050406030204" pitchFamily="18" charset="0"/>
                                  <a:cs typeface="Times New Roman" panose="02020603050405020304" pitchFamily="18" charset="0"/>
                                </a:rPr>
                              </m:ctrlPr>
                            </m:sSupPr>
                            <m:e>
                              <m:d>
                                <m:dPr>
                                  <m:ctrlPr>
                                    <a:rPr lang="ru-RU" altLang="ru-RU" sz="2000" i="1">
                                      <a:latin typeface="Cambria Math" panose="02040503050406030204" pitchFamily="18" charset="0"/>
                                      <a:cs typeface="Times New Roman" panose="02020603050405020304" pitchFamily="18" charset="0"/>
                                    </a:rPr>
                                  </m:ctrlPr>
                                </m:dPr>
                                <m:e>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𝑎</m:t>
                                      </m:r>
                                    </m:e>
                                    <m:sub>
                                      <m:r>
                                        <a:rPr lang="en-US" altLang="ru-RU" sz="2000" i="1">
                                          <a:latin typeface="Cambria Math" panose="02040503050406030204" pitchFamily="18" charset="0"/>
                                          <a:cs typeface="Times New Roman" panose="02020603050405020304" pitchFamily="18" charset="0"/>
                                        </a:rPr>
                                        <m:t>2</m:t>
                                      </m:r>
                                    </m:sub>
                                  </m:sSub>
                                  <m:r>
                                    <a:rPr lang="en-US" altLang="ru-RU" sz="2000" i="1">
                                      <a:latin typeface="Cambria Math" panose="02040503050406030204" pitchFamily="18" charset="0"/>
                                      <a:cs typeface="Times New Roman" panose="02020603050405020304" pitchFamily="18" charset="0"/>
                                    </a:rPr>
                                    <m:t>−</m:t>
                                  </m:r>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𝑎</m:t>
                                      </m:r>
                                    </m:e>
                                    <m:sub>
                                      <m:r>
                                        <a:rPr lang="en-US" altLang="ru-RU" sz="2000" i="1">
                                          <a:latin typeface="Cambria Math" panose="02040503050406030204" pitchFamily="18" charset="0"/>
                                          <a:cs typeface="Times New Roman" panose="02020603050405020304" pitchFamily="18" charset="0"/>
                                        </a:rPr>
                                        <m:t>1</m:t>
                                      </m:r>
                                    </m:sub>
                                  </m:sSub>
                                </m:e>
                              </m:d>
                            </m:e>
                            <m:sup>
                              <m:r>
                                <a:rPr lang="ru-RU" altLang="ru-RU" sz="2000" b="0" i="1" smtClean="0">
                                  <a:latin typeface="Cambria Math" panose="02040503050406030204" pitchFamily="18" charset="0"/>
                                  <a:cs typeface="Times New Roman" panose="02020603050405020304" pitchFamily="18" charset="0"/>
                                </a:rPr>
                                <m:t>2</m:t>
                              </m:r>
                            </m:sup>
                          </m:sSup>
                          <m:r>
                            <a:rPr lang="ru-RU" altLang="ru-RU" sz="2000" b="0" i="1" smtClean="0">
                              <a:latin typeface="Cambria Math" panose="02040503050406030204" pitchFamily="18" charset="0"/>
                              <a:cs typeface="Times New Roman" panose="02020603050405020304" pitchFamily="18" charset="0"/>
                            </a:rPr>
                            <m:t>+</m:t>
                          </m:r>
                          <m:sSup>
                            <m:sSupPr>
                              <m:ctrlPr>
                                <a:rPr lang="en-US" altLang="ru-RU" sz="2000" i="1">
                                  <a:latin typeface="Cambria Math" panose="02040503050406030204" pitchFamily="18" charset="0"/>
                                  <a:cs typeface="Times New Roman" panose="02020603050405020304" pitchFamily="18" charset="0"/>
                                </a:rPr>
                              </m:ctrlPr>
                            </m:sSupPr>
                            <m:e>
                              <m:d>
                                <m:dPr>
                                  <m:ctrlPr>
                                    <a:rPr lang="ru-RU" altLang="ru-RU" sz="2000" i="1">
                                      <a:latin typeface="Cambria Math" panose="02040503050406030204" pitchFamily="18" charset="0"/>
                                      <a:cs typeface="Times New Roman" panose="02020603050405020304" pitchFamily="18" charset="0"/>
                                    </a:rPr>
                                  </m:ctrlPr>
                                </m:dPr>
                                <m:e>
                                  <m:sSub>
                                    <m:sSubPr>
                                      <m:ctrlPr>
                                        <a:rPr lang="en-US" altLang="ru-RU" sz="2000" i="1">
                                          <a:latin typeface="Cambria Math" panose="02040503050406030204" pitchFamily="18" charset="0"/>
                                          <a:cs typeface="Times New Roman" panose="02020603050405020304" pitchFamily="18" charset="0"/>
                                        </a:rPr>
                                      </m:ctrlPr>
                                    </m:sSubPr>
                                    <m:e>
                                      <m:r>
                                        <a:rPr lang="en-US" altLang="ru-RU" sz="2000" b="0" i="1" smtClean="0">
                                          <a:latin typeface="Cambria Math" panose="02040503050406030204" pitchFamily="18" charset="0"/>
                                          <a:cs typeface="Times New Roman" panose="02020603050405020304" pitchFamily="18" charset="0"/>
                                        </a:rPr>
                                        <m:t>𝑏</m:t>
                                      </m:r>
                                    </m:e>
                                    <m:sub>
                                      <m:r>
                                        <a:rPr lang="en-US" altLang="ru-RU" sz="2000" i="1">
                                          <a:latin typeface="Cambria Math" panose="02040503050406030204" pitchFamily="18" charset="0"/>
                                          <a:cs typeface="Times New Roman" panose="02020603050405020304" pitchFamily="18" charset="0"/>
                                        </a:rPr>
                                        <m:t>2</m:t>
                                      </m:r>
                                    </m:sub>
                                  </m:sSub>
                                  <m:r>
                                    <a:rPr lang="en-US" altLang="ru-RU" sz="2000" i="1">
                                      <a:latin typeface="Cambria Math" panose="02040503050406030204" pitchFamily="18" charset="0"/>
                                      <a:cs typeface="Times New Roman" panose="02020603050405020304" pitchFamily="18" charset="0"/>
                                    </a:rPr>
                                    <m:t>−</m:t>
                                  </m:r>
                                  <m:sSub>
                                    <m:sSubPr>
                                      <m:ctrlPr>
                                        <a:rPr lang="en-US" altLang="ru-RU" sz="2000" i="1">
                                          <a:latin typeface="Cambria Math" panose="02040503050406030204" pitchFamily="18" charset="0"/>
                                          <a:cs typeface="Times New Roman" panose="02020603050405020304" pitchFamily="18" charset="0"/>
                                        </a:rPr>
                                      </m:ctrlPr>
                                    </m:sSubPr>
                                    <m:e>
                                      <m:r>
                                        <a:rPr lang="en-US" altLang="ru-RU" sz="2000" b="0" i="1" smtClean="0">
                                          <a:latin typeface="Cambria Math" panose="02040503050406030204" pitchFamily="18" charset="0"/>
                                          <a:cs typeface="Times New Roman" panose="02020603050405020304" pitchFamily="18" charset="0"/>
                                        </a:rPr>
                                        <m:t>𝑏</m:t>
                                      </m:r>
                                    </m:e>
                                    <m:sub>
                                      <m:r>
                                        <a:rPr lang="en-US" altLang="ru-RU" sz="2000" i="1">
                                          <a:latin typeface="Cambria Math" panose="02040503050406030204" pitchFamily="18" charset="0"/>
                                          <a:cs typeface="Times New Roman" panose="02020603050405020304" pitchFamily="18" charset="0"/>
                                        </a:rPr>
                                        <m:t>1</m:t>
                                      </m:r>
                                    </m:sub>
                                  </m:sSub>
                                </m:e>
                              </m:d>
                            </m:e>
                            <m:sup>
                              <m:r>
                                <a:rPr lang="ru-RU" altLang="ru-RU" sz="2000" i="1">
                                  <a:latin typeface="Cambria Math" panose="02040503050406030204" pitchFamily="18" charset="0"/>
                                  <a:cs typeface="Times New Roman" panose="02020603050405020304" pitchFamily="18" charset="0"/>
                                </a:rPr>
                                <m:t>2</m:t>
                              </m:r>
                            </m:sup>
                          </m:sSup>
                        </m:e>
                      </m:d>
                      <m:sSup>
                        <m:sSupPr>
                          <m:ctrlPr>
                            <a:rPr lang="en-US" altLang="ru-RU" sz="2000" b="0" i="1" smtClean="0">
                              <a:latin typeface="Cambria Math" panose="02040503050406030204" pitchFamily="18" charset="0"/>
                              <a:cs typeface="Times New Roman" panose="02020603050405020304" pitchFamily="18" charset="0"/>
                            </a:rPr>
                          </m:ctrlPr>
                        </m:sSupPr>
                        <m:e>
                          <m:r>
                            <a:rPr lang="en-US" altLang="ru-RU" sz="2000" b="0" i="1" smtClean="0">
                              <a:latin typeface="Cambria Math" panose="02040503050406030204" pitchFamily="18" charset="0"/>
                              <a:cs typeface="Times New Roman" panose="02020603050405020304" pitchFamily="18" charset="0"/>
                            </a:rPr>
                            <m:t>𝑡</m:t>
                          </m:r>
                        </m:e>
                        <m:sup>
                          <m:r>
                            <a:rPr lang="en-US" altLang="ru-RU" sz="2000" b="0" i="1" smtClean="0">
                              <a:latin typeface="Cambria Math" panose="02040503050406030204" pitchFamily="18" charset="0"/>
                              <a:cs typeface="Times New Roman" panose="02020603050405020304" pitchFamily="18" charset="0"/>
                            </a:rPr>
                            <m:t>2</m:t>
                          </m:r>
                        </m:sup>
                      </m:sSup>
                      <m:r>
                        <a:rPr lang="en-US" altLang="ru-RU" sz="2000" b="0" i="1" smtClean="0">
                          <a:latin typeface="Cambria Math" panose="02040503050406030204" pitchFamily="18" charset="0"/>
                          <a:cs typeface="Times New Roman" panose="02020603050405020304" pitchFamily="18" charset="0"/>
                        </a:rPr>
                        <m:t>+2</m:t>
                      </m:r>
                      <m:d>
                        <m:dPr>
                          <m:ctrlPr>
                            <a:rPr lang="en-US" altLang="ru-RU" sz="2000" b="0" i="1" smtClean="0">
                              <a:latin typeface="Cambria Math" panose="02040503050406030204" pitchFamily="18" charset="0"/>
                              <a:cs typeface="Times New Roman" panose="02020603050405020304" pitchFamily="18" charset="0"/>
                            </a:rPr>
                          </m:ctrlPr>
                        </m:dPr>
                        <m:e>
                          <m:d>
                            <m:dPr>
                              <m:ctrlPr>
                                <a:rPr lang="ru-RU" altLang="ru-RU" sz="2000" i="1">
                                  <a:latin typeface="Cambria Math" panose="02040503050406030204" pitchFamily="18" charset="0"/>
                                  <a:cs typeface="Times New Roman" panose="02020603050405020304" pitchFamily="18" charset="0"/>
                                </a:rPr>
                              </m:ctrlPr>
                            </m:dPr>
                            <m:e>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𝑥</m:t>
                                  </m:r>
                                </m:e>
                                <m:sub>
                                  <m:r>
                                    <a:rPr lang="en-US" altLang="ru-RU" sz="2000" i="1">
                                      <a:latin typeface="Cambria Math" panose="02040503050406030204" pitchFamily="18" charset="0"/>
                                      <a:cs typeface="Times New Roman" panose="02020603050405020304" pitchFamily="18" charset="0"/>
                                    </a:rPr>
                                    <m:t>2</m:t>
                                  </m:r>
                                </m:sub>
                              </m:sSub>
                              <m:r>
                                <a:rPr lang="ru-RU" altLang="ru-RU" sz="2000" i="1">
                                  <a:latin typeface="Cambria Math" panose="02040503050406030204" pitchFamily="18" charset="0"/>
                                  <a:cs typeface="Times New Roman" panose="02020603050405020304" pitchFamily="18" charset="0"/>
                                </a:rPr>
                                <m:t>−</m:t>
                              </m:r>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𝑥</m:t>
                                  </m:r>
                                </m:e>
                                <m:sub>
                                  <m:r>
                                    <a:rPr lang="ru-RU" altLang="ru-RU" sz="2000" i="1">
                                      <a:latin typeface="Cambria Math" panose="02040503050406030204" pitchFamily="18" charset="0"/>
                                      <a:cs typeface="Times New Roman" panose="02020603050405020304" pitchFamily="18" charset="0"/>
                                    </a:rPr>
                                    <m:t>1</m:t>
                                  </m:r>
                                </m:sub>
                              </m:sSub>
                            </m:e>
                          </m:d>
                          <m:d>
                            <m:dPr>
                              <m:ctrlPr>
                                <a:rPr lang="ru-RU" altLang="ru-RU" sz="2000" i="1">
                                  <a:latin typeface="Cambria Math" panose="02040503050406030204" pitchFamily="18" charset="0"/>
                                  <a:cs typeface="Times New Roman" panose="02020603050405020304" pitchFamily="18" charset="0"/>
                                </a:rPr>
                              </m:ctrlPr>
                            </m:dPr>
                            <m:e>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𝑎</m:t>
                                  </m:r>
                                </m:e>
                                <m:sub>
                                  <m:r>
                                    <a:rPr lang="en-US" altLang="ru-RU" sz="2000" i="1">
                                      <a:latin typeface="Cambria Math" panose="02040503050406030204" pitchFamily="18" charset="0"/>
                                      <a:cs typeface="Times New Roman" panose="02020603050405020304" pitchFamily="18" charset="0"/>
                                    </a:rPr>
                                    <m:t>2</m:t>
                                  </m:r>
                                </m:sub>
                              </m:sSub>
                              <m:r>
                                <a:rPr lang="en-US" altLang="ru-RU" sz="2000" i="1">
                                  <a:latin typeface="Cambria Math" panose="02040503050406030204" pitchFamily="18" charset="0"/>
                                  <a:cs typeface="Times New Roman" panose="02020603050405020304" pitchFamily="18" charset="0"/>
                                </a:rPr>
                                <m:t>−</m:t>
                              </m:r>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𝑎</m:t>
                                  </m:r>
                                </m:e>
                                <m:sub>
                                  <m:r>
                                    <a:rPr lang="en-US" altLang="ru-RU" sz="2000" i="1">
                                      <a:latin typeface="Cambria Math" panose="02040503050406030204" pitchFamily="18" charset="0"/>
                                      <a:cs typeface="Times New Roman" panose="02020603050405020304" pitchFamily="18" charset="0"/>
                                    </a:rPr>
                                    <m:t>1</m:t>
                                  </m:r>
                                </m:sub>
                              </m:sSub>
                            </m:e>
                          </m:d>
                          <m:r>
                            <a:rPr lang="en-US" altLang="ru-RU" sz="2000" b="0" i="1" smtClean="0">
                              <a:latin typeface="Cambria Math" panose="02040503050406030204" pitchFamily="18" charset="0"/>
                              <a:cs typeface="Times New Roman" panose="02020603050405020304" pitchFamily="18" charset="0"/>
                            </a:rPr>
                            <m:t>+</m:t>
                          </m:r>
                          <m:d>
                            <m:dPr>
                              <m:ctrlPr>
                                <a:rPr lang="ru-RU" altLang="ru-RU" sz="2000" i="1">
                                  <a:latin typeface="Cambria Math" panose="02040503050406030204" pitchFamily="18" charset="0"/>
                                  <a:cs typeface="Times New Roman" panose="02020603050405020304" pitchFamily="18" charset="0"/>
                                </a:rPr>
                              </m:ctrlPr>
                            </m:dPr>
                            <m:e>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𝑦</m:t>
                                  </m:r>
                                </m:e>
                                <m:sub>
                                  <m:r>
                                    <a:rPr lang="en-US" altLang="ru-RU" sz="2000" i="1">
                                      <a:latin typeface="Cambria Math" panose="02040503050406030204" pitchFamily="18" charset="0"/>
                                      <a:cs typeface="Times New Roman" panose="02020603050405020304" pitchFamily="18" charset="0"/>
                                    </a:rPr>
                                    <m:t>2</m:t>
                                  </m:r>
                                </m:sub>
                              </m:sSub>
                              <m:r>
                                <a:rPr lang="ru-RU" altLang="ru-RU" sz="2000" i="1">
                                  <a:latin typeface="Cambria Math" panose="02040503050406030204" pitchFamily="18" charset="0"/>
                                  <a:cs typeface="Times New Roman" panose="02020603050405020304" pitchFamily="18" charset="0"/>
                                </a:rPr>
                                <m:t>−</m:t>
                              </m:r>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𝑦</m:t>
                                  </m:r>
                                </m:e>
                                <m:sub>
                                  <m:r>
                                    <a:rPr lang="ru-RU" altLang="ru-RU" sz="2000" i="1">
                                      <a:latin typeface="Cambria Math" panose="02040503050406030204" pitchFamily="18" charset="0"/>
                                      <a:cs typeface="Times New Roman" panose="02020603050405020304" pitchFamily="18" charset="0"/>
                                    </a:rPr>
                                    <m:t>1</m:t>
                                  </m:r>
                                </m:sub>
                              </m:sSub>
                            </m:e>
                          </m:d>
                          <m:d>
                            <m:dPr>
                              <m:ctrlPr>
                                <a:rPr lang="ru-RU" altLang="ru-RU" sz="2000" i="1">
                                  <a:latin typeface="Cambria Math" panose="02040503050406030204" pitchFamily="18" charset="0"/>
                                  <a:cs typeface="Times New Roman" panose="02020603050405020304" pitchFamily="18" charset="0"/>
                                </a:rPr>
                              </m:ctrlPr>
                            </m:dPr>
                            <m:e>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𝑏</m:t>
                                  </m:r>
                                </m:e>
                                <m:sub>
                                  <m:r>
                                    <a:rPr lang="en-US" altLang="ru-RU" sz="2000" i="1">
                                      <a:latin typeface="Cambria Math" panose="02040503050406030204" pitchFamily="18" charset="0"/>
                                      <a:cs typeface="Times New Roman" panose="02020603050405020304" pitchFamily="18" charset="0"/>
                                    </a:rPr>
                                    <m:t>2</m:t>
                                  </m:r>
                                </m:sub>
                              </m:sSub>
                              <m:r>
                                <a:rPr lang="en-US" altLang="ru-RU" sz="2000" i="1">
                                  <a:latin typeface="Cambria Math" panose="02040503050406030204" pitchFamily="18" charset="0"/>
                                  <a:cs typeface="Times New Roman" panose="02020603050405020304" pitchFamily="18" charset="0"/>
                                </a:rPr>
                                <m:t>−</m:t>
                              </m:r>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𝑏</m:t>
                                  </m:r>
                                </m:e>
                                <m:sub>
                                  <m:r>
                                    <a:rPr lang="en-US" altLang="ru-RU" sz="2000" i="1">
                                      <a:latin typeface="Cambria Math" panose="02040503050406030204" pitchFamily="18" charset="0"/>
                                      <a:cs typeface="Times New Roman" panose="02020603050405020304" pitchFamily="18" charset="0"/>
                                    </a:rPr>
                                    <m:t>1</m:t>
                                  </m:r>
                                </m:sub>
                              </m:sSub>
                            </m:e>
                          </m:d>
                        </m:e>
                      </m:d>
                      <m:r>
                        <a:rPr lang="en-US" altLang="ru-RU" sz="2000" b="0" i="1" smtClean="0">
                          <a:latin typeface="Cambria Math" panose="02040503050406030204" pitchFamily="18" charset="0"/>
                          <a:cs typeface="Times New Roman" panose="02020603050405020304" pitchFamily="18" charset="0"/>
                        </a:rPr>
                        <m:t>𝑡</m:t>
                      </m:r>
                      <m:r>
                        <a:rPr lang="en-US" altLang="ru-RU" sz="2000" b="0" i="1" smtClean="0">
                          <a:latin typeface="Cambria Math" panose="02040503050406030204" pitchFamily="18" charset="0"/>
                          <a:cs typeface="Times New Roman" panose="02020603050405020304" pitchFamily="18" charset="0"/>
                        </a:rPr>
                        <m:t>+</m:t>
                      </m:r>
                    </m:oMath>
                  </m:oMathPara>
                </a14:m>
                <a:endParaRPr lang="en-US" altLang="ru-RU" sz="2000" b="0" i="1" dirty="0">
                  <a:latin typeface="Cambria Math" panose="02040503050406030204" pitchFamily="18" charset="0"/>
                  <a:cs typeface="Times New Roman" panose="02020603050405020304" pitchFamily="18" charset="0"/>
                </a:endParaRPr>
              </a:p>
              <a:p>
                <a:pPr algn="ctr">
                  <a:spcBef>
                    <a:spcPts val="0"/>
                  </a:spcBef>
                </a:pPr>
                <a14:m>
                  <m:oMath xmlns:m="http://schemas.openxmlformats.org/officeDocument/2006/math">
                    <m:sSup>
                      <m:sSupPr>
                        <m:ctrlPr>
                          <a:rPr lang="en-US" altLang="ru-RU" sz="2000" i="1">
                            <a:latin typeface="Cambria Math" panose="02040503050406030204" pitchFamily="18" charset="0"/>
                            <a:cs typeface="Times New Roman" panose="02020603050405020304" pitchFamily="18" charset="0"/>
                          </a:rPr>
                        </m:ctrlPr>
                      </m:sSupPr>
                      <m:e>
                        <m:d>
                          <m:dPr>
                            <m:ctrlPr>
                              <a:rPr lang="ru-RU" altLang="ru-RU" sz="2000" i="1">
                                <a:latin typeface="Cambria Math" panose="02040503050406030204" pitchFamily="18" charset="0"/>
                                <a:cs typeface="Times New Roman" panose="02020603050405020304" pitchFamily="18" charset="0"/>
                              </a:rPr>
                            </m:ctrlPr>
                          </m:dPr>
                          <m:e>
                            <m:sSub>
                              <m:sSubPr>
                                <m:ctrlPr>
                                  <a:rPr lang="en-US" altLang="ru-RU" sz="2000" i="1">
                                    <a:latin typeface="Cambria Math" panose="02040503050406030204" pitchFamily="18" charset="0"/>
                                    <a:cs typeface="Times New Roman" panose="02020603050405020304" pitchFamily="18" charset="0"/>
                                  </a:rPr>
                                </m:ctrlPr>
                              </m:sSubPr>
                              <m:e>
                                <m:r>
                                  <a:rPr lang="en-US" altLang="ru-RU" sz="2000" b="0" i="1" smtClean="0">
                                    <a:latin typeface="Cambria Math" panose="02040503050406030204" pitchFamily="18" charset="0"/>
                                    <a:cs typeface="Times New Roman" panose="02020603050405020304" pitchFamily="18" charset="0"/>
                                  </a:rPr>
                                  <m:t>𝑥</m:t>
                                </m:r>
                              </m:e>
                              <m:sub>
                                <m:r>
                                  <a:rPr lang="en-US" altLang="ru-RU" sz="2000" i="1">
                                    <a:latin typeface="Cambria Math" panose="02040503050406030204" pitchFamily="18" charset="0"/>
                                    <a:cs typeface="Times New Roman" panose="02020603050405020304" pitchFamily="18" charset="0"/>
                                  </a:rPr>
                                  <m:t>2</m:t>
                                </m:r>
                              </m:sub>
                            </m:sSub>
                            <m:r>
                              <a:rPr lang="en-US" altLang="ru-RU" sz="2000" i="1">
                                <a:latin typeface="Cambria Math" panose="02040503050406030204" pitchFamily="18" charset="0"/>
                                <a:cs typeface="Times New Roman" panose="02020603050405020304" pitchFamily="18" charset="0"/>
                              </a:rPr>
                              <m:t>−</m:t>
                            </m:r>
                            <m:sSub>
                              <m:sSubPr>
                                <m:ctrlPr>
                                  <a:rPr lang="en-US" altLang="ru-RU" sz="2000" i="1">
                                    <a:latin typeface="Cambria Math" panose="02040503050406030204" pitchFamily="18" charset="0"/>
                                    <a:cs typeface="Times New Roman" panose="02020603050405020304" pitchFamily="18" charset="0"/>
                                  </a:rPr>
                                </m:ctrlPr>
                              </m:sSubPr>
                              <m:e>
                                <m:r>
                                  <a:rPr lang="en-US" altLang="ru-RU" sz="2000" b="0" i="1" smtClean="0">
                                    <a:latin typeface="Cambria Math" panose="02040503050406030204" pitchFamily="18" charset="0"/>
                                    <a:cs typeface="Times New Roman" panose="02020603050405020304" pitchFamily="18" charset="0"/>
                                  </a:rPr>
                                  <m:t>𝑥</m:t>
                                </m:r>
                              </m:e>
                              <m:sub>
                                <m:r>
                                  <a:rPr lang="en-US" altLang="ru-RU" sz="2000" i="1">
                                    <a:latin typeface="Cambria Math" panose="02040503050406030204" pitchFamily="18" charset="0"/>
                                    <a:cs typeface="Times New Roman" panose="02020603050405020304" pitchFamily="18" charset="0"/>
                                  </a:rPr>
                                  <m:t>1</m:t>
                                </m:r>
                              </m:sub>
                            </m:sSub>
                          </m:e>
                        </m:d>
                      </m:e>
                      <m:sup>
                        <m:r>
                          <a:rPr lang="ru-RU" altLang="ru-RU" sz="2000" i="1">
                            <a:latin typeface="Cambria Math" panose="02040503050406030204" pitchFamily="18" charset="0"/>
                            <a:cs typeface="Times New Roman" panose="02020603050405020304" pitchFamily="18" charset="0"/>
                          </a:rPr>
                          <m:t>2</m:t>
                        </m:r>
                      </m:sup>
                    </m:sSup>
                    <m:r>
                      <a:rPr lang="en-US" altLang="ru-RU" sz="2000" b="0" i="1" smtClean="0">
                        <a:latin typeface="Cambria Math" panose="02040503050406030204" pitchFamily="18" charset="0"/>
                        <a:cs typeface="Times New Roman" panose="02020603050405020304" pitchFamily="18" charset="0"/>
                      </a:rPr>
                      <m:t>+</m:t>
                    </m:r>
                    <m:sSup>
                      <m:sSupPr>
                        <m:ctrlPr>
                          <a:rPr lang="en-US" altLang="ru-RU" sz="2000" i="1">
                            <a:latin typeface="Cambria Math" panose="02040503050406030204" pitchFamily="18" charset="0"/>
                            <a:cs typeface="Times New Roman" panose="02020603050405020304" pitchFamily="18" charset="0"/>
                          </a:rPr>
                        </m:ctrlPr>
                      </m:sSupPr>
                      <m:e>
                        <m:d>
                          <m:dPr>
                            <m:ctrlPr>
                              <a:rPr lang="ru-RU" altLang="ru-RU" sz="2000" i="1">
                                <a:latin typeface="Cambria Math" panose="02040503050406030204" pitchFamily="18" charset="0"/>
                                <a:cs typeface="Times New Roman" panose="02020603050405020304" pitchFamily="18" charset="0"/>
                              </a:rPr>
                            </m:ctrlPr>
                          </m:dPr>
                          <m:e>
                            <m:sSub>
                              <m:sSubPr>
                                <m:ctrlPr>
                                  <a:rPr lang="en-US" altLang="ru-RU" sz="2000" i="1">
                                    <a:latin typeface="Cambria Math" panose="02040503050406030204" pitchFamily="18" charset="0"/>
                                    <a:cs typeface="Times New Roman" panose="02020603050405020304" pitchFamily="18" charset="0"/>
                                  </a:rPr>
                                </m:ctrlPr>
                              </m:sSubPr>
                              <m:e>
                                <m:r>
                                  <a:rPr lang="en-US" altLang="ru-RU" sz="2000" b="0" i="1" smtClean="0">
                                    <a:latin typeface="Cambria Math" panose="02040503050406030204" pitchFamily="18" charset="0"/>
                                    <a:cs typeface="Times New Roman" panose="02020603050405020304" pitchFamily="18" charset="0"/>
                                  </a:rPr>
                                  <m:t>𝑦</m:t>
                                </m:r>
                              </m:e>
                              <m:sub>
                                <m:r>
                                  <a:rPr lang="en-US" altLang="ru-RU" sz="2000" i="1">
                                    <a:latin typeface="Cambria Math" panose="02040503050406030204" pitchFamily="18" charset="0"/>
                                    <a:cs typeface="Times New Roman" panose="02020603050405020304" pitchFamily="18" charset="0"/>
                                  </a:rPr>
                                  <m:t>2</m:t>
                                </m:r>
                              </m:sub>
                            </m:sSub>
                            <m:r>
                              <a:rPr lang="en-US" altLang="ru-RU" sz="2000" i="1">
                                <a:latin typeface="Cambria Math" panose="02040503050406030204" pitchFamily="18" charset="0"/>
                                <a:cs typeface="Times New Roman" panose="02020603050405020304" pitchFamily="18" charset="0"/>
                              </a:rPr>
                              <m:t>−</m:t>
                            </m:r>
                            <m:sSub>
                              <m:sSubPr>
                                <m:ctrlPr>
                                  <a:rPr lang="en-US" altLang="ru-RU" sz="2000" i="1">
                                    <a:latin typeface="Cambria Math" panose="02040503050406030204" pitchFamily="18" charset="0"/>
                                    <a:cs typeface="Times New Roman" panose="02020603050405020304" pitchFamily="18" charset="0"/>
                                  </a:rPr>
                                </m:ctrlPr>
                              </m:sSubPr>
                              <m:e>
                                <m:r>
                                  <a:rPr lang="en-US" altLang="ru-RU" sz="2000" b="0" i="1" smtClean="0">
                                    <a:latin typeface="Cambria Math" panose="02040503050406030204" pitchFamily="18" charset="0"/>
                                    <a:cs typeface="Times New Roman" panose="02020603050405020304" pitchFamily="18" charset="0"/>
                                  </a:rPr>
                                  <m:t>𝑦</m:t>
                                </m:r>
                              </m:e>
                              <m:sub>
                                <m:r>
                                  <a:rPr lang="en-US" altLang="ru-RU" sz="2000" i="1">
                                    <a:latin typeface="Cambria Math" panose="02040503050406030204" pitchFamily="18" charset="0"/>
                                    <a:cs typeface="Times New Roman" panose="02020603050405020304" pitchFamily="18" charset="0"/>
                                  </a:rPr>
                                  <m:t>1</m:t>
                                </m:r>
                              </m:sub>
                            </m:sSub>
                          </m:e>
                        </m:d>
                      </m:e>
                      <m:sup>
                        <m:r>
                          <a:rPr lang="ru-RU" altLang="ru-RU" sz="2000" i="1">
                            <a:latin typeface="Cambria Math" panose="02040503050406030204" pitchFamily="18" charset="0"/>
                            <a:cs typeface="Times New Roman" panose="02020603050405020304" pitchFamily="18" charset="0"/>
                          </a:rPr>
                          <m:t>2</m:t>
                        </m:r>
                      </m:sup>
                    </m:sSup>
                  </m:oMath>
                </a14:m>
                <a:r>
                  <a:rPr lang="ru-RU" altLang="ru-RU" sz="2000" dirty="0">
                    <a:cs typeface="Times New Roman" panose="02020603050405020304" pitchFamily="18" charset="0"/>
                  </a:rPr>
                  <a:t>.</a:t>
                </a:r>
              </a:p>
              <a:p>
                <a:pPr algn="just">
                  <a:spcBef>
                    <a:spcPts val="0"/>
                  </a:spcBef>
                </a:pPr>
                <a:r>
                  <a:rPr lang="ru-RU" altLang="ru-RU" sz="2000" dirty="0">
                    <a:cs typeface="Times New Roman" panose="02020603050405020304" pitchFamily="18" charset="0"/>
                  </a:rPr>
                  <a:t>	Его наименьшее значение принимается в случае, если </a:t>
                </a:r>
              </a:p>
              <a:p>
                <a:pPr algn="ctr">
                  <a:spcBef>
                    <a:spcPts val="0"/>
                  </a:spcBef>
                </a:pPr>
                <a14:m>
                  <m:oMathPara xmlns:m="http://schemas.openxmlformats.org/officeDocument/2006/math">
                    <m:oMathParaPr>
                      <m:jc m:val="center"/>
                    </m:oMathParaPr>
                    <m:oMath xmlns:m="http://schemas.openxmlformats.org/officeDocument/2006/math">
                      <m:r>
                        <a:rPr lang="en-US" altLang="ru-RU" sz="2000" b="0" i="1" smtClean="0">
                          <a:latin typeface="Cambria Math" panose="02040503050406030204" pitchFamily="18" charset="0"/>
                          <a:cs typeface="Times New Roman" panose="02020603050405020304" pitchFamily="18" charset="0"/>
                        </a:rPr>
                        <m:t>𝑡</m:t>
                      </m:r>
                      <m:r>
                        <a:rPr lang="en-US" altLang="ru-RU" sz="2000" b="0" i="1" smtClean="0">
                          <a:latin typeface="Cambria Math" panose="02040503050406030204" pitchFamily="18" charset="0"/>
                          <a:cs typeface="Times New Roman" panose="02020603050405020304" pitchFamily="18" charset="0"/>
                        </a:rPr>
                        <m:t>=−</m:t>
                      </m:r>
                      <m:f>
                        <m:fPr>
                          <m:ctrlPr>
                            <a:rPr lang="en-US" altLang="ru-RU" sz="2000" b="0" i="1" smtClean="0">
                              <a:latin typeface="Cambria Math" panose="02040503050406030204" pitchFamily="18" charset="0"/>
                              <a:cs typeface="Times New Roman" panose="02020603050405020304" pitchFamily="18" charset="0"/>
                            </a:rPr>
                          </m:ctrlPr>
                        </m:fPr>
                        <m:num>
                          <m:d>
                            <m:dPr>
                              <m:ctrlPr>
                                <a:rPr lang="ru-RU" altLang="ru-RU" sz="2000" i="1">
                                  <a:latin typeface="Cambria Math" panose="02040503050406030204" pitchFamily="18" charset="0"/>
                                  <a:cs typeface="Times New Roman" panose="02020603050405020304" pitchFamily="18" charset="0"/>
                                </a:rPr>
                              </m:ctrlPr>
                            </m:dPr>
                            <m:e>
                              <m:sSub>
                                <m:sSubPr>
                                  <m:ctrlPr>
                                    <a:rPr lang="en-US" altLang="ru-RU" sz="2000" i="1">
                                      <a:latin typeface="Cambria Math" panose="02040503050406030204" pitchFamily="18" charset="0"/>
                                      <a:cs typeface="Times New Roman" panose="02020603050405020304" pitchFamily="18" charset="0"/>
                                    </a:rPr>
                                  </m:ctrlPr>
                                </m:sSubPr>
                                <m:e>
                                  <m:r>
                                    <a:rPr lang="en-US" altLang="ru-RU" sz="2000" b="0" i="1" smtClean="0">
                                      <a:latin typeface="Cambria Math" panose="02040503050406030204" pitchFamily="18" charset="0"/>
                                      <a:cs typeface="Times New Roman" panose="02020603050405020304" pitchFamily="18" charset="0"/>
                                    </a:rPr>
                                    <m:t>𝑥</m:t>
                                  </m:r>
                                </m:e>
                                <m:sub>
                                  <m:r>
                                    <a:rPr lang="en-US" altLang="ru-RU" sz="2000" i="1">
                                      <a:latin typeface="Cambria Math" panose="02040503050406030204" pitchFamily="18" charset="0"/>
                                      <a:cs typeface="Times New Roman" panose="02020603050405020304" pitchFamily="18" charset="0"/>
                                    </a:rPr>
                                    <m:t>2</m:t>
                                  </m:r>
                                </m:sub>
                              </m:sSub>
                              <m:r>
                                <a:rPr lang="en-US" altLang="ru-RU" sz="2000" i="1">
                                  <a:latin typeface="Cambria Math" panose="02040503050406030204" pitchFamily="18" charset="0"/>
                                  <a:cs typeface="Times New Roman" panose="02020603050405020304" pitchFamily="18" charset="0"/>
                                </a:rPr>
                                <m:t>−</m:t>
                              </m:r>
                              <m:sSub>
                                <m:sSubPr>
                                  <m:ctrlPr>
                                    <a:rPr lang="en-US" altLang="ru-RU" sz="2000" i="1">
                                      <a:latin typeface="Cambria Math" panose="02040503050406030204" pitchFamily="18" charset="0"/>
                                      <a:cs typeface="Times New Roman" panose="02020603050405020304" pitchFamily="18" charset="0"/>
                                    </a:rPr>
                                  </m:ctrlPr>
                                </m:sSubPr>
                                <m:e>
                                  <m:r>
                                    <a:rPr lang="en-US" altLang="ru-RU" sz="2000" b="0" i="1" smtClean="0">
                                      <a:latin typeface="Cambria Math" panose="02040503050406030204" pitchFamily="18" charset="0"/>
                                      <a:cs typeface="Times New Roman" panose="02020603050405020304" pitchFamily="18" charset="0"/>
                                    </a:rPr>
                                    <m:t>𝑥</m:t>
                                  </m:r>
                                </m:e>
                                <m:sub>
                                  <m:r>
                                    <a:rPr lang="en-US" altLang="ru-RU" sz="2000" i="1">
                                      <a:latin typeface="Cambria Math" panose="02040503050406030204" pitchFamily="18" charset="0"/>
                                      <a:cs typeface="Times New Roman" panose="02020603050405020304" pitchFamily="18" charset="0"/>
                                    </a:rPr>
                                    <m:t>1</m:t>
                                  </m:r>
                                </m:sub>
                              </m:sSub>
                            </m:e>
                          </m:d>
                          <m:d>
                            <m:dPr>
                              <m:ctrlPr>
                                <a:rPr lang="ru-RU" altLang="ru-RU" sz="2000" i="1">
                                  <a:latin typeface="Cambria Math" panose="02040503050406030204" pitchFamily="18" charset="0"/>
                                  <a:cs typeface="Times New Roman" panose="02020603050405020304" pitchFamily="18" charset="0"/>
                                </a:rPr>
                              </m:ctrlPr>
                            </m:dPr>
                            <m:e>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𝑎</m:t>
                                  </m:r>
                                </m:e>
                                <m:sub>
                                  <m:r>
                                    <a:rPr lang="en-US" altLang="ru-RU" sz="2000" i="1">
                                      <a:latin typeface="Cambria Math" panose="02040503050406030204" pitchFamily="18" charset="0"/>
                                      <a:cs typeface="Times New Roman" panose="02020603050405020304" pitchFamily="18" charset="0"/>
                                    </a:rPr>
                                    <m:t>2</m:t>
                                  </m:r>
                                </m:sub>
                              </m:sSub>
                              <m:r>
                                <a:rPr lang="en-US" altLang="ru-RU" sz="2000" i="1">
                                  <a:latin typeface="Cambria Math" panose="02040503050406030204" pitchFamily="18" charset="0"/>
                                  <a:cs typeface="Times New Roman" panose="02020603050405020304" pitchFamily="18" charset="0"/>
                                </a:rPr>
                                <m:t>−</m:t>
                              </m:r>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𝑎</m:t>
                                  </m:r>
                                </m:e>
                                <m:sub>
                                  <m:r>
                                    <a:rPr lang="en-US" altLang="ru-RU" sz="2000" i="1">
                                      <a:latin typeface="Cambria Math" panose="02040503050406030204" pitchFamily="18" charset="0"/>
                                      <a:cs typeface="Times New Roman" panose="02020603050405020304" pitchFamily="18" charset="0"/>
                                    </a:rPr>
                                    <m:t>1</m:t>
                                  </m:r>
                                </m:sub>
                              </m:sSub>
                            </m:e>
                          </m:d>
                          <m:r>
                            <a:rPr lang="en-US" altLang="ru-RU" sz="2000" b="0" i="1" smtClean="0">
                              <a:latin typeface="Cambria Math" panose="02040503050406030204" pitchFamily="18" charset="0"/>
                              <a:cs typeface="Times New Roman" panose="02020603050405020304" pitchFamily="18" charset="0"/>
                            </a:rPr>
                            <m:t>+</m:t>
                          </m:r>
                          <m:d>
                            <m:dPr>
                              <m:ctrlPr>
                                <a:rPr lang="ru-RU" altLang="ru-RU" sz="2000" i="1">
                                  <a:latin typeface="Cambria Math" panose="02040503050406030204" pitchFamily="18" charset="0"/>
                                  <a:cs typeface="Times New Roman" panose="02020603050405020304" pitchFamily="18" charset="0"/>
                                </a:rPr>
                              </m:ctrlPr>
                            </m:dPr>
                            <m:e>
                              <m:sSub>
                                <m:sSubPr>
                                  <m:ctrlPr>
                                    <a:rPr lang="en-US" altLang="ru-RU" sz="2000" i="1">
                                      <a:latin typeface="Cambria Math" panose="02040503050406030204" pitchFamily="18" charset="0"/>
                                      <a:cs typeface="Times New Roman" panose="02020603050405020304" pitchFamily="18" charset="0"/>
                                    </a:rPr>
                                  </m:ctrlPr>
                                </m:sSubPr>
                                <m:e>
                                  <m:r>
                                    <a:rPr lang="en-US" altLang="ru-RU" sz="2000" b="0" i="1" smtClean="0">
                                      <a:latin typeface="Cambria Math" panose="02040503050406030204" pitchFamily="18" charset="0"/>
                                      <a:cs typeface="Times New Roman" panose="02020603050405020304" pitchFamily="18" charset="0"/>
                                    </a:rPr>
                                    <m:t>𝑦</m:t>
                                  </m:r>
                                </m:e>
                                <m:sub>
                                  <m:r>
                                    <a:rPr lang="en-US" altLang="ru-RU" sz="2000" i="1">
                                      <a:latin typeface="Cambria Math" panose="02040503050406030204" pitchFamily="18" charset="0"/>
                                      <a:cs typeface="Times New Roman" panose="02020603050405020304" pitchFamily="18" charset="0"/>
                                    </a:rPr>
                                    <m:t>2</m:t>
                                  </m:r>
                                </m:sub>
                              </m:sSub>
                              <m:r>
                                <a:rPr lang="en-US" altLang="ru-RU" sz="2000" i="1">
                                  <a:latin typeface="Cambria Math" panose="02040503050406030204" pitchFamily="18" charset="0"/>
                                  <a:cs typeface="Times New Roman" panose="02020603050405020304" pitchFamily="18" charset="0"/>
                                </a:rPr>
                                <m:t>−</m:t>
                              </m:r>
                              <m:sSub>
                                <m:sSubPr>
                                  <m:ctrlPr>
                                    <a:rPr lang="en-US" altLang="ru-RU" sz="2000" i="1">
                                      <a:latin typeface="Cambria Math" panose="02040503050406030204" pitchFamily="18" charset="0"/>
                                      <a:cs typeface="Times New Roman" panose="02020603050405020304" pitchFamily="18" charset="0"/>
                                    </a:rPr>
                                  </m:ctrlPr>
                                </m:sSubPr>
                                <m:e>
                                  <m:r>
                                    <a:rPr lang="en-US" altLang="ru-RU" sz="2000" b="0" i="1" smtClean="0">
                                      <a:latin typeface="Cambria Math" panose="02040503050406030204" pitchFamily="18" charset="0"/>
                                      <a:cs typeface="Times New Roman" panose="02020603050405020304" pitchFamily="18" charset="0"/>
                                    </a:rPr>
                                    <m:t>𝑦</m:t>
                                  </m:r>
                                </m:e>
                                <m:sub>
                                  <m:r>
                                    <a:rPr lang="en-US" altLang="ru-RU" sz="2000" i="1">
                                      <a:latin typeface="Cambria Math" panose="02040503050406030204" pitchFamily="18" charset="0"/>
                                      <a:cs typeface="Times New Roman" panose="02020603050405020304" pitchFamily="18" charset="0"/>
                                    </a:rPr>
                                    <m:t>1</m:t>
                                  </m:r>
                                </m:sub>
                              </m:sSub>
                            </m:e>
                          </m:d>
                          <m:d>
                            <m:dPr>
                              <m:ctrlPr>
                                <a:rPr lang="ru-RU" altLang="ru-RU" sz="2000" i="1">
                                  <a:latin typeface="Cambria Math" panose="02040503050406030204" pitchFamily="18" charset="0"/>
                                  <a:cs typeface="Times New Roman" panose="02020603050405020304" pitchFamily="18" charset="0"/>
                                </a:rPr>
                              </m:ctrlPr>
                            </m:dPr>
                            <m:e>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𝑏</m:t>
                                  </m:r>
                                </m:e>
                                <m:sub>
                                  <m:r>
                                    <a:rPr lang="en-US" altLang="ru-RU" sz="2000" i="1">
                                      <a:latin typeface="Cambria Math" panose="02040503050406030204" pitchFamily="18" charset="0"/>
                                      <a:cs typeface="Times New Roman" panose="02020603050405020304" pitchFamily="18" charset="0"/>
                                    </a:rPr>
                                    <m:t>2</m:t>
                                  </m:r>
                                </m:sub>
                              </m:sSub>
                              <m:r>
                                <a:rPr lang="en-US" altLang="ru-RU" sz="2000" i="1">
                                  <a:latin typeface="Cambria Math" panose="02040503050406030204" pitchFamily="18" charset="0"/>
                                  <a:cs typeface="Times New Roman" panose="02020603050405020304" pitchFamily="18" charset="0"/>
                                </a:rPr>
                                <m:t>−</m:t>
                              </m:r>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𝑏</m:t>
                                  </m:r>
                                </m:e>
                                <m:sub>
                                  <m:r>
                                    <a:rPr lang="en-US" altLang="ru-RU" sz="2000" i="1">
                                      <a:latin typeface="Cambria Math" panose="02040503050406030204" pitchFamily="18" charset="0"/>
                                      <a:cs typeface="Times New Roman" panose="02020603050405020304" pitchFamily="18" charset="0"/>
                                    </a:rPr>
                                    <m:t>1</m:t>
                                  </m:r>
                                </m:sub>
                              </m:sSub>
                            </m:e>
                          </m:d>
                        </m:num>
                        <m:den>
                          <m:sSup>
                            <m:sSupPr>
                              <m:ctrlPr>
                                <a:rPr lang="en-US" altLang="ru-RU" sz="2000" i="1">
                                  <a:latin typeface="Cambria Math" panose="02040503050406030204" pitchFamily="18" charset="0"/>
                                  <a:cs typeface="Times New Roman" panose="02020603050405020304" pitchFamily="18" charset="0"/>
                                </a:rPr>
                              </m:ctrlPr>
                            </m:sSupPr>
                            <m:e>
                              <m:d>
                                <m:dPr>
                                  <m:ctrlPr>
                                    <a:rPr lang="ru-RU" altLang="ru-RU" sz="2000" i="1">
                                      <a:latin typeface="Cambria Math" panose="02040503050406030204" pitchFamily="18" charset="0"/>
                                      <a:cs typeface="Times New Roman" panose="02020603050405020304" pitchFamily="18" charset="0"/>
                                    </a:rPr>
                                  </m:ctrlPr>
                                </m:dPr>
                                <m:e>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𝑎</m:t>
                                      </m:r>
                                    </m:e>
                                    <m:sub>
                                      <m:r>
                                        <a:rPr lang="en-US" altLang="ru-RU" sz="2000" i="1">
                                          <a:latin typeface="Cambria Math" panose="02040503050406030204" pitchFamily="18" charset="0"/>
                                          <a:cs typeface="Times New Roman" panose="02020603050405020304" pitchFamily="18" charset="0"/>
                                        </a:rPr>
                                        <m:t>2</m:t>
                                      </m:r>
                                    </m:sub>
                                  </m:sSub>
                                  <m:r>
                                    <a:rPr lang="en-US" altLang="ru-RU" sz="2000" i="1">
                                      <a:latin typeface="Cambria Math" panose="02040503050406030204" pitchFamily="18" charset="0"/>
                                      <a:cs typeface="Times New Roman" panose="02020603050405020304" pitchFamily="18" charset="0"/>
                                    </a:rPr>
                                    <m:t>−</m:t>
                                  </m:r>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𝑎</m:t>
                                      </m:r>
                                    </m:e>
                                    <m:sub>
                                      <m:r>
                                        <a:rPr lang="en-US" altLang="ru-RU" sz="2000" i="1">
                                          <a:latin typeface="Cambria Math" panose="02040503050406030204" pitchFamily="18" charset="0"/>
                                          <a:cs typeface="Times New Roman" panose="02020603050405020304" pitchFamily="18" charset="0"/>
                                        </a:rPr>
                                        <m:t>1</m:t>
                                      </m:r>
                                    </m:sub>
                                  </m:sSub>
                                </m:e>
                              </m:d>
                            </m:e>
                            <m:sup>
                              <m:r>
                                <a:rPr lang="ru-RU" altLang="ru-RU" sz="2000" i="1">
                                  <a:latin typeface="Cambria Math" panose="02040503050406030204" pitchFamily="18" charset="0"/>
                                  <a:cs typeface="Times New Roman" panose="02020603050405020304" pitchFamily="18" charset="0"/>
                                </a:rPr>
                                <m:t>2</m:t>
                              </m:r>
                            </m:sup>
                          </m:sSup>
                          <m:r>
                            <a:rPr lang="en-US" altLang="ru-RU" sz="2000" b="0" i="1" smtClean="0">
                              <a:latin typeface="Cambria Math" panose="02040503050406030204" pitchFamily="18" charset="0"/>
                              <a:cs typeface="Times New Roman" panose="02020603050405020304" pitchFamily="18" charset="0"/>
                            </a:rPr>
                            <m:t>+</m:t>
                          </m:r>
                          <m:sSup>
                            <m:sSupPr>
                              <m:ctrlPr>
                                <a:rPr lang="en-US" altLang="ru-RU" sz="2000" i="1">
                                  <a:latin typeface="Cambria Math" panose="02040503050406030204" pitchFamily="18" charset="0"/>
                                  <a:cs typeface="Times New Roman" panose="02020603050405020304" pitchFamily="18" charset="0"/>
                                </a:rPr>
                              </m:ctrlPr>
                            </m:sSupPr>
                            <m:e>
                              <m:d>
                                <m:dPr>
                                  <m:ctrlPr>
                                    <a:rPr lang="ru-RU" altLang="ru-RU" sz="2000" i="1">
                                      <a:latin typeface="Cambria Math" panose="02040503050406030204" pitchFamily="18" charset="0"/>
                                      <a:cs typeface="Times New Roman" panose="02020603050405020304" pitchFamily="18" charset="0"/>
                                    </a:rPr>
                                  </m:ctrlPr>
                                </m:dPr>
                                <m:e>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𝑏</m:t>
                                      </m:r>
                                    </m:e>
                                    <m:sub>
                                      <m:r>
                                        <a:rPr lang="en-US" altLang="ru-RU" sz="2000" i="1">
                                          <a:latin typeface="Cambria Math" panose="02040503050406030204" pitchFamily="18" charset="0"/>
                                          <a:cs typeface="Times New Roman" panose="02020603050405020304" pitchFamily="18" charset="0"/>
                                        </a:rPr>
                                        <m:t>2</m:t>
                                      </m:r>
                                    </m:sub>
                                  </m:sSub>
                                  <m:r>
                                    <a:rPr lang="en-US" altLang="ru-RU" sz="2000" i="1">
                                      <a:latin typeface="Cambria Math" panose="02040503050406030204" pitchFamily="18" charset="0"/>
                                      <a:cs typeface="Times New Roman" panose="02020603050405020304" pitchFamily="18" charset="0"/>
                                    </a:rPr>
                                    <m:t>−</m:t>
                                  </m:r>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𝑏</m:t>
                                      </m:r>
                                    </m:e>
                                    <m:sub>
                                      <m:r>
                                        <a:rPr lang="en-US" altLang="ru-RU" sz="2000" i="1">
                                          <a:latin typeface="Cambria Math" panose="02040503050406030204" pitchFamily="18" charset="0"/>
                                          <a:cs typeface="Times New Roman" panose="02020603050405020304" pitchFamily="18" charset="0"/>
                                        </a:rPr>
                                        <m:t>1</m:t>
                                      </m:r>
                                    </m:sub>
                                  </m:sSub>
                                </m:e>
                              </m:d>
                            </m:e>
                            <m:sup>
                              <m:r>
                                <a:rPr lang="ru-RU" altLang="ru-RU" sz="2000" i="1">
                                  <a:latin typeface="Cambria Math" panose="02040503050406030204" pitchFamily="18" charset="0"/>
                                  <a:cs typeface="Times New Roman" panose="02020603050405020304" pitchFamily="18" charset="0"/>
                                </a:rPr>
                                <m:t>2</m:t>
                              </m:r>
                            </m:sup>
                          </m:sSup>
                        </m:den>
                      </m:f>
                      <m:r>
                        <a:rPr lang="en-US" altLang="ru-RU" sz="2000" b="0" i="1" smtClean="0">
                          <a:latin typeface="Cambria Math" panose="02040503050406030204" pitchFamily="18" charset="0"/>
                          <a:cs typeface="Times New Roman" panose="02020603050405020304" pitchFamily="18" charset="0"/>
                        </a:rPr>
                        <m:t>.</m:t>
                      </m:r>
                    </m:oMath>
                  </m:oMathPara>
                </a14:m>
                <a:endParaRPr lang="en-US" altLang="ru-RU" sz="2000" dirty="0">
                  <a:cs typeface="Times New Roman" panose="02020603050405020304" pitchFamily="18" charset="0"/>
                </a:endParaRPr>
              </a:p>
              <a:p>
                <a:pPr algn="just">
                  <a:spcBef>
                    <a:spcPts val="0"/>
                  </a:spcBef>
                </a:pPr>
                <a:r>
                  <a:rPr lang="en-US" altLang="ru-RU" sz="2000" dirty="0">
                    <a:cs typeface="Times New Roman" panose="02020603050405020304" pitchFamily="18" charset="0"/>
                  </a:rPr>
                  <a:t>	</a:t>
                </a:r>
                <a:r>
                  <a:rPr lang="ru-RU" altLang="ru-RU" sz="2000" dirty="0">
                    <a:cs typeface="Times New Roman" panose="02020603050405020304" pitchFamily="18" charset="0"/>
                  </a:rPr>
                  <a:t>Это значение равно</a:t>
                </a:r>
              </a:p>
              <a:p>
                <a:pPr algn="just">
                  <a:spcBef>
                    <a:spcPts val="0"/>
                  </a:spcBef>
                </a:pPr>
                <a14:m>
                  <m:oMathPara xmlns:m="http://schemas.openxmlformats.org/officeDocument/2006/math">
                    <m:oMathParaPr>
                      <m:jc m:val="center"/>
                    </m:oMathParaPr>
                    <m:oMath xmlns:m="http://schemas.openxmlformats.org/officeDocument/2006/math">
                      <m:sSup>
                        <m:sSupPr>
                          <m:ctrlPr>
                            <a:rPr lang="en-US" altLang="ru-RU" sz="2000" i="1" smtClean="0">
                              <a:latin typeface="Cambria Math" panose="02040503050406030204" pitchFamily="18" charset="0"/>
                              <a:cs typeface="Times New Roman" panose="02020603050405020304" pitchFamily="18" charset="0"/>
                            </a:rPr>
                          </m:ctrlPr>
                        </m:sSupPr>
                        <m:e>
                          <m:d>
                            <m:dPr>
                              <m:ctrlPr>
                                <a:rPr lang="ru-RU" altLang="ru-RU" sz="2000" i="1">
                                  <a:latin typeface="Cambria Math" panose="02040503050406030204" pitchFamily="18" charset="0"/>
                                  <a:cs typeface="Times New Roman" panose="02020603050405020304" pitchFamily="18" charset="0"/>
                                </a:rPr>
                              </m:ctrlPr>
                            </m:dPr>
                            <m:e>
                              <m:sSub>
                                <m:sSubPr>
                                  <m:ctrlPr>
                                    <a:rPr lang="en-US" altLang="ru-RU" sz="2000" i="1">
                                      <a:latin typeface="Cambria Math" panose="02040503050406030204" pitchFamily="18" charset="0"/>
                                      <a:cs typeface="Times New Roman" panose="02020603050405020304" pitchFamily="18" charset="0"/>
                                    </a:rPr>
                                  </m:ctrlPr>
                                </m:sSubPr>
                                <m:e>
                                  <m:r>
                                    <a:rPr lang="en-US" altLang="ru-RU" sz="2000" b="0" i="1" smtClean="0">
                                      <a:latin typeface="Cambria Math" panose="02040503050406030204" pitchFamily="18" charset="0"/>
                                      <a:cs typeface="Times New Roman" panose="02020603050405020304" pitchFamily="18" charset="0"/>
                                    </a:rPr>
                                    <m:t>𝑥</m:t>
                                  </m:r>
                                </m:e>
                                <m:sub>
                                  <m:r>
                                    <a:rPr lang="en-US" altLang="ru-RU" sz="2000" i="1">
                                      <a:latin typeface="Cambria Math" panose="02040503050406030204" pitchFamily="18" charset="0"/>
                                      <a:cs typeface="Times New Roman" panose="02020603050405020304" pitchFamily="18" charset="0"/>
                                    </a:rPr>
                                    <m:t>2</m:t>
                                  </m:r>
                                </m:sub>
                              </m:sSub>
                              <m:r>
                                <a:rPr lang="en-US" altLang="ru-RU" sz="2000" i="1">
                                  <a:latin typeface="Cambria Math" panose="02040503050406030204" pitchFamily="18" charset="0"/>
                                  <a:cs typeface="Times New Roman" panose="02020603050405020304" pitchFamily="18" charset="0"/>
                                </a:rPr>
                                <m:t>−</m:t>
                              </m:r>
                              <m:sSub>
                                <m:sSubPr>
                                  <m:ctrlPr>
                                    <a:rPr lang="en-US" altLang="ru-RU" sz="2000" i="1">
                                      <a:latin typeface="Cambria Math" panose="02040503050406030204" pitchFamily="18" charset="0"/>
                                      <a:cs typeface="Times New Roman" panose="02020603050405020304" pitchFamily="18" charset="0"/>
                                    </a:rPr>
                                  </m:ctrlPr>
                                </m:sSubPr>
                                <m:e>
                                  <m:r>
                                    <a:rPr lang="en-US" altLang="ru-RU" sz="2000" b="0" i="1" smtClean="0">
                                      <a:latin typeface="Cambria Math" panose="02040503050406030204" pitchFamily="18" charset="0"/>
                                      <a:cs typeface="Times New Roman" panose="02020603050405020304" pitchFamily="18" charset="0"/>
                                    </a:rPr>
                                    <m:t>𝑥</m:t>
                                  </m:r>
                                </m:e>
                                <m:sub>
                                  <m:r>
                                    <a:rPr lang="en-US" altLang="ru-RU" sz="2000" i="1">
                                      <a:latin typeface="Cambria Math" panose="02040503050406030204" pitchFamily="18" charset="0"/>
                                      <a:cs typeface="Times New Roman" panose="02020603050405020304" pitchFamily="18" charset="0"/>
                                    </a:rPr>
                                    <m:t>1</m:t>
                                  </m:r>
                                </m:sub>
                              </m:sSub>
                            </m:e>
                          </m:d>
                        </m:e>
                        <m:sup>
                          <m:r>
                            <a:rPr lang="ru-RU" altLang="ru-RU" sz="2000" i="1">
                              <a:latin typeface="Cambria Math" panose="02040503050406030204" pitchFamily="18" charset="0"/>
                              <a:cs typeface="Times New Roman" panose="02020603050405020304" pitchFamily="18" charset="0"/>
                            </a:rPr>
                            <m:t>2</m:t>
                          </m:r>
                        </m:sup>
                      </m:sSup>
                      <m:r>
                        <a:rPr lang="en-US" altLang="ru-RU" sz="2000" b="0" i="1" smtClean="0">
                          <a:latin typeface="Cambria Math" panose="02040503050406030204" pitchFamily="18" charset="0"/>
                          <a:cs typeface="Times New Roman" panose="02020603050405020304" pitchFamily="18" charset="0"/>
                        </a:rPr>
                        <m:t>+</m:t>
                      </m:r>
                      <m:sSup>
                        <m:sSupPr>
                          <m:ctrlPr>
                            <a:rPr lang="en-US" altLang="ru-RU" sz="2000" i="1">
                              <a:latin typeface="Cambria Math" panose="02040503050406030204" pitchFamily="18" charset="0"/>
                              <a:cs typeface="Times New Roman" panose="02020603050405020304" pitchFamily="18" charset="0"/>
                            </a:rPr>
                          </m:ctrlPr>
                        </m:sSupPr>
                        <m:e>
                          <m:d>
                            <m:dPr>
                              <m:ctrlPr>
                                <a:rPr lang="ru-RU" altLang="ru-RU" sz="2000" i="1">
                                  <a:latin typeface="Cambria Math" panose="02040503050406030204" pitchFamily="18" charset="0"/>
                                  <a:cs typeface="Times New Roman" panose="02020603050405020304" pitchFamily="18" charset="0"/>
                                </a:rPr>
                              </m:ctrlPr>
                            </m:dPr>
                            <m:e>
                              <m:sSub>
                                <m:sSubPr>
                                  <m:ctrlPr>
                                    <a:rPr lang="en-US" altLang="ru-RU" sz="2000" i="1">
                                      <a:latin typeface="Cambria Math" panose="02040503050406030204" pitchFamily="18" charset="0"/>
                                      <a:cs typeface="Times New Roman" panose="02020603050405020304" pitchFamily="18" charset="0"/>
                                    </a:rPr>
                                  </m:ctrlPr>
                                </m:sSubPr>
                                <m:e>
                                  <m:r>
                                    <a:rPr lang="en-US" altLang="ru-RU" sz="2000" b="0" i="1" smtClean="0">
                                      <a:latin typeface="Cambria Math" panose="02040503050406030204" pitchFamily="18" charset="0"/>
                                      <a:cs typeface="Times New Roman" panose="02020603050405020304" pitchFamily="18" charset="0"/>
                                    </a:rPr>
                                    <m:t>𝑦</m:t>
                                  </m:r>
                                </m:e>
                                <m:sub>
                                  <m:r>
                                    <a:rPr lang="en-US" altLang="ru-RU" sz="2000" i="1">
                                      <a:latin typeface="Cambria Math" panose="02040503050406030204" pitchFamily="18" charset="0"/>
                                      <a:cs typeface="Times New Roman" panose="02020603050405020304" pitchFamily="18" charset="0"/>
                                    </a:rPr>
                                    <m:t>2</m:t>
                                  </m:r>
                                </m:sub>
                              </m:sSub>
                              <m:r>
                                <a:rPr lang="en-US" altLang="ru-RU" sz="2000" i="1">
                                  <a:latin typeface="Cambria Math" panose="02040503050406030204" pitchFamily="18" charset="0"/>
                                  <a:cs typeface="Times New Roman" panose="02020603050405020304" pitchFamily="18" charset="0"/>
                                </a:rPr>
                                <m:t>−</m:t>
                              </m:r>
                              <m:sSub>
                                <m:sSubPr>
                                  <m:ctrlPr>
                                    <a:rPr lang="en-US" altLang="ru-RU" sz="2000" i="1">
                                      <a:latin typeface="Cambria Math" panose="02040503050406030204" pitchFamily="18" charset="0"/>
                                      <a:cs typeface="Times New Roman" panose="02020603050405020304" pitchFamily="18" charset="0"/>
                                    </a:rPr>
                                  </m:ctrlPr>
                                </m:sSubPr>
                                <m:e>
                                  <m:r>
                                    <a:rPr lang="en-US" altLang="ru-RU" sz="2000" b="0" i="1" smtClean="0">
                                      <a:latin typeface="Cambria Math" panose="02040503050406030204" pitchFamily="18" charset="0"/>
                                      <a:cs typeface="Times New Roman" panose="02020603050405020304" pitchFamily="18" charset="0"/>
                                    </a:rPr>
                                    <m:t>𝑦</m:t>
                                  </m:r>
                                </m:e>
                                <m:sub>
                                  <m:r>
                                    <a:rPr lang="en-US" altLang="ru-RU" sz="2000" i="1">
                                      <a:latin typeface="Cambria Math" panose="02040503050406030204" pitchFamily="18" charset="0"/>
                                      <a:cs typeface="Times New Roman" panose="02020603050405020304" pitchFamily="18" charset="0"/>
                                    </a:rPr>
                                    <m:t>1</m:t>
                                  </m:r>
                                </m:sub>
                              </m:sSub>
                            </m:e>
                          </m:d>
                        </m:e>
                        <m:sup>
                          <m:r>
                            <a:rPr lang="ru-RU" altLang="ru-RU" sz="2000" i="1">
                              <a:latin typeface="Cambria Math" panose="02040503050406030204" pitchFamily="18" charset="0"/>
                              <a:cs typeface="Times New Roman" panose="02020603050405020304" pitchFamily="18" charset="0"/>
                            </a:rPr>
                            <m:t>2</m:t>
                          </m:r>
                        </m:sup>
                      </m:sSup>
                      <m:r>
                        <a:rPr lang="ru-RU" altLang="ru-RU" sz="2000" b="0" i="0" smtClean="0">
                          <a:latin typeface="Cambria Math" panose="02040503050406030204" pitchFamily="18" charset="0"/>
                          <a:cs typeface="Times New Roman" panose="02020603050405020304" pitchFamily="18" charset="0"/>
                        </a:rPr>
                        <m:t>−</m:t>
                      </m:r>
                      <m:f>
                        <m:fPr>
                          <m:ctrlPr>
                            <a:rPr lang="en-US" altLang="ru-RU" sz="2000" i="1">
                              <a:latin typeface="Cambria Math" panose="02040503050406030204" pitchFamily="18" charset="0"/>
                              <a:cs typeface="Times New Roman" panose="02020603050405020304" pitchFamily="18" charset="0"/>
                            </a:rPr>
                          </m:ctrlPr>
                        </m:fPr>
                        <m:num>
                          <m:sSup>
                            <m:sSupPr>
                              <m:ctrlPr>
                                <a:rPr lang="en-US" altLang="ru-RU" sz="2000" i="1">
                                  <a:latin typeface="Cambria Math" panose="02040503050406030204" pitchFamily="18" charset="0"/>
                                  <a:cs typeface="Times New Roman" panose="02020603050405020304" pitchFamily="18" charset="0"/>
                                </a:rPr>
                              </m:ctrlPr>
                            </m:sSupPr>
                            <m:e>
                              <m:d>
                                <m:dPr>
                                  <m:ctrlPr>
                                    <a:rPr lang="ru-RU" altLang="ru-RU" sz="2000" i="1">
                                      <a:latin typeface="Cambria Math" panose="02040503050406030204" pitchFamily="18" charset="0"/>
                                      <a:cs typeface="Times New Roman" panose="02020603050405020304" pitchFamily="18" charset="0"/>
                                    </a:rPr>
                                  </m:ctrlPr>
                                </m:dPr>
                                <m:e>
                                  <m:d>
                                    <m:dPr>
                                      <m:ctrlPr>
                                        <a:rPr lang="ru-RU" altLang="ru-RU" sz="2000" i="1">
                                          <a:latin typeface="Cambria Math" panose="02040503050406030204" pitchFamily="18" charset="0"/>
                                          <a:cs typeface="Times New Roman" panose="02020603050405020304" pitchFamily="18" charset="0"/>
                                        </a:rPr>
                                      </m:ctrlPr>
                                    </m:dPr>
                                    <m:e>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𝑥</m:t>
                                          </m:r>
                                        </m:e>
                                        <m:sub>
                                          <m:r>
                                            <a:rPr lang="en-US" altLang="ru-RU" sz="2000" i="1">
                                              <a:latin typeface="Cambria Math" panose="02040503050406030204" pitchFamily="18" charset="0"/>
                                              <a:cs typeface="Times New Roman" panose="02020603050405020304" pitchFamily="18" charset="0"/>
                                            </a:rPr>
                                            <m:t>2</m:t>
                                          </m:r>
                                        </m:sub>
                                      </m:sSub>
                                      <m:r>
                                        <a:rPr lang="en-US" altLang="ru-RU" sz="2000" i="1">
                                          <a:latin typeface="Cambria Math" panose="02040503050406030204" pitchFamily="18" charset="0"/>
                                          <a:cs typeface="Times New Roman" panose="02020603050405020304" pitchFamily="18" charset="0"/>
                                        </a:rPr>
                                        <m:t>−</m:t>
                                      </m:r>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𝑥</m:t>
                                          </m:r>
                                        </m:e>
                                        <m:sub>
                                          <m:r>
                                            <a:rPr lang="en-US" altLang="ru-RU" sz="2000" i="1">
                                              <a:latin typeface="Cambria Math" panose="02040503050406030204" pitchFamily="18" charset="0"/>
                                              <a:cs typeface="Times New Roman" panose="02020603050405020304" pitchFamily="18" charset="0"/>
                                            </a:rPr>
                                            <m:t>1</m:t>
                                          </m:r>
                                        </m:sub>
                                      </m:sSub>
                                    </m:e>
                                  </m:d>
                                  <m:d>
                                    <m:dPr>
                                      <m:ctrlPr>
                                        <a:rPr lang="ru-RU" altLang="ru-RU" sz="2000" i="1">
                                          <a:latin typeface="Cambria Math" panose="02040503050406030204" pitchFamily="18" charset="0"/>
                                          <a:cs typeface="Times New Roman" panose="02020603050405020304" pitchFamily="18" charset="0"/>
                                        </a:rPr>
                                      </m:ctrlPr>
                                    </m:dPr>
                                    <m:e>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𝑎</m:t>
                                          </m:r>
                                        </m:e>
                                        <m:sub>
                                          <m:r>
                                            <a:rPr lang="en-US" altLang="ru-RU" sz="2000" i="1">
                                              <a:latin typeface="Cambria Math" panose="02040503050406030204" pitchFamily="18" charset="0"/>
                                              <a:cs typeface="Times New Roman" panose="02020603050405020304" pitchFamily="18" charset="0"/>
                                            </a:rPr>
                                            <m:t>2</m:t>
                                          </m:r>
                                        </m:sub>
                                      </m:sSub>
                                      <m:r>
                                        <a:rPr lang="en-US" altLang="ru-RU" sz="2000" i="1">
                                          <a:latin typeface="Cambria Math" panose="02040503050406030204" pitchFamily="18" charset="0"/>
                                          <a:cs typeface="Times New Roman" panose="02020603050405020304" pitchFamily="18" charset="0"/>
                                        </a:rPr>
                                        <m:t>−</m:t>
                                      </m:r>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𝑎</m:t>
                                          </m:r>
                                        </m:e>
                                        <m:sub>
                                          <m:r>
                                            <a:rPr lang="en-US" altLang="ru-RU" sz="2000" i="1">
                                              <a:latin typeface="Cambria Math" panose="02040503050406030204" pitchFamily="18" charset="0"/>
                                              <a:cs typeface="Times New Roman" panose="02020603050405020304" pitchFamily="18" charset="0"/>
                                            </a:rPr>
                                            <m:t>1</m:t>
                                          </m:r>
                                        </m:sub>
                                      </m:sSub>
                                    </m:e>
                                  </m:d>
                                  <m:r>
                                    <a:rPr lang="en-US" altLang="ru-RU" sz="2000" i="1">
                                      <a:latin typeface="Cambria Math" panose="02040503050406030204" pitchFamily="18" charset="0"/>
                                      <a:cs typeface="Times New Roman" panose="02020603050405020304" pitchFamily="18" charset="0"/>
                                    </a:rPr>
                                    <m:t>+</m:t>
                                  </m:r>
                                  <m:d>
                                    <m:dPr>
                                      <m:ctrlPr>
                                        <a:rPr lang="ru-RU" altLang="ru-RU" sz="2000" i="1">
                                          <a:latin typeface="Cambria Math" panose="02040503050406030204" pitchFamily="18" charset="0"/>
                                          <a:cs typeface="Times New Roman" panose="02020603050405020304" pitchFamily="18" charset="0"/>
                                        </a:rPr>
                                      </m:ctrlPr>
                                    </m:dPr>
                                    <m:e>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𝑦</m:t>
                                          </m:r>
                                        </m:e>
                                        <m:sub>
                                          <m:r>
                                            <a:rPr lang="en-US" altLang="ru-RU" sz="2000" i="1">
                                              <a:latin typeface="Cambria Math" panose="02040503050406030204" pitchFamily="18" charset="0"/>
                                              <a:cs typeface="Times New Roman" panose="02020603050405020304" pitchFamily="18" charset="0"/>
                                            </a:rPr>
                                            <m:t>2</m:t>
                                          </m:r>
                                        </m:sub>
                                      </m:sSub>
                                      <m:r>
                                        <a:rPr lang="en-US" altLang="ru-RU" sz="2000" i="1">
                                          <a:latin typeface="Cambria Math" panose="02040503050406030204" pitchFamily="18" charset="0"/>
                                          <a:cs typeface="Times New Roman" panose="02020603050405020304" pitchFamily="18" charset="0"/>
                                        </a:rPr>
                                        <m:t>−</m:t>
                                      </m:r>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𝑦</m:t>
                                          </m:r>
                                        </m:e>
                                        <m:sub>
                                          <m:r>
                                            <a:rPr lang="en-US" altLang="ru-RU" sz="2000" i="1">
                                              <a:latin typeface="Cambria Math" panose="02040503050406030204" pitchFamily="18" charset="0"/>
                                              <a:cs typeface="Times New Roman" panose="02020603050405020304" pitchFamily="18" charset="0"/>
                                            </a:rPr>
                                            <m:t>1</m:t>
                                          </m:r>
                                        </m:sub>
                                      </m:sSub>
                                    </m:e>
                                  </m:d>
                                  <m:d>
                                    <m:dPr>
                                      <m:ctrlPr>
                                        <a:rPr lang="ru-RU" altLang="ru-RU" sz="2000" i="1">
                                          <a:latin typeface="Cambria Math" panose="02040503050406030204" pitchFamily="18" charset="0"/>
                                          <a:cs typeface="Times New Roman" panose="02020603050405020304" pitchFamily="18" charset="0"/>
                                        </a:rPr>
                                      </m:ctrlPr>
                                    </m:dPr>
                                    <m:e>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𝑏</m:t>
                                          </m:r>
                                        </m:e>
                                        <m:sub>
                                          <m:r>
                                            <a:rPr lang="en-US" altLang="ru-RU" sz="2000" i="1">
                                              <a:latin typeface="Cambria Math" panose="02040503050406030204" pitchFamily="18" charset="0"/>
                                              <a:cs typeface="Times New Roman" panose="02020603050405020304" pitchFamily="18" charset="0"/>
                                            </a:rPr>
                                            <m:t>2</m:t>
                                          </m:r>
                                        </m:sub>
                                      </m:sSub>
                                      <m:r>
                                        <a:rPr lang="en-US" altLang="ru-RU" sz="2000" i="1">
                                          <a:latin typeface="Cambria Math" panose="02040503050406030204" pitchFamily="18" charset="0"/>
                                          <a:cs typeface="Times New Roman" panose="02020603050405020304" pitchFamily="18" charset="0"/>
                                        </a:rPr>
                                        <m:t>−</m:t>
                                      </m:r>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𝑏</m:t>
                                          </m:r>
                                        </m:e>
                                        <m:sub>
                                          <m:r>
                                            <a:rPr lang="en-US" altLang="ru-RU" sz="2000" i="1">
                                              <a:latin typeface="Cambria Math" panose="02040503050406030204" pitchFamily="18" charset="0"/>
                                              <a:cs typeface="Times New Roman" panose="02020603050405020304" pitchFamily="18" charset="0"/>
                                            </a:rPr>
                                            <m:t>1</m:t>
                                          </m:r>
                                        </m:sub>
                                      </m:sSub>
                                    </m:e>
                                  </m:d>
                                </m:e>
                              </m:d>
                            </m:e>
                            <m:sup>
                              <m:r>
                                <a:rPr lang="ru-RU" altLang="ru-RU" sz="2000" i="1">
                                  <a:latin typeface="Cambria Math" panose="02040503050406030204" pitchFamily="18" charset="0"/>
                                  <a:cs typeface="Times New Roman" panose="02020603050405020304" pitchFamily="18" charset="0"/>
                                </a:rPr>
                                <m:t>2</m:t>
                              </m:r>
                            </m:sup>
                          </m:sSup>
                        </m:num>
                        <m:den>
                          <m:sSup>
                            <m:sSupPr>
                              <m:ctrlPr>
                                <a:rPr lang="en-US" altLang="ru-RU" sz="2000" i="1">
                                  <a:latin typeface="Cambria Math" panose="02040503050406030204" pitchFamily="18" charset="0"/>
                                  <a:cs typeface="Times New Roman" panose="02020603050405020304" pitchFamily="18" charset="0"/>
                                </a:rPr>
                              </m:ctrlPr>
                            </m:sSupPr>
                            <m:e>
                              <m:d>
                                <m:dPr>
                                  <m:ctrlPr>
                                    <a:rPr lang="ru-RU" altLang="ru-RU" sz="2000" i="1">
                                      <a:latin typeface="Cambria Math" panose="02040503050406030204" pitchFamily="18" charset="0"/>
                                      <a:cs typeface="Times New Roman" panose="02020603050405020304" pitchFamily="18" charset="0"/>
                                    </a:rPr>
                                  </m:ctrlPr>
                                </m:dPr>
                                <m:e>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𝑎</m:t>
                                      </m:r>
                                    </m:e>
                                    <m:sub>
                                      <m:r>
                                        <a:rPr lang="en-US" altLang="ru-RU" sz="2000" i="1">
                                          <a:latin typeface="Cambria Math" panose="02040503050406030204" pitchFamily="18" charset="0"/>
                                          <a:cs typeface="Times New Roman" panose="02020603050405020304" pitchFamily="18" charset="0"/>
                                        </a:rPr>
                                        <m:t>2</m:t>
                                      </m:r>
                                    </m:sub>
                                  </m:sSub>
                                  <m:r>
                                    <a:rPr lang="en-US" altLang="ru-RU" sz="2000" i="1">
                                      <a:latin typeface="Cambria Math" panose="02040503050406030204" pitchFamily="18" charset="0"/>
                                      <a:cs typeface="Times New Roman" panose="02020603050405020304" pitchFamily="18" charset="0"/>
                                    </a:rPr>
                                    <m:t>−</m:t>
                                  </m:r>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𝑎</m:t>
                                      </m:r>
                                    </m:e>
                                    <m:sub>
                                      <m:r>
                                        <a:rPr lang="en-US" altLang="ru-RU" sz="2000" i="1">
                                          <a:latin typeface="Cambria Math" panose="02040503050406030204" pitchFamily="18" charset="0"/>
                                          <a:cs typeface="Times New Roman" panose="02020603050405020304" pitchFamily="18" charset="0"/>
                                        </a:rPr>
                                        <m:t>1</m:t>
                                      </m:r>
                                    </m:sub>
                                  </m:sSub>
                                </m:e>
                              </m:d>
                            </m:e>
                            <m:sup>
                              <m:r>
                                <a:rPr lang="ru-RU" altLang="ru-RU" sz="2000" i="1">
                                  <a:latin typeface="Cambria Math" panose="02040503050406030204" pitchFamily="18" charset="0"/>
                                  <a:cs typeface="Times New Roman" panose="02020603050405020304" pitchFamily="18" charset="0"/>
                                </a:rPr>
                                <m:t>2</m:t>
                              </m:r>
                            </m:sup>
                          </m:sSup>
                          <m:r>
                            <a:rPr lang="en-US" altLang="ru-RU" sz="2000" i="1">
                              <a:latin typeface="Cambria Math" panose="02040503050406030204" pitchFamily="18" charset="0"/>
                              <a:cs typeface="Times New Roman" panose="02020603050405020304" pitchFamily="18" charset="0"/>
                            </a:rPr>
                            <m:t>+</m:t>
                          </m:r>
                          <m:sSup>
                            <m:sSupPr>
                              <m:ctrlPr>
                                <a:rPr lang="en-US" altLang="ru-RU" sz="2000" i="1">
                                  <a:latin typeface="Cambria Math" panose="02040503050406030204" pitchFamily="18" charset="0"/>
                                  <a:cs typeface="Times New Roman" panose="02020603050405020304" pitchFamily="18" charset="0"/>
                                </a:rPr>
                              </m:ctrlPr>
                            </m:sSupPr>
                            <m:e>
                              <m:d>
                                <m:dPr>
                                  <m:ctrlPr>
                                    <a:rPr lang="ru-RU" altLang="ru-RU" sz="2000" i="1">
                                      <a:latin typeface="Cambria Math" panose="02040503050406030204" pitchFamily="18" charset="0"/>
                                      <a:cs typeface="Times New Roman" panose="02020603050405020304" pitchFamily="18" charset="0"/>
                                    </a:rPr>
                                  </m:ctrlPr>
                                </m:dPr>
                                <m:e>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𝑏</m:t>
                                      </m:r>
                                    </m:e>
                                    <m:sub>
                                      <m:r>
                                        <a:rPr lang="en-US" altLang="ru-RU" sz="2000" i="1">
                                          <a:latin typeface="Cambria Math" panose="02040503050406030204" pitchFamily="18" charset="0"/>
                                          <a:cs typeface="Times New Roman" panose="02020603050405020304" pitchFamily="18" charset="0"/>
                                        </a:rPr>
                                        <m:t>2</m:t>
                                      </m:r>
                                    </m:sub>
                                  </m:sSub>
                                  <m:r>
                                    <a:rPr lang="en-US" altLang="ru-RU" sz="2000" i="1">
                                      <a:latin typeface="Cambria Math" panose="02040503050406030204" pitchFamily="18" charset="0"/>
                                      <a:cs typeface="Times New Roman" panose="02020603050405020304" pitchFamily="18" charset="0"/>
                                    </a:rPr>
                                    <m:t>−</m:t>
                                  </m:r>
                                  <m:sSub>
                                    <m:sSubPr>
                                      <m:ctrlPr>
                                        <a:rPr lang="en-US" altLang="ru-RU" sz="2000" i="1">
                                          <a:latin typeface="Cambria Math" panose="02040503050406030204" pitchFamily="18" charset="0"/>
                                          <a:cs typeface="Times New Roman" panose="02020603050405020304" pitchFamily="18" charset="0"/>
                                        </a:rPr>
                                      </m:ctrlPr>
                                    </m:sSubPr>
                                    <m:e>
                                      <m:r>
                                        <a:rPr lang="en-US" altLang="ru-RU" sz="2000" i="1">
                                          <a:latin typeface="Cambria Math" panose="02040503050406030204" pitchFamily="18" charset="0"/>
                                          <a:cs typeface="Times New Roman" panose="02020603050405020304" pitchFamily="18" charset="0"/>
                                        </a:rPr>
                                        <m:t>𝑏</m:t>
                                      </m:r>
                                    </m:e>
                                    <m:sub>
                                      <m:r>
                                        <a:rPr lang="en-US" altLang="ru-RU" sz="2000" i="1">
                                          <a:latin typeface="Cambria Math" panose="02040503050406030204" pitchFamily="18" charset="0"/>
                                          <a:cs typeface="Times New Roman" panose="02020603050405020304" pitchFamily="18" charset="0"/>
                                        </a:rPr>
                                        <m:t>1</m:t>
                                      </m:r>
                                    </m:sub>
                                  </m:sSub>
                                </m:e>
                              </m:d>
                            </m:e>
                            <m:sup>
                              <m:r>
                                <a:rPr lang="ru-RU" altLang="ru-RU" sz="2000" i="1">
                                  <a:latin typeface="Cambria Math" panose="02040503050406030204" pitchFamily="18" charset="0"/>
                                  <a:cs typeface="Times New Roman" panose="02020603050405020304" pitchFamily="18" charset="0"/>
                                </a:rPr>
                                <m:t>2</m:t>
                              </m:r>
                            </m:sup>
                          </m:sSup>
                        </m:den>
                      </m:f>
                      <m:r>
                        <a:rPr lang="ru-RU" altLang="ru-RU" sz="2000" b="0" i="1" smtClean="0">
                          <a:latin typeface="Cambria Math" panose="02040503050406030204" pitchFamily="18" charset="0"/>
                          <a:cs typeface="Times New Roman" panose="02020603050405020304" pitchFamily="18" charset="0"/>
                        </a:rPr>
                        <m:t>.</m:t>
                      </m:r>
                    </m:oMath>
                  </m:oMathPara>
                </a14:m>
                <a:endParaRPr lang="ru-RU" altLang="ru-RU" sz="2000" dirty="0">
                  <a:cs typeface="Times New Roman" panose="02020603050405020304" pitchFamily="18" charset="0"/>
                </a:endParaRPr>
              </a:p>
              <a:p>
                <a:pPr algn="just">
                  <a:spcBef>
                    <a:spcPts val="0"/>
                  </a:spcBef>
                </a:pPr>
                <a:endParaRPr lang="ru-RU" altLang="ru-RU" sz="2000" dirty="0">
                  <a:cs typeface="Times New Roman" panose="02020603050405020304" pitchFamily="18" charset="0"/>
                </a:endParaRPr>
              </a:p>
              <a:p>
                <a:pPr algn="ctr">
                  <a:spcBef>
                    <a:spcPts val="0"/>
                  </a:spcBef>
                </a:pPr>
                <a:endParaRPr lang="en-US" altLang="ru-RU" sz="2000" dirty="0">
                  <a:cs typeface="Times New Roman" panose="02020603050405020304" pitchFamily="18" charset="0"/>
                </a:endParaRPr>
              </a:p>
            </p:txBody>
          </p:sp>
        </mc:Choice>
        <mc:Fallback>
          <p:sp>
            <p:nvSpPr>
              <p:cNvPr id="491523" name="Text Box 3">
                <a:extLst>
                  <a:ext uri="{FF2B5EF4-FFF2-40B4-BE49-F238E27FC236}">
                    <a16:creationId xmlns:a16="http://schemas.microsoft.com/office/drawing/2014/main" id="{33771B87-2CFA-4AB1-8254-34F79C914AC1}"/>
                  </a:ext>
                </a:extLst>
              </p:cNvPr>
              <p:cNvSpPr txBox="1">
                <a:spLocks noRot="1" noChangeAspect="1" noMove="1" noResize="1" noEditPoints="1" noAdjustHandles="1" noChangeArrowheads="1" noChangeShapeType="1" noTextEdit="1"/>
              </p:cNvSpPr>
              <p:nvPr/>
            </p:nvSpPr>
            <p:spPr bwMode="auto">
              <a:xfrm>
                <a:off x="0" y="116632"/>
                <a:ext cx="9144000" cy="6336606"/>
              </a:xfrm>
              <a:prstGeom prst="rect">
                <a:avLst/>
              </a:prstGeom>
              <a:blipFill>
                <a:blip r:embed="rId3"/>
                <a:stretch>
                  <a:fillRect l="-667" r="-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491524" name="Rectangle 4">
            <a:extLst>
              <a:ext uri="{FF2B5EF4-FFF2-40B4-BE49-F238E27FC236}">
                <a16:creationId xmlns:a16="http://schemas.microsoft.com/office/drawing/2014/main" id="{40E01E05-93CC-434F-8AC8-D735BE87B97D}"/>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91525" name="Rectangle 5">
            <a:extLst>
              <a:ext uri="{FF2B5EF4-FFF2-40B4-BE49-F238E27FC236}">
                <a16:creationId xmlns:a16="http://schemas.microsoft.com/office/drawing/2014/main" id="{EEB4582D-C057-4173-B87D-606359CAE70C}"/>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Tree>
    <p:extLst>
      <p:ext uri="{BB962C8B-B14F-4D97-AF65-F5344CB8AC3E}">
        <p14:creationId xmlns:p14="http://schemas.microsoft.com/office/powerpoint/2010/main" val="3397056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91523" name="Text Box 3">
                <a:extLst>
                  <a:ext uri="{FF2B5EF4-FFF2-40B4-BE49-F238E27FC236}">
                    <a16:creationId xmlns:a16="http://schemas.microsoft.com/office/drawing/2014/main" id="{33771B87-2CFA-4AB1-8254-34F79C914AC1}"/>
                  </a:ext>
                </a:extLst>
              </p:cNvPr>
              <p:cNvSpPr txBox="1">
                <a:spLocks noChangeArrowheads="1"/>
              </p:cNvSpPr>
              <p:nvPr/>
            </p:nvSpPr>
            <p:spPr bwMode="auto">
              <a:xfrm>
                <a:off x="0" y="0"/>
                <a:ext cx="9144000" cy="674396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r>
                  <a:rPr lang="ru-RU" altLang="ru-RU" dirty="0">
                    <a:cs typeface="Times New Roman" panose="02020603050405020304" pitchFamily="18" charset="0"/>
                  </a:rPr>
                  <a:t>	</a:t>
                </a:r>
                <a:r>
                  <a:rPr lang="ru-RU" dirty="0"/>
                  <a:t> В нашем случае </a:t>
                </a:r>
                <a:r>
                  <a:rPr lang="en-US" i="1" dirty="0"/>
                  <a:t>x</a:t>
                </a:r>
                <a:r>
                  <a:rPr lang="ru-RU" baseline="-25000" dirty="0"/>
                  <a:t>1</a:t>
                </a:r>
                <a:r>
                  <a:rPr lang="ru-RU" dirty="0"/>
                  <a:t> = </a:t>
                </a:r>
                <a:r>
                  <a:rPr lang="en-US" i="1" dirty="0"/>
                  <a:t>y</a:t>
                </a:r>
                <a:r>
                  <a:rPr lang="ru-RU" baseline="-25000" dirty="0"/>
                  <a:t>1</a:t>
                </a:r>
                <a:r>
                  <a:rPr lang="ru-RU" dirty="0"/>
                  <a:t> = 0, </a:t>
                </a:r>
                <a:r>
                  <a:rPr lang="en-US" i="1" dirty="0"/>
                  <a:t>x</a:t>
                </a:r>
                <a:r>
                  <a:rPr lang="ru-RU" baseline="-25000" dirty="0"/>
                  <a:t>2</a:t>
                </a:r>
                <a:r>
                  <a:rPr lang="ru-RU" dirty="0"/>
                  <a:t> = 10, </a:t>
                </a:r>
                <a:r>
                  <a:rPr lang="en-US" i="1" dirty="0"/>
                  <a:t>y</a:t>
                </a:r>
                <a:r>
                  <a:rPr lang="ru-RU" baseline="-25000" dirty="0"/>
                  <a:t>2</a:t>
                </a:r>
                <a:r>
                  <a:rPr lang="ru-RU" dirty="0"/>
                  <a:t> = 0, </a:t>
                </a:r>
                <a:r>
                  <a:rPr lang="en-US" i="1" dirty="0"/>
                  <a:t>a</a:t>
                </a:r>
                <a:r>
                  <a:rPr lang="ru-RU" baseline="-25000" dirty="0"/>
                  <a:t>1</a:t>
                </a:r>
                <a:r>
                  <a:rPr lang="ru-RU" dirty="0"/>
                  <a:t> = </a:t>
                </a:r>
                <a14:m>
                  <m:oMath xmlns:m="http://schemas.openxmlformats.org/officeDocument/2006/math">
                    <m:f>
                      <m:fPr>
                        <m:ctrlPr>
                          <a:rPr lang="ru-RU" i="1"/>
                        </m:ctrlPr>
                      </m:fPr>
                      <m:num>
                        <m:r>
                          <a:rPr lang="ru-RU" i="1"/>
                          <m:t>15</m:t>
                        </m:r>
                      </m:num>
                      <m:den>
                        <m:r>
                          <a:rPr lang="ru-RU" i="1"/>
                          <m:t>2</m:t>
                        </m:r>
                      </m:den>
                    </m:f>
                  </m:oMath>
                </a14:m>
                <a:r>
                  <a:rPr lang="ru-RU" dirty="0"/>
                  <a:t>, </a:t>
                </a:r>
                <a:r>
                  <a:rPr lang="en-US" i="1" dirty="0"/>
                  <a:t>b</a:t>
                </a:r>
                <a:r>
                  <a:rPr lang="ru-RU" baseline="-25000" dirty="0"/>
                  <a:t>1</a:t>
                </a:r>
                <a:r>
                  <a:rPr lang="ru-RU" dirty="0"/>
                  <a:t> = </a:t>
                </a:r>
                <a14:m>
                  <m:oMath xmlns:m="http://schemas.openxmlformats.org/officeDocument/2006/math">
                    <m:f>
                      <m:fPr>
                        <m:ctrlPr>
                          <a:rPr lang="ru-RU" i="1"/>
                        </m:ctrlPr>
                      </m:fPr>
                      <m:num>
                        <m:r>
                          <a:rPr lang="ru-RU" i="1"/>
                          <m:t>15</m:t>
                        </m:r>
                        <m:rad>
                          <m:radPr>
                            <m:degHide m:val="on"/>
                            <m:ctrlPr>
                              <a:rPr lang="ru-RU" i="1"/>
                            </m:ctrlPr>
                          </m:radPr>
                          <m:deg/>
                          <m:e>
                            <m:r>
                              <a:rPr lang="ru-RU" i="1"/>
                              <m:t>3</m:t>
                            </m:r>
                          </m:e>
                        </m:rad>
                      </m:num>
                      <m:den>
                        <m:r>
                          <a:rPr lang="ru-RU" i="1"/>
                          <m:t>2</m:t>
                        </m:r>
                      </m:den>
                    </m:f>
                  </m:oMath>
                </a14:m>
                <a:r>
                  <a:rPr lang="ru-RU" dirty="0"/>
                  <a:t>, </a:t>
                </a:r>
                <a:r>
                  <a:rPr lang="en-US" i="1" dirty="0"/>
                  <a:t>a</a:t>
                </a:r>
                <a:r>
                  <a:rPr lang="ru-RU" baseline="-25000" dirty="0"/>
                  <a:t>2</a:t>
                </a:r>
                <a:r>
                  <a:rPr lang="ru-RU" dirty="0"/>
                  <a:t> = </a:t>
                </a:r>
                <a14:m>
                  <m:oMath xmlns:m="http://schemas.openxmlformats.org/officeDocument/2006/math">
                    <m:r>
                      <a:rPr lang="ru-RU" i="1"/>
                      <m:t>−</m:t>
                    </m:r>
                    <m:r>
                      <a:rPr lang="ru-RU"/>
                      <m:t>10</m:t>
                    </m:r>
                    <m:rad>
                      <m:radPr>
                        <m:degHide m:val="on"/>
                        <m:ctrlPr>
                          <a:rPr lang="ru-RU" i="1"/>
                        </m:ctrlPr>
                      </m:radPr>
                      <m:deg/>
                      <m:e>
                        <m:r>
                          <a:rPr lang="ru-RU" i="1"/>
                          <m:t>3</m:t>
                        </m:r>
                      </m:e>
                    </m:rad>
                  </m:oMath>
                </a14:m>
                <a:r>
                  <a:rPr lang="ru-RU" dirty="0"/>
                  <a:t>, </a:t>
                </a:r>
                <a:r>
                  <a:rPr lang="en-US" i="1" dirty="0"/>
                  <a:t>b</a:t>
                </a:r>
                <a:r>
                  <a:rPr lang="ru-RU" baseline="-25000" dirty="0"/>
                  <a:t>2</a:t>
                </a:r>
                <a:r>
                  <a:rPr lang="ru-RU" dirty="0"/>
                  <a:t> = 10. Подставляя эти значения в найденные выражения получим, что наименьшее значение квадрата расстояния между кораблями принимается в случае, если </a:t>
                </a:r>
              </a:p>
              <a:p>
                <a14:m>
                  <m:oMathPara xmlns:m="http://schemas.openxmlformats.org/officeDocument/2006/math">
                    <m:oMathParaPr>
                      <m:jc m:val="centerGroup"/>
                    </m:oMathParaPr>
                    <m:oMath xmlns:m="http://schemas.openxmlformats.org/officeDocument/2006/math">
                      <m:r>
                        <a:rPr lang="en-US" i="1"/>
                        <m:t>𝑡</m:t>
                      </m:r>
                      <m:r>
                        <a:rPr lang="en-US" i="1"/>
                        <m:t>=</m:t>
                      </m:r>
                      <m:f>
                        <m:fPr>
                          <m:ctrlPr>
                            <a:rPr lang="ru-RU" i="1"/>
                          </m:ctrlPr>
                        </m:fPr>
                        <m:num>
                          <m:r>
                            <a:rPr lang="en-US" i="1"/>
                            <m:t>10</m:t>
                          </m:r>
                          <m:r>
                            <a:rPr lang="ru-RU" i="1"/>
                            <m:t>(10</m:t>
                          </m:r>
                          <m:rad>
                            <m:radPr>
                              <m:degHide m:val="on"/>
                              <m:ctrlPr>
                                <a:rPr lang="ru-RU" i="1"/>
                              </m:ctrlPr>
                            </m:radPr>
                            <m:deg/>
                            <m:e>
                              <m:r>
                                <a:rPr lang="ru-RU" i="1"/>
                                <m:t>3</m:t>
                              </m:r>
                            </m:e>
                          </m:rad>
                          <m:r>
                            <a:rPr lang="ru-RU" i="1"/>
                            <m:t>+</m:t>
                          </m:r>
                          <m:f>
                            <m:fPr>
                              <m:ctrlPr>
                                <a:rPr lang="ru-RU" i="1"/>
                              </m:ctrlPr>
                            </m:fPr>
                            <m:num>
                              <m:r>
                                <a:rPr lang="ru-RU" i="1"/>
                                <m:t>15</m:t>
                              </m:r>
                            </m:num>
                            <m:den>
                              <m:r>
                                <a:rPr lang="ru-RU" i="1"/>
                                <m:t>2</m:t>
                              </m:r>
                            </m:den>
                          </m:f>
                          <m:r>
                            <a:rPr lang="ru-RU" i="1"/>
                            <m:t>)</m:t>
                          </m:r>
                        </m:num>
                        <m:den>
                          <m:sSup>
                            <m:sSupPr>
                              <m:ctrlPr>
                                <a:rPr lang="ru-RU" i="1"/>
                              </m:ctrlPr>
                            </m:sSupPr>
                            <m:e>
                              <m:d>
                                <m:dPr>
                                  <m:ctrlPr>
                                    <a:rPr lang="ru-RU" i="1"/>
                                  </m:ctrlPr>
                                </m:dPr>
                                <m:e>
                                  <m:r>
                                    <a:rPr lang="ru-RU" i="1"/>
                                    <m:t>10</m:t>
                                  </m:r>
                                  <m:rad>
                                    <m:radPr>
                                      <m:degHide m:val="on"/>
                                      <m:ctrlPr>
                                        <a:rPr lang="ru-RU" i="1"/>
                                      </m:ctrlPr>
                                    </m:radPr>
                                    <m:deg/>
                                    <m:e>
                                      <m:r>
                                        <a:rPr lang="ru-RU" i="1"/>
                                        <m:t>3</m:t>
                                      </m:r>
                                    </m:e>
                                  </m:rad>
                                  <m:r>
                                    <a:rPr lang="ru-RU" i="1"/>
                                    <m:t>+</m:t>
                                  </m:r>
                                  <m:f>
                                    <m:fPr>
                                      <m:ctrlPr>
                                        <a:rPr lang="ru-RU" i="1"/>
                                      </m:ctrlPr>
                                    </m:fPr>
                                    <m:num>
                                      <m:r>
                                        <a:rPr lang="ru-RU" i="1"/>
                                        <m:t>15</m:t>
                                      </m:r>
                                    </m:num>
                                    <m:den>
                                      <m:r>
                                        <a:rPr lang="ru-RU" i="1"/>
                                        <m:t>2</m:t>
                                      </m:r>
                                    </m:den>
                                  </m:f>
                                </m:e>
                              </m:d>
                            </m:e>
                            <m:sup>
                              <m:r>
                                <a:rPr lang="ru-RU" i="1"/>
                                <m:t>2</m:t>
                              </m:r>
                            </m:sup>
                          </m:sSup>
                          <m:r>
                            <a:rPr lang="ru-RU" i="1"/>
                            <m:t>+</m:t>
                          </m:r>
                          <m:sSup>
                            <m:sSupPr>
                              <m:ctrlPr>
                                <a:rPr lang="ru-RU" i="1"/>
                              </m:ctrlPr>
                            </m:sSupPr>
                            <m:e>
                              <m:d>
                                <m:dPr>
                                  <m:ctrlPr>
                                    <a:rPr lang="ru-RU" i="1"/>
                                  </m:ctrlPr>
                                </m:dPr>
                                <m:e>
                                  <m:r>
                                    <a:rPr lang="ru-RU" i="1"/>
                                    <m:t>10−</m:t>
                                  </m:r>
                                  <m:f>
                                    <m:fPr>
                                      <m:ctrlPr>
                                        <a:rPr lang="ru-RU" i="1"/>
                                      </m:ctrlPr>
                                    </m:fPr>
                                    <m:num>
                                      <m:r>
                                        <a:rPr lang="ru-RU" i="1"/>
                                        <m:t>15</m:t>
                                      </m:r>
                                      <m:rad>
                                        <m:radPr>
                                          <m:degHide m:val="on"/>
                                          <m:ctrlPr>
                                            <a:rPr lang="ru-RU" i="1"/>
                                          </m:ctrlPr>
                                        </m:radPr>
                                        <m:deg/>
                                        <m:e>
                                          <m:r>
                                            <a:rPr lang="ru-RU" i="1"/>
                                            <m:t>3</m:t>
                                          </m:r>
                                        </m:e>
                                      </m:rad>
                                    </m:num>
                                    <m:den>
                                      <m:r>
                                        <a:rPr lang="ru-RU" i="1"/>
                                        <m:t>2</m:t>
                                      </m:r>
                                    </m:den>
                                  </m:f>
                                </m:e>
                              </m:d>
                            </m:e>
                            <m:sup>
                              <m:r>
                                <a:rPr lang="ru-RU" i="1"/>
                                <m:t>2</m:t>
                              </m:r>
                            </m:sup>
                          </m:sSup>
                        </m:den>
                      </m:f>
                      <m:r>
                        <a:rPr lang="ru-RU" i="1"/>
                        <m:t>=</m:t>
                      </m:r>
                      <m:f>
                        <m:fPr>
                          <m:ctrlPr>
                            <a:rPr lang="ru-RU" i="1"/>
                          </m:ctrlPr>
                        </m:fPr>
                        <m:num>
                          <m:r>
                            <a:rPr lang="en-US" i="1"/>
                            <m:t>4</m:t>
                          </m:r>
                          <m:rad>
                            <m:radPr>
                              <m:degHide m:val="on"/>
                              <m:ctrlPr>
                                <a:rPr lang="ru-RU" i="1"/>
                              </m:ctrlPr>
                            </m:radPr>
                            <m:deg/>
                            <m:e>
                              <m:r>
                                <a:rPr lang="ru-RU" i="1"/>
                                <m:t>3</m:t>
                              </m:r>
                            </m:e>
                          </m:rad>
                          <m:r>
                            <a:rPr lang="ru-RU" i="1"/>
                            <m:t>+3</m:t>
                          </m:r>
                        </m:num>
                        <m:den>
                          <m:r>
                            <a:rPr lang="en-US" i="1"/>
                            <m:t>25</m:t>
                          </m:r>
                        </m:den>
                      </m:f>
                      <m:r>
                        <a:rPr lang="en-US" i="1"/>
                        <m:t>≈0,397 (</m:t>
                      </m:r>
                      <m:r>
                        <a:rPr lang="ru-RU" i="1"/>
                        <m:t>ч)</m:t>
                      </m:r>
                    </m:oMath>
                  </m:oMathPara>
                </a14:m>
                <a:endParaRPr lang="ru-RU" dirty="0"/>
              </a:p>
              <a:p>
                <a:r>
                  <a:rPr lang="ru-RU" dirty="0"/>
                  <a:t>Это значение равно</a:t>
                </a:r>
              </a:p>
              <a:p>
                <a14:m>
                  <m:oMathPara xmlns:m="http://schemas.openxmlformats.org/officeDocument/2006/math">
                    <m:oMathParaPr>
                      <m:jc m:val="centerGroup"/>
                    </m:oMathParaPr>
                    <m:oMath xmlns:m="http://schemas.openxmlformats.org/officeDocument/2006/math">
                      <m:r>
                        <a:rPr lang="ru-RU" i="1"/>
                        <m:t>100−</m:t>
                      </m:r>
                      <m:f>
                        <m:fPr>
                          <m:ctrlPr>
                            <a:rPr lang="ru-RU" i="1"/>
                          </m:ctrlPr>
                        </m:fPr>
                        <m:num>
                          <m:r>
                            <a:rPr lang="en-US" i="1"/>
                            <m:t>10</m:t>
                          </m:r>
                          <m:r>
                            <a:rPr lang="ru-RU" i="1"/>
                            <m:t>0</m:t>
                          </m:r>
                          <m:sSup>
                            <m:sSupPr>
                              <m:ctrlPr>
                                <a:rPr lang="ru-RU" i="1"/>
                              </m:ctrlPr>
                            </m:sSupPr>
                            <m:e>
                              <m:d>
                                <m:dPr>
                                  <m:ctrlPr>
                                    <a:rPr lang="ru-RU" i="1"/>
                                  </m:ctrlPr>
                                </m:dPr>
                                <m:e>
                                  <m:r>
                                    <a:rPr lang="ru-RU" i="1"/>
                                    <m:t>10</m:t>
                                  </m:r>
                                  <m:rad>
                                    <m:radPr>
                                      <m:degHide m:val="on"/>
                                      <m:ctrlPr>
                                        <a:rPr lang="ru-RU" i="1"/>
                                      </m:ctrlPr>
                                    </m:radPr>
                                    <m:deg/>
                                    <m:e>
                                      <m:r>
                                        <a:rPr lang="ru-RU" i="1"/>
                                        <m:t>3</m:t>
                                      </m:r>
                                    </m:e>
                                  </m:rad>
                                  <m:r>
                                    <a:rPr lang="ru-RU" i="1"/>
                                    <m:t>+</m:t>
                                  </m:r>
                                  <m:f>
                                    <m:fPr>
                                      <m:ctrlPr>
                                        <a:rPr lang="ru-RU" i="1"/>
                                      </m:ctrlPr>
                                    </m:fPr>
                                    <m:num>
                                      <m:r>
                                        <a:rPr lang="ru-RU" i="1"/>
                                        <m:t>15</m:t>
                                      </m:r>
                                    </m:num>
                                    <m:den>
                                      <m:r>
                                        <a:rPr lang="ru-RU" i="1"/>
                                        <m:t>2</m:t>
                                      </m:r>
                                    </m:den>
                                  </m:f>
                                </m:e>
                              </m:d>
                            </m:e>
                            <m:sup>
                              <m:r>
                                <a:rPr lang="ru-RU" i="1"/>
                                <m:t>2</m:t>
                              </m:r>
                            </m:sup>
                          </m:sSup>
                        </m:num>
                        <m:den>
                          <m:sSup>
                            <m:sSupPr>
                              <m:ctrlPr>
                                <a:rPr lang="ru-RU" i="1"/>
                              </m:ctrlPr>
                            </m:sSupPr>
                            <m:e>
                              <m:d>
                                <m:dPr>
                                  <m:ctrlPr>
                                    <a:rPr lang="ru-RU" i="1"/>
                                  </m:ctrlPr>
                                </m:dPr>
                                <m:e>
                                  <m:r>
                                    <a:rPr lang="ru-RU" i="1"/>
                                    <m:t>10</m:t>
                                  </m:r>
                                  <m:rad>
                                    <m:radPr>
                                      <m:degHide m:val="on"/>
                                      <m:ctrlPr>
                                        <a:rPr lang="ru-RU" i="1"/>
                                      </m:ctrlPr>
                                    </m:radPr>
                                    <m:deg/>
                                    <m:e>
                                      <m:r>
                                        <a:rPr lang="ru-RU" i="1"/>
                                        <m:t>3</m:t>
                                      </m:r>
                                    </m:e>
                                  </m:rad>
                                  <m:r>
                                    <a:rPr lang="ru-RU" i="1"/>
                                    <m:t>+</m:t>
                                  </m:r>
                                  <m:f>
                                    <m:fPr>
                                      <m:ctrlPr>
                                        <a:rPr lang="ru-RU" i="1"/>
                                      </m:ctrlPr>
                                    </m:fPr>
                                    <m:num>
                                      <m:r>
                                        <a:rPr lang="ru-RU" i="1"/>
                                        <m:t>15</m:t>
                                      </m:r>
                                    </m:num>
                                    <m:den>
                                      <m:r>
                                        <a:rPr lang="ru-RU" i="1"/>
                                        <m:t>2</m:t>
                                      </m:r>
                                    </m:den>
                                  </m:f>
                                </m:e>
                              </m:d>
                            </m:e>
                            <m:sup>
                              <m:r>
                                <a:rPr lang="ru-RU" i="1"/>
                                <m:t>2</m:t>
                              </m:r>
                            </m:sup>
                          </m:sSup>
                          <m:r>
                            <a:rPr lang="ru-RU" i="1"/>
                            <m:t>+</m:t>
                          </m:r>
                          <m:sSup>
                            <m:sSupPr>
                              <m:ctrlPr>
                                <a:rPr lang="ru-RU" i="1"/>
                              </m:ctrlPr>
                            </m:sSupPr>
                            <m:e>
                              <m:d>
                                <m:dPr>
                                  <m:ctrlPr>
                                    <a:rPr lang="ru-RU" i="1"/>
                                  </m:ctrlPr>
                                </m:dPr>
                                <m:e>
                                  <m:r>
                                    <a:rPr lang="ru-RU" i="1"/>
                                    <m:t>10−</m:t>
                                  </m:r>
                                  <m:f>
                                    <m:fPr>
                                      <m:ctrlPr>
                                        <a:rPr lang="ru-RU" i="1"/>
                                      </m:ctrlPr>
                                    </m:fPr>
                                    <m:num>
                                      <m:r>
                                        <a:rPr lang="ru-RU" i="1"/>
                                        <m:t>15</m:t>
                                      </m:r>
                                      <m:rad>
                                        <m:radPr>
                                          <m:degHide m:val="on"/>
                                          <m:ctrlPr>
                                            <a:rPr lang="ru-RU" i="1"/>
                                          </m:ctrlPr>
                                        </m:radPr>
                                        <m:deg/>
                                        <m:e>
                                          <m:r>
                                            <a:rPr lang="ru-RU" i="1"/>
                                            <m:t>3</m:t>
                                          </m:r>
                                        </m:e>
                                      </m:rad>
                                    </m:num>
                                    <m:den>
                                      <m:r>
                                        <a:rPr lang="ru-RU" i="1"/>
                                        <m:t>2</m:t>
                                      </m:r>
                                    </m:den>
                                  </m:f>
                                </m:e>
                              </m:d>
                            </m:e>
                            <m:sup>
                              <m:r>
                                <a:rPr lang="ru-RU" i="1"/>
                                <m:t>2</m:t>
                              </m:r>
                            </m:sup>
                          </m:sSup>
                        </m:den>
                      </m:f>
                      <m:r>
                        <a:rPr lang="en-US" i="1"/>
                        <m:t>=100−</m:t>
                      </m:r>
                      <m:sSup>
                        <m:sSupPr>
                          <m:ctrlPr>
                            <a:rPr lang="ru-RU" i="1"/>
                          </m:ctrlPr>
                        </m:sSupPr>
                        <m:e>
                          <m:d>
                            <m:dPr>
                              <m:ctrlPr>
                                <a:rPr lang="ru-RU" i="1"/>
                              </m:ctrlPr>
                            </m:dPr>
                            <m:e>
                              <m:r>
                                <a:rPr lang="ru-RU" i="1"/>
                                <m:t>4</m:t>
                              </m:r>
                              <m:rad>
                                <m:radPr>
                                  <m:degHide m:val="on"/>
                                  <m:ctrlPr>
                                    <a:rPr lang="ru-RU" i="1"/>
                                  </m:ctrlPr>
                                </m:radPr>
                                <m:deg/>
                                <m:e>
                                  <m:r>
                                    <a:rPr lang="ru-RU" i="1"/>
                                    <m:t>3</m:t>
                                  </m:r>
                                </m:e>
                              </m:rad>
                              <m:r>
                                <a:rPr lang="ru-RU" i="1"/>
                                <m:t>+3</m:t>
                              </m:r>
                            </m:e>
                          </m:d>
                        </m:e>
                        <m:sup>
                          <m:r>
                            <a:rPr lang="ru-RU" i="1"/>
                            <m:t>2</m:t>
                          </m:r>
                        </m:sup>
                      </m:sSup>
                      <m:r>
                        <a:rPr lang="en-US" i="1"/>
                        <m:t>≈</m:t>
                      </m:r>
                      <m:r>
                        <a:rPr lang="ru-RU" i="1"/>
                        <m:t>1,43.</m:t>
                      </m:r>
                    </m:oMath>
                  </m:oMathPara>
                </a14:m>
                <a:endParaRPr lang="ru-RU" dirty="0"/>
              </a:p>
              <a:p>
                <a:pPr algn="just"/>
                <a:r>
                  <a:rPr lang="ru-RU" sz="1800" dirty="0">
                    <a:effectLst/>
                    <a:latin typeface="Times New Roman" panose="02020603050405020304" pitchFamily="18" charset="0"/>
                    <a:ea typeface="Calibri" panose="020F0502020204030204" pitchFamily="34" charset="0"/>
                  </a:rPr>
                  <a:t>	</a:t>
                </a:r>
                <a:r>
                  <a:rPr lang="ru-RU" dirty="0">
                    <a:effectLst/>
                    <a:latin typeface="Times New Roman" panose="02020603050405020304" pitchFamily="18" charset="0"/>
                    <a:ea typeface="Calibri" panose="020F0502020204030204" pitchFamily="34" charset="0"/>
                  </a:rPr>
                  <a:t>Искомое наименьшее расстояние между кораблями приближённо равно квадратному корню из 1,43, т. е. приближённо равно 1,2 км. </a:t>
                </a:r>
                <a:r>
                  <a:rPr lang="ru-RU" dirty="0">
                    <a:effectLst/>
                    <a:latin typeface="Times New Roman" panose="02020603050405020304" pitchFamily="18" charset="0"/>
                    <a:ea typeface="Times New Roman" panose="02020603050405020304" pitchFamily="18" charset="0"/>
                  </a:rPr>
                  <a:t>Это совпадает с приближённым значением этого расстояния, найденным с помощью программы </a:t>
                </a:r>
                <a:r>
                  <a:rPr lang="en-US" dirty="0">
                    <a:effectLst/>
                    <a:latin typeface="Times New Roman" panose="02020603050405020304" pitchFamily="18" charset="0"/>
                    <a:ea typeface="Times New Roman" panose="02020603050405020304" pitchFamily="18" charset="0"/>
                  </a:rPr>
                  <a:t>GeoGebra</a:t>
                </a:r>
                <a:r>
                  <a:rPr lang="ru-RU" dirty="0">
                    <a:effectLst/>
                    <a:latin typeface="Times New Roman" panose="02020603050405020304" pitchFamily="18" charset="0"/>
                    <a:ea typeface="Times New Roman" panose="02020603050405020304" pitchFamily="18" charset="0"/>
                  </a:rPr>
                  <a:t>.</a:t>
                </a:r>
                <a:endParaRPr lang="ru-RU" dirty="0"/>
              </a:p>
            </p:txBody>
          </p:sp>
        </mc:Choice>
        <mc:Fallback>
          <p:sp>
            <p:nvSpPr>
              <p:cNvPr id="491523" name="Text Box 3">
                <a:extLst>
                  <a:ext uri="{FF2B5EF4-FFF2-40B4-BE49-F238E27FC236}">
                    <a16:creationId xmlns:a16="http://schemas.microsoft.com/office/drawing/2014/main" id="{33771B87-2CFA-4AB1-8254-34F79C914AC1}"/>
                  </a:ext>
                </a:extLst>
              </p:cNvPr>
              <p:cNvSpPr txBox="1">
                <a:spLocks noRot="1" noChangeAspect="1" noMove="1" noResize="1" noEditPoints="1" noAdjustHandles="1" noChangeArrowheads="1" noChangeShapeType="1" noTextEdit="1"/>
              </p:cNvSpPr>
              <p:nvPr/>
            </p:nvSpPr>
            <p:spPr bwMode="auto">
              <a:xfrm>
                <a:off x="0" y="0"/>
                <a:ext cx="9144000" cy="6743962"/>
              </a:xfrm>
              <a:prstGeom prst="rect">
                <a:avLst/>
              </a:prstGeom>
              <a:blipFill>
                <a:blip r:embed="rId3"/>
                <a:stretch>
                  <a:fillRect l="-1000" r="-1000" b="-117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491524" name="Rectangle 4">
            <a:extLst>
              <a:ext uri="{FF2B5EF4-FFF2-40B4-BE49-F238E27FC236}">
                <a16:creationId xmlns:a16="http://schemas.microsoft.com/office/drawing/2014/main" id="{40E01E05-93CC-434F-8AC8-D735BE87B97D}"/>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91525" name="Rectangle 5">
            <a:extLst>
              <a:ext uri="{FF2B5EF4-FFF2-40B4-BE49-F238E27FC236}">
                <a16:creationId xmlns:a16="http://schemas.microsoft.com/office/drawing/2014/main" id="{EEB4582D-C057-4173-B87D-606359CAE70C}"/>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Tree>
    <p:extLst>
      <p:ext uri="{BB962C8B-B14F-4D97-AF65-F5344CB8AC3E}">
        <p14:creationId xmlns:p14="http://schemas.microsoft.com/office/powerpoint/2010/main" val="6646344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91523" name="Text Box 3">
                <a:extLst>
                  <a:ext uri="{FF2B5EF4-FFF2-40B4-BE49-F238E27FC236}">
                    <a16:creationId xmlns:a16="http://schemas.microsoft.com/office/drawing/2014/main" id="{33771B87-2CFA-4AB1-8254-34F79C914AC1}"/>
                  </a:ext>
                </a:extLst>
              </p:cNvPr>
              <p:cNvSpPr txBox="1">
                <a:spLocks noChangeArrowheads="1"/>
              </p:cNvSpPr>
              <p:nvPr/>
            </p:nvSpPr>
            <p:spPr bwMode="auto">
              <a:xfrm>
                <a:off x="0" y="0"/>
                <a:ext cx="9144000" cy="15696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r>
                  <a:rPr lang="ru-RU" altLang="ru-RU" dirty="0">
                    <a:cs typeface="Times New Roman" panose="02020603050405020304" pitchFamily="18" charset="0"/>
                  </a:rPr>
                  <a:t>	</a:t>
                </a:r>
                <a:r>
                  <a:rPr lang="ru-RU" dirty="0"/>
                  <a:t> 3. Выясним, под каким углом </a:t>
                </a:r>
                <a14:m>
                  <m:oMath xmlns:m="http://schemas.openxmlformats.org/officeDocument/2006/math">
                    <m:r>
                      <m:rPr>
                        <m:sty m:val="p"/>
                      </m:rPr>
                      <a:rPr lang="ru-RU"/>
                      <m:t>φ</m:t>
                    </m:r>
                  </m:oMath>
                </a14:m>
                <a:r>
                  <a:rPr lang="ru-RU" dirty="0"/>
                  <a:t> к направлению </a:t>
                </a:r>
                <a:r>
                  <a:rPr lang="en-US" i="1" dirty="0"/>
                  <a:t>A</a:t>
                </a:r>
                <a:r>
                  <a:rPr lang="ru-RU" baseline="-25000" dirty="0"/>
                  <a:t>2</a:t>
                </a:r>
                <a:r>
                  <a:rPr lang="en-US" i="1" dirty="0"/>
                  <a:t>A</a:t>
                </a:r>
                <a:r>
                  <a:rPr lang="ru-RU" baseline="-25000" dirty="0"/>
                  <a:t>1</a:t>
                </a:r>
                <a:r>
                  <a:rPr lang="ru-RU" dirty="0"/>
                  <a:t> должен идти второй корабль, чтобы, не меняя курса, встретиться с первым кораблём. </a:t>
                </a:r>
              </a:p>
              <a:p>
                <a:r>
                  <a:rPr lang="ru-RU" dirty="0"/>
                  <a:t>	Рассмотрим треугольник </a:t>
                </a:r>
                <a:r>
                  <a:rPr lang="en-US" i="1" dirty="0"/>
                  <a:t>A</a:t>
                </a:r>
                <a:r>
                  <a:rPr lang="ru-RU" baseline="-25000" dirty="0"/>
                  <a:t>1</a:t>
                </a:r>
                <a:r>
                  <a:rPr lang="en-US" i="1" dirty="0"/>
                  <a:t>A</a:t>
                </a:r>
                <a:r>
                  <a:rPr lang="ru-RU" baseline="-25000" dirty="0"/>
                  <a:t>2</a:t>
                </a:r>
                <a:r>
                  <a:rPr lang="en-US" i="1" dirty="0"/>
                  <a:t>K</a:t>
                </a:r>
                <a:r>
                  <a:rPr lang="ru-RU" baseline="-25000" dirty="0"/>
                  <a:t>1</a:t>
                </a:r>
                <a:r>
                  <a:rPr lang="ru-RU" dirty="0"/>
                  <a:t>.</a:t>
                </a:r>
              </a:p>
            </p:txBody>
          </p:sp>
        </mc:Choice>
        <mc:Fallback>
          <p:sp>
            <p:nvSpPr>
              <p:cNvPr id="491523" name="Text Box 3">
                <a:extLst>
                  <a:ext uri="{FF2B5EF4-FFF2-40B4-BE49-F238E27FC236}">
                    <a16:creationId xmlns:a16="http://schemas.microsoft.com/office/drawing/2014/main" id="{33771B87-2CFA-4AB1-8254-34F79C914AC1}"/>
                  </a:ext>
                </a:extLst>
              </p:cNvPr>
              <p:cNvSpPr txBox="1">
                <a:spLocks noRot="1" noChangeAspect="1" noMove="1" noResize="1" noEditPoints="1" noAdjustHandles="1" noChangeArrowheads="1" noChangeShapeType="1" noTextEdit="1"/>
              </p:cNvSpPr>
              <p:nvPr/>
            </p:nvSpPr>
            <p:spPr bwMode="auto">
              <a:xfrm>
                <a:off x="0" y="0"/>
                <a:ext cx="9144000" cy="1569660"/>
              </a:xfrm>
              <a:prstGeom prst="rect">
                <a:avLst/>
              </a:prstGeom>
              <a:blipFill>
                <a:blip r:embed="rId3"/>
                <a:stretch>
                  <a:fillRect l="-1000" t="-3113" r="-267" b="-817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491524" name="Rectangle 4">
            <a:extLst>
              <a:ext uri="{FF2B5EF4-FFF2-40B4-BE49-F238E27FC236}">
                <a16:creationId xmlns:a16="http://schemas.microsoft.com/office/drawing/2014/main" id="{40E01E05-93CC-434F-8AC8-D735BE87B97D}"/>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91525" name="Rectangle 5">
            <a:extLst>
              <a:ext uri="{FF2B5EF4-FFF2-40B4-BE49-F238E27FC236}">
                <a16:creationId xmlns:a16="http://schemas.microsoft.com/office/drawing/2014/main" id="{EEB4582D-C057-4173-B87D-606359CAE70C}"/>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pic>
        <p:nvPicPr>
          <p:cNvPr id="3" name="Рисунок 2">
            <a:extLst>
              <a:ext uri="{FF2B5EF4-FFF2-40B4-BE49-F238E27FC236}">
                <a16:creationId xmlns:a16="http://schemas.microsoft.com/office/drawing/2014/main" id="{720F7BCF-CBD3-5B0D-77DE-2A73514BBA4E}"/>
              </a:ext>
            </a:extLst>
          </p:cNvPr>
          <p:cNvPicPr>
            <a:picLocks noChangeAspect="1"/>
          </p:cNvPicPr>
          <p:nvPr/>
        </p:nvPicPr>
        <p:blipFill>
          <a:blip r:embed="rId4"/>
          <a:stretch>
            <a:fillRect/>
          </a:stretch>
        </p:blipFill>
        <p:spPr>
          <a:xfrm>
            <a:off x="0" y="1569660"/>
            <a:ext cx="3458058" cy="2257740"/>
          </a:xfrm>
          <a:prstGeom prst="rect">
            <a:avLst/>
          </a:prstGeom>
        </p:spPr>
      </p:pic>
      <mc:AlternateContent xmlns:mc="http://schemas.openxmlformats.org/markup-compatibility/2006">
        <mc:Choice xmlns:a14="http://schemas.microsoft.com/office/drawing/2010/main" Requires="a14">
          <p:sp>
            <p:nvSpPr>
              <p:cNvPr id="4" name="Text Box 3">
                <a:extLst>
                  <a:ext uri="{FF2B5EF4-FFF2-40B4-BE49-F238E27FC236}">
                    <a16:creationId xmlns:a16="http://schemas.microsoft.com/office/drawing/2014/main" id="{9413306A-8606-BC55-F81B-3867CDDD073F}"/>
                  </a:ext>
                </a:extLst>
              </p:cNvPr>
              <p:cNvSpPr txBox="1">
                <a:spLocks noChangeArrowheads="1"/>
              </p:cNvSpPr>
              <p:nvPr/>
            </p:nvSpPr>
            <p:spPr bwMode="auto">
              <a:xfrm>
                <a:off x="0" y="3827400"/>
                <a:ext cx="9144000" cy="294074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r>
                  <a:rPr lang="ru-RU" altLang="ru-RU" dirty="0">
                    <a:cs typeface="Times New Roman" panose="02020603050405020304" pitchFamily="18" charset="0"/>
                  </a:rPr>
                  <a:t>	</a:t>
                </a:r>
                <a:r>
                  <a:rPr lang="ru-RU" dirty="0"/>
                  <a:t>Получим равенство</a:t>
                </a:r>
              </a:p>
              <a:p>
                <a14:m>
                  <m:oMathPara xmlns:m="http://schemas.openxmlformats.org/officeDocument/2006/math">
                    <m:oMathParaPr>
                      <m:jc m:val="centerGroup"/>
                    </m:oMathParaPr>
                    <m:oMath xmlns:m="http://schemas.openxmlformats.org/officeDocument/2006/math">
                      <m:f>
                        <m:fPr>
                          <m:ctrlPr>
                            <a:rPr lang="ru-RU" i="1"/>
                          </m:ctrlPr>
                        </m:fPr>
                        <m:num>
                          <m:func>
                            <m:funcPr>
                              <m:ctrlPr>
                                <a:rPr lang="ru-RU" i="1"/>
                              </m:ctrlPr>
                            </m:funcPr>
                            <m:fName>
                              <m:r>
                                <m:rPr>
                                  <m:sty m:val="p"/>
                                </m:rPr>
                                <a:rPr lang="ru-RU"/>
                                <m:t>sin</m:t>
                              </m:r>
                            </m:fName>
                            <m:e>
                              <m:r>
                                <m:rPr>
                                  <m:sty m:val="p"/>
                                </m:rPr>
                                <a:rPr lang="ru-RU"/>
                                <m:t>φ</m:t>
                              </m:r>
                            </m:e>
                          </m:func>
                        </m:num>
                        <m:den>
                          <m:r>
                            <a:rPr lang="ru-RU" i="1"/>
                            <m:t>15</m:t>
                          </m:r>
                          <m:r>
                            <a:rPr lang="ru-RU" i="1"/>
                            <m:t>𝑡</m:t>
                          </m:r>
                        </m:den>
                      </m:f>
                      <m:r>
                        <a:rPr lang="ru-RU" i="1"/>
                        <m:t>=</m:t>
                      </m:r>
                      <m:f>
                        <m:fPr>
                          <m:ctrlPr>
                            <a:rPr lang="ru-RU" i="1"/>
                          </m:ctrlPr>
                        </m:fPr>
                        <m:num>
                          <m:rad>
                            <m:radPr>
                              <m:degHide m:val="on"/>
                              <m:ctrlPr>
                                <a:rPr lang="ru-RU" i="1"/>
                              </m:ctrlPr>
                            </m:radPr>
                            <m:deg/>
                            <m:e>
                              <m:r>
                                <a:rPr lang="ru-RU" i="1"/>
                                <m:t>3</m:t>
                              </m:r>
                            </m:e>
                          </m:rad>
                        </m:num>
                        <m:den>
                          <m:r>
                            <a:rPr lang="ru-RU" i="1"/>
                            <m:t>2∙20</m:t>
                          </m:r>
                          <m:r>
                            <a:rPr lang="ru-RU" i="1"/>
                            <m:t>𝑡</m:t>
                          </m:r>
                        </m:den>
                      </m:f>
                      <m:r>
                        <a:rPr lang="ru-RU" i="1"/>
                        <m:t>.</m:t>
                      </m:r>
                    </m:oMath>
                  </m:oMathPara>
                </a14:m>
                <a:endParaRPr lang="ru-RU" dirty="0"/>
              </a:p>
              <a:p>
                <a:pPr algn="just"/>
                <a:r>
                  <a:rPr lang="ru-RU" dirty="0"/>
                  <a:t>	Следовательно, </a:t>
                </a:r>
                <a14:m>
                  <m:oMath xmlns:m="http://schemas.openxmlformats.org/officeDocument/2006/math">
                    <m:func>
                      <m:funcPr>
                        <m:ctrlPr>
                          <a:rPr lang="ru-RU" i="1"/>
                        </m:ctrlPr>
                      </m:funcPr>
                      <m:fName>
                        <m:r>
                          <m:rPr>
                            <m:sty m:val="p"/>
                          </m:rPr>
                          <a:rPr lang="ru-RU"/>
                          <m:t>sin</m:t>
                        </m:r>
                      </m:fName>
                      <m:e>
                        <m:r>
                          <m:rPr>
                            <m:sty m:val="p"/>
                          </m:rPr>
                          <a:rPr lang="ru-RU"/>
                          <m:t>φ</m:t>
                        </m:r>
                      </m:e>
                    </m:func>
                    <m:r>
                      <a:rPr lang="ru-RU" i="1"/>
                      <m:t>=</m:t>
                    </m:r>
                    <m:f>
                      <m:fPr>
                        <m:ctrlPr>
                          <a:rPr lang="ru-RU" i="1"/>
                        </m:ctrlPr>
                      </m:fPr>
                      <m:num>
                        <m:r>
                          <a:rPr lang="ru-RU" i="1"/>
                          <m:t>3</m:t>
                        </m:r>
                        <m:rad>
                          <m:radPr>
                            <m:degHide m:val="on"/>
                            <m:ctrlPr>
                              <a:rPr lang="ru-RU" i="1"/>
                            </m:ctrlPr>
                          </m:radPr>
                          <m:deg/>
                          <m:e>
                            <m:r>
                              <a:rPr lang="ru-RU" i="1"/>
                              <m:t>3</m:t>
                            </m:r>
                          </m:e>
                        </m:rad>
                      </m:num>
                      <m:den>
                        <m:r>
                          <a:rPr lang="ru-RU" i="1"/>
                          <m:t>8</m:t>
                        </m:r>
                      </m:den>
                    </m:f>
                    <m:r>
                      <a:rPr lang="ru-RU" i="1"/>
                      <m:t>≈0,65</m:t>
                    </m:r>
                  </m:oMath>
                </a14:m>
                <a:r>
                  <a:rPr lang="ru-RU" dirty="0"/>
                  <a:t>. Используя таблицу тригонометрических функций, находим </a:t>
                </a:r>
                <a14:m>
                  <m:oMath xmlns:m="http://schemas.openxmlformats.org/officeDocument/2006/math">
                    <m:r>
                      <m:rPr>
                        <m:sty m:val="p"/>
                      </m:rPr>
                      <a:rPr lang="ru-RU"/>
                      <m:t>φ</m:t>
                    </m:r>
                    <m:r>
                      <a:rPr lang="ru-RU" i="1"/>
                      <m:t>≈40,5°</m:t>
                    </m:r>
                  </m:oMath>
                </a14:m>
                <a:r>
                  <a:rPr lang="ru-RU" dirty="0"/>
                  <a:t>. Это совпадает с приближённым значением угла </a:t>
                </a:r>
                <a14:m>
                  <m:oMath xmlns:m="http://schemas.openxmlformats.org/officeDocument/2006/math">
                    <m:r>
                      <m:rPr>
                        <m:sty m:val="p"/>
                      </m:rPr>
                      <a:rPr lang="ru-RU"/>
                      <m:t>φ</m:t>
                    </m:r>
                  </m:oMath>
                </a14:m>
                <a:r>
                  <a:rPr lang="ru-RU" dirty="0"/>
                  <a:t>, найденным с помощью программы </a:t>
                </a:r>
                <a:r>
                  <a:rPr lang="en-US" dirty="0"/>
                  <a:t>GeoGebra</a:t>
                </a:r>
                <a:r>
                  <a:rPr lang="ru-RU" dirty="0"/>
                  <a:t>.</a:t>
                </a:r>
              </a:p>
            </p:txBody>
          </p:sp>
        </mc:Choice>
        <mc:Fallback>
          <p:sp>
            <p:nvSpPr>
              <p:cNvPr id="4" name="Text Box 3">
                <a:extLst>
                  <a:ext uri="{FF2B5EF4-FFF2-40B4-BE49-F238E27FC236}">
                    <a16:creationId xmlns:a16="http://schemas.microsoft.com/office/drawing/2014/main" id="{9413306A-8606-BC55-F81B-3867CDDD073F}"/>
                  </a:ext>
                </a:extLst>
              </p:cNvPr>
              <p:cNvSpPr txBox="1">
                <a:spLocks noRot="1" noChangeAspect="1" noMove="1" noResize="1" noEditPoints="1" noAdjustHandles="1" noChangeArrowheads="1" noChangeShapeType="1" noTextEdit="1"/>
              </p:cNvSpPr>
              <p:nvPr/>
            </p:nvSpPr>
            <p:spPr bwMode="auto">
              <a:xfrm>
                <a:off x="0" y="3827400"/>
                <a:ext cx="9144000" cy="2940741"/>
              </a:xfrm>
              <a:prstGeom prst="rect">
                <a:avLst/>
              </a:prstGeom>
              <a:blipFill>
                <a:blip r:embed="rId5"/>
                <a:stretch>
                  <a:fillRect l="-1000" t="-1660" r="-1000" b="-394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5" name="Text Box 3">
            <a:extLst>
              <a:ext uri="{FF2B5EF4-FFF2-40B4-BE49-F238E27FC236}">
                <a16:creationId xmlns:a16="http://schemas.microsoft.com/office/drawing/2014/main" id="{9C286E06-C2C3-36F1-A4AA-C034449FE8C8}"/>
              </a:ext>
            </a:extLst>
          </p:cNvPr>
          <p:cNvSpPr txBox="1">
            <a:spLocks noChangeArrowheads="1"/>
          </p:cNvSpPr>
          <p:nvPr/>
        </p:nvSpPr>
        <p:spPr bwMode="auto">
          <a:xfrm>
            <a:off x="3458058" y="1520105"/>
            <a:ext cx="568594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u-RU" altLang="ru-RU" dirty="0">
                <a:cs typeface="Times New Roman" panose="02020603050405020304" pitchFamily="18" charset="0"/>
              </a:rPr>
              <a:t>	</a:t>
            </a:r>
            <a:r>
              <a:rPr lang="ru-RU" dirty="0"/>
              <a:t> За время </a:t>
            </a:r>
            <a:r>
              <a:rPr lang="en-US" i="1" dirty="0"/>
              <a:t>t </a:t>
            </a:r>
            <a:r>
              <a:rPr lang="ru-RU" dirty="0"/>
              <a:t>ч первый корабль пройдёт 15</a:t>
            </a:r>
            <a:r>
              <a:rPr lang="en-US" i="1" dirty="0"/>
              <a:t>t </a:t>
            </a:r>
            <a:r>
              <a:rPr lang="ru-RU" dirty="0"/>
              <a:t>км, </a:t>
            </a:r>
            <a:r>
              <a:rPr lang="en-US" i="1" dirty="0"/>
              <a:t>A</a:t>
            </a:r>
            <a:r>
              <a:rPr lang="ru-RU" baseline="-25000" dirty="0"/>
              <a:t>1</a:t>
            </a:r>
            <a:r>
              <a:rPr lang="en-US" i="1" dirty="0"/>
              <a:t>K</a:t>
            </a:r>
            <a:r>
              <a:rPr lang="ru-RU" i="1" dirty="0"/>
              <a:t> = </a:t>
            </a:r>
            <a:r>
              <a:rPr lang="ru-RU" dirty="0"/>
              <a:t>15</a:t>
            </a:r>
            <a:r>
              <a:rPr lang="en-US" i="1" dirty="0"/>
              <a:t>t</a:t>
            </a:r>
            <a:r>
              <a:rPr lang="ru-RU" dirty="0"/>
              <a:t>. Для того, чтобы второй корабль встретился с первым, нужно, чтобы </a:t>
            </a:r>
            <a:r>
              <a:rPr lang="en-US" i="1" dirty="0"/>
              <a:t>A</a:t>
            </a:r>
            <a:r>
              <a:rPr lang="ru-RU" baseline="-25000" dirty="0"/>
              <a:t>2</a:t>
            </a:r>
            <a:r>
              <a:rPr lang="en-US" i="1" dirty="0"/>
              <a:t>K</a:t>
            </a:r>
            <a:r>
              <a:rPr lang="ru-RU" baseline="-25000" dirty="0"/>
              <a:t>1</a:t>
            </a:r>
            <a:r>
              <a:rPr lang="ru-RU" dirty="0"/>
              <a:t> = 20</a:t>
            </a:r>
            <a:r>
              <a:rPr lang="en-US" i="1" dirty="0"/>
              <a:t>t</a:t>
            </a:r>
            <a:r>
              <a:rPr lang="ru-RU" dirty="0"/>
              <a:t>.</a:t>
            </a:r>
            <a:r>
              <a:rPr lang="ru-RU" i="1" dirty="0"/>
              <a:t> </a:t>
            </a:r>
          </a:p>
          <a:p>
            <a:pPr algn="just"/>
            <a:r>
              <a:rPr lang="ru-RU" dirty="0"/>
              <a:t>	Воспользуемся теоремой синусов, применённой к треугольнику </a:t>
            </a:r>
            <a:r>
              <a:rPr lang="en-US" i="1" dirty="0"/>
              <a:t>A</a:t>
            </a:r>
            <a:r>
              <a:rPr lang="ru-RU" baseline="-25000" dirty="0"/>
              <a:t>1</a:t>
            </a:r>
            <a:r>
              <a:rPr lang="en-US" i="1" dirty="0"/>
              <a:t>A</a:t>
            </a:r>
            <a:r>
              <a:rPr lang="ru-RU" baseline="-25000" dirty="0"/>
              <a:t>2</a:t>
            </a:r>
            <a:r>
              <a:rPr lang="en-US" i="1" dirty="0"/>
              <a:t>K</a:t>
            </a:r>
            <a:r>
              <a:rPr lang="ru-RU" baseline="-25000" dirty="0"/>
              <a:t>1</a:t>
            </a:r>
            <a:r>
              <a:rPr lang="ru-RU" dirty="0"/>
              <a:t>,</a:t>
            </a:r>
          </a:p>
        </p:txBody>
      </p:sp>
    </p:spTree>
    <p:extLst>
      <p:ext uri="{BB962C8B-B14F-4D97-AF65-F5344CB8AC3E}">
        <p14:creationId xmlns:p14="http://schemas.microsoft.com/office/powerpoint/2010/main" val="40058581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a:extLst>
              <a:ext uri="{FF2B5EF4-FFF2-40B4-BE49-F238E27FC236}">
                <a16:creationId xmlns:a16="http://schemas.microsoft.com/office/drawing/2014/main" id="{9B46904E-5328-4031-909A-AD8AA4001263}"/>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a:t>
            </a:r>
            <a:r>
              <a:rPr lang="en-US" altLang="ru-RU" sz="3600" dirty="0">
                <a:solidFill>
                  <a:srgbClr val="FF3300"/>
                </a:solidFill>
              </a:rPr>
              <a:t>2</a:t>
            </a:r>
            <a:r>
              <a:rPr lang="ru-RU" altLang="ru-RU" sz="3600" dirty="0">
                <a:solidFill>
                  <a:srgbClr val="FF3300"/>
                </a:solidFill>
              </a:rPr>
              <a:t>6</a:t>
            </a:r>
          </a:p>
        </p:txBody>
      </p:sp>
      <p:sp>
        <p:nvSpPr>
          <p:cNvPr id="491523" name="Text Box 3">
            <a:extLst>
              <a:ext uri="{FF2B5EF4-FFF2-40B4-BE49-F238E27FC236}">
                <a16:creationId xmlns:a16="http://schemas.microsoft.com/office/drawing/2014/main" id="{33771B87-2CFA-4AB1-8254-34F79C914AC1}"/>
              </a:ext>
            </a:extLst>
          </p:cNvPr>
          <p:cNvSpPr txBox="1">
            <a:spLocks noChangeArrowheads="1"/>
          </p:cNvSpPr>
          <p:nvPr/>
        </p:nvSpPr>
        <p:spPr bwMode="auto">
          <a:xfrm>
            <a:off x="0" y="457200"/>
            <a:ext cx="9144000"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2800" dirty="0">
                <a:cs typeface="Times New Roman" panose="02020603050405020304" pitchFamily="18" charset="0"/>
              </a:rPr>
              <a:t>	</a:t>
            </a:r>
            <a:r>
              <a:rPr lang="ru-RU" altLang="ru-RU" dirty="0">
                <a:cs typeface="Times New Roman" panose="02020603050405020304" pitchFamily="18" charset="0"/>
              </a:rPr>
              <a:t> Расстояние между портами </a:t>
            </a:r>
            <a:r>
              <a:rPr lang="en-US" altLang="ru-RU" i="1" dirty="0">
                <a:cs typeface="Times New Roman" panose="02020603050405020304" pitchFamily="18" charset="0"/>
              </a:rPr>
              <a:t>A</a:t>
            </a:r>
            <a:r>
              <a:rPr lang="en-US" altLang="ru-RU" baseline="-25000" dirty="0">
                <a:cs typeface="Times New Roman" panose="02020603050405020304" pitchFamily="18" charset="0"/>
              </a:rPr>
              <a:t>1</a:t>
            </a:r>
            <a:r>
              <a:rPr lang="en-US" altLang="ru-RU" dirty="0">
                <a:cs typeface="Times New Roman" panose="02020603050405020304" pitchFamily="18" charset="0"/>
              </a:rPr>
              <a:t>, </a:t>
            </a:r>
            <a:r>
              <a:rPr lang="en-US" altLang="ru-RU" i="1" dirty="0">
                <a:cs typeface="Times New Roman" panose="02020603050405020304" pitchFamily="18" charset="0"/>
              </a:rPr>
              <a:t>A</a:t>
            </a:r>
            <a:r>
              <a:rPr lang="en-US" altLang="ru-RU" baseline="-25000" dirty="0">
                <a:cs typeface="Times New Roman" panose="02020603050405020304" pitchFamily="18" charset="0"/>
              </a:rPr>
              <a:t>2</a:t>
            </a:r>
            <a:r>
              <a:rPr lang="en-US" altLang="ru-RU" dirty="0">
                <a:cs typeface="Times New Roman" panose="02020603050405020304" pitchFamily="18" charset="0"/>
              </a:rPr>
              <a:t> </a:t>
            </a:r>
            <a:r>
              <a:rPr lang="ru-RU" altLang="ru-RU" dirty="0">
                <a:cs typeface="Times New Roman" panose="02020603050405020304" pitchFamily="18" charset="0"/>
              </a:rPr>
              <a:t>на берегу моря равно 10 км. Из порта </a:t>
            </a:r>
            <a:r>
              <a:rPr lang="en-US" altLang="ru-RU" i="1" dirty="0">
                <a:cs typeface="Times New Roman" panose="02020603050405020304" pitchFamily="18" charset="0"/>
              </a:rPr>
              <a:t>A</a:t>
            </a:r>
            <a:r>
              <a:rPr lang="en-US" altLang="ru-RU" baseline="-25000" dirty="0">
                <a:cs typeface="Times New Roman" panose="02020603050405020304" pitchFamily="18" charset="0"/>
              </a:rPr>
              <a:t>1</a:t>
            </a:r>
            <a:r>
              <a:rPr lang="en-US" altLang="ru-RU" dirty="0">
                <a:cs typeface="Times New Roman" panose="02020603050405020304" pitchFamily="18" charset="0"/>
              </a:rPr>
              <a:t> </a:t>
            </a:r>
            <a:r>
              <a:rPr lang="ru-RU" altLang="ru-RU" dirty="0">
                <a:cs typeface="Times New Roman" panose="02020603050405020304" pitchFamily="18" charset="0"/>
              </a:rPr>
              <a:t>отплыл корабль в направлении, составляющем </a:t>
            </a:r>
            <a:r>
              <a:rPr lang="en-US" altLang="ru-RU" dirty="0">
                <a:cs typeface="Times New Roman" panose="02020603050405020304" pitchFamily="18" charset="0"/>
              </a:rPr>
              <a:t>3</a:t>
            </a:r>
            <a:r>
              <a:rPr lang="ru-RU" altLang="ru-RU" dirty="0">
                <a:cs typeface="Times New Roman" panose="02020603050405020304" pitchFamily="18" charset="0"/>
              </a:rPr>
              <a:t>0</a:t>
            </a:r>
            <a:r>
              <a:rPr lang="ru-RU" altLang="ru-RU" baseline="30000" dirty="0">
                <a:cs typeface="Times New Roman" panose="02020603050405020304" pitchFamily="18" charset="0"/>
              </a:rPr>
              <a:t>о</a:t>
            </a:r>
            <a:r>
              <a:rPr lang="ru-RU" altLang="ru-RU" dirty="0">
                <a:cs typeface="Times New Roman" panose="02020603050405020304" pitchFamily="18" charset="0"/>
              </a:rPr>
              <a:t> с направлением </a:t>
            </a:r>
            <a:r>
              <a:rPr lang="en-US" altLang="ru-RU" i="1" dirty="0">
                <a:cs typeface="Times New Roman" panose="02020603050405020304" pitchFamily="18" charset="0"/>
              </a:rPr>
              <a:t>A</a:t>
            </a:r>
            <a:r>
              <a:rPr lang="en-US" altLang="ru-RU" baseline="-25000" dirty="0">
                <a:cs typeface="Times New Roman" panose="02020603050405020304" pitchFamily="18" charset="0"/>
              </a:rPr>
              <a:t>1</a:t>
            </a:r>
            <a:r>
              <a:rPr lang="en-US" altLang="ru-RU" i="1" dirty="0">
                <a:cs typeface="Times New Roman" panose="02020603050405020304" pitchFamily="18" charset="0"/>
              </a:rPr>
              <a:t>A</a:t>
            </a:r>
            <a:r>
              <a:rPr lang="en-US" altLang="ru-RU" baseline="-25000" dirty="0">
                <a:cs typeface="Times New Roman" panose="02020603050405020304" pitchFamily="18" charset="0"/>
              </a:rPr>
              <a:t>2</a:t>
            </a:r>
            <a:r>
              <a:rPr lang="ru-RU" altLang="ru-RU" dirty="0">
                <a:cs typeface="Times New Roman" panose="02020603050405020304" pitchFamily="18" charset="0"/>
              </a:rPr>
              <a:t>, со скоростью </a:t>
            </a:r>
            <a:r>
              <a:rPr lang="en-US" altLang="ru-RU" dirty="0">
                <a:cs typeface="Times New Roman" panose="02020603050405020304" pitchFamily="18" charset="0"/>
              </a:rPr>
              <a:t>15</a:t>
            </a:r>
            <a:r>
              <a:rPr lang="ru-RU" altLang="ru-RU" dirty="0">
                <a:cs typeface="Times New Roman" panose="02020603050405020304" pitchFamily="18" charset="0"/>
              </a:rPr>
              <a:t> км/ч. Из порта </a:t>
            </a:r>
            <a:r>
              <a:rPr lang="en-US" altLang="ru-RU" i="1" dirty="0">
                <a:cs typeface="Times New Roman" panose="02020603050405020304" pitchFamily="18" charset="0"/>
              </a:rPr>
              <a:t>A</a:t>
            </a:r>
            <a:r>
              <a:rPr lang="en-US" altLang="ru-RU" baseline="-25000" dirty="0">
                <a:cs typeface="Times New Roman" panose="02020603050405020304" pitchFamily="18" charset="0"/>
              </a:rPr>
              <a:t>2</a:t>
            </a:r>
            <a:r>
              <a:rPr lang="en-US" altLang="ru-RU" dirty="0">
                <a:cs typeface="Times New Roman" panose="02020603050405020304" pitchFamily="18" charset="0"/>
              </a:rPr>
              <a:t> </a:t>
            </a:r>
            <a:r>
              <a:rPr lang="ru-RU" altLang="ru-RU" dirty="0">
                <a:cs typeface="Times New Roman" panose="02020603050405020304" pitchFamily="18" charset="0"/>
              </a:rPr>
              <a:t>в то же время отплыл корабль в направлении, составляющем </a:t>
            </a:r>
            <a:r>
              <a:rPr lang="en-US" altLang="ru-RU" dirty="0">
                <a:cs typeface="Times New Roman" panose="02020603050405020304" pitchFamily="18" charset="0"/>
              </a:rPr>
              <a:t>45</a:t>
            </a:r>
            <a:r>
              <a:rPr lang="ru-RU" altLang="ru-RU" baseline="30000" dirty="0">
                <a:cs typeface="Times New Roman" panose="02020603050405020304" pitchFamily="18" charset="0"/>
              </a:rPr>
              <a:t>о</a:t>
            </a:r>
            <a:r>
              <a:rPr lang="ru-RU" altLang="ru-RU" dirty="0">
                <a:cs typeface="Times New Roman" panose="02020603050405020304" pitchFamily="18" charset="0"/>
              </a:rPr>
              <a:t> с направлением </a:t>
            </a:r>
            <a:r>
              <a:rPr lang="en-US" altLang="ru-RU" i="1" dirty="0">
                <a:cs typeface="Times New Roman" panose="02020603050405020304" pitchFamily="18" charset="0"/>
              </a:rPr>
              <a:t>A</a:t>
            </a:r>
            <a:r>
              <a:rPr lang="ru-RU" altLang="ru-RU" baseline="-25000" dirty="0">
                <a:cs typeface="Times New Roman" panose="02020603050405020304" pitchFamily="18" charset="0"/>
              </a:rPr>
              <a:t>2</a:t>
            </a:r>
            <a:r>
              <a:rPr lang="en-US" altLang="ru-RU" i="1" dirty="0">
                <a:cs typeface="Times New Roman" panose="02020603050405020304" pitchFamily="18" charset="0"/>
              </a:rPr>
              <a:t>A</a:t>
            </a:r>
            <a:r>
              <a:rPr lang="ru-RU" altLang="ru-RU" baseline="-25000" dirty="0">
                <a:cs typeface="Times New Roman" panose="02020603050405020304" pitchFamily="18" charset="0"/>
              </a:rPr>
              <a:t>1</a:t>
            </a:r>
            <a:r>
              <a:rPr lang="ru-RU" altLang="ru-RU" dirty="0">
                <a:cs typeface="Times New Roman" panose="02020603050405020304" pitchFamily="18" charset="0"/>
              </a:rPr>
              <a:t>, со скоростью 1</a:t>
            </a:r>
            <a:r>
              <a:rPr lang="en-US" altLang="ru-RU" dirty="0">
                <a:cs typeface="Times New Roman" panose="02020603050405020304" pitchFamily="18" charset="0"/>
              </a:rPr>
              <a:t>2</a:t>
            </a:r>
            <a:r>
              <a:rPr lang="ru-RU" altLang="ru-RU" dirty="0">
                <a:cs typeface="Times New Roman" panose="02020603050405020304" pitchFamily="18" charset="0"/>
              </a:rPr>
              <a:t> км/ч. Используя программу </a:t>
            </a:r>
            <a:r>
              <a:rPr lang="en-US" altLang="ru-RU" dirty="0">
                <a:cs typeface="Times New Roman" panose="02020603050405020304" pitchFamily="18" charset="0"/>
              </a:rPr>
              <a:t>GeoGebra</a:t>
            </a:r>
            <a:r>
              <a:rPr lang="ru-RU" altLang="ru-RU" dirty="0">
                <a:cs typeface="Times New Roman" panose="02020603050405020304" pitchFamily="18" charset="0"/>
              </a:rPr>
              <a:t>, выясните, произойдёт ли столкновение этих кораблей. Найдите наименьшее расстояние, которое будет между этими кораблями.</a:t>
            </a:r>
            <a:endParaRPr lang="en-US" altLang="ru-RU" dirty="0">
              <a:cs typeface="Times New Roman" panose="02020603050405020304" pitchFamily="18" charset="0"/>
            </a:endParaRPr>
          </a:p>
        </p:txBody>
      </p:sp>
      <p:sp>
        <p:nvSpPr>
          <p:cNvPr id="491524" name="Rectangle 4">
            <a:extLst>
              <a:ext uri="{FF2B5EF4-FFF2-40B4-BE49-F238E27FC236}">
                <a16:creationId xmlns:a16="http://schemas.microsoft.com/office/drawing/2014/main" id="{40E01E05-93CC-434F-8AC8-D735BE87B97D}"/>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91525" name="Rectangle 5">
            <a:extLst>
              <a:ext uri="{FF2B5EF4-FFF2-40B4-BE49-F238E27FC236}">
                <a16:creationId xmlns:a16="http://schemas.microsoft.com/office/drawing/2014/main" id="{EEB4582D-C057-4173-B87D-606359CAE70C}"/>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pic>
        <p:nvPicPr>
          <p:cNvPr id="4" name="Рисунок 3">
            <a:extLst>
              <a:ext uri="{FF2B5EF4-FFF2-40B4-BE49-F238E27FC236}">
                <a16:creationId xmlns:a16="http://schemas.microsoft.com/office/drawing/2014/main" id="{EE79B545-075D-BF9A-9A1C-A586EB93169B}"/>
              </a:ext>
            </a:extLst>
          </p:cNvPr>
          <p:cNvPicPr>
            <a:picLocks noChangeAspect="1"/>
          </p:cNvPicPr>
          <p:nvPr/>
        </p:nvPicPr>
        <p:blipFill>
          <a:blip r:embed="rId3"/>
          <a:stretch>
            <a:fillRect/>
          </a:stretch>
        </p:blipFill>
        <p:spPr>
          <a:xfrm>
            <a:off x="1979712" y="3661590"/>
            <a:ext cx="5296639" cy="2724530"/>
          </a:xfrm>
          <a:prstGeom prst="rect">
            <a:avLst/>
          </a:prstGeom>
        </p:spPr>
      </p:pic>
    </p:spTree>
    <p:extLst>
      <p:ext uri="{BB962C8B-B14F-4D97-AF65-F5344CB8AC3E}">
        <p14:creationId xmlns:p14="http://schemas.microsoft.com/office/powerpoint/2010/main" val="3499560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a:extLst>
              <a:ext uri="{FF2B5EF4-FFF2-40B4-BE49-F238E27FC236}">
                <a16:creationId xmlns:a16="http://schemas.microsoft.com/office/drawing/2014/main" id="{BBF59D2E-0F0D-4C28-A099-2B0D0969733C}"/>
              </a:ext>
            </a:extLst>
          </p:cNvPr>
          <p:cNvSpPr>
            <a:spLocks noGrp="1" noChangeArrowheads="1"/>
          </p:cNvSpPr>
          <p:nvPr>
            <p:ph type="title"/>
          </p:nvPr>
        </p:nvSpPr>
        <p:spPr>
          <a:xfrm>
            <a:off x="685800" y="152400"/>
            <a:ext cx="7772400" cy="457200"/>
          </a:xfrm>
        </p:spPr>
        <p:txBody>
          <a:bodyPr/>
          <a:lstStyle/>
          <a:p>
            <a:r>
              <a:rPr lang="ru-RU" altLang="ru-RU" sz="3600">
                <a:solidFill>
                  <a:srgbClr val="FF3300"/>
                </a:solidFill>
              </a:rPr>
              <a:t>Окружность</a:t>
            </a:r>
          </a:p>
        </p:txBody>
      </p:sp>
      <mc:AlternateContent xmlns:mc="http://schemas.openxmlformats.org/markup-compatibility/2006" xmlns:a14="http://schemas.microsoft.com/office/drawing/2010/main">
        <mc:Choice Requires="a14">
          <p:sp>
            <p:nvSpPr>
              <p:cNvPr id="483331" name="Text Box 3">
                <a:extLst>
                  <a:ext uri="{FF2B5EF4-FFF2-40B4-BE49-F238E27FC236}">
                    <a16:creationId xmlns:a16="http://schemas.microsoft.com/office/drawing/2014/main" id="{29EE6E63-1649-4593-A648-B7AD89838D6F}"/>
                  </a:ext>
                </a:extLst>
              </p:cNvPr>
              <p:cNvSpPr txBox="1">
                <a:spLocks noChangeArrowheads="1"/>
              </p:cNvSpPr>
              <p:nvPr/>
            </p:nvSpPr>
            <p:spPr bwMode="auto">
              <a:xfrm>
                <a:off x="0" y="609600"/>
                <a:ext cx="9144000" cy="12854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ct val="50000"/>
                  </a:spcBef>
                </a:pPr>
                <a:r>
                  <a:rPr lang="en-US" altLang="ru-RU" dirty="0">
                    <a:cs typeface="Times New Roman" panose="02020603050405020304" pitchFamily="18" charset="0"/>
                  </a:rPr>
                  <a:t>	</a:t>
                </a:r>
                <a:r>
                  <a:rPr lang="ru-RU" altLang="ru-RU" dirty="0">
                    <a:cs typeface="Times New Roman" panose="02020603050405020304" pitchFamily="18" charset="0"/>
                  </a:rPr>
                  <a:t>Окружность радиусом </a:t>
                </a:r>
                <a:r>
                  <a:rPr lang="en-US" altLang="ru-RU" i="1" dirty="0">
                    <a:cs typeface="Times New Roman" panose="02020603050405020304" pitchFamily="18" charset="0"/>
                  </a:rPr>
                  <a:t>R</a:t>
                </a:r>
                <a:r>
                  <a:rPr lang="ru-RU" altLang="ru-RU" dirty="0">
                    <a:cs typeface="Times New Roman" panose="02020603050405020304" pitchFamily="18" charset="0"/>
                  </a:rPr>
                  <a:t> и центром в начале координат можно задать параметрическими уравнениями </a:t>
                </a:r>
                <a14:m>
                  <m:oMath xmlns:m="http://schemas.openxmlformats.org/officeDocument/2006/math">
                    <m:d>
                      <m:dPr>
                        <m:begChr m:val="{"/>
                        <m:endChr m:val=""/>
                        <m:ctrlPr>
                          <a:rPr lang="ru-RU" i="1" smtClean="0">
                            <a:solidFill>
                              <a:srgbClr val="FF0000"/>
                            </a:solidFill>
                            <a:latin typeface="Cambria Math" panose="02040503050406030204" pitchFamily="18" charset="0"/>
                          </a:rPr>
                        </m:ctrlPr>
                      </m:dPr>
                      <m:e>
                        <m:eqArr>
                          <m:eqArrPr>
                            <m:ctrlPr>
                              <a:rPr lang="ru-RU" i="1">
                                <a:solidFill>
                                  <a:srgbClr val="FF0000"/>
                                </a:solidFill>
                                <a:latin typeface="Cambria Math" panose="02040503050406030204" pitchFamily="18" charset="0"/>
                              </a:rPr>
                            </m:ctrlPr>
                          </m:eqArrPr>
                          <m:e>
                            <m:r>
                              <a:rPr lang="ru-RU" i="1">
                                <a:solidFill>
                                  <a:srgbClr val="FF0000"/>
                                </a:solidFill>
                                <a:latin typeface="Cambria Math" panose="02040503050406030204" pitchFamily="18" charset="0"/>
                              </a:rPr>
                              <m:t>&amp;</m:t>
                            </m:r>
                            <m:r>
                              <a:rPr lang="ru-RU" i="1">
                                <a:solidFill>
                                  <a:srgbClr val="FF0000"/>
                                </a:solidFill>
                                <a:latin typeface="Cambria Math" panose="02040503050406030204" pitchFamily="18" charset="0"/>
                              </a:rPr>
                              <m:t>𝑥</m:t>
                            </m:r>
                            <m:r>
                              <a:rPr lang="ru-RU" i="1">
                                <a:solidFill>
                                  <a:srgbClr val="FF0000"/>
                                </a:solidFill>
                                <a:latin typeface="Cambria Math" panose="02040503050406030204" pitchFamily="18" charset="0"/>
                              </a:rPr>
                              <m:t>=</m:t>
                            </m:r>
                            <m:r>
                              <a:rPr lang="ru-RU" i="1">
                                <a:solidFill>
                                  <a:srgbClr val="FF0000"/>
                                </a:solidFill>
                                <a:latin typeface="Cambria Math" panose="02040503050406030204" pitchFamily="18" charset="0"/>
                              </a:rPr>
                              <m:t>𝑅</m:t>
                            </m:r>
                            <m:func>
                              <m:funcPr>
                                <m:ctrlPr>
                                  <a:rPr lang="ru-RU" i="1">
                                    <a:solidFill>
                                      <a:srgbClr val="FF0000"/>
                                    </a:solidFill>
                                    <a:latin typeface="Cambria Math" panose="02040503050406030204" pitchFamily="18" charset="0"/>
                                  </a:rPr>
                                </m:ctrlPr>
                              </m:funcPr>
                              <m:fName>
                                <m:r>
                                  <m:rPr>
                                    <m:sty m:val="p"/>
                                  </m:rPr>
                                  <a:rPr lang="ru-RU" i="0">
                                    <a:solidFill>
                                      <a:srgbClr val="FF0000"/>
                                    </a:solidFill>
                                    <a:latin typeface="Cambria Math" panose="02040503050406030204" pitchFamily="18" charset="0"/>
                                  </a:rPr>
                                  <m:t>cos</m:t>
                                </m:r>
                              </m:fName>
                              <m:e>
                                <m:r>
                                  <a:rPr lang="ru-RU" i="1">
                                    <a:solidFill>
                                      <a:srgbClr val="FF0000"/>
                                    </a:solidFill>
                                    <a:latin typeface="Cambria Math" panose="02040503050406030204" pitchFamily="18" charset="0"/>
                                  </a:rPr>
                                  <m:t>𝑡</m:t>
                                </m:r>
                              </m:e>
                            </m:func>
                            <m:r>
                              <a:rPr lang="ru-RU" i="1">
                                <a:solidFill>
                                  <a:srgbClr val="FF0000"/>
                                </a:solidFill>
                                <a:latin typeface="Cambria Math" panose="02040503050406030204" pitchFamily="18" charset="0"/>
                              </a:rPr>
                              <m:t>,</m:t>
                            </m:r>
                          </m:e>
                          <m:e>
                            <m:r>
                              <a:rPr lang="ru-RU" i="1">
                                <a:solidFill>
                                  <a:srgbClr val="FF0000"/>
                                </a:solidFill>
                                <a:latin typeface="Cambria Math" panose="02040503050406030204" pitchFamily="18" charset="0"/>
                              </a:rPr>
                              <m:t>&amp;</m:t>
                            </m:r>
                            <m:r>
                              <a:rPr lang="ru-RU" i="1">
                                <a:solidFill>
                                  <a:srgbClr val="FF0000"/>
                                </a:solidFill>
                                <a:latin typeface="Cambria Math" panose="02040503050406030204" pitchFamily="18" charset="0"/>
                              </a:rPr>
                              <m:t>𝑦</m:t>
                            </m:r>
                            <m:r>
                              <a:rPr lang="ru-RU" i="1">
                                <a:solidFill>
                                  <a:srgbClr val="FF0000"/>
                                </a:solidFill>
                                <a:latin typeface="Cambria Math" panose="02040503050406030204" pitchFamily="18" charset="0"/>
                              </a:rPr>
                              <m:t>=</m:t>
                            </m:r>
                            <m:r>
                              <a:rPr lang="ru-RU" i="1">
                                <a:solidFill>
                                  <a:srgbClr val="FF0000"/>
                                </a:solidFill>
                                <a:latin typeface="Cambria Math" panose="02040503050406030204" pitchFamily="18" charset="0"/>
                              </a:rPr>
                              <m:t>𝑅</m:t>
                            </m:r>
                            <m:func>
                              <m:funcPr>
                                <m:ctrlPr>
                                  <a:rPr lang="ru-RU" i="1">
                                    <a:solidFill>
                                      <a:srgbClr val="FF0000"/>
                                    </a:solidFill>
                                    <a:latin typeface="Cambria Math" panose="02040503050406030204" pitchFamily="18" charset="0"/>
                                  </a:rPr>
                                </m:ctrlPr>
                              </m:funcPr>
                              <m:fName>
                                <m:r>
                                  <m:rPr>
                                    <m:sty m:val="p"/>
                                  </m:rPr>
                                  <a:rPr lang="ru-RU" i="0">
                                    <a:solidFill>
                                      <a:srgbClr val="FF0000"/>
                                    </a:solidFill>
                                    <a:latin typeface="Cambria Math" panose="02040503050406030204" pitchFamily="18" charset="0"/>
                                  </a:rPr>
                                  <m:t>sin</m:t>
                                </m:r>
                              </m:fName>
                              <m:e>
                                <m:r>
                                  <a:rPr lang="ru-RU" i="1">
                                    <a:solidFill>
                                      <a:srgbClr val="FF0000"/>
                                    </a:solidFill>
                                    <a:latin typeface="Cambria Math" panose="02040503050406030204" pitchFamily="18" charset="0"/>
                                  </a:rPr>
                                  <m:t>𝑡</m:t>
                                </m:r>
                              </m:e>
                            </m:func>
                            <m:r>
                              <a:rPr lang="ru-RU" i="1">
                                <a:solidFill>
                                  <a:srgbClr val="FF0000"/>
                                </a:solidFill>
                                <a:latin typeface="Cambria Math" panose="02040503050406030204" pitchFamily="18" charset="0"/>
                              </a:rPr>
                              <m:t>.</m:t>
                            </m:r>
                          </m:e>
                        </m:eqArr>
                      </m:e>
                    </m:d>
                  </m:oMath>
                </a14:m>
                <a:r>
                  <a:rPr lang="en-US" altLang="ru-RU" dirty="0">
                    <a:cs typeface="Times New Roman" panose="02020603050405020304" pitchFamily="18" charset="0"/>
                  </a:rPr>
                  <a:t>	</a:t>
                </a:r>
                <a:endParaRPr lang="ru-RU" altLang="ru-RU" dirty="0"/>
              </a:p>
            </p:txBody>
          </p:sp>
        </mc:Choice>
        <mc:Fallback xmlns="">
          <p:sp>
            <p:nvSpPr>
              <p:cNvPr id="483331" name="Text Box 3">
                <a:extLst>
                  <a:ext uri="{FF2B5EF4-FFF2-40B4-BE49-F238E27FC236}">
                    <a16:creationId xmlns:a16="http://schemas.microsoft.com/office/drawing/2014/main" id="{29EE6E63-1649-4593-A648-B7AD89838D6F}"/>
                  </a:ext>
                </a:extLst>
              </p:cNvPr>
              <p:cNvSpPr txBox="1">
                <a:spLocks noRot="1" noChangeAspect="1" noMove="1" noResize="1" noEditPoints="1" noAdjustHandles="1" noChangeArrowheads="1" noChangeShapeType="1" noTextEdit="1"/>
              </p:cNvSpPr>
              <p:nvPr/>
            </p:nvSpPr>
            <p:spPr bwMode="auto">
              <a:xfrm>
                <a:off x="0" y="609600"/>
                <a:ext cx="9144000" cy="1285480"/>
              </a:xfrm>
              <a:prstGeom prst="rect">
                <a:avLst/>
              </a:prstGeom>
              <a:blipFill>
                <a:blip r:embed="rId3"/>
                <a:stretch>
                  <a:fillRect l="-1000" t="-3791" r="-1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483332" name="Rectangle 4">
            <a:extLst>
              <a:ext uri="{FF2B5EF4-FFF2-40B4-BE49-F238E27FC236}">
                <a16:creationId xmlns:a16="http://schemas.microsoft.com/office/drawing/2014/main" id="{A7ACD6EC-9CD6-470C-AD11-2ED2BF20DE03}"/>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83335" name="Rectangle 7">
            <a:extLst>
              <a:ext uri="{FF2B5EF4-FFF2-40B4-BE49-F238E27FC236}">
                <a16:creationId xmlns:a16="http://schemas.microsoft.com/office/drawing/2014/main" id="{CD804C1E-D2E0-4E73-8A18-E6973EE815FD}"/>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pic>
        <p:nvPicPr>
          <p:cNvPr id="3" name="Рисунок 2">
            <a:extLst>
              <a:ext uri="{FF2B5EF4-FFF2-40B4-BE49-F238E27FC236}">
                <a16:creationId xmlns:a16="http://schemas.microsoft.com/office/drawing/2014/main" id="{4EE03DAF-A9B7-4D65-B348-89B0E0E49E9B}"/>
              </a:ext>
            </a:extLst>
          </p:cNvPr>
          <p:cNvPicPr>
            <a:picLocks noChangeAspect="1"/>
          </p:cNvPicPr>
          <p:nvPr/>
        </p:nvPicPr>
        <p:blipFill>
          <a:blip r:embed="rId4"/>
          <a:stretch>
            <a:fillRect/>
          </a:stretch>
        </p:blipFill>
        <p:spPr>
          <a:xfrm>
            <a:off x="2564885" y="1700808"/>
            <a:ext cx="3259408" cy="2800071"/>
          </a:xfrm>
          <a:prstGeom prst="rect">
            <a:avLst/>
          </a:prstGeom>
        </p:spPr>
      </p:pic>
      <p:sp>
        <p:nvSpPr>
          <p:cNvPr id="2" name="Text Box 3">
            <a:extLst>
              <a:ext uri="{FF2B5EF4-FFF2-40B4-BE49-F238E27FC236}">
                <a16:creationId xmlns:a16="http://schemas.microsoft.com/office/drawing/2014/main" id="{CB5D62C8-B5A0-4AFD-B36F-055C80B06321}"/>
              </a:ext>
            </a:extLst>
          </p:cNvPr>
          <p:cNvSpPr txBox="1">
            <a:spLocks noChangeArrowheads="1"/>
          </p:cNvSpPr>
          <p:nvPr/>
        </p:nvSpPr>
        <p:spPr bwMode="auto">
          <a:xfrm>
            <a:off x="0" y="4752599"/>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ru-RU" dirty="0">
                <a:cs typeface="Times New Roman" panose="02020603050405020304" pitchFamily="18" charset="0"/>
              </a:rPr>
              <a:t>	</a:t>
            </a:r>
            <a:r>
              <a:rPr lang="ru-RU" altLang="ru-RU" dirty="0">
                <a:cs typeface="Times New Roman" panose="02020603050405020304" pitchFamily="18" charset="0"/>
              </a:rPr>
              <a:t> При изменении параметра </a:t>
            </a:r>
            <a:r>
              <a:rPr lang="en-US" altLang="ru-RU" i="1" dirty="0">
                <a:cs typeface="Times New Roman" panose="02020603050405020304" pitchFamily="18" charset="0"/>
              </a:rPr>
              <a:t>t</a:t>
            </a:r>
            <a:r>
              <a:rPr lang="ru-RU" altLang="ru-RU" dirty="0">
                <a:cs typeface="Times New Roman" panose="02020603050405020304" pitchFamily="18" charset="0"/>
              </a:rPr>
              <a:t> от 0 до 2</a:t>
            </a:r>
            <a:r>
              <a:rPr lang="en-US" altLang="ru-RU" dirty="0">
                <a:cs typeface="Times New Roman" panose="02020603050405020304" pitchFamily="18" charset="0"/>
              </a:rPr>
              <a:t>π</a:t>
            </a:r>
            <a:r>
              <a:rPr lang="ru-RU" altLang="ru-RU" dirty="0">
                <a:cs typeface="Times New Roman" panose="02020603050405020304" pitchFamily="18" charset="0"/>
              </a:rPr>
              <a:t> точка, двигаясь по окружности, делает один оборот против часовой стрелки, начиная и заканчивая в точке с координатами (</a:t>
            </a:r>
            <a:r>
              <a:rPr lang="en-US" altLang="ru-RU" i="1" dirty="0">
                <a:cs typeface="Times New Roman" panose="02020603050405020304" pitchFamily="18" charset="0"/>
              </a:rPr>
              <a:t>R</a:t>
            </a:r>
            <a:r>
              <a:rPr lang="ru-RU" altLang="ru-RU" dirty="0">
                <a:cs typeface="Times New Roman" panose="02020603050405020304" pitchFamily="18" charset="0"/>
              </a:rPr>
              <a:t>, 0). При дальнейшем увеличении параметра </a:t>
            </a:r>
            <a:r>
              <a:rPr lang="en-US" altLang="ru-RU" i="1" dirty="0">
                <a:cs typeface="Times New Roman" panose="02020603050405020304" pitchFamily="18" charset="0"/>
              </a:rPr>
              <a:t>t</a:t>
            </a:r>
            <a:r>
              <a:rPr lang="ru-RU" altLang="ru-RU" dirty="0">
                <a:cs typeface="Times New Roman" panose="02020603050405020304" pitchFamily="18" charset="0"/>
              </a:rPr>
              <a:t> точка будет многократно проходить по окружности в направлении против часовой стрелки.</a:t>
            </a:r>
            <a:r>
              <a:rPr lang="ru-RU" altLang="ru-RU" dirty="0"/>
              <a:t> </a:t>
            </a:r>
          </a:p>
        </p:txBody>
      </p:sp>
    </p:spTree>
    <p:extLst>
      <p:ext uri="{BB962C8B-B14F-4D97-AF65-F5344CB8AC3E}">
        <p14:creationId xmlns:p14="http://schemas.microsoft.com/office/powerpoint/2010/main" val="20936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a:extLst>
              <a:ext uri="{FF2B5EF4-FFF2-40B4-BE49-F238E27FC236}">
                <a16:creationId xmlns:a16="http://schemas.microsoft.com/office/drawing/2014/main" id="{9B46904E-5328-4031-909A-AD8AA4001263}"/>
              </a:ext>
            </a:extLst>
          </p:cNvPr>
          <p:cNvSpPr>
            <a:spLocks noGrp="1" noChangeArrowheads="1"/>
          </p:cNvSpPr>
          <p:nvPr>
            <p:ph type="title"/>
          </p:nvPr>
        </p:nvSpPr>
        <p:spPr>
          <a:xfrm>
            <a:off x="685800" y="0"/>
            <a:ext cx="7772400" cy="457200"/>
          </a:xfrm>
        </p:spPr>
        <p:txBody>
          <a:bodyPr/>
          <a:lstStyle/>
          <a:p>
            <a:r>
              <a:rPr lang="ru-RU" altLang="ru-RU" sz="2800" dirty="0">
                <a:solidFill>
                  <a:srgbClr val="FF3300"/>
                </a:solidFill>
              </a:rPr>
              <a:t>Решение с помощью </a:t>
            </a:r>
            <a:r>
              <a:rPr lang="en-US" altLang="ru-RU" sz="2800" dirty="0">
                <a:solidFill>
                  <a:srgbClr val="FF3300"/>
                </a:solidFill>
              </a:rPr>
              <a:t>GeoGebra</a:t>
            </a:r>
            <a:endParaRPr lang="ru-RU" altLang="ru-RU" sz="2800" dirty="0">
              <a:solidFill>
                <a:srgbClr val="FF3300"/>
              </a:solidFill>
            </a:endParaRPr>
          </a:p>
        </p:txBody>
      </p:sp>
      <mc:AlternateContent xmlns:mc="http://schemas.openxmlformats.org/markup-compatibility/2006" xmlns:a14="http://schemas.microsoft.com/office/drawing/2010/main">
        <mc:Choice Requires="a14">
          <p:sp>
            <p:nvSpPr>
              <p:cNvPr id="491523" name="Text Box 3">
                <a:extLst>
                  <a:ext uri="{FF2B5EF4-FFF2-40B4-BE49-F238E27FC236}">
                    <a16:creationId xmlns:a16="http://schemas.microsoft.com/office/drawing/2014/main" id="{33771B87-2CFA-4AB1-8254-34F79C914AC1}"/>
                  </a:ext>
                </a:extLst>
              </p:cNvPr>
              <p:cNvSpPr txBox="1">
                <a:spLocks noChangeArrowheads="1"/>
              </p:cNvSpPr>
              <p:nvPr/>
            </p:nvSpPr>
            <p:spPr bwMode="auto">
              <a:xfrm>
                <a:off x="0" y="368516"/>
                <a:ext cx="9144000" cy="341407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2800" dirty="0">
                    <a:cs typeface="Times New Roman" panose="02020603050405020304" pitchFamily="18" charset="0"/>
                  </a:rPr>
                  <a:t>	</a:t>
                </a:r>
                <a:r>
                  <a:rPr lang="ru-RU" altLang="ru-RU" sz="1800" dirty="0">
                    <a:cs typeface="Times New Roman" panose="02020603050405020304" pitchFamily="18" charset="0"/>
                  </a:rPr>
                  <a:t> В компьютерной программе </a:t>
                </a:r>
                <a:r>
                  <a:rPr lang="en-US" altLang="ru-RU" sz="1800" dirty="0">
                    <a:cs typeface="Times New Roman" panose="02020603050405020304" pitchFamily="18" charset="0"/>
                  </a:rPr>
                  <a:t>GeoGebra </a:t>
                </a:r>
                <a:r>
                  <a:rPr lang="ru-RU" altLang="ru-RU" sz="1800" dirty="0">
                    <a:cs typeface="Times New Roman" panose="02020603050405020304" pitchFamily="18" charset="0"/>
                  </a:rPr>
                  <a:t>отметим точки </a:t>
                </a:r>
                <a:r>
                  <a:rPr lang="en-US" altLang="ru-RU" sz="1800" i="1" dirty="0">
                    <a:cs typeface="Times New Roman" panose="02020603050405020304" pitchFamily="18" charset="0"/>
                  </a:rPr>
                  <a:t>A</a:t>
                </a:r>
                <a:r>
                  <a:rPr lang="en-US" altLang="ru-RU" sz="1800" baseline="-25000" dirty="0">
                    <a:cs typeface="Times New Roman" panose="02020603050405020304" pitchFamily="18" charset="0"/>
                  </a:rPr>
                  <a:t>1</a:t>
                </a:r>
                <a:r>
                  <a:rPr lang="en-US" altLang="ru-RU" sz="1800" dirty="0">
                    <a:cs typeface="Times New Roman" panose="02020603050405020304" pitchFamily="18" charset="0"/>
                  </a:rPr>
                  <a:t>(0, 0) </a:t>
                </a:r>
                <a:r>
                  <a:rPr lang="ru-RU" altLang="ru-RU" sz="1800" dirty="0">
                    <a:cs typeface="Times New Roman" panose="02020603050405020304" pitchFamily="18" charset="0"/>
                  </a:rPr>
                  <a:t>и </a:t>
                </a:r>
                <a:r>
                  <a:rPr lang="en-US" altLang="ru-RU" sz="1800" i="1" dirty="0">
                    <a:cs typeface="Times New Roman" panose="02020603050405020304" pitchFamily="18" charset="0"/>
                  </a:rPr>
                  <a:t>A</a:t>
                </a:r>
                <a:r>
                  <a:rPr lang="en-US" altLang="ru-RU" sz="1800" baseline="-25000" dirty="0">
                    <a:cs typeface="Times New Roman" panose="02020603050405020304" pitchFamily="18" charset="0"/>
                  </a:rPr>
                  <a:t>2</a:t>
                </a:r>
                <a:r>
                  <a:rPr lang="en-US" altLang="ru-RU" sz="1800" dirty="0">
                    <a:cs typeface="Times New Roman" panose="02020603050405020304" pitchFamily="18" charset="0"/>
                  </a:rPr>
                  <a:t>(10, 0). </a:t>
                </a:r>
              </a:p>
              <a:p>
                <a:pPr algn="just">
                  <a:spcBef>
                    <a:spcPts val="0"/>
                  </a:spcBef>
                </a:pPr>
                <a:r>
                  <a:rPr lang="en-US" altLang="ru-RU" sz="1800" dirty="0">
                    <a:cs typeface="Times New Roman" panose="02020603050405020304" pitchFamily="18" charset="0"/>
                  </a:rPr>
                  <a:t>	</a:t>
                </a:r>
                <a:r>
                  <a:rPr lang="ru-RU" altLang="ru-RU" sz="1800" dirty="0">
                    <a:cs typeface="Times New Roman" panose="02020603050405020304" pitchFamily="18" charset="0"/>
                  </a:rPr>
                  <a:t>Проведём прямые, заданные уравнениями </a:t>
                </a:r>
                <a14:m>
                  <m:oMath xmlns:m="http://schemas.openxmlformats.org/officeDocument/2006/math">
                    <m:r>
                      <a:rPr lang="en-US" altLang="ru-RU" sz="1800" b="0" i="1" smtClean="0">
                        <a:latin typeface="Cambria Math" panose="02040503050406030204" pitchFamily="18" charset="0"/>
                        <a:cs typeface="Times New Roman" panose="02020603050405020304" pitchFamily="18" charset="0"/>
                      </a:rPr>
                      <m:t>𝑦</m:t>
                    </m:r>
                    <m:r>
                      <a:rPr lang="en-US" altLang="ru-RU" sz="1800" b="0" i="1" smtClean="0">
                        <a:latin typeface="Cambria Math" panose="02040503050406030204" pitchFamily="18" charset="0"/>
                        <a:cs typeface="Times New Roman" panose="02020603050405020304" pitchFamily="18" charset="0"/>
                      </a:rPr>
                      <m:t>=</m:t>
                    </m:r>
                    <m:f>
                      <m:fPr>
                        <m:ctrlPr>
                          <a:rPr lang="en-US" altLang="ru-RU" sz="1800" i="1">
                            <a:latin typeface="Cambria Math" panose="02040503050406030204" pitchFamily="18" charset="0"/>
                            <a:cs typeface="Times New Roman" panose="02020603050405020304" pitchFamily="18" charset="0"/>
                          </a:rPr>
                        </m:ctrlPr>
                      </m:fPr>
                      <m:num>
                        <m:rad>
                          <m:radPr>
                            <m:degHide m:val="on"/>
                            <m:ctrlPr>
                              <a:rPr lang="en-US" altLang="ru-RU" sz="1800" i="1">
                                <a:latin typeface="Cambria Math" panose="02040503050406030204" pitchFamily="18" charset="0"/>
                                <a:cs typeface="Times New Roman" panose="02020603050405020304" pitchFamily="18" charset="0"/>
                              </a:rPr>
                            </m:ctrlPr>
                          </m:radPr>
                          <m:deg/>
                          <m:e>
                            <m:r>
                              <a:rPr lang="en-US" altLang="ru-RU" sz="1800" i="1">
                                <a:latin typeface="Cambria Math" panose="02040503050406030204" pitchFamily="18" charset="0"/>
                                <a:cs typeface="Times New Roman" panose="02020603050405020304" pitchFamily="18" charset="0"/>
                              </a:rPr>
                              <m:t>3</m:t>
                            </m:r>
                          </m:e>
                        </m:rad>
                      </m:num>
                      <m:den>
                        <m:r>
                          <a:rPr lang="en-US" altLang="ru-RU" sz="1800" i="1">
                            <a:latin typeface="Cambria Math" panose="02040503050406030204" pitchFamily="18" charset="0"/>
                            <a:cs typeface="Times New Roman" panose="02020603050405020304" pitchFamily="18" charset="0"/>
                          </a:rPr>
                          <m:t>3</m:t>
                        </m:r>
                      </m:den>
                    </m:f>
                    <m:r>
                      <a:rPr lang="en-US" altLang="ru-RU" sz="1800" b="0" i="1" smtClean="0">
                        <a:latin typeface="Cambria Math" panose="02040503050406030204" pitchFamily="18" charset="0"/>
                        <a:cs typeface="Times New Roman" panose="02020603050405020304" pitchFamily="18" charset="0"/>
                      </a:rPr>
                      <m:t>𝑥</m:t>
                    </m:r>
                    <m:r>
                      <a:rPr lang="en-US" altLang="ru-RU" sz="1800" b="0" i="1" smtClean="0">
                        <a:latin typeface="Cambria Math" panose="02040503050406030204" pitchFamily="18" charset="0"/>
                        <a:cs typeface="Times New Roman" panose="02020603050405020304" pitchFamily="18" charset="0"/>
                      </a:rPr>
                      <m:t>, </m:t>
                    </m:r>
                    <m:r>
                      <a:rPr lang="en-US" altLang="ru-RU" sz="1800" b="0" i="1" smtClean="0">
                        <a:latin typeface="Cambria Math" panose="02040503050406030204" pitchFamily="18" charset="0"/>
                        <a:cs typeface="Times New Roman" panose="02020603050405020304" pitchFamily="18" charset="0"/>
                      </a:rPr>
                      <m:t>𝑦</m:t>
                    </m:r>
                    <m:r>
                      <a:rPr lang="en-US" altLang="ru-RU" sz="1800" b="0" i="1" smtClean="0">
                        <a:latin typeface="Cambria Math" panose="02040503050406030204" pitchFamily="18" charset="0"/>
                        <a:cs typeface="Times New Roman" panose="02020603050405020304" pitchFamily="18" charset="0"/>
                      </a:rPr>
                      <m:t>=10−</m:t>
                    </m:r>
                    <m:r>
                      <a:rPr lang="en-US" altLang="ru-RU" sz="1800" b="0" i="1" smtClean="0">
                        <a:latin typeface="Cambria Math" panose="02040503050406030204" pitchFamily="18" charset="0"/>
                        <a:cs typeface="Times New Roman" panose="02020603050405020304" pitchFamily="18" charset="0"/>
                      </a:rPr>
                      <m:t>𝑥</m:t>
                    </m:r>
                    <m:r>
                      <a:rPr lang="en-US" altLang="ru-RU" sz="1800" b="0" i="1" smtClean="0">
                        <a:latin typeface="Cambria Math" panose="02040503050406030204" pitchFamily="18" charset="0"/>
                        <a:cs typeface="Times New Roman" panose="02020603050405020304" pitchFamily="18" charset="0"/>
                      </a:rPr>
                      <m:t>.</m:t>
                    </m:r>
                  </m:oMath>
                </a14:m>
                <a:endParaRPr lang="en-US" altLang="ru-RU" sz="1800" dirty="0">
                  <a:cs typeface="Times New Roman" panose="02020603050405020304" pitchFamily="18" charset="0"/>
                </a:endParaRPr>
              </a:p>
              <a:p>
                <a:pPr algn="just">
                  <a:spcBef>
                    <a:spcPts val="0"/>
                  </a:spcBef>
                </a:pPr>
                <a:r>
                  <a:rPr lang="en-US" altLang="ru-RU" sz="1800" dirty="0">
                    <a:cs typeface="Times New Roman" panose="02020603050405020304" pitchFamily="18" charset="0"/>
                  </a:rPr>
                  <a:t>	</a:t>
                </a:r>
                <a:r>
                  <a:rPr lang="ru-RU" altLang="ru-RU" sz="1800" dirty="0">
                    <a:cs typeface="Times New Roman" panose="02020603050405020304" pitchFamily="18" charset="0"/>
                  </a:rPr>
                  <a:t>Создадим ползунок </a:t>
                </a:r>
                <a:r>
                  <a:rPr lang="en-US" altLang="ru-RU" sz="1800" i="1" dirty="0">
                    <a:cs typeface="Times New Roman" panose="02020603050405020304" pitchFamily="18" charset="0"/>
                  </a:rPr>
                  <a:t>t</a:t>
                </a:r>
                <a:r>
                  <a:rPr lang="ru-RU" altLang="ru-RU" sz="1800" dirty="0">
                    <a:cs typeface="Times New Roman" panose="02020603050405020304" pitchFamily="18" charset="0"/>
                  </a:rPr>
                  <a:t>, изменяющийся от 0 до 60 с шагом 0,1.</a:t>
                </a:r>
              </a:p>
              <a:p>
                <a:pPr algn="just">
                  <a:spcBef>
                    <a:spcPts val="0"/>
                  </a:spcBef>
                </a:pPr>
                <a:r>
                  <a:rPr lang="ru-RU" altLang="ru-RU" sz="1800" dirty="0">
                    <a:cs typeface="Times New Roman" panose="02020603050405020304" pitchFamily="18" charset="0"/>
                  </a:rPr>
                  <a:t>	Построим окружность с центром </a:t>
                </a:r>
                <a:r>
                  <a:rPr lang="en-US" altLang="ru-RU" sz="1800" i="1" dirty="0">
                    <a:cs typeface="Times New Roman" panose="02020603050405020304" pitchFamily="18" charset="0"/>
                  </a:rPr>
                  <a:t>A</a:t>
                </a:r>
                <a:r>
                  <a:rPr lang="en-US" altLang="ru-RU" sz="1800" baseline="-25000" dirty="0">
                    <a:cs typeface="Times New Roman" panose="02020603050405020304" pitchFamily="18" charset="0"/>
                  </a:rPr>
                  <a:t>1</a:t>
                </a:r>
                <a:r>
                  <a:rPr lang="ru-RU" altLang="ru-RU" sz="1800" dirty="0">
                    <a:cs typeface="Times New Roman" panose="02020603050405020304" pitchFamily="18" charset="0"/>
                  </a:rPr>
                  <a:t>,</a:t>
                </a:r>
                <a:r>
                  <a:rPr lang="en-US" altLang="ru-RU" sz="1800" dirty="0">
                    <a:cs typeface="Times New Roman" panose="02020603050405020304" pitchFamily="18" charset="0"/>
                  </a:rPr>
                  <a:t> </a:t>
                </a:r>
                <a:r>
                  <a:rPr lang="ru-RU" altLang="ru-RU" sz="1800" dirty="0">
                    <a:cs typeface="Times New Roman" panose="02020603050405020304" pitchFamily="18" charset="0"/>
                  </a:rPr>
                  <a:t> радиусом </a:t>
                </a:r>
                <a14:m>
                  <m:oMath xmlns:m="http://schemas.openxmlformats.org/officeDocument/2006/math">
                    <m:f>
                      <m:fPr>
                        <m:ctrlPr>
                          <a:rPr lang="ru-RU" altLang="ru-RU" sz="1800" i="1" smtClean="0">
                            <a:latin typeface="Cambria Math" panose="02040503050406030204" pitchFamily="18" charset="0"/>
                            <a:cs typeface="Times New Roman" panose="02020603050405020304" pitchFamily="18" charset="0"/>
                          </a:rPr>
                        </m:ctrlPr>
                      </m:fPr>
                      <m:num>
                        <m:r>
                          <a:rPr lang="en-US" altLang="ru-RU" sz="1800" b="0" i="1" smtClean="0">
                            <a:latin typeface="Cambria Math" panose="02040503050406030204" pitchFamily="18" charset="0"/>
                            <a:cs typeface="Times New Roman" panose="02020603050405020304" pitchFamily="18" charset="0"/>
                          </a:rPr>
                          <m:t>15</m:t>
                        </m:r>
                        <m:r>
                          <a:rPr lang="en-US" altLang="ru-RU" sz="1800" b="0" i="1" smtClean="0">
                            <a:latin typeface="Cambria Math" panose="02040503050406030204" pitchFamily="18" charset="0"/>
                            <a:cs typeface="Times New Roman" panose="02020603050405020304" pitchFamily="18" charset="0"/>
                          </a:rPr>
                          <m:t>𝑡</m:t>
                        </m:r>
                      </m:num>
                      <m:den>
                        <m:r>
                          <a:rPr lang="ru-RU" altLang="ru-RU" sz="1800" b="0" i="1" smtClean="0">
                            <a:latin typeface="Cambria Math" panose="02040503050406030204" pitchFamily="18" charset="0"/>
                            <a:cs typeface="Times New Roman" panose="02020603050405020304" pitchFamily="18" charset="0"/>
                          </a:rPr>
                          <m:t>60</m:t>
                        </m:r>
                      </m:den>
                    </m:f>
                  </m:oMath>
                </a14:m>
                <a:r>
                  <a:rPr lang="ru-RU" altLang="ru-RU" sz="1800" dirty="0">
                    <a:cs typeface="Times New Roman" panose="02020603050405020304" pitchFamily="18" charset="0"/>
                  </a:rPr>
                  <a:t>, и окружность с центром </a:t>
                </a:r>
                <a:r>
                  <a:rPr lang="en-US" altLang="ru-RU" sz="1800" i="1" dirty="0">
                    <a:cs typeface="Times New Roman" panose="02020603050405020304" pitchFamily="18" charset="0"/>
                  </a:rPr>
                  <a:t>A</a:t>
                </a:r>
                <a:r>
                  <a:rPr lang="en-US" altLang="ru-RU" sz="1800" baseline="-25000" dirty="0">
                    <a:cs typeface="Times New Roman" panose="02020603050405020304" pitchFamily="18" charset="0"/>
                  </a:rPr>
                  <a:t>2</a:t>
                </a:r>
                <a:r>
                  <a:rPr lang="en-US" altLang="ru-RU" sz="1800" dirty="0">
                    <a:cs typeface="Times New Roman" panose="02020603050405020304" pitchFamily="18" charset="0"/>
                  </a:rPr>
                  <a:t>, </a:t>
                </a:r>
                <a:r>
                  <a:rPr lang="ru-RU" altLang="ru-RU" sz="1800" dirty="0">
                    <a:cs typeface="Times New Roman" panose="02020603050405020304" pitchFamily="18" charset="0"/>
                  </a:rPr>
                  <a:t>радиусом </a:t>
                </a:r>
                <a14:m>
                  <m:oMath xmlns:m="http://schemas.openxmlformats.org/officeDocument/2006/math">
                    <m:f>
                      <m:fPr>
                        <m:ctrlPr>
                          <a:rPr lang="ru-RU" altLang="ru-RU" sz="1800" i="1">
                            <a:latin typeface="Cambria Math" panose="02040503050406030204" pitchFamily="18" charset="0"/>
                            <a:cs typeface="Times New Roman" panose="02020603050405020304" pitchFamily="18" charset="0"/>
                          </a:rPr>
                        </m:ctrlPr>
                      </m:fPr>
                      <m:num>
                        <m:r>
                          <a:rPr lang="ru-RU" altLang="ru-RU" sz="1800" b="0" i="1" smtClean="0">
                            <a:latin typeface="Cambria Math" panose="02040503050406030204" pitchFamily="18" charset="0"/>
                            <a:cs typeface="Times New Roman" panose="02020603050405020304" pitchFamily="18" charset="0"/>
                          </a:rPr>
                          <m:t>1</m:t>
                        </m:r>
                        <m:r>
                          <a:rPr lang="en-US" altLang="ru-RU" sz="1800" b="0" i="1" smtClean="0">
                            <a:latin typeface="Cambria Math" panose="02040503050406030204" pitchFamily="18" charset="0"/>
                            <a:cs typeface="Times New Roman" panose="02020603050405020304" pitchFamily="18" charset="0"/>
                          </a:rPr>
                          <m:t>2</m:t>
                        </m:r>
                        <m:r>
                          <a:rPr lang="en-US" altLang="ru-RU" sz="1800" b="0" i="1" smtClean="0">
                            <a:latin typeface="Cambria Math" panose="02040503050406030204" pitchFamily="18" charset="0"/>
                            <a:cs typeface="Times New Roman" panose="02020603050405020304" pitchFamily="18" charset="0"/>
                          </a:rPr>
                          <m:t>𝑡</m:t>
                        </m:r>
                      </m:num>
                      <m:den>
                        <m:r>
                          <a:rPr lang="ru-RU" altLang="ru-RU" sz="1800" i="1">
                            <a:latin typeface="Cambria Math" panose="02040503050406030204" pitchFamily="18" charset="0"/>
                            <a:cs typeface="Times New Roman" panose="02020603050405020304" pitchFamily="18" charset="0"/>
                          </a:rPr>
                          <m:t>60</m:t>
                        </m:r>
                      </m:den>
                    </m:f>
                  </m:oMath>
                </a14:m>
                <a:r>
                  <a:rPr lang="ru-RU" altLang="ru-RU" sz="1800" dirty="0">
                    <a:cs typeface="Times New Roman" panose="02020603050405020304" pitchFamily="18" charset="0"/>
                  </a:rPr>
                  <a:t>. </a:t>
                </a:r>
              </a:p>
              <a:p>
                <a:pPr algn="just">
                  <a:spcBef>
                    <a:spcPts val="0"/>
                  </a:spcBef>
                </a:pPr>
                <a:r>
                  <a:rPr lang="ru-RU" altLang="ru-RU" sz="1800" dirty="0">
                    <a:cs typeface="Times New Roman" panose="02020603050405020304" pitchFamily="18" charset="0"/>
                  </a:rPr>
                  <a:t>	Найдём точки </a:t>
                </a:r>
                <a:r>
                  <a:rPr lang="en-US" altLang="ru-RU" sz="1800" i="1" dirty="0">
                    <a:cs typeface="Times New Roman" panose="02020603050405020304" pitchFamily="18" charset="0"/>
                  </a:rPr>
                  <a:t>K</a:t>
                </a:r>
                <a:r>
                  <a:rPr lang="en-US" altLang="ru-RU" sz="1800" baseline="-25000" dirty="0">
                    <a:cs typeface="Times New Roman" panose="02020603050405020304" pitchFamily="18" charset="0"/>
                  </a:rPr>
                  <a:t>1</a:t>
                </a:r>
                <a:r>
                  <a:rPr lang="en-US" altLang="ru-RU" sz="1800" dirty="0">
                    <a:cs typeface="Times New Roman" panose="02020603050405020304" pitchFamily="18" charset="0"/>
                  </a:rPr>
                  <a:t>, </a:t>
                </a:r>
                <a:r>
                  <a:rPr lang="en-US" altLang="ru-RU" sz="1800" i="1" dirty="0">
                    <a:cs typeface="Times New Roman" panose="02020603050405020304" pitchFamily="18" charset="0"/>
                  </a:rPr>
                  <a:t>K</a:t>
                </a:r>
                <a:r>
                  <a:rPr lang="en-US" altLang="ru-RU" sz="1800" baseline="-25000" dirty="0">
                    <a:cs typeface="Times New Roman" panose="02020603050405020304" pitchFamily="18" charset="0"/>
                  </a:rPr>
                  <a:t>2</a:t>
                </a:r>
                <a:r>
                  <a:rPr lang="en-US" altLang="ru-RU" sz="1800" dirty="0">
                    <a:cs typeface="Times New Roman" panose="02020603050405020304" pitchFamily="18" charset="0"/>
                  </a:rPr>
                  <a:t> </a:t>
                </a:r>
                <a:r>
                  <a:rPr lang="ru-RU" altLang="ru-RU" sz="1800" dirty="0">
                    <a:cs typeface="Times New Roman" panose="02020603050405020304" pitchFamily="18" charset="0"/>
                  </a:rPr>
                  <a:t>их пересечения соответственно с первой и второй прямыми.</a:t>
                </a:r>
                <a:r>
                  <a:rPr lang="en-US" altLang="ru-RU" sz="1800" dirty="0">
                    <a:cs typeface="Times New Roman" panose="02020603050405020304" pitchFamily="18" charset="0"/>
                  </a:rPr>
                  <a:t> </a:t>
                </a:r>
                <a:r>
                  <a:rPr lang="ru-RU" altLang="ru-RU" sz="1800" dirty="0">
                    <a:cs typeface="Times New Roman" panose="02020603050405020304" pitchFamily="18" charset="0"/>
                  </a:rPr>
                  <a:t>Они показывают место положения кораблей в момент времени </a:t>
                </a:r>
                <a:r>
                  <a:rPr lang="en-US" altLang="ru-RU" sz="1800" i="1" dirty="0">
                    <a:cs typeface="Times New Roman" panose="02020603050405020304" pitchFamily="18" charset="0"/>
                  </a:rPr>
                  <a:t>t</a:t>
                </a:r>
                <a:r>
                  <a:rPr lang="en-US" altLang="ru-RU" sz="1800" dirty="0">
                    <a:cs typeface="Times New Roman" panose="02020603050405020304" pitchFamily="18" charset="0"/>
                  </a:rPr>
                  <a:t> </a:t>
                </a:r>
                <a:r>
                  <a:rPr lang="ru-RU" altLang="ru-RU" sz="1800" dirty="0">
                    <a:cs typeface="Times New Roman" panose="02020603050405020304" pitchFamily="18" charset="0"/>
                  </a:rPr>
                  <a:t>мин.</a:t>
                </a:r>
              </a:p>
              <a:p>
                <a:pPr algn="just">
                  <a:spcBef>
                    <a:spcPts val="0"/>
                  </a:spcBef>
                </a:pPr>
                <a:r>
                  <a:rPr lang="ru-RU" altLang="ru-RU" sz="1800" dirty="0">
                    <a:cs typeface="Times New Roman" panose="02020603050405020304" pitchFamily="18" charset="0"/>
                  </a:rPr>
                  <a:t>	Найдём расстояние между точками </a:t>
                </a:r>
                <a:r>
                  <a:rPr lang="en-US" altLang="ru-RU" sz="1800" i="1" dirty="0">
                    <a:cs typeface="Times New Roman" panose="02020603050405020304" pitchFamily="18" charset="0"/>
                  </a:rPr>
                  <a:t>K</a:t>
                </a:r>
                <a:r>
                  <a:rPr lang="en-US" altLang="ru-RU" sz="1800" baseline="-25000" dirty="0">
                    <a:cs typeface="Times New Roman" panose="02020603050405020304" pitchFamily="18" charset="0"/>
                  </a:rPr>
                  <a:t>1</a:t>
                </a:r>
                <a:r>
                  <a:rPr lang="en-US" altLang="ru-RU" sz="1800" dirty="0">
                    <a:cs typeface="Times New Roman" panose="02020603050405020304" pitchFamily="18" charset="0"/>
                  </a:rPr>
                  <a:t>, </a:t>
                </a:r>
                <a:r>
                  <a:rPr lang="en-US" altLang="ru-RU" sz="1800" i="1" dirty="0">
                    <a:cs typeface="Times New Roman" panose="02020603050405020304" pitchFamily="18" charset="0"/>
                  </a:rPr>
                  <a:t>K</a:t>
                </a:r>
                <a:r>
                  <a:rPr lang="en-US" altLang="ru-RU" sz="1800" baseline="-25000" dirty="0">
                    <a:cs typeface="Times New Roman" panose="02020603050405020304" pitchFamily="18" charset="0"/>
                  </a:rPr>
                  <a:t>2</a:t>
                </a:r>
                <a:r>
                  <a:rPr lang="en-US" altLang="ru-RU" sz="1800" dirty="0">
                    <a:cs typeface="Times New Roman" panose="02020603050405020304" pitchFamily="18" charset="0"/>
                  </a:rPr>
                  <a:t> </a:t>
                </a:r>
                <a:r>
                  <a:rPr lang="ru-RU" altLang="ru-RU" sz="1800" dirty="0">
                    <a:cs typeface="Times New Roman" panose="02020603050405020304" pitchFamily="18" charset="0"/>
                  </a:rPr>
                  <a:t>в момент времени </a:t>
                </a:r>
                <a:r>
                  <a:rPr lang="en-US" altLang="ru-RU" sz="1800" i="1" dirty="0">
                    <a:cs typeface="Times New Roman" panose="02020603050405020304" pitchFamily="18" charset="0"/>
                  </a:rPr>
                  <a:t>t</a:t>
                </a:r>
                <a:r>
                  <a:rPr lang="ru-RU" altLang="ru-RU" sz="1800" dirty="0">
                    <a:cs typeface="Times New Roman" panose="02020603050405020304" pitchFamily="18" charset="0"/>
                  </a:rPr>
                  <a:t>.</a:t>
                </a:r>
              </a:p>
              <a:p>
                <a:pPr algn="just">
                  <a:spcBef>
                    <a:spcPts val="0"/>
                  </a:spcBef>
                </a:pPr>
                <a:r>
                  <a:rPr lang="ru-RU" altLang="ru-RU" sz="1800" dirty="0">
                    <a:cs typeface="Times New Roman" panose="02020603050405020304" pitchFamily="18" charset="0"/>
                  </a:rPr>
                  <a:t>	Меняя значение </a:t>
                </a:r>
                <a:r>
                  <a:rPr lang="en-US" altLang="ru-RU" sz="1800" i="1" dirty="0">
                    <a:cs typeface="Times New Roman" panose="02020603050405020304" pitchFamily="18" charset="0"/>
                  </a:rPr>
                  <a:t>t </a:t>
                </a:r>
                <a:r>
                  <a:rPr lang="ru-RU" altLang="ru-RU" sz="1800" dirty="0">
                    <a:cs typeface="Times New Roman" panose="02020603050405020304" pitchFamily="18" charset="0"/>
                  </a:rPr>
                  <a:t>ползунка, найдём наименьшее расстояние между </a:t>
                </a:r>
                <a:r>
                  <a:rPr lang="en-US" altLang="ru-RU" sz="1800" i="1" dirty="0">
                    <a:cs typeface="Times New Roman" panose="02020603050405020304" pitchFamily="18" charset="0"/>
                  </a:rPr>
                  <a:t>K</a:t>
                </a:r>
                <a:r>
                  <a:rPr lang="en-US" altLang="ru-RU" sz="1800" baseline="-25000" dirty="0">
                    <a:cs typeface="Times New Roman" panose="02020603050405020304" pitchFamily="18" charset="0"/>
                  </a:rPr>
                  <a:t>1</a:t>
                </a:r>
                <a:r>
                  <a:rPr lang="en-US" altLang="ru-RU" sz="1800" dirty="0">
                    <a:cs typeface="Times New Roman" panose="02020603050405020304" pitchFamily="18" charset="0"/>
                  </a:rPr>
                  <a:t>, </a:t>
                </a:r>
                <a:r>
                  <a:rPr lang="en-US" altLang="ru-RU" sz="1800" i="1" dirty="0">
                    <a:cs typeface="Times New Roman" panose="02020603050405020304" pitchFamily="18" charset="0"/>
                  </a:rPr>
                  <a:t>K</a:t>
                </a:r>
                <a:r>
                  <a:rPr lang="en-US" altLang="ru-RU" sz="1800" baseline="-25000" dirty="0">
                    <a:cs typeface="Times New Roman" panose="02020603050405020304" pitchFamily="18" charset="0"/>
                  </a:rPr>
                  <a:t>2</a:t>
                </a:r>
                <a:r>
                  <a:rPr lang="ru-RU" altLang="ru-RU" sz="1800" dirty="0">
                    <a:cs typeface="Times New Roman" panose="02020603050405020304" pitchFamily="18" charset="0"/>
                  </a:rPr>
                  <a:t>. Оно примерно равно </a:t>
                </a:r>
                <a:r>
                  <a:rPr lang="en-US" altLang="ru-RU" sz="1800" dirty="0">
                    <a:cs typeface="Times New Roman" panose="02020603050405020304" pitchFamily="18" charset="0"/>
                  </a:rPr>
                  <a:t>458</a:t>
                </a:r>
                <a:r>
                  <a:rPr lang="ru-RU" altLang="ru-RU" sz="1800" dirty="0">
                    <a:cs typeface="Times New Roman" panose="02020603050405020304" pitchFamily="18" charset="0"/>
                  </a:rPr>
                  <a:t> м.</a:t>
                </a:r>
                <a:r>
                  <a:rPr lang="en-US" altLang="ru-RU" sz="1800" dirty="0">
                    <a:cs typeface="Times New Roman" panose="02020603050405020304" pitchFamily="18" charset="0"/>
                  </a:rPr>
                  <a:t> </a:t>
                </a:r>
                <a:r>
                  <a:rPr lang="ru-RU" altLang="ru-RU" sz="1800" dirty="0">
                    <a:cs typeface="Times New Roman" panose="02020603050405020304" pitchFamily="18" charset="0"/>
                  </a:rPr>
                  <a:t>Следовательно, корабли не столкнутся.</a:t>
                </a:r>
                <a:endParaRPr lang="en-US" altLang="ru-RU" sz="1800" dirty="0">
                  <a:cs typeface="Times New Roman" panose="02020603050405020304" pitchFamily="18" charset="0"/>
                </a:endParaRPr>
              </a:p>
            </p:txBody>
          </p:sp>
        </mc:Choice>
        <mc:Fallback xmlns="">
          <p:sp>
            <p:nvSpPr>
              <p:cNvPr id="491523" name="Text Box 3">
                <a:extLst>
                  <a:ext uri="{FF2B5EF4-FFF2-40B4-BE49-F238E27FC236}">
                    <a16:creationId xmlns:a16="http://schemas.microsoft.com/office/drawing/2014/main" id="{33771B87-2CFA-4AB1-8254-34F79C914AC1}"/>
                  </a:ext>
                </a:extLst>
              </p:cNvPr>
              <p:cNvSpPr txBox="1">
                <a:spLocks noRot="1" noChangeAspect="1" noMove="1" noResize="1" noEditPoints="1" noAdjustHandles="1" noChangeArrowheads="1" noChangeShapeType="1" noTextEdit="1"/>
              </p:cNvSpPr>
              <p:nvPr/>
            </p:nvSpPr>
            <p:spPr bwMode="auto">
              <a:xfrm>
                <a:off x="0" y="368516"/>
                <a:ext cx="9144000" cy="3414076"/>
              </a:xfrm>
              <a:prstGeom prst="rect">
                <a:avLst/>
              </a:prstGeom>
              <a:blipFill>
                <a:blip r:embed="rId3"/>
                <a:stretch>
                  <a:fillRect l="-533" r="-533" b="-178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491524" name="Rectangle 4">
            <a:extLst>
              <a:ext uri="{FF2B5EF4-FFF2-40B4-BE49-F238E27FC236}">
                <a16:creationId xmlns:a16="http://schemas.microsoft.com/office/drawing/2014/main" id="{40E01E05-93CC-434F-8AC8-D735BE87B97D}"/>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91525" name="Rectangle 5">
            <a:extLst>
              <a:ext uri="{FF2B5EF4-FFF2-40B4-BE49-F238E27FC236}">
                <a16:creationId xmlns:a16="http://schemas.microsoft.com/office/drawing/2014/main" id="{EEB4582D-C057-4173-B87D-606359CAE70C}"/>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pic>
        <p:nvPicPr>
          <p:cNvPr id="3" name="Рисунок 2">
            <a:extLst>
              <a:ext uri="{FF2B5EF4-FFF2-40B4-BE49-F238E27FC236}">
                <a16:creationId xmlns:a16="http://schemas.microsoft.com/office/drawing/2014/main" id="{31748279-25CC-98AD-74FE-12ED23361E8B}"/>
              </a:ext>
            </a:extLst>
          </p:cNvPr>
          <p:cNvPicPr>
            <a:picLocks noChangeAspect="1"/>
          </p:cNvPicPr>
          <p:nvPr/>
        </p:nvPicPr>
        <p:blipFill>
          <a:blip r:embed="rId4"/>
          <a:stretch>
            <a:fillRect/>
          </a:stretch>
        </p:blipFill>
        <p:spPr>
          <a:xfrm>
            <a:off x="2075118" y="3861048"/>
            <a:ext cx="4993763" cy="2873461"/>
          </a:xfrm>
          <a:prstGeom prst="rect">
            <a:avLst/>
          </a:prstGeom>
        </p:spPr>
      </p:pic>
    </p:spTree>
    <p:extLst>
      <p:ext uri="{BB962C8B-B14F-4D97-AF65-F5344CB8AC3E}">
        <p14:creationId xmlns:p14="http://schemas.microsoft.com/office/powerpoint/2010/main" val="1399667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1" name="Text Box 3">
            <a:extLst>
              <a:ext uri="{FF2B5EF4-FFF2-40B4-BE49-F238E27FC236}">
                <a16:creationId xmlns:a16="http://schemas.microsoft.com/office/drawing/2014/main" id="{29EE6E63-1649-4593-A648-B7AD89838D6F}"/>
              </a:ext>
            </a:extLst>
          </p:cNvPr>
          <p:cNvSpPr txBox="1">
            <a:spLocks noChangeArrowheads="1"/>
          </p:cNvSpPr>
          <p:nvPr/>
        </p:nvSpPr>
        <p:spPr bwMode="auto">
          <a:xfrm>
            <a:off x="0" y="0"/>
            <a:ext cx="91440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en-US" altLang="ru-RU" dirty="0">
                <a:cs typeface="Times New Roman" panose="02020603050405020304" pitchFamily="18" charset="0"/>
              </a:rPr>
              <a:t>	</a:t>
            </a:r>
            <a:r>
              <a:rPr lang="ru-RU" altLang="ru-RU" dirty="0">
                <a:cs typeface="Times New Roman" panose="02020603050405020304" pitchFamily="18" charset="0"/>
              </a:rPr>
              <a:t>Для моделирования движения точки по единичной окружности в компьютерной программе </a:t>
            </a:r>
            <a:r>
              <a:rPr lang="en-US" altLang="ru-RU" dirty="0">
                <a:cs typeface="Times New Roman" panose="02020603050405020304" pitchFamily="18" charset="0"/>
              </a:rPr>
              <a:t>GeoGebra </a:t>
            </a:r>
            <a:r>
              <a:rPr lang="ru-RU" altLang="ru-RU" dirty="0">
                <a:cs typeface="Times New Roman" panose="02020603050405020304" pitchFamily="18" charset="0"/>
              </a:rPr>
              <a:t>нужно:</a:t>
            </a:r>
          </a:p>
          <a:p>
            <a:pPr algn="just">
              <a:spcBef>
                <a:spcPts val="0"/>
              </a:spcBef>
            </a:pPr>
            <a:r>
              <a:rPr lang="ru-RU" altLang="ru-RU" dirty="0">
                <a:cs typeface="Times New Roman" panose="02020603050405020304" pitchFamily="18" charset="0"/>
              </a:rPr>
              <a:t>	1) создать ползунок </a:t>
            </a:r>
            <a:r>
              <a:rPr lang="en-US" altLang="ru-RU" dirty="0">
                <a:cs typeface="Times New Roman" panose="02020603050405020304" pitchFamily="18" charset="0"/>
              </a:rPr>
              <a:t>t, </a:t>
            </a:r>
            <a:r>
              <a:rPr lang="ru-RU" altLang="ru-RU" dirty="0">
                <a:cs typeface="Times New Roman" panose="02020603050405020304" pitchFamily="18" charset="0"/>
              </a:rPr>
              <a:t>изменяющийся от 0 до 2</a:t>
            </a:r>
            <a:r>
              <a:rPr lang="en-US" altLang="ru-RU" dirty="0">
                <a:cs typeface="Times New Roman" panose="02020603050405020304" pitchFamily="18" charset="0"/>
              </a:rPr>
              <a:t>Pi</a:t>
            </a:r>
            <a:r>
              <a:rPr lang="ru-RU" altLang="ru-RU" dirty="0">
                <a:cs typeface="Times New Roman" panose="02020603050405020304" pitchFamily="18" charset="0"/>
              </a:rPr>
              <a:t>, и поставить шаг, например, 0.1</a:t>
            </a:r>
            <a:r>
              <a:rPr lang="en-US" altLang="ru-RU" dirty="0">
                <a:cs typeface="Times New Roman" panose="02020603050405020304" pitchFamily="18" charset="0"/>
              </a:rPr>
              <a:t>;</a:t>
            </a:r>
          </a:p>
          <a:p>
            <a:pPr algn="just">
              <a:spcBef>
                <a:spcPts val="0"/>
              </a:spcBef>
            </a:pPr>
            <a:r>
              <a:rPr lang="en-US" altLang="ru-RU" dirty="0">
                <a:cs typeface="Times New Roman" panose="02020603050405020304" pitchFamily="18" charset="0"/>
              </a:rPr>
              <a:t>	2) </a:t>
            </a:r>
            <a:r>
              <a:rPr lang="ru-RU" altLang="ru-RU" dirty="0">
                <a:cs typeface="Times New Roman" panose="02020603050405020304" pitchFamily="18" charset="0"/>
              </a:rPr>
              <a:t>в строке «Ввод» написать: </a:t>
            </a:r>
            <a:r>
              <a:rPr lang="en-US" altLang="ru-RU" dirty="0">
                <a:cs typeface="Times New Roman" panose="02020603050405020304" pitchFamily="18" charset="0"/>
              </a:rPr>
              <a:t>C=(cos(t),sin(t))</a:t>
            </a:r>
            <a:r>
              <a:rPr lang="ru-RU" altLang="ru-RU" dirty="0">
                <a:cs typeface="Times New Roman" panose="02020603050405020304" pitchFamily="18" charset="0"/>
              </a:rPr>
              <a:t> нажать «</a:t>
            </a:r>
            <a:r>
              <a:rPr lang="en-US" altLang="ru-RU" dirty="0">
                <a:cs typeface="Times New Roman" panose="02020603050405020304" pitchFamily="18" charset="0"/>
              </a:rPr>
              <a:t>Enter</a:t>
            </a:r>
            <a:r>
              <a:rPr lang="ru-RU" altLang="ru-RU" dirty="0">
                <a:cs typeface="Times New Roman" panose="02020603050405020304" pitchFamily="18" charset="0"/>
              </a:rPr>
              <a:t>»</a:t>
            </a:r>
            <a:r>
              <a:rPr lang="en-US" altLang="ru-RU" dirty="0">
                <a:cs typeface="Times New Roman" panose="02020603050405020304" pitchFamily="18" charset="0"/>
              </a:rPr>
              <a:t>;</a:t>
            </a:r>
          </a:p>
          <a:p>
            <a:pPr algn="just">
              <a:spcBef>
                <a:spcPts val="0"/>
              </a:spcBef>
            </a:pPr>
            <a:r>
              <a:rPr lang="en-US" altLang="ru-RU" dirty="0">
                <a:cs typeface="Times New Roman" panose="02020603050405020304" pitchFamily="18" charset="0"/>
              </a:rPr>
              <a:t>	</a:t>
            </a:r>
            <a:r>
              <a:rPr lang="ru-RU" altLang="ru-RU" dirty="0">
                <a:cs typeface="Times New Roman" panose="02020603050405020304" pitchFamily="18" charset="0"/>
              </a:rPr>
              <a:t>3) в свойствах точки </a:t>
            </a:r>
            <a:r>
              <a:rPr lang="ru-RU" altLang="ru-RU" i="1" dirty="0">
                <a:cs typeface="Times New Roman" panose="02020603050405020304" pitchFamily="18" charset="0"/>
              </a:rPr>
              <a:t>С</a:t>
            </a:r>
            <a:r>
              <a:rPr lang="ru-RU" altLang="ru-RU" dirty="0">
                <a:cs typeface="Times New Roman" panose="02020603050405020304" pitchFamily="18" charset="0"/>
              </a:rPr>
              <a:t> выбрать опцию «Оставлять след»;</a:t>
            </a:r>
          </a:p>
          <a:p>
            <a:pPr algn="just">
              <a:spcBef>
                <a:spcPts val="0"/>
              </a:spcBef>
            </a:pPr>
            <a:r>
              <a:rPr lang="ru-RU" altLang="ru-RU" dirty="0">
                <a:cs typeface="Times New Roman" panose="02020603050405020304" pitchFamily="18" charset="0"/>
              </a:rPr>
              <a:t>	4) в свойствах ползунка выбрать опцию «Анимировать».</a:t>
            </a:r>
          </a:p>
          <a:p>
            <a:pPr algn="just">
              <a:spcBef>
                <a:spcPts val="0"/>
              </a:spcBef>
            </a:pPr>
            <a:r>
              <a:rPr lang="ru-RU" altLang="ru-RU" dirty="0">
                <a:cs typeface="Times New Roman" panose="02020603050405020304" pitchFamily="18" charset="0"/>
              </a:rPr>
              <a:t>	В результате на экране точка </a:t>
            </a:r>
            <a:r>
              <a:rPr lang="en-US" altLang="ru-RU" i="1" dirty="0">
                <a:cs typeface="Times New Roman" panose="02020603050405020304" pitchFamily="18" charset="0"/>
              </a:rPr>
              <a:t>C </a:t>
            </a:r>
            <a:r>
              <a:rPr lang="ru-RU" altLang="ru-RU" dirty="0">
                <a:cs typeface="Times New Roman" panose="02020603050405020304" pitchFamily="18" charset="0"/>
              </a:rPr>
              <a:t>будет двигаться по окружности с центром </a:t>
            </a:r>
            <a:r>
              <a:rPr lang="en-US" altLang="ru-RU" i="1" dirty="0">
                <a:cs typeface="Times New Roman" panose="02020603050405020304" pitchFamily="18" charset="0"/>
              </a:rPr>
              <a:t>O</a:t>
            </a:r>
            <a:r>
              <a:rPr lang="en-US" altLang="ru-RU" dirty="0">
                <a:cs typeface="Times New Roman" panose="02020603050405020304" pitchFamily="18" charset="0"/>
              </a:rPr>
              <a:t>(0, 0) </a:t>
            </a:r>
            <a:r>
              <a:rPr lang="ru-RU" altLang="ru-RU" dirty="0">
                <a:cs typeface="Times New Roman" panose="02020603050405020304" pitchFamily="18" charset="0"/>
              </a:rPr>
              <a:t>и радиусом 1 и оставлять след.</a:t>
            </a:r>
            <a:endParaRPr lang="ru-RU" altLang="ru-RU" dirty="0"/>
          </a:p>
        </p:txBody>
      </p:sp>
      <p:sp>
        <p:nvSpPr>
          <p:cNvPr id="483332" name="Rectangle 4">
            <a:extLst>
              <a:ext uri="{FF2B5EF4-FFF2-40B4-BE49-F238E27FC236}">
                <a16:creationId xmlns:a16="http://schemas.microsoft.com/office/drawing/2014/main" id="{A7ACD6EC-9CD6-470C-AD11-2ED2BF20DE03}"/>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83335" name="Rectangle 7">
            <a:extLst>
              <a:ext uri="{FF2B5EF4-FFF2-40B4-BE49-F238E27FC236}">
                <a16:creationId xmlns:a16="http://schemas.microsoft.com/office/drawing/2014/main" id="{CD804C1E-D2E0-4E73-8A18-E6973EE815FD}"/>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pic>
        <p:nvPicPr>
          <p:cNvPr id="5" name="Рисунок 4">
            <a:extLst>
              <a:ext uri="{FF2B5EF4-FFF2-40B4-BE49-F238E27FC236}">
                <a16:creationId xmlns:a16="http://schemas.microsoft.com/office/drawing/2014/main" id="{0CC519FB-A1EA-DDBC-E479-87B21DB8C2DF}"/>
              </a:ext>
            </a:extLst>
          </p:cNvPr>
          <p:cNvPicPr>
            <a:picLocks noChangeAspect="1"/>
          </p:cNvPicPr>
          <p:nvPr/>
        </p:nvPicPr>
        <p:blipFill>
          <a:blip r:embed="rId3"/>
          <a:stretch>
            <a:fillRect/>
          </a:stretch>
        </p:blipFill>
        <p:spPr>
          <a:xfrm>
            <a:off x="2270597" y="3460653"/>
            <a:ext cx="3888432" cy="3332942"/>
          </a:xfrm>
          <a:prstGeom prst="rect">
            <a:avLst/>
          </a:prstGeom>
        </p:spPr>
      </p:pic>
    </p:spTree>
    <p:extLst>
      <p:ext uri="{BB962C8B-B14F-4D97-AF65-F5344CB8AC3E}">
        <p14:creationId xmlns:p14="http://schemas.microsoft.com/office/powerpoint/2010/main" val="1814014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a:extLst>
              <a:ext uri="{FF2B5EF4-FFF2-40B4-BE49-F238E27FC236}">
                <a16:creationId xmlns:a16="http://schemas.microsoft.com/office/drawing/2014/main" id="{CE81DEA5-8721-415D-A1E0-F8033ED3D1C7}"/>
              </a:ext>
            </a:extLst>
          </p:cNvPr>
          <p:cNvSpPr>
            <a:spLocks noGrp="1" noChangeArrowheads="1"/>
          </p:cNvSpPr>
          <p:nvPr>
            <p:ph type="title"/>
          </p:nvPr>
        </p:nvSpPr>
        <p:spPr>
          <a:xfrm>
            <a:off x="685800" y="66240"/>
            <a:ext cx="7772400" cy="457200"/>
          </a:xfrm>
        </p:spPr>
        <p:txBody>
          <a:bodyPr/>
          <a:lstStyle/>
          <a:p>
            <a:r>
              <a:rPr lang="ru-RU" altLang="ru-RU" sz="3600" dirty="0">
                <a:solidFill>
                  <a:srgbClr val="FF3300"/>
                </a:solidFill>
              </a:rPr>
              <a:t>Прямая</a:t>
            </a:r>
          </a:p>
        </p:txBody>
      </p:sp>
      <mc:AlternateContent xmlns:mc="http://schemas.openxmlformats.org/markup-compatibility/2006" xmlns:a14="http://schemas.microsoft.com/office/drawing/2010/main">
        <mc:Choice Requires="a14">
          <p:sp>
            <p:nvSpPr>
              <p:cNvPr id="520195" name="Text Box 3">
                <a:extLst>
                  <a:ext uri="{FF2B5EF4-FFF2-40B4-BE49-F238E27FC236}">
                    <a16:creationId xmlns:a16="http://schemas.microsoft.com/office/drawing/2014/main" id="{BD79E4D5-2683-4A4E-B604-3A7C393BAEC2}"/>
                  </a:ext>
                </a:extLst>
              </p:cNvPr>
              <p:cNvSpPr txBox="1">
                <a:spLocks noChangeArrowheads="1"/>
              </p:cNvSpPr>
              <p:nvPr/>
            </p:nvSpPr>
            <p:spPr bwMode="auto">
              <a:xfrm>
                <a:off x="0" y="461801"/>
                <a:ext cx="9144000" cy="165481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just">
                  <a:spcBef>
                    <a:spcPct val="50000"/>
                  </a:spcBef>
                </a:pPr>
                <a:r>
                  <a:rPr lang="en-US" altLang="ru-RU" dirty="0">
                    <a:solidFill>
                      <a:srgbClr val="FF0000"/>
                    </a:solidFill>
                  </a:rPr>
                  <a:t>	</a:t>
                </a:r>
                <a:r>
                  <a:rPr lang="ru-RU" altLang="ru-RU" dirty="0"/>
                  <a:t>Прямую, проходящую через точку </a:t>
                </a:r>
                <a:r>
                  <a:rPr lang="en-US" altLang="ru-RU" i="1" dirty="0"/>
                  <a:t>A</a:t>
                </a:r>
                <a:r>
                  <a:rPr lang="ru-RU" altLang="ru-RU" baseline="-25000" dirty="0"/>
                  <a:t>0</a:t>
                </a:r>
                <a:r>
                  <a:rPr lang="en-US" altLang="ru-RU" dirty="0"/>
                  <a:t>(</a:t>
                </a:r>
                <a:r>
                  <a:rPr lang="en-US" altLang="ru-RU" i="1" dirty="0"/>
                  <a:t>x</a:t>
                </a:r>
                <a:r>
                  <a:rPr lang="ru-RU" altLang="ru-RU" baseline="-25000" dirty="0"/>
                  <a:t>0</a:t>
                </a:r>
                <a:r>
                  <a:rPr lang="en-US" altLang="ru-RU" dirty="0"/>
                  <a:t>, </a:t>
                </a:r>
                <a:r>
                  <a:rPr lang="en-US" altLang="ru-RU" i="1" dirty="0"/>
                  <a:t>y</a:t>
                </a:r>
                <a:r>
                  <a:rPr lang="ru-RU" altLang="ru-RU" baseline="-25000" dirty="0"/>
                  <a:t>0</a:t>
                </a:r>
                <a:r>
                  <a:rPr lang="en-US" altLang="ru-RU" dirty="0"/>
                  <a:t>)</a:t>
                </a:r>
                <a:r>
                  <a:rPr lang="ru-RU" altLang="ru-RU" dirty="0"/>
                  <a:t>, с направляющим вектором</a:t>
                </a:r>
                <a:r>
                  <a:rPr lang="en-US" altLang="ru-RU" dirty="0"/>
                  <a:t> </a:t>
                </a:r>
                <a14:m>
                  <m:oMath xmlns:m="http://schemas.openxmlformats.org/officeDocument/2006/math">
                    <m:acc>
                      <m:accPr>
                        <m:chr m:val="⃗"/>
                        <m:ctrlPr>
                          <a:rPr lang="en-US" altLang="ru-RU" i="1" smtClean="0">
                            <a:latin typeface="Cambria Math" panose="02040503050406030204" pitchFamily="18" charset="0"/>
                          </a:rPr>
                        </m:ctrlPr>
                      </m:accPr>
                      <m:e>
                        <m:r>
                          <a:rPr lang="en-US" altLang="ru-RU" b="0" i="1" smtClean="0">
                            <a:latin typeface="Cambria Math" panose="02040503050406030204" pitchFamily="18" charset="0"/>
                          </a:rPr>
                          <m:t>𝑚</m:t>
                        </m:r>
                      </m:e>
                    </m:acc>
                  </m:oMath>
                </a14:m>
                <a:r>
                  <a:rPr lang="ru-RU" altLang="ru-RU" dirty="0"/>
                  <a:t>(</a:t>
                </a:r>
                <a:r>
                  <a:rPr lang="en-US" altLang="ru-RU" i="1" dirty="0"/>
                  <a:t>a</a:t>
                </a:r>
                <a:r>
                  <a:rPr lang="en-US" altLang="ru-RU" dirty="0"/>
                  <a:t>, </a:t>
                </a:r>
                <a:r>
                  <a:rPr lang="en-US" altLang="ru-RU" i="1" dirty="0"/>
                  <a:t>b</a:t>
                </a:r>
                <a:r>
                  <a:rPr lang="en-US" altLang="ru-RU" dirty="0"/>
                  <a:t>) </a:t>
                </a:r>
                <a:r>
                  <a:rPr lang="ru-RU" altLang="ru-RU" dirty="0"/>
                  <a:t>можно задать</a:t>
                </a:r>
                <a:r>
                  <a:rPr lang="ru-RU" altLang="ru-RU" dirty="0">
                    <a:cs typeface="Times New Roman" panose="02020603050405020304" pitchFamily="18" charset="0"/>
                  </a:rPr>
                  <a:t> параметрическими уравнениями</a:t>
                </a:r>
                <a:r>
                  <a:rPr lang="en-US" altLang="ru-RU" dirty="0">
                    <a:cs typeface="Times New Roman" panose="02020603050405020304" pitchFamily="18" charset="0"/>
                  </a:rPr>
                  <a:t> </a:t>
                </a:r>
                <a14:m>
                  <m:oMath xmlns:m="http://schemas.openxmlformats.org/officeDocument/2006/math">
                    <m:d>
                      <m:dPr>
                        <m:begChr m:val="{"/>
                        <m:endChr m:val=""/>
                        <m:ctrlPr>
                          <a:rPr lang="en-US" altLang="ru-RU" i="1" smtClean="0">
                            <a:latin typeface="Cambria Math" panose="02040503050406030204" pitchFamily="18" charset="0"/>
                            <a:cs typeface="Times New Roman" panose="02020603050405020304" pitchFamily="18" charset="0"/>
                          </a:rPr>
                        </m:ctrlPr>
                      </m:dPr>
                      <m:e>
                        <m:eqArr>
                          <m:eqArrPr>
                            <m:ctrlPr>
                              <a:rPr lang="en-US" altLang="ru-RU" i="1" smtClean="0">
                                <a:latin typeface="Cambria Math" panose="02040503050406030204" pitchFamily="18" charset="0"/>
                                <a:cs typeface="Times New Roman" panose="02020603050405020304" pitchFamily="18" charset="0"/>
                              </a:rPr>
                            </m:ctrlPr>
                          </m:eqArrPr>
                          <m:e>
                            <m:r>
                              <a:rPr lang="en-US" altLang="ru-RU" b="0" i="1" smtClean="0">
                                <a:latin typeface="Cambria Math" panose="02040503050406030204" pitchFamily="18" charset="0"/>
                                <a:cs typeface="Times New Roman" panose="02020603050405020304" pitchFamily="18" charset="0"/>
                              </a:rPr>
                              <m:t>𝑥</m:t>
                            </m:r>
                            <m:r>
                              <a:rPr lang="en-US" altLang="ru-RU" b="0" i="1" smtClean="0">
                                <a:latin typeface="Cambria Math" panose="02040503050406030204" pitchFamily="18" charset="0"/>
                                <a:cs typeface="Times New Roman" panose="02020603050405020304" pitchFamily="18" charset="0"/>
                              </a:rPr>
                              <m:t>=</m:t>
                            </m:r>
                            <m:sSub>
                              <m:sSubPr>
                                <m:ctrlPr>
                                  <a:rPr lang="en-US" altLang="ru-RU" b="0" i="1" smtClean="0">
                                    <a:latin typeface="Cambria Math" panose="02040503050406030204" pitchFamily="18" charset="0"/>
                                    <a:cs typeface="Times New Roman" panose="02020603050405020304" pitchFamily="18" charset="0"/>
                                  </a:rPr>
                                </m:ctrlPr>
                              </m:sSubPr>
                              <m:e>
                                <m:r>
                                  <a:rPr lang="en-US" altLang="ru-RU" b="0" i="1" smtClean="0">
                                    <a:latin typeface="Cambria Math" panose="02040503050406030204" pitchFamily="18" charset="0"/>
                                    <a:cs typeface="Times New Roman" panose="02020603050405020304" pitchFamily="18" charset="0"/>
                                  </a:rPr>
                                  <m:t>𝑥</m:t>
                                </m:r>
                              </m:e>
                              <m:sub>
                                <m:r>
                                  <a:rPr lang="en-US" altLang="ru-RU" b="0" i="1" smtClean="0">
                                    <a:latin typeface="Cambria Math" panose="02040503050406030204" pitchFamily="18" charset="0"/>
                                    <a:cs typeface="Times New Roman" panose="02020603050405020304" pitchFamily="18" charset="0"/>
                                  </a:rPr>
                                  <m:t>0</m:t>
                                </m:r>
                              </m:sub>
                            </m:sSub>
                            <m:r>
                              <a:rPr lang="en-US" altLang="ru-RU" b="0" i="1" smtClean="0">
                                <a:latin typeface="Cambria Math" panose="02040503050406030204" pitchFamily="18" charset="0"/>
                                <a:cs typeface="Times New Roman" panose="02020603050405020304" pitchFamily="18" charset="0"/>
                              </a:rPr>
                              <m:t>+</m:t>
                            </m:r>
                            <m:r>
                              <a:rPr lang="en-US" altLang="ru-RU" b="0" i="1" smtClean="0">
                                <a:latin typeface="Cambria Math" panose="02040503050406030204" pitchFamily="18" charset="0"/>
                                <a:cs typeface="Times New Roman" panose="02020603050405020304" pitchFamily="18" charset="0"/>
                              </a:rPr>
                              <m:t>𝑎𝑡</m:t>
                            </m:r>
                            <m:r>
                              <a:rPr lang="en-US" altLang="ru-RU" b="0" i="1" smtClean="0">
                                <a:latin typeface="Cambria Math" panose="02040503050406030204" pitchFamily="18" charset="0"/>
                                <a:cs typeface="Times New Roman" panose="02020603050405020304" pitchFamily="18" charset="0"/>
                              </a:rPr>
                              <m:t>,</m:t>
                            </m:r>
                          </m:e>
                          <m:e>
                            <m:r>
                              <a:rPr lang="en-US" altLang="ru-RU" b="0" i="1" smtClean="0">
                                <a:latin typeface="Cambria Math" panose="02040503050406030204" pitchFamily="18" charset="0"/>
                                <a:cs typeface="Times New Roman" panose="02020603050405020304" pitchFamily="18" charset="0"/>
                              </a:rPr>
                              <m:t>𝑦</m:t>
                            </m:r>
                            <m:r>
                              <a:rPr lang="en-US" altLang="ru-RU" b="0" i="1" smtClean="0">
                                <a:latin typeface="Cambria Math" panose="02040503050406030204" pitchFamily="18" charset="0"/>
                                <a:cs typeface="Times New Roman" panose="02020603050405020304" pitchFamily="18" charset="0"/>
                              </a:rPr>
                              <m:t>=</m:t>
                            </m:r>
                            <m:sSub>
                              <m:sSubPr>
                                <m:ctrlPr>
                                  <a:rPr lang="en-US" altLang="ru-RU" b="0" i="1" smtClean="0">
                                    <a:latin typeface="Cambria Math" panose="02040503050406030204" pitchFamily="18" charset="0"/>
                                    <a:cs typeface="Times New Roman" panose="02020603050405020304" pitchFamily="18" charset="0"/>
                                  </a:rPr>
                                </m:ctrlPr>
                              </m:sSubPr>
                              <m:e>
                                <m:r>
                                  <a:rPr lang="en-US" altLang="ru-RU" b="0" i="1" smtClean="0">
                                    <a:latin typeface="Cambria Math" panose="02040503050406030204" pitchFamily="18" charset="0"/>
                                    <a:cs typeface="Times New Roman" panose="02020603050405020304" pitchFamily="18" charset="0"/>
                                  </a:rPr>
                                  <m:t>𝑦</m:t>
                                </m:r>
                              </m:e>
                              <m:sub>
                                <m:r>
                                  <a:rPr lang="en-US" altLang="ru-RU" b="0" i="1" smtClean="0">
                                    <a:latin typeface="Cambria Math" panose="02040503050406030204" pitchFamily="18" charset="0"/>
                                    <a:cs typeface="Times New Roman" panose="02020603050405020304" pitchFamily="18" charset="0"/>
                                  </a:rPr>
                                  <m:t>0</m:t>
                                </m:r>
                              </m:sub>
                            </m:sSub>
                            <m:r>
                              <a:rPr lang="en-US" altLang="ru-RU" b="0" i="1" smtClean="0">
                                <a:latin typeface="Cambria Math" panose="02040503050406030204" pitchFamily="18" charset="0"/>
                                <a:cs typeface="Times New Roman" panose="02020603050405020304" pitchFamily="18" charset="0"/>
                              </a:rPr>
                              <m:t>+</m:t>
                            </m:r>
                            <m:r>
                              <a:rPr lang="en-US" altLang="ru-RU" b="0" i="1" smtClean="0">
                                <a:latin typeface="Cambria Math" panose="02040503050406030204" pitchFamily="18" charset="0"/>
                                <a:cs typeface="Times New Roman" panose="02020603050405020304" pitchFamily="18" charset="0"/>
                              </a:rPr>
                              <m:t>𝑏𝑡</m:t>
                            </m:r>
                            <m:r>
                              <a:rPr lang="en-US" altLang="ru-RU" b="0" i="1" smtClean="0">
                                <a:latin typeface="Cambria Math" panose="02040503050406030204" pitchFamily="18" charset="0"/>
                                <a:cs typeface="Times New Roman" panose="02020603050405020304" pitchFamily="18" charset="0"/>
                              </a:rPr>
                              <m:t>.</m:t>
                            </m:r>
                          </m:e>
                        </m:eqArr>
                      </m:e>
                    </m:d>
                  </m:oMath>
                </a14:m>
                <a:endParaRPr lang="ru-RU" altLang="ru-RU" dirty="0"/>
              </a:p>
            </p:txBody>
          </p:sp>
        </mc:Choice>
        <mc:Fallback xmlns="">
          <p:sp>
            <p:nvSpPr>
              <p:cNvPr id="520195" name="Text Box 3">
                <a:extLst>
                  <a:ext uri="{FF2B5EF4-FFF2-40B4-BE49-F238E27FC236}">
                    <a16:creationId xmlns:a16="http://schemas.microsoft.com/office/drawing/2014/main" id="{BD79E4D5-2683-4A4E-B604-3A7C393BAEC2}"/>
                  </a:ext>
                </a:extLst>
              </p:cNvPr>
              <p:cNvSpPr txBox="1">
                <a:spLocks noRot="1" noChangeAspect="1" noMove="1" noResize="1" noEditPoints="1" noAdjustHandles="1" noChangeArrowheads="1" noChangeShapeType="1" noTextEdit="1"/>
              </p:cNvSpPr>
              <p:nvPr/>
            </p:nvSpPr>
            <p:spPr bwMode="auto">
              <a:xfrm>
                <a:off x="0" y="461801"/>
                <a:ext cx="9144000" cy="1654812"/>
              </a:xfrm>
              <a:prstGeom prst="rect">
                <a:avLst/>
              </a:prstGeom>
              <a:blipFill>
                <a:blip r:embed="rId3"/>
                <a:stretch>
                  <a:fillRect l="-1000" t="-2952" r="-1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520196" name="Rectangle 4">
            <a:extLst>
              <a:ext uri="{FF2B5EF4-FFF2-40B4-BE49-F238E27FC236}">
                <a16:creationId xmlns:a16="http://schemas.microsoft.com/office/drawing/2014/main" id="{BA55D073-8998-492B-9ED9-9B81874528CD}"/>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520197" name="Rectangle 5">
            <a:extLst>
              <a:ext uri="{FF2B5EF4-FFF2-40B4-BE49-F238E27FC236}">
                <a16:creationId xmlns:a16="http://schemas.microsoft.com/office/drawing/2014/main" id="{AF0334A1-F3E7-4837-9877-8EBCE5EAC8F1}"/>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mc:AlternateContent xmlns:mc="http://schemas.openxmlformats.org/markup-compatibility/2006" xmlns:a14="http://schemas.microsoft.com/office/drawing/2010/main">
        <mc:Choice Requires="a14">
          <p:sp>
            <p:nvSpPr>
              <p:cNvPr id="8" name="Text Box 3">
                <a:extLst>
                  <a:ext uri="{FF2B5EF4-FFF2-40B4-BE49-F238E27FC236}">
                    <a16:creationId xmlns:a16="http://schemas.microsoft.com/office/drawing/2014/main" id="{88D6C098-4E84-4298-8C17-06F2A37F4DBD}"/>
                  </a:ext>
                </a:extLst>
              </p:cNvPr>
              <p:cNvSpPr txBox="1">
                <a:spLocks noChangeArrowheads="1"/>
              </p:cNvSpPr>
              <p:nvPr/>
            </p:nvSpPr>
            <p:spPr bwMode="auto">
              <a:xfrm>
                <a:off x="0" y="4753181"/>
                <a:ext cx="9144000" cy="198618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ct val="50000"/>
                  </a:spcBef>
                </a:pPr>
                <a:r>
                  <a:rPr lang="en-US" altLang="ru-RU" dirty="0"/>
                  <a:t>	</a:t>
                </a:r>
                <a:r>
                  <a:rPr lang="ru-RU" altLang="ru-RU" dirty="0"/>
                  <a:t>Действительно, точка </a:t>
                </a:r>
                <a:r>
                  <a:rPr lang="en-US" altLang="ru-RU" i="1" dirty="0"/>
                  <a:t>A</a:t>
                </a:r>
                <a:r>
                  <a:rPr lang="en-US" altLang="ru-RU" dirty="0"/>
                  <a:t>(</a:t>
                </a:r>
                <a:r>
                  <a:rPr lang="en-US" altLang="ru-RU" i="1" dirty="0"/>
                  <a:t>x</a:t>
                </a:r>
                <a:r>
                  <a:rPr lang="en-US" altLang="ru-RU" dirty="0"/>
                  <a:t>, </a:t>
                </a:r>
                <a:r>
                  <a:rPr lang="en-US" altLang="ru-RU" i="1" dirty="0"/>
                  <a:t>y</a:t>
                </a:r>
                <a:r>
                  <a:rPr lang="en-US" altLang="ru-RU" dirty="0"/>
                  <a:t>)</a:t>
                </a:r>
                <a:r>
                  <a:rPr lang="ru-RU" altLang="ru-RU" dirty="0"/>
                  <a:t> принадлежит указанной прямой, если вектор </a:t>
                </a:r>
                <a14:m>
                  <m:oMath xmlns:m="http://schemas.openxmlformats.org/officeDocument/2006/math">
                    <m:acc>
                      <m:accPr>
                        <m:chr m:val="⃗"/>
                        <m:ctrlPr>
                          <a:rPr lang="ru-RU" altLang="ru-RU" i="1" smtClean="0">
                            <a:latin typeface="Cambria Math" panose="02040503050406030204" pitchFamily="18" charset="0"/>
                          </a:rPr>
                        </m:ctrlPr>
                      </m:accPr>
                      <m:e>
                        <m:sSub>
                          <m:sSubPr>
                            <m:ctrlPr>
                              <a:rPr lang="ru-RU" altLang="ru-RU" i="1" smtClean="0">
                                <a:latin typeface="Cambria Math" panose="02040503050406030204" pitchFamily="18" charset="0"/>
                              </a:rPr>
                            </m:ctrlPr>
                          </m:sSubPr>
                          <m:e>
                            <m:r>
                              <a:rPr lang="en-US" altLang="ru-RU" b="0" i="1" smtClean="0">
                                <a:latin typeface="Cambria Math" panose="02040503050406030204" pitchFamily="18" charset="0"/>
                              </a:rPr>
                              <m:t>𝐴</m:t>
                            </m:r>
                          </m:e>
                          <m:sub>
                            <m:r>
                              <a:rPr lang="en-US" altLang="ru-RU" b="0" i="1" smtClean="0">
                                <a:latin typeface="Cambria Math" panose="02040503050406030204" pitchFamily="18" charset="0"/>
                              </a:rPr>
                              <m:t>0</m:t>
                            </m:r>
                          </m:sub>
                        </m:sSub>
                        <m:r>
                          <a:rPr lang="en-US" altLang="ru-RU" b="0" i="1" smtClean="0">
                            <a:latin typeface="Cambria Math" panose="02040503050406030204" pitchFamily="18" charset="0"/>
                          </a:rPr>
                          <m:t>𝐴</m:t>
                        </m:r>
                      </m:e>
                    </m:acc>
                  </m:oMath>
                </a14:m>
                <a:r>
                  <a:rPr lang="en-US" altLang="ru-RU" dirty="0"/>
                  <a:t> </a:t>
                </a:r>
                <a:r>
                  <a:rPr lang="ru-RU" altLang="ru-RU" dirty="0" err="1"/>
                  <a:t>коллинеарен</a:t>
                </a:r>
                <a:r>
                  <a:rPr lang="ru-RU" altLang="ru-RU" dirty="0"/>
                  <a:t> вектору </a:t>
                </a:r>
                <a14:m>
                  <m:oMath xmlns:m="http://schemas.openxmlformats.org/officeDocument/2006/math">
                    <m:acc>
                      <m:accPr>
                        <m:chr m:val="⃗"/>
                        <m:ctrlPr>
                          <a:rPr lang="en-US" altLang="ru-RU" i="1" smtClean="0">
                            <a:latin typeface="Cambria Math" panose="02040503050406030204" pitchFamily="18" charset="0"/>
                          </a:rPr>
                        </m:ctrlPr>
                      </m:accPr>
                      <m:e>
                        <m:r>
                          <a:rPr lang="en-US" altLang="ru-RU" b="0" i="1" smtClean="0">
                            <a:latin typeface="Cambria Math" panose="02040503050406030204" pitchFamily="18" charset="0"/>
                          </a:rPr>
                          <m:t>𝑚</m:t>
                        </m:r>
                      </m:e>
                    </m:acc>
                  </m:oMath>
                </a14:m>
                <a:r>
                  <a:rPr lang="ru-RU" altLang="ru-RU" dirty="0"/>
                  <a:t>. Значит, для некоторого числа </a:t>
                </a:r>
                <a:r>
                  <a:rPr lang="en-US" altLang="ru-RU" i="1" dirty="0"/>
                  <a:t>t </a:t>
                </a:r>
                <a:r>
                  <a:rPr lang="ru-RU" altLang="ru-RU" dirty="0"/>
                  <a:t>выполняются равенства </a:t>
                </a:r>
                <a:r>
                  <a:rPr lang="en-US" altLang="ru-RU" i="1" dirty="0"/>
                  <a:t>x – x</a:t>
                </a:r>
                <a:r>
                  <a:rPr lang="en-US" altLang="ru-RU" baseline="-25000" dirty="0"/>
                  <a:t>0</a:t>
                </a:r>
                <a:r>
                  <a:rPr lang="en-US" altLang="ru-RU" dirty="0"/>
                  <a:t> = </a:t>
                </a:r>
                <a:r>
                  <a:rPr lang="en-US" altLang="ru-RU" i="1" dirty="0"/>
                  <a:t>at</a:t>
                </a:r>
                <a:r>
                  <a:rPr lang="en-US" altLang="ru-RU" dirty="0"/>
                  <a:t>, </a:t>
                </a:r>
                <a:r>
                  <a:rPr lang="en-US" altLang="ru-RU" i="1" dirty="0"/>
                  <a:t>y – y</a:t>
                </a:r>
                <a:r>
                  <a:rPr lang="en-US" altLang="ru-RU" baseline="-25000" dirty="0"/>
                  <a:t>0 </a:t>
                </a:r>
                <a:r>
                  <a:rPr lang="en-US" altLang="ru-RU" dirty="0"/>
                  <a:t>= </a:t>
                </a:r>
                <a:r>
                  <a:rPr lang="en-US" altLang="ru-RU" i="1" dirty="0" err="1"/>
                  <a:t>bt</a:t>
                </a:r>
                <a:r>
                  <a:rPr lang="en-US" altLang="ru-RU" dirty="0" err="1"/>
                  <a:t>.</a:t>
                </a:r>
                <a:r>
                  <a:rPr lang="en-US" altLang="ru-RU" dirty="0"/>
                  <a:t> </a:t>
                </a:r>
                <a:r>
                  <a:rPr lang="ru-RU" altLang="ru-RU" dirty="0"/>
                  <a:t>Следовательно, данная прямая задаётся указанными параметрическими уравнениями.</a:t>
                </a:r>
              </a:p>
            </p:txBody>
          </p:sp>
        </mc:Choice>
        <mc:Fallback xmlns="">
          <p:sp>
            <p:nvSpPr>
              <p:cNvPr id="8" name="Text Box 3">
                <a:extLst>
                  <a:ext uri="{FF2B5EF4-FFF2-40B4-BE49-F238E27FC236}">
                    <a16:creationId xmlns:a16="http://schemas.microsoft.com/office/drawing/2014/main" id="{88D6C098-4E84-4298-8C17-06F2A37F4DBD}"/>
                  </a:ext>
                </a:extLst>
              </p:cNvPr>
              <p:cNvSpPr txBox="1">
                <a:spLocks noRot="1" noChangeAspect="1" noMove="1" noResize="1" noEditPoints="1" noAdjustHandles="1" noChangeArrowheads="1" noChangeShapeType="1" noTextEdit="1"/>
              </p:cNvSpPr>
              <p:nvPr/>
            </p:nvSpPr>
            <p:spPr bwMode="auto">
              <a:xfrm>
                <a:off x="0" y="4753181"/>
                <a:ext cx="9144000" cy="1986185"/>
              </a:xfrm>
              <a:prstGeom prst="rect">
                <a:avLst/>
              </a:prstGeom>
              <a:blipFill>
                <a:blip r:embed="rId4"/>
                <a:stretch>
                  <a:fillRect l="-1000" t="-2454" r="-1000" b="-613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6" name="Рисунок 5">
            <a:extLst>
              <a:ext uri="{FF2B5EF4-FFF2-40B4-BE49-F238E27FC236}">
                <a16:creationId xmlns:a16="http://schemas.microsoft.com/office/drawing/2014/main" id="{3CE2FAB0-7EED-8434-0158-1F42A8F1E823}"/>
              </a:ext>
            </a:extLst>
          </p:cNvPr>
          <p:cNvPicPr>
            <a:picLocks noChangeAspect="1"/>
          </p:cNvPicPr>
          <p:nvPr/>
        </p:nvPicPr>
        <p:blipFill>
          <a:blip r:embed="rId5"/>
          <a:stretch>
            <a:fillRect/>
          </a:stretch>
        </p:blipFill>
        <p:spPr>
          <a:xfrm>
            <a:off x="2987824" y="1695452"/>
            <a:ext cx="3869739" cy="2981322"/>
          </a:xfrm>
          <a:prstGeom prst="rect">
            <a:avLst/>
          </a:prstGeom>
        </p:spPr>
      </p:pic>
    </p:spTree>
    <p:extLst>
      <p:ext uri="{BB962C8B-B14F-4D97-AF65-F5344CB8AC3E}">
        <p14:creationId xmlns:p14="http://schemas.microsoft.com/office/powerpoint/2010/main" val="26234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6" name="Rectangle 4">
            <a:extLst>
              <a:ext uri="{FF2B5EF4-FFF2-40B4-BE49-F238E27FC236}">
                <a16:creationId xmlns:a16="http://schemas.microsoft.com/office/drawing/2014/main" id="{BA55D073-8998-492B-9ED9-9B81874528CD}"/>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520197" name="Rectangle 5">
            <a:extLst>
              <a:ext uri="{FF2B5EF4-FFF2-40B4-BE49-F238E27FC236}">
                <a16:creationId xmlns:a16="http://schemas.microsoft.com/office/drawing/2014/main" id="{AF0334A1-F3E7-4837-9877-8EBCE5EAC8F1}"/>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mc:AlternateContent xmlns:mc="http://schemas.openxmlformats.org/markup-compatibility/2006" xmlns:a14="http://schemas.microsoft.com/office/drawing/2010/main">
        <mc:Choice Requires="a14">
          <p:sp>
            <p:nvSpPr>
              <p:cNvPr id="9" name="Text Box 3">
                <a:extLst>
                  <a:ext uri="{FF2B5EF4-FFF2-40B4-BE49-F238E27FC236}">
                    <a16:creationId xmlns:a16="http://schemas.microsoft.com/office/drawing/2014/main" id="{1BD4FC45-4D8C-44BD-8E7E-3BD627B0CD4B}"/>
                  </a:ext>
                </a:extLst>
              </p:cNvPr>
              <p:cNvSpPr txBox="1">
                <a:spLocks noChangeArrowheads="1"/>
              </p:cNvSpPr>
              <p:nvPr/>
            </p:nvSpPr>
            <p:spPr bwMode="auto">
              <a:xfrm>
                <a:off x="0" y="0"/>
                <a:ext cx="9144000" cy="29250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ts val="0"/>
                  </a:spcBef>
                </a:pPr>
                <a:r>
                  <a:rPr lang="en-US" altLang="ru-RU" dirty="0"/>
                  <a:t>	</a:t>
                </a:r>
                <a:r>
                  <a:rPr lang="ru-RU" altLang="ru-RU" dirty="0"/>
                  <a:t> Задание прямой в векторной форме можно записать в виде</a:t>
                </a:r>
                <a:endParaRPr lang="en-US" altLang="ru-RU" dirty="0"/>
              </a:p>
              <a:p>
                <a:pPr algn="ctr">
                  <a:spcBef>
                    <a:spcPts val="0"/>
                  </a:spcBef>
                </a:pPr>
                <a14:m>
                  <m:oMathPara xmlns:m="http://schemas.openxmlformats.org/officeDocument/2006/math">
                    <m:oMathParaPr>
                      <m:jc m:val="centerGroup"/>
                    </m:oMathParaPr>
                    <m:oMath xmlns:m="http://schemas.openxmlformats.org/officeDocument/2006/math">
                      <m:acc>
                        <m:accPr>
                          <m:chr m:val="⃗"/>
                          <m:ctrlPr>
                            <a:rPr lang="ru-RU" altLang="ru-RU" i="1">
                              <a:latin typeface="Cambria Math" panose="02040503050406030204" pitchFamily="18" charset="0"/>
                            </a:rPr>
                          </m:ctrlPr>
                        </m:accPr>
                        <m:e>
                          <m:r>
                            <a:rPr lang="en-US" altLang="ru-RU" b="0" i="1" smtClean="0">
                              <a:latin typeface="Cambria Math" panose="02040503050406030204" pitchFamily="18" charset="0"/>
                            </a:rPr>
                            <m:t>𝑟</m:t>
                          </m:r>
                        </m:e>
                      </m:acc>
                      <m:r>
                        <a:rPr lang="en-US" altLang="ru-RU" b="0" i="1" smtClean="0">
                          <a:latin typeface="Cambria Math" panose="02040503050406030204" pitchFamily="18" charset="0"/>
                        </a:rPr>
                        <m:t>=</m:t>
                      </m:r>
                      <m:acc>
                        <m:accPr>
                          <m:chr m:val="⃗"/>
                          <m:ctrlPr>
                            <a:rPr lang="ru-RU" altLang="ru-RU" i="1">
                              <a:latin typeface="Cambria Math" panose="02040503050406030204" pitchFamily="18" charset="0"/>
                            </a:rPr>
                          </m:ctrlPr>
                        </m:accPr>
                        <m:e>
                          <m:sSub>
                            <m:sSubPr>
                              <m:ctrlPr>
                                <a:rPr lang="ru-RU" altLang="ru-RU" i="1">
                                  <a:latin typeface="Cambria Math" panose="02040503050406030204" pitchFamily="18" charset="0"/>
                                </a:rPr>
                              </m:ctrlPr>
                            </m:sSubPr>
                            <m:e>
                              <m:r>
                                <a:rPr lang="en-US" altLang="ru-RU" b="0" i="1" smtClean="0">
                                  <a:latin typeface="Cambria Math" panose="02040503050406030204" pitchFamily="18" charset="0"/>
                                </a:rPr>
                                <m:t>𝑟</m:t>
                              </m:r>
                            </m:e>
                            <m:sub>
                              <m:r>
                                <a:rPr lang="en-US" altLang="ru-RU" b="0" i="1" smtClean="0">
                                  <a:latin typeface="Cambria Math" panose="02040503050406030204" pitchFamily="18" charset="0"/>
                                </a:rPr>
                                <m:t>0</m:t>
                              </m:r>
                            </m:sub>
                          </m:sSub>
                        </m:e>
                      </m:acc>
                      <m:r>
                        <a:rPr lang="en-US" altLang="ru-RU" b="0" i="1" smtClean="0">
                          <a:latin typeface="Cambria Math" panose="02040503050406030204" pitchFamily="18" charset="0"/>
                        </a:rPr>
                        <m:t>+</m:t>
                      </m:r>
                      <m:acc>
                        <m:accPr>
                          <m:chr m:val="⃗"/>
                          <m:ctrlPr>
                            <a:rPr lang="ru-RU" altLang="ru-RU" i="1">
                              <a:latin typeface="Cambria Math" panose="02040503050406030204" pitchFamily="18" charset="0"/>
                            </a:rPr>
                          </m:ctrlPr>
                        </m:accPr>
                        <m:e>
                          <m:r>
                            <a:rPr lang="en-US" altLang="ru-RU" b="0" i="1" smtClean="0">
                              <a:latin typeface="Cambria Math" panose="02040503050406030204" pitchFamily="18" charset="0"/>
                            </a:rPr>
                            <m:t>𝑚</m:t>
                          </m:r>
                        </m:e>
                      </m:acc>
                      <m:r>
                        <a:rPr lang="en-US" altLang="ru-RU" b="0" i="1" smtClean="0">
                          <a:latin typeface="Cambria Math" panose="02040503050406030204" pitchFamily="18" charset="0"/>
                        </a:rPr>
                        <m:t>𝑡</m:t>
                      </m:r>
                      <m:r>
                        <a:rPr lang="en-US" altLang="ru-RU" b="0" i="1" smtClean="0">
                          <a:latin typeface="Cambria Math" panose="02040503050406030204" pitchFamily="18" charset="0"/>
                        </a:rPr>
                        <m:t>.</m:t>
                      </m:r>
                    </m:oMath>
                  </m:oMathPara>
                </a14:m>
                <a:endParaRPr lang="en-US" altLang="ru-RU" dirty="0"/>
              </a:p>
              <a:p>
                <a:pPr algn="just">
                  <a:spcBef>
                    <a:spcPts val="0"/>
                  </a:spcBef>
                </a:pPr>
                <a:r>
                  <a:rPr lang="en-US" altLang="ru-RU" dirty="0"/>
                  <a:t>	</a:t>
                </a:r>
                <a:r>
                  <a:rPr lang="ru-RU" altLang="ru-RU" dirty="0"/>
                  <a:t>Вектор скорости </a:t>
                </a:r>
                <a14:m>
                  <m:oMath xmlns:m="http://schemas.openxmlformats.org/officeDocument/2006/math">
                    <m:acc>
                      <m:accPr>
                        <m:chr m:val="⃗"/>
                        <m:ctrlPr>
                          <a:rPr lang="ru-RU" altLang="ru-RU" i="1" smtClean="0">
                            <a:latin typeface="Cambria Math" panose="02040503050406030204" pitchFamily="18" charset="0"/>
                          </a:rPr>
                        </m:ctrlPr>
                      </m:accPr>
                      <m:e>
                        <m:r>
                          <a:rPr lang="en-US" altLang="ru-RU" b="0" i="1" smtClean="0">
                            <a:latin typeface="Cambria Math" panose="02040503050406030204" pitchFamily="18" charset="0"/>
                          </a:rPr>
                          <m:t>𝑣</m:t>
                        </m:r>
                      </m:e>
                    </m:acc>
                  </m:oMath>
                </a14:m>
                <a:r>
                  <a:rPr lang="ru-RU" altLang="ru-RU" dirty="0"/>
                  <a:t> равен отношению приращения </a:t>
                </a:r>
                <a14:m>
                  <m:oMath xmlns:m="http://schemas.openxmlformats.org/officeDocument/2006/math">
                    <m:r>
                      <a:rPr lang="ru-RU" altLang="ru-RU" i="1" smtClean="0">
                        <a:latin typeface="Cambria Math" panose="02040503050406030204" pitchFamily="18" charset="0"/>
                        <a:ea typeface="Cambria Math" panose="02040503050406030204" pitchFamily="18" charset="0"/>
                      </a:rPr>
                      <m:t>△</m:t>
                    </m:r>
                    <m:acc>
                      <m:accPr>
                        <m:chr m:val="⃗"/>
                        <m:ctrlPr>
                          <a:rPr lang="ru-RU" altLang="ru-RU" i="1">
                            <a:latin typeface="Cambria Math" panose="02040503050406030204" pitchFamily="18" charset="0"/>
                          </a:rPr>
                        </m:ctrlPr>
                      </m:accPr>
                      <m:e>
                        <m:r>
                          <a:rPr lang="en-US" altLang="ru-RU" i="1">
                            <a:latin typeface="Cambria Math" panose="02040503050406030204" pitchFamily="18" charset="0"/>
                          </a:rPr>
                          <m:t>𝑟</m:t>
                        </m:r>
                      </m:e>
                    </m:acc>
                    <m:r>
                      <a:rPr lang="en-US" altLang="ru-RU" b="0" i="1" smtClean="0">
                        <a:latin typeface="Cambria Math" panose="02040503050406030204" pitchFamily="18" charset="0"/>
                      </a:rPr>
                      <m:t>=</m:t>
                    </m:r>
                    <m:acc>
                      <m:accPr>
                        <m:chr m:val="⃗"/>
                        <m:ctrlPr>
                          <a:rPr lang="ru-RU" altLang="ru-RU" i="1">
                            <a:latin typeface="Cambria Math" panose="02040503050406030204" pitchFamily="18" charset="0"/>
                          </a:rPr>
                        </m:ctrlPr>
                      </m:accPr>
                      <m:e>
                        <m:r>
                          <a:rPr lang="en-US" altLang="ru-RU" i="1">
                            <a:latin typeface="Cambria Math" panose="02040503050406030204" pitchFamily="18" charset="0"/>
                          </a:rPr>
                          <m:t>𝑟</m:t>
                        </m:r>
                      </m:e>
                    </m:acc>
                    <m:d>
                      <m:dPr>
                        <m:ctrlPr>
                          <a:rPr lang="en-US" altLang="ru-RU" b="0" i="1" smtClean="0">
                            <a:latin typeface="Cambria Math" panose="02040503050406030204" pitchFamily="18" charset="0"/>
                          </a:rPr>
                        </m:ctrlPr>
                      </m:dPr>
                      <m:e>
                        <m:r>
                          <a:rPr lang="en-US" altLang="ru-RU" b="0" i="1" smtClean="0">
                            <a:latin typeface="Cambria Math" panose="02040503050406030204" pitchFamily="18" charset="0"/>
                          </a:rPr>
                          <m:t>𝑡</m:t>
                        </m:r>
                      </m:e>
                    </m:d>
                    <m:r>
                      <a:rPr lang="en-US" altLang="ru-RU" b="0" i="1" smtClean="0">
                        <a:latin typeface="Cambria Math" panose="02040503050406030204" pitchFamily="18" charset="0"/>
                      </a:rPr>
                      <m:t>−</m:t>
                    </m:r>
                    <m:acc>
                      <m:accPr>
                        <m:chr m:val="⃗"/>
                        <m:ctrlPr>
                          <a:rPr lang="ru-RU" altLang="ru-RU" i="1">
                            <a:latin typeface="Cambria Math" panose="02040503050406030204" pitchFamily="18" charset="0"/>
                          </a:rPr>
                        </m:ctrlPr>
                      </m:accPr>
                      <m:e>
                        <m:r>
                          <a:rPr lang="en-US" altLang="ru-RU" i="1">
                            <a:latin typeface="Cambria Math" panose="02040503050406030204" pitchFamily="18" charset="0"/>
                          </a:rPr>
                          <m:t>𝑟</m:t>
                        </m:r>
                      </m:e>
                    </m:acc>
                    <m:r>
                      <a:rPr lang="en-US" altLang="ru-RU" b="0" i="1" smtClean="0">
                        <a:latin typeface="Cambria Math" panose="02040503050406030204" pitchFamily="18" charset="0"/>
                      </a:rPr>
                      <m:t>(</m:t>
                    </m:r>
                    <m:sSub>
                      <m:sSubPr>
                        <m:ctrlPr>
                          <a:rPr lang="en-US" altLang="ru-RU" i="1">
                            <a:latin typeface="Cambria Math" panose="02040503050406030204" pitchFamily="18" charset="0"/>
                            <a:ea typeface="Cambria Math" panose="02040503050406030204" pitchFamily="18" charset="0"/>
                          </a:rPr>
                        </m:ctrlPr>
                      </m:sSubPr>
                      <m:e>
                        <m:r>
                          <a:rPr lang="en-US" altLang="ru-RU" i="1">
                            <a:latin typeface="Cambria Math" panose="02040503050406030204" pitchFamily="18" charset="0"/>
                            <a:ea typeface="Cambria Math" panose="02040503050406030204" pitchFamily="18" charset="0"/>
                          </a:rPr>
                          <m:t>𝑡</m:t>
                        </m:r>
                      </m:e>
                      <m:sub>
                        <m:r>
                          <a:rPr lang="en-US" altLang="ru-RU" i="1">
                            <a:latin typeface="Cambria Math" panose="02040503050406030204" pitchFamily="18" charset="0"/>
                            <a:ea typeface="Cambria Math" panose="02040503050406030204" pitchFamily="18" charset="0"/>
                          </a:rPr>
                          <m:t>0</m:t>
                        </m:r>
                      </m:sub>
                    </m:sSub>
                    <m:r>
                      <a:rPr lang="en-US" altLang="ru-RU" b="0" i="1" smtClean="0">
                        <a:latin typeface="Cambria Math" panose="02040503050406030204" pitchFamily="18" charset="0"/>
                        <a:ea typeface="Cambria Math" panose="02040503050406030204" pitchFamily="18" charset="0"/>
                      </a:rPr>
                      <m:t>)</m:t>
                    </m:r>
                  </m:oMath>
                </a14:m>
                <a:r>
                  <a:rPr lang="en-US" altLang="ru-RU" dirty="0"/>
                  <a:t> </a:t>
                </a:r>
                <a:r>
                  <a:rPr lang="ru-RU" altLang="ru-RU" dirty="0"/>
                  <a:t>вектора движения к приращению </a:t>
                </a:r>
                <a14:m>
                  <m:oMath xmlns:m="http://schemas.openxmlformats.org/officeDocument/2006/math">
                    <m:r>
                      <a:rPr lang="ru-RU" altLang="ru-RU" i="1">
                        <a:latin typeface="Cambria Math" panose="02040503050406030204" pitchFamily="18" charset="0"/>
                        <a:ea typeface="Cambria Math" panose="02040503050406030204" pitchFamily="18" charset="0"/>
                      </a:rPr>
                      <m:t>△</m:t>
                    </m:r>
                    <m:r>
                      <a:rPr lang="en-US" altLang="ru-RU" b="0" i="1" smtClean="0">
                        <a:latin typeface="Cambria Math" panose="02040503050406030204" pitchFamily="18" charset="0"/>
                        <a:ea typeface="Cambria Math" panose="02040503050406030204" pitchFamily="18" charset="0"/>
                      </a:rPr>
                      <m:t>𝑡</m:t>
                    </m:r>
                    <m:r>
                      <a:rPr lang="en-US" altLang="ru-RU" b="0" i="1" smtClean="0">
                        <a:latin typeface="Cambria Math" panose="02040503050406030204" pitchFamily="18" charset="0"/>
                        <a:ea typeface="Cambria Math" panose="02040503050406030204" pitchFamily="18" charset="0"/>
                      </a:rPr>
                      <m:t>=</m:t>
                    </m:r>
                    <m:r>
                      <a:rPr lang="en-US" altLang="ru-RU" b="0" i="1" smtClean="0">
                        <a:latin typeface="Cambria Math" panose="02040503050406030204" pitchFamily="18" charset="0"/>
                        <a:ea typeface="Cambria Math" panose="02040503050406030204" pitchFamily="18" charset="0"/>
                      </a:rPr>
                      <m:t>𝑡</m:t>
                    </m:r>
                    <m:r>
                      <a:rPr lang="en-US" altLang="ru-RU" b="0" i="1" smtClean="0">
                        <a:latin typeface="Cambria Math" panose="02040503050406030204" pitchFamily="18" charset="0"/>
                        <a:ea typeface="Cambria Math" panose="02040503050406030204" pitchFamily="18" charset="0"/>
                      </a:rPr>
                      <m:t>−</m:t>
                    </m:r>
                    <m:sSub>
                      <m:sSubPr>
                        <m:ctrlPr>
                          <a:rPr lang="en-US" altLang="ru-RU" b="0" i="1" smtClean="0">
                            <a:latin typeface="Cambria Math" panose="02040503050406030204" pitchFamily="18" charset="0"/>
                            <a:ea typeface="Cambria Math" panose="02040503050406030204" pitchFamily="18" charset="0"/>
                          </a:rPr>
                        </m:ctrlPr>
                      </m:sSubPr>
                      <m:e>
                        <m:r>
                          <a:rPr lang="en-US" altLang="ru-RU" b="0" i="1" smtClean="0">
                            <a:latin typeface="Cambria Math" panose="02040503050406030204" pitchFamily="18" charset="0"/>
                            <a:ea typeface="Cambria Math" panose="02040503050406030204" pitchFamily="18" charset="0"/>
                          </a:rPr>
                          <m:t>𝑡</m:t>
                        </m:r>
                      </m:e>
                      <m:sub>
                        <m:r>
                          <a:rPr lang="en-US" altLang="ru-RU" b="0" i="1" smtClean="0">
                            <a:latin typeface="Cambria Math" panose="02040503050406030204" pitchFamily="18" charset="0"/>
                            <a:ea typeface="Cambria Math" panose="02040503050406030204" pitchFamily="18" charset="0"/>
                          </a:rPr>
                          <m:t>0</m:t>
                        </m:r>
                      </m:sub>
                    </m:sSub>
                  </m:oMath>
                </a14:m>
                <a:r>
                  <a:rPr lang="en-US" altLang="ru-RU" dirty="0"/>
                  <a:t> </a:t>
                </a:r>
                <a:r>
                  <a:rPr lang="ru-RU" altLang="ru-RU" dirty="0"/>
                  <a:t>времени, т. е. </a:t>
                </a:r>
                <a14:m>
                  <m:oMath xmlns:m="http://schemas.openxmlformats.org/officeDocument/2006/math">
                    <m:acc>
                      <m:accPr>
                        <m:chr m:val="⃗"/>
                        <m:ctrlPr>
                          <a:rPr lang="ru-RU" altLang="ru-RU" i="1" smtClean="0">
                            <a:latin typeface="Cambria Math" panose="02040503050406030204" pitchFamily="18" charset="0"/>
                          </a:rPr>
                        </m:ctrlPr>
                      </m:accPr>
                      <m:e>
                        <m:r>
                          <a:rPr lang="en-US" altLang="ru-RU" b="0" i="1" smtClean="0">
                            <a:latin typeface="Cambria Math" panose="02040503050406030204" pitchFamily="18" charset="0"/>
                          </a:rPr>
                          <m:t>𝑣</m:t>
                        </m:r>
                      </m:e>
                    </m:acc>
                    <m:r>
                      <a:rPr lang="en-US" altLang="ru-RU" b="0" i="1" smtClean="0">
                        <a:latin typeface="Cambria Math" panose="02040503050406030204" pitchFamily="18" charset="0"/>
                      </a:rPr>
                      <m:t>=</m:t>
                    </m:r>
                    <m:f>
                      <m:fPr>
                        <m:ctrlPr>
                          <a:rPr lang="en-US" altLang="ru-RU" b="0" i="1" smtClean="0">
                            <a:latin typeface="Cambria Math" panose="02040503050406030204" pitchFamily="18" charset="0"/>
                          </a:rPr>
                        </m:ctrlPr>
                      </m:fPr>
                      <m:num>
                        <m:r>
                          <a:rPr lang="ru-RU" altLang="ru-RU" i="1">
                            <a:latin typeface="Cambria Math" panose="02040503050406030204" pitchFamily="18" charset="0"/>
                            <a:ea typeface="Cambria Math" panose="02040503050406030204" pitchFamily="18" charset="0"/>
                          </a:rPr>
                          <m:t>△</m:t>
                        </m:r>
                        <m:acc>
                          <m:accPr>
                            <m:chr m:val="⃗"/>
                            <m:ctrlPr>
                              <a:rPr lang="ru-RU" altLang="ru-RU" i="1">
                                <a:latin typeface="Cambria Math" panose="02040503050406030204" pitchFamily="18" charset="0"/>
                              </a:rPr>
                            </m:ctrlPr>
                          </m:accPr>
                          <m:e>
                            <m:r>
                              <a:rPr lang="en-US" altLang="ru-RU" i="1">
                                <a:latin typeface="Cambria Math" panose="02040503050406030204" pitchFamily="18" charset="0"/>
                              </a:rPr>
                              <m:t>𝑟</m:t>
                            </m:r>
                          </m:e>
                        </m:acc>
                      </m:num>
                      <m:den>
                        <m:r>
                          <a:rPr lang="ru-RU" altLang="ru-RU" i="1">
                            <a:latin typeface="Cambria Math" panose="02040503050406030204" pitchFamily="18" charset="0"/>
                            <a:ea typeface="Cambria Math" panose="02040503050406030204" pitchFamily="18" charset="0"/>
                          </a:rPr>
                          <m:t>△</m:t>
                        </m:r>
                        <m:r>
                          <a:rPr lang="en-US" altLang="ru-RU" b="0" i="1" smtClean="0">
                            <a:latin typeface="Cambria Math" panose="02040503050406030204" pitchFamily="18" charset="0"/>
                            <a:ea typeface="Cambria Math" panose="02040503050406030204" pitchFamily="18" charset="0"/>
                          </a:rPr>
                          <m:t>𝑡</m:t>
                        </m:r>
                      </m:den>
                    </m:f>
                  </m:oMath>
                </a14:m>
                <a:r>
                  <a:rPr lang="en-US" altLang="ru-RU" dirty="0"/>
                  <a:t>. </a:t>
                </a:r>
                <a:r>
                  <a:rPr lang="ru-RU" altLang="ru-RU" dirty="0"/>
                  <a:t>Подставляя в эту формулу выражение для </a:t>
                </a:r>
                <a14:m>
                  <m:oMath xmlns:m="http://schemas.openxmlformats.org/officeDocument/2006/math">
                    <m:acc>
                      <m:accPr>
                        <m:chr m:val="⃗"/>
                        <m:ctrlPr>
                          <a:rPr lang="ru-RU" altLang="ru-RU" i="1" smtClean="0">
                            <a:latin typeface="Cambria Math" panose="02040503050406030204" pitchFamily="18" charset="0"/>
                          </a:rPr>
                        </m:ctrlPr>
                      </m:accPr>
                      <m:e>
                        <m:r>
                          <a:rPr lang="en-US" altLang="ru-RU" b="0" i="1" smtClean="0">
                            <a:latin typeface="Cambria Math" panose="02040503050406030204" pitchFamily="18" charset="0"/>
                          </a:rPr>
                          <m:t>𝑟</m:t>
                        </m:r>
                      </m:e>
                    </m:acc>
                  </m:oMath>
                </a14:m>
                <a:r>
                  <a:rPr lang="ru-RU" altLang="ru-RU" dirty="0"/>
                  <a:t>, получаем</a:t>
                </a:r>
              </a:p>
              <a:p>
                <a:pPr algn="just">
                  <a:spcBef>
                    <a:spcPts val="0"/>
                  </a:spcBef>
                </a:pPr>
                <a14:m>
                  <m:oMathPara xmlns:m="http://schemas.openxmlformats.org/officeDocument/2006/math">
                    <m:oMathParaPr>
                      <m:jc m:val="centerGroup"/>
                    </m:oMathParaPr>
                    <m:oMath xmlns:m="http://schemas.openxmlformats.org/officeDocument/2006/math">
                      <m:acc>
                        <m:accPr>
                          <m:chr m:val="⃗"/>
                          <m:ctrlPr>
                            <a:rPr lang="ru-RU" altLang="ru-RU" i="1">
                              <a:latin typeface="Cambria Math" panose="02040503050406030204" pitchFamily="18" charset="0"/>
                            </a:rPr>
                          </m:ctrlPr>
                        </m:accPr>
                        <m:e>
                          <m:r>
                            <a:rPr lang="en-US" altLang="ru-RU" i="1">
                              <a:latin typeface="Cambria Math" panose="02040503050406030204" pitchFamily="18" charset="0"/>
                            </a:rPr>
                            <m:t>𝑣</m:t>
                          </m:r>
                        </m:e>
                      </m:acc>
                      <m:r>
                        <a:rPr lang="en-US" altLang="ru-RU" i="1">
                          <a:latin typeface="Cambria Math" panose="02040503050406030204" pitchFamily="18" charset="0"/>
                        </a:rPr>
                        <m:t>=</m:t>
                      </m:r>
                      <m:f>
                        <m:fPr>
                          <m:ctrlPr>
                            <a:rPr lang="en-US" altLang="ru-RU" i="1">
                              <a:latin typeface="Cambria Math" panose="02040503050406030204" pitchFamily="18" charset="0"/>
                            </a:rPr>
                          </m:ctrlPr>
                        </m:fPr>
                        <m:num>
                          <m:r>
                            <a:rPr lang="ru-RU" altLang="ru-RU" i="1">
                              <a:latin typeface="Cambria Math" panose="02040503050406030204" pitchFamily="18" charset="0"/>
                              <a:ea typeface="Cambria Math" panose="02040503050406030204" pitchFamily="18" charset="0"/>
                            </a:rPr>
                            <m:t>△</m:t>
                          </m:r>
                          <m:acc>
                            <m:accPr>
                              <m:chr m:val="⃗"/>
                              <m:ctrlPr>
                                <a:rPr lang="ru-RU" altLang="ru-RU" i="1">
                                  <a:latin typeface="Cambria Math" panose="02040503050406030204" pitchFamily="18" charset="0"/>
                                </a:rPr>
                              </m:ctrlPr>
                            </m:accPr>
                            <m:e>
                              <m:r>
                                <a:rPr lang="en-US" altLang="ru-RU" i="1">
                                  <a:latin typeface="Cambria Math" panose="02040503050406030204" pitchFamily="18" charset="0"/>
                                </a:rPr>
                                <m:t>𝑟</m:t>
                              </m:r>
                            </m:e>
                          </m:acc>
                        </m:num>
                        <m:den>
                          <m:r>
                            <a:rPr lang="ru-RU" altLang="ru-RU" i="1">
                              <a:latin typeface="Cambria Math" panose="02040503050406030204" pitchFamily="18" charset="0"/>
                              <a:ea typeface="Cambria Math" panose="02040503050406030204" pitchFamily="18" charset="0"/>
                            </a:rPr>
                            <m:t>△</m:t>
                          </m:r>
                          <m:r>
                            <a:rPr lang="en-US" altLang="ru-RU" i="1">
                              <a:latin typeface="Cambria Math" panose="02040503050406030204" pitchFamily="18" charset="0"/>
                              <a:ea typeface="Cambria Math" panose="02040503050406030204" pitchFamily="18" charset="0"/>
                            </a:rPr>
                            <m:t>𝑡</m:t>
                          </m:r>
                        </m:den>
                      </m:f>
                      <m:r>
                        <a:rPr lang="ru-RU" altLang="ru-RU" b="0" i="1" smtClean="0">
                          <a:latin typeface="Cambria Math" panose="02040503050406030204" pitchFamily="18" charset="0"/>
                        </a:rPr>
                        <m:t>=</m:t>
                      </m:r>
                      <m:f>
                        <m:fPr>
                          <m:ctrlPr>
                            <a:rPr lang="en-US" altLang="ru-RU" i="1">
                              <a:latin typeface="Cambria Math" panose="02040503050406030204" pitchFamily="18" charset="0"/>
                            </a:rPr>
                          </m:ctrlPr>
                        </m:fPr>
                        <m:num>
                          <m:acc>
                            <m:accPr>
                              <m:chr m:val="⃗"/>
                              <m:ctrlPr>
                                <a:rPr lang="ru-RU" altLang="ru-RU" i="1">
                                  <a:latin typeface="Cambria Math" panose="02040503050406030204" pitchFamily="18" charset="0"/>
                                </a:rPr>
                              </m:ctrlPr>
                            </m:accPr>
                            <m:e>
                              <m:sSub>
                                <m:sSubPr>
                                  <m:ctrlPr>
                                    <a:rPr lang="ru-RU" altLang="ru-RU" i="1">
                                      <a:latin typeface="Cambria Math" panose="02040503050406030204" pitchFamily="18" charset="0"/>
                                    </a:rPr>
                                  </m:ctrlPr>
                                </m:sSubPr>
                                <m:e>
                                  <m:r>
                                    <a:rPr lang="en-US" altLang="ru-RU" i="1">
                                      <a:latin typeface="Cambria Math" panose="02040503050406030204" pitchFamily="18" charset="0"/>
                                    </a:rPr>
                                    <m:t>𝑟</m:t>
                                  </m:r>
                                </m:e>
                                <m:sub>
                                  <m:r>
                                    <a:rPr lang="en-US" altLang="ru-RU" i="1">
                                      <a:latin typeface="Cambria Math" panose="02040503050406030204" pitchFamily="18" charset="0"/>
                                    </a:rPr>
                                    <m:t>0</m:t>
                                  </m:r>
                                </m:sub>
                              </m:sSub>
                            </m:e>
                          </m:acc>
                          <m:r>
                            <a:rPr lang="en-US" altLang="ru-RU" i="1">
                              <a:latin typeface="Cambria Math" panose="02040503050406030204" pitchFamily="18" charset="0"/>
                            </a:rPr>
                            <m:t>+</m:t>
                          </m:r>
                          <m:acc>
                            <m:accPr>
                              <m:chr m:val="⃗"/>
                              <m:ctrlPr>
                                <a:rPr lang="ru-RU" altLang="ru-RU" i="1">
                                  <a:latin typeface="Cambria Math" panose="02040503050406030204" pitchFamily="18" charset="0"/>
                                </a:rPr>
                              </m:ctrlPr>
                            </m:accPr>
                            <m:e>
                              <m:r>
                                <a:rPr lang="en-US" altLang="ru-RU" i="1">
                                  <a:latin typeface="Cambria Math" panose="02040503050406030204" pitchFamily="18" charset="0"/>
                                </a:rPr>
                                <m:t>𝑚</m:t>
                              </m:r>
                            </m:e>
                          </m:acc>
                          <m:r>
                            <a:rPr lang="en-US" altLang="ru-RU" i="1">
                              <a:latin typeface="Cambria Math" panose="02040503050406030204" pitchFamily="18" charset="0"/>
                            </a:rPr>
                            <m:t>𝑡</m:t>
                          </m:r>
                          <m:r>
                            <a:rPr lang="ru-RU" altLang="ru-RU" b="0" i="1" smtClean="0">
                              <a:latin typeface="Cambria Math" panose="02040503050406030204" pitchFamily="18" charset="0"/>
                            </a:rPr>
                            <m:t>−(</m:t>
                          </m:r>
                          <m:acc>
                            <m:accPr>
                              <m:chr m:val="⃗"/>
                              <m:ctrlPr>
                                <a:rPr lang="ru-RU" altLang="ru-RU" i="1">
                                  <a:latin typeface="Cambria Math" panose="02040503050406030204" pitchFamily="18" charset="0"/>
                                </a:rPr>
                              </m:ctrlPr>
                            </m:accPr>
                            <m:e>
                              <m:sSub>
                                <m:sSubPr>
                                  <m:ctrlPr>
                                    <a:rPr lang="ru-RU" altLang="ru-RU" i="1">
                                      <a:latin typeface="Cambria Math" panose="02040503050406030204" pitchFamily="18" charset="0"/>
                                    </a:rPr>
                                  </m:ctrlPr>
                                </m:sSubPr>
                                <m:e>
                                  <m:r>
                                    <a:rPr lang="en-US" altLang="ru-RU" i="1">
                                      <a:latin typeface="Cambria Math" panose="02040503050406030204" pitchFamily="18" charset="0"/>
                                    </a:rPr>
                                    <m:t>𝑟</m:t>
                                  </m:r>
                                </m:e>
                                <m:sub>
                                  <m:r>
                                    <a:rPr lang="en-US" altLang="ru-RU" i="1">
                                      <a:latin typeface="Cambria Math" panose="02040503050406030204" pitchFamily="18" charset="0"/>
                                    </a:rPr>
                                    <m:t>0</m:t>
                                  </m:r>
                                </m:sub>
                              </m:sSub>
                            </m:e>
                          </m:acc>
                          <m:r>
                            <a:rPr lang="en-US" altLang="ru-RU" i="1">
                              <a:latin typeface="Cambria Math" panose="02040503050406030204" pitchFamily="18" charset="0"/>
                            </a:rPr>
                            <m:t>+</m:t>
                          </m:r>
                          <m:acc>
                            <m:accPr>
                              <m:chr m:val="⃗"/>
                              <m:ctrlPr>
                                <a:rPr lang="ru-RU" altLang="ru-RU" i="1">
                                  <a:latin typeface="Cambria Math" panose="02040503050406030204" pitchFamily="18" charset="0"/>
                                </a:rPr>
                              </m:ctrlPr>
                            </m:accPr>
                            <m:e>
                              <m:r>
                                <a:rPr lang="en-US" altLang="ru-RU" i="1">
                                  <a:latin typeface="Cambria Math" panose="02040503050406030204" pitchFamily="18" charset="0"/>
                                </a:rPr>
                                <m:t>𝑚</m:t>
                              </m:r>
                            </m:e>
                          </m:acc>
                          <m:sSub>
                            <m:sSubPr>
                              <m:ctrlPr>
                                <a:rPr lang="en-US" altLang="ru-RU" i="1">
                                  <a:latin typeface="Cambria Math" panose="02040503050406030204" pitchFamily="18" charset="0"/>
                                  <a:ea typeface="Cambria Math" panose="02040503050406030204" pitchFamily="18" charset="0"/>
                                </a:rPr>
                              </m:ctrlPr>
                            </m:sSubPr>
                            <m:e>
                              <m:r>
                                <a:rPr lang="en-US" altLang="ru-RU" i="1">
                                  <a:latin typeface="Cambria Math" panose="02040503050406030204" pitchFamily="18" charset="0"/>
                                  <a:ea typeface="Cambria Math" panose="02040503050406030204" pitchFamily="18" charset="0"/>
                                </a:rPr>
                                <m:t>𝑡</m:t>
                              </m:r>
                            </m:e>
                            <m:sub>
                              <m:r>
                                <a:rPr lang="en-US" altLang="ru-RU" i="1">
                                  <a:latin typeface="Cambria Math" panose="02040503050406030204" pitchFamily="18" charset="0"/>
                                  <a:ea typeface="Cambria Math" panose="02040503050406030204" pitchFamily="18" charset="0"/>
                                </a:rPr>
                                <m:t>0</m:t>
                              </m:r>
                            </m:sub>
                          </m:sSub>
                          <m:r>
                            <a:rPr lang="ru-RU" altLang="ru-RU" b="0" i="1" smtClean="0">
                              <a:latin typeface="Cambria Math" panose="02040503050406030204" pitchFamily="18" charset="0"/>
                              <a:ea typeface="Cambria Math" panose="02040503050406030204" pitchFamily="18" charset="0"/>
                            </a:rPr>
                            <m:t>)</m:t>
                          </m:r>
                        </m:num>
                        <m:den>
                          <m:r>
                            <a:rPr lang="en-US" altLang="ru-RU" i="1">
                              <a:latin typeface="Cambria Math" panose="02040503050406030204" pitchFamily="18" charset="0"/>
                              <a:ea typeface="Cambria Math" panose="02040503050406030204" pitchFamily="18" charset="0"/>
                            </a:rPr>
                            <m:t>𝑡</m:t>
                          </m:r>
                          <m:r>
                            <a:rPr lang="ru-RU" altLang="ru-RU" b="0" i="1" smtClean="0">
                              <a:latin typeface="Cambria Math" panose="02040503050406030204" pitchFamily="18" charset="0"/>
                              <a:ea typeface="Cambria Math" panose="02040503050406030204" pitchFamily="18" charset="0"/>
                            </a:rPr>
                            <m:t>−</m:t>
                          </m:r>
                          <m:sSub>
                            <m:sSubPr>
                              <m:ctrlPr>
                                <a:rPr lang="en-US" altLang="ru-RU" i="1">
                                  <a:latin typeface="Cambria Math" panose="02040503050406030204" pitchFamily="18" charset="0"/>
                                  <a:ea typeface="Cambria Math" panose="02040503050406030204" pitchFamily="18" charset="0"/>
                                </a:rPr>
                              </m:ctrlPr>
                            </m:sSubPr>
                            <m:e>
                              <m:r>
                                <a:rPr lang="en-US" altLang="ru-RU" i="1">
                                  <a:latin typeface="Cambria Math" panose="02040503050406030204" pitchFamily="18" charset="0"/>
                                  <a:ea typeface="Cambria Math" panose="02040503050406030204" pitchFamily="18" charset="0"/>
                                </a:rPr>
                                <m:t>𝑡</m:t>
                              </m:r>
                            </m:e>
                            <m:sub>
                              <m:r>
                                <a:rPr lang="en-US" altLang="ru-RU" i="1">
                                  <a:latin typeface="Cambria Math" panose="02040503050406030204" pitchFamily="18" charset="0"/>
                                  <a:ea typeface="Cambria Math" panose="02040503050406030204" pitchFamily="18" charset="0"/>
                                </a:rPr>
                                <m:t>0</m:t>
                              </m:r>
                            </m:sub>
                          </m:sSub>
                        </m:den>
                      </m:f>
                      <m:r>
                        <a:rPr lang="ru-RU" altLang="ru-RU" b="0" i="1" smtClean="0">
                          <a:latin typeface="Cambria Math" panose="02040503050406030204" pitchFamily="18" charset="0"/>
                          <a:ea typeface="Cambria Math" panose="02040503050406030204" pitchFamily="18" charset="0"/>
                        </a:rPr>
                        <m:t>=</m:t>
                      </m:r>
                      <m:acc>
                        <m:accPr>
                          <m:chr m:val="⃗"/>
                          <m:ctrlPr>
                            <a:rPr lang="ru-RU" altLang="ru-RU" i="1">
                              <a:latin typeface="Cambria Math" panose="02040503050406030204" pitchFamily="18" charset="0"/>
                            </a:rPr>
                          </m:ctrlPr>
                        </m:accPr>
                        <m:e>
                          <m:r>
                            <a:rPr lang="en-US" altLang="ru-RU" i="1">
                              <a:latin typeface="Cambria Math" panose="02040503050406030204" pitchFamily="18" charset="0"/>
                            </a:rPr>
                            <m:t>𝑚</m:t>
                          </m:r>
                        </m:e>
                      </m:acc>
                      <m:r>
                        <a:rPr lang="ru-RU" altLang="ru-RU" b="0" i="1" smtClean="0">
                          <a:latin typeface="Cambria Math" panose="02040503050406030204" pitchFamily="18" charset="0"/>
                        </a:rPr>
                        <m:t>.</m:t>
                      </m:r>
                    </m:oMath>
                  </m:oMathPara>
                </a14:m>
                <a:endParaRPr lang="ru-RU" altLang="ru-RU" dirty="0"/>
              </a:p>
            </p:txBody>
          </p:sp>
        </mc:Choice>
        <mc:Fallback xmlns="">
          <p:sp>
            <p:nvSpPr>
              <p:cNvPr id="9" name="Text Box 3">
                <a:extLst>
                  <a:ext uri="{FF2B5EF4-FFF2-40B4-BE49-F238E27FC236}">
                    <a16:creationId xmlns:a16="http://schemas.microsoft.com/office/drawing/2014/main" id="{1BD4FC45-4D8C-44BD-8E7E-3BD627B0CD4B}"/>
                  </a:ext>
                </a:extLst>
              </p:cNvPr>
              <p:cNvSpPr txBox="1">
                <a:spLocks noRot="1" noChangeAspect="1" noMove="1" noResize="1" noEditPoints="1" noAdjustHandles="1" noChangeArrowheads="1" noChangeShapeType="1" noTextEdit="1"/>
              </p:cNvSpPr>
              <p:nvPr/>
            </p:nvSpPr>
            <p:spPr bwMode="auto">
              <a:xfrm>
                <a:off x="0" y="0"/>
                <a:ext cx="9144000" cy="2925032"/>
              </a:xfrm>
              <a:prstGeom prst="rect">
                <a:avLst/>
              </a:prstGeom>
              <a:blipFill>
                <a:blip r:embed="rId3"/>
                <a:stretch>
                  <a:fillRect l="-1000" t="-1667" r="-1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Text Box 3">
                <a:extLst>
                  <a:ext uri="{FF2B5EF4-FFF2-40B4-BE49-F238E27FC236}">
                    <a16:creationId xmlns:a16="http://schemas.microsoft.com/office/drawing/2014/main" id="{4C09FED5-0ED0-4A2A-9900-8AF0DE6D29D3}"/>
                  </a:ext>
                </a:extLst>
              </p:cNvPr>
              <p:cNvSpPr txBox="1">
                <a:spLocks noChangeArrowheads="1"/>
              </p:cNvSpPr>
              <p:nvPr/>
            </p:nvSpPr>
            <p:spPr bwMode="auto">
              <a:xfrm>
                <a:off x="0" y="2925032"/>
                <a:ext cx="9144000" cy="120032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ts val="0"/>
                  </a:spcBef>
                </a:pPr>
                <a:r>
                  <a:rPr lang="en-US" altLang="ru-RU" dirty="0"/>
                  <a:t>	</a:t>
                </a:r>
                <a:r>
                  <a:rPr lang="ru-RU" altLang="ru-RU" dirty="0"/>
                  <a:t>Таким образом, с физической точки зрения направляющий вектор </a:t>
                </a:r>
                <a14:m>
                  <m:oMath xmlns:m="http://schemas.openxmlformats.org/officeDocument/2006/math">
                    <m:acc>
                      <m:accPr>
                        <m:chr m:val="⃗"/>
                        <m:ctrlPr>
                          <a:rPr lang="en-US" altLang="ru-RU" i="1">
                            <a:latin typeface="Cambria Math" panose="02040503050406030204" pitchFamily="18" charset="0"/>
                          </a:rPr>
                        </m:ctrlPr>
                      </m:accPr>
                      <m:e>
                        <m:r>
                          <a:rPr lang="en-US" altLang="ru-RU" i="1">
                            <a:latin typeface="Cambria Math" panose="02040503050406030204" pitchFamily="18" charset="0"/>
                          </a:rPr>
                          <m:t>𝑚</m:t>
                        </m:r>
                      </m:e>
                    </m:acc>
                  </m:oMath>
                </a14:m>
                <a:r>
                  <a:rPr lang="ru-RU" altLang="ru-RU" dirty="0"/>
                  <a:t>(</a:t>
                </a:r>
                <a:r>
                  <a:rPr lang="en-US" altLang="ru-RU" i="1" dirty="0"/>
                  <a:t>a</a:t>
                </a:r>
                <a:r>
                  <a:rPr lang="en-US" altLang="ru-RU" dirty="0"/>
                  <a:t>, </a:t>
                </a:r>
                <a:r>
                  <a:rPr lang="en-US" altLang="ru-RU" i="1" dirty="0"/>
                  <a:t>b</a:t>
                </a:r>
                <a:r>
                  <a:rPr lang="en-US" altLang="ru-RU" dirty="0"/>
                  <a:t>) </a:t>
                </a:r>
                <a:r>
                  <a:rPr lang="ru-RU" altLang="ru-RU" dirty="0"/>
                  <a:t>является вектором скорости движения точки по прямой.</a:t>
                </a:r>
              </a:p>
            </p:txBody>
          </p:sp>
        </mc:Choice>
        <mc:Fallback xmlns="">
          <p:sp>
            <p:nvSpPr>
              <p:cNvPr id="7" name="Text Box 3">
                <a:extLst>
                  <a:ext uri="{FF2B5EF4-FFF2-40B4-BE49-F238E27FC236}">
                    <a16:creationId xmlns:a16="http://schemas.microsoft.com/office/drawing/2014/main" id="{4C09FED5-0ED0-4A2A-9900-8AF0DE6D29D3}"/>
                  </a:ext>
                </a:extLst>
              </p:cNvPr>
              <p:cNvSpPr txBox="1">
                <a:spLocks noRot="1" noChangeAspect="1" noMove="1" noResize="1" noEditPoints="1" noAdjustHandles="1" noChangeArrowheads="1" noChangeShapeType="1" noTextEdit="1"/>
              </p:cNvSpPr>
              <p:nvPr/>
            </p:nvSpPr>
            <p:spPr bwMode="auto">
              <a:xfrm>
                <a:off x="0" y="2925032"/>
                <a:ext cx="9144000" cy="1200329"/>
              </a:xfrm>
              <a:prstGeom prst="rect">
                <a:avLst/>
              </a:prstGeom>
              <a:blipFill>
                <a:blip r:embed="rId4"/>
                <a:stretch>
                  <a:fillRect l="-1000" t="-4061" r="-1000" b="-1066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4" name="Рисунок 3">
            <a:extLst>
              <a:ext uri="{FF2B5EF4-FFF2-40B4-BE49-F238E27FC236}">
                <a16:creationId xmlns:a16="http://schemas.microsoft.com/office/drawing/2014/main" id="{AFDDC599-1699-2B65-C8F1-39DF6B8ACAF0}"/>
              </a:ext>
            </a:extLst>
          </p:cNvPr>
          <p:cNvPicPr>
            <a:picLocks noChangeAspect="1"/>
          </p:cNvPicPr>
          <p:nvPr/>
        </p:nvPicPr>
        <p:blipFill>
          <a:blip r:embed="rId5"/>
          <a:stretch>
            <a:fillRect/>
          </a:stretch>
        </p:blipFill>
        <p:spPr>
          <a:xfrm>
            <a:off x="3059832" y="3861048"/>
            <a:ext cx="3600400" cy="2773818"/>
          </a:xfrm>
          <a:prstGeom prst="rect">
            <a:avLst/>
          </a:prstGeom>
        </p:spPr>
      </p:pic>
    </p:spTree>
    <p:extLst>
      <p:ext uri="{BB962C8B-B14F-4D97-AF65-F5344CB8AC3E}">
        <p14:creationId xmlns:p14="http://schemas.microsoft.com/office/powerpoint/2010/main" val="222838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a:extLst>
              <a:ext uri="{FF2B5EF4-FFF2-40B4-BE49-F238E27FC236}">
                <a16:creationId xmlns:a16="http://schemas.microsoft.com/office/drawing/2014/main" id="{9082B118-9FE6-45DA-9A84-6F9B3323075E}"/>
              </a:ext>
            </a:extLst>
          </p:cNvPr>
          <p:cNvSpPr>
            <a:spLocks noGrp="1" noChangeArrowheads="1"/>
          </p:cNvSpPr>
          <p:nvPr>
            <p:ph type="title"/>
          </p:nvPr>
        </p:nvSpPr>
        <p:spPr>
          <a:xfrm>
            <a:off x="685800" y="152400"/>
            <a:ext cx="7772400" cy="457200"/>
          </a:xfrm>
        </p:spPr>
        <p:txBody>
          <a:bodyPr/>
          <a:lstStyle/>
          <a:p>
            <a:r>
              <a:rPr lang="ru-RU" altLang="ru-RU" sz="3600">
                <a:solidFill>
                  <a:srgbClr val="FF3300"/>
                </a:solidFill>
              </a:rPr>
              <a:t>Упражнение 1</a:t>
            </a:r>
          </a:p>
        </p:txBody>
      </p:sp>
      <p:sp>
        <p:nvSpPr>
          <p:cNvPr id="552963" name="Text Box 3">
            <a:extLst>
              <a:ext uri="{FF2B5EF4-FFF2-40B4-BE49-F238E27FC236}">
                <a16:creationId xmlns:a16="http://schemas.microsoft.com/office/drawing/2014/main" id="{C4199ACF-C28B-4A3D-84EF-57F493C7567F}"/>
              </a:ext>
            </a:extLst>
          </p:cNvPr>
          <p:cNvSpPr txBox="1">
            <a:spLocks noChangeArrowheads="1"/>
          </p:cNvSpPr>
          <p:nvPr/>
        </p:nvSpPr>
        <p:spPr bwMode="auto">
          <a:xfrm>
            <a:off x="228600" y="609600"/>
            <a:ext cx="87630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ru-RU">
                <a:cs typeface="Times New Roman" panose="02020603050405020304" pitchFamily="18" charset="0"/>
              </a:rPr>
              <a:t>	</a:t>
            </a:r>
            <a:r>
              <a:rPr lang="ru-RU" altLang="ru-RU"/>
              <a:t>Напишите параметрические уравнения окружности с центром в точке </a:t>
            </a:r>
            <a:r>
              <a:rPr lang="en-US" altLang="ru-RU" i="1"/>
              <a:t>P</a:t>
            </a:r>
            <a:r>
              <a:rPr lang="en-US" altLang="ru-RU"/>
              <a:t>(</a:t>
            </a:r>
            <a:r>
              <a:rPr lang="en-US" altLang="ru-RU" i="1"/>
              <a:t>x</a:t>
            </a:r>
            <a:r>
              <a:rPr lang="en-US" altLang="ru-RU" baseline="-25000"/>
              <a:t>0</a:t>
            </a:r>
            <a:r>
              <a:rPr lang="en-US" altLang="ru-RU"/>
              <a:t>, </a:t>
            </a:r>
            <a:r>
              <a:rPr lang="en-US" altLang="ru-RU" i="1"/>
              <a:t>y</a:t>
            </a:r>
            <a:r>
              <a:rPr lang="en-US" altLang="ru-RU" baseline="-25000"/>
              <a:t>0</a:t>
            </a:r>
            <a:r>
              <a:rPr lang="en-US" altLang="ru-RU"/>
              <a:t>) </a:t>
            </a:r>
            <a:r>
              <a:rPr lang="ru-RU" altLang="ru-RU"/>
              <a:t>и радиусом </a:t>
            </a:r>
            <a:r>
              <a:rPr lang="en-US" altLang="ru-RU" i="1"/>
              <a:t>R</a:t>
            </a:r>
            <a:r>
              <a:rPr lang="ru-RU" altLang="ru-RU"/>
              <a:t>.</a:t>
            </a:r>
          </a:p>
          <a:p>
            <a:pPr algn="just">
              <a:spcBef>
                <a:spcPct val="50000"/>
              </a:spcBef>
            </a:pPr>
            <a:endParaRPr lang="ru-RU" altLang="ru-RU"/>
          </a:p>
        </p:txBody>
      </p:sp>
      <p:sp>
        <p:nvSpPr>
          <p:cNvPr id="552964" name="Rectangle 4">
            <a:extLst>
              <a:ext uri="{FF2B5EF4-FFF2-40B4-BE49-F238E27FC236}">
                <a16:creationId xmlns:a16="http://schemas.microsoft.com/office/drawing/2014/main" id="{90E6633F-0EFE-4E23-922A-2E77534CC3ED}"/>
              </a:ext>
            </a:extLst>
          </p:cNvPr>
          <p:cNvSpPr>
            <a:spLocks noChangeArrowheads="1"/>
          </p:cNvSpPr>
          <p:nvPr/>
        </p:nvSpPr>
        <p:spPr bwMode="auto">
          <a:xfrm>
            <a:off x="421481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552965" name="Rectangle 5">
            <a:extLst>
              <a:ext uri="{FF2B5EF4-FFF2-40B4-BE49-F238E27FC236}">
                <a16:creationId xmlns:a16="http://schemas.microsoft.com/office/drawing/2014/main" id="{D889E022-259D-40F1-B6BA-F1223594D730}"/>
              </a:ext>
            </a:extLst>
          </p:cNvPr>
          <p:cNvSpPr>
            <a:spLocks noChangeArrowheads="1"/>
          </p:cNvSpPr>
          <p:nvPr/>
        </p:nvSpPr>
        <p:spPr bwMode="auto">
          <a:xfrm>
            <a:off x="4119563"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mc:AlternateContent xmlns:mc="http://schemas.openxmlformats.org/markup-compatibility/2006" xmlns:a14="http://schemas.microsoft.com/office/drawing/2010/main">
        <mc:Choice Requires="a14">
          <p:sp>
            <p:nvSpPr>
              <p:cNvPr id="552968" name="Text Box 8">
                <a:extLst>
                  <a:ext uri="{FF2B5EF4-FFF2-40B4-BE49-F238E27FC236}">
                    <a16:creationId xmlns:a16="http://schemas.microsoft.com/office/drawing/2014/main" id="{239817D6-A736-4373-9395-8DA8B017BC0A}"/>
                  </a:ext>
                </a:extLst>
              </p:cNvPr>
              <p:cNvSpPr txBox="1">
                <a:spLocks noChangeArrowheads="1"/>
              </p:cNvSpPr>
              <p:nvPr/>
            </p:nvSpPr>
            <p:spPr bwMode="auto">
              <a:xfrm>
                <a:off x="1115616" y="5108576"/>
                <a:ext cx="3888432" cy="91614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r>
                  <a:rPr lang="ru-RU" altLang="ru-RU" dirty="0">
                    <a:solidFill>
                      <a:srgbClr val="FF3300"/>
                    </a:solidFill>
                  </a:rPr>
                  <a:t>Ответ: </a:t>
                </a:r>
                <a14:m>
                  <m:oMath xmlns:m="http://schemas.openxmlformats.org/officeDocument/2006/math">
                    <m:d>
                      <m:dPr>
                        <m:begChr m:val="{"/>
                        <m:endChr m:val=""/>
                        <m:ctrlPr>
                          <a:rPr lang="ru-RU" i="1" smtClean="0">
                            <a:solidFill>
                              <a:srgbClr val="000000"/>
                            </a:solidFill>
                            <a:latin typeface="Cambria Math" panose="02040503050406030204" pitchFamily="18" charset="0"/>
                          </a:rPr>
                        </m:ctrlPr>
                      </m:dPr>
                      <m:e>
                        <m:eqArr>
                          <m:eqArrPr>
                            <m:ctrlPr>
                              <a:rPr lang="ru-RU" i="1">
                                <a:solidFill>
                                  <a:srgbClr val="000000"/>
                                </a:solidFill>
                                <a:latin typeface="Cambria Math" panose="02040503050406030204" pitchFamily="18" charset="0"/>
                              </a:rPr>
                            </m:ctrlPr>
                          </m:eqArrPr>
                          <m:e>
                            <m:r>
                              <a:rPr lang="ru-RU" i="1">
                                <a:solidFill>
                                  <a:srgbClr val="000000"/>
                                </a:solidFill>
                                <a:latin typeface="Cambria Math" panose="02040503050406030204" pitchFamily="18" charset="0"/>
                              </a:rPr>
                              <m:t>&amp;</m:t>
                            </m:r>
                            <m:r>
                              <a:rPr lang="ru-RU" i="1">
                                <a:solidFill>
                                  <a:srgbClr val="000000"/>
                                </a:solidFill>
                                <a:latin typeface="Cambria Math" panose="02040503050406030204" pitchFamily="18" charset="0"/>
                              </a:rPr>
                              <m:t>𝑥</m:t>
                            </m:r>
                            <m:r>
                              <a:rPr lang="ru-RU" i="1">
                                <a:solidFill>
                                  <a:srgbClr val="000000"/>
                                </a:solidFill>
                                <a:latin typeface="Cambria Math" panose="02040503050406030204" pitchFamily="18" charset="0"/>
                              </a:rPr>
                              <m:t>=</m:t>
                            </m:r>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𝑥</m:t>
                                </m:r>
                              </m:e>
                              <m:sub>
                                <m:r>
                                  <a:rPr lang="ru-RU" i="1">
                                    <a:solidFill>
                                      <a:srgbClr val="000000"/>
                                    </a:solidFill>
                                    <a:latin typeface="Cambria Math" panose="02040503050406030204" pitchFamily="18" charset="0"/>
                                  </a:rPr>
                                  <m:t>0</m:t>
                                </m:r>
                              </m:sub>
                            </m:sSub>
                            <m:r>
                              <a:rPr lang="ru-RU" i="1">
                                <a:solidFill>
                                  <a:srgbClr val="000000"/>
                                </a:solidFill>
                                <a:latin typeface="Cambria Math" panose="02040503050406030204" pitchFamily="18" charset="0"/>
                              </a:rPr>
                              <m:t>+</m:t>
                            </m:r>
                            <m:r>
                              <a:rPr lang="ru-RU" i="1">
                                <a:solidFill>
                                  <a:srgbClr val="000000"/>
                                </a:solidFill>
                                <a:latin typeface="Cambria Math" panose="02040503050406030204" pitchFamily="18" charset="0"/>
                              </a:rPr>
                              <m:t>𝑅</m:t>
                            </m:r>
                            <m:func>
                              <m:funcPr>
                                <m:ctrlPr>
                                  <a:rPr lang="ru-RU" i="1">
                                    <a:solidFill>
                                      <a:srgbClr val="000000"/>
                                    </a:solidFill>
                                    <a:latin typeface="Cambria Math" panose="02040503050406030204" pitchFamily="18" charset="0"/>
                                  </a:rPr>
                                </m:ctrlPr>
                              </m:funcPr>
                              <m:fName>
                                <m:r>
                                  <m:rPr>
                                    <m:sty m:val="p"/>
                                  </m:rPr>
                                  <a:rPr lang="ru-RU" i="0">
                                    <a:solidFill>
                                      <a:srgbClr val="000000"/>
                                    </a:solidFill>
                                    <a:latin typeface="Cambria Math" panose="02040503050406030204" pitchFamily="18" charset="0"/>
                                  </a:rPr>
                                  <m:t>cos</m:t>
                                </m:r>
                              </m:fName>
                              <m:e>
                                <m:r>
                                  <a:rPr lang="ru-RU" i="1">
                                    <a:solidFill>
                                      <a:srgbClr val="000000"/>
                                    </a:solidFill>
                                    <a:latin typeface="Cambria Math" panose="02040503050406030204" pitchFamily="18" charset="0"/>
                                  </a:rPr>
                                  <m:t>𝑡</m:t>
                                </m:r>
                              </m:e>
                            </m:func>
                            <m:r>
                              <a:rPr lang="ru-RU" i="1">
                                <a:solidFill>
                                  <a:srgbClr val="000000"/>
                                </a:solidFill>
                                <a:latin typeface="Cambria Math" panose="02040503050406030204" pitchFamily="18" charset="0"/>
                              </a:rPr>
                              <m:t>,</m:t>
                            </m:r>
                          </m:e>
                          <m:e>
                            <m:r>
                              <a:rPr lang="ru-RU" i="1">
                                <a:solidFill>
                                  <a:srgbClr val="000000"/>
                                </a:solidFill>
                                <a:latin typeface="Cambria Math" panose="02040503050406030204" pitchFamily="18" charset="0"/>
                              </a:rPr>
                              <m:t>&amp;</m:t>
                            </m:r>
                            <m:r>
                              <a:rPr lang="ru-RU" i="1">
                                <a:solidFill>
                                  <a:srgbClr val="000000"/>
                                </a:solidFill>
                                <a:latin typeface="Cambria Math" panose="02040503050406030204" pitchFamily="18" charset="0"/>
                              </a:rPr>
                              <m:t>𝑦</m:t>
                            </m:r>
                            <m:r>
                              <a:rPr lang="ru-RU" i="1">
                                <a:solidFill>
                                  <a:srgbClr val="000000"/>
                                </a:solidFill>
                                <a:latin typeface="Cambria Math" panose="02040503050406030204" pitchFamily="18" charset="0"/>
                              </a:rPr>
                              <m:t>=</m:t>
                            </m:r>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𝑦</m:t>
                                </m:r>
                              </m:e>
                              <m:sub>
                                <m:r>
                                  <a:rPr lang="ru-RU" i="1">
                                    <a:solidFill>
                                      <a:srgbClr val="000000"/>
                                    </a:solidFill>
                                    <a:latin typeface="Cambria Math" panose="02040503050406030204" pitchFamily="18" charset="0"/>
                                  </a:rPr>
                                  <m:t>0</m:t>
                                </m:r>
                              </m:sub>
                            </m:sSub>
                            <m:r>
                              <a:rPr lang="ru-RU" i="1">
                                <a:solidFill>
                                  <a:srgbClr val="000000"/>
                                </a:solidFill>
                                <a:latin typeface="Cambria Math" panose="02040503050406030204" pitchFamily="18" charset="0"/>
                              </a:rPr>
                              <m:t>+</m:t>
                            </m:r>
                            <m:r>
                              <a:rPr lang="ru-RU" i="1">
                                <a:solidFill>
                                  <a:srgbClr val="000000"/>
                                </a:solidFill>
                                <a:latin typeface="Cambria Math" panose="02040503050406030204" pitchFamily="18" charset="0"/>
                              </a:rPr>
                              <m:t>𝑅</m:t>
                            </m:r>
                            <m:func>
                              <m:funcPr>
                                <m:ctrlPr>
                                  <a:rPr lang="ru-RU" i="1">
                                    <a:solidFill>
                                      <a:srgbClr val="000000"/>
                                    </a:solidFill>
                                    <a:latin typeface="Cambria Math" panose="02040503050406030204" pitchFamily="18" charset="0"/>
                                  </a:rPr>
                                </m:ctrlPr>
                              </m:funcPr>
                              <m:fName>
                                <m:r>
                                  <m:rPr>
                                    <m:sty m:val="p"/>
                                  </m:rPr>
                                  <a:rPr lang="ru-RU" i="0">
                                    <a:solidFill>
                                      <a:srgbClr val="000000"/>
                                    </a:solidFill>
                                    <a:latin typeface="Cambria Math" panose="02040503050406030204" pitchFamily="18" charset="0"/>
                                  </a:rPr>
                                  <m:t>sin</m:t>
                                </m:r>
                              </m:fName>
                              <m:e>
                                <m:r>
                                  <a:rPr lang="ru-RU" i="1">
                                    <a:solidFill>
                                      <a:srgbClr val="000000"/>
                                    </a:solidFill>
                                    <a:latin typeface="Cambria Math" panose="02040503050406030204" pitchFamily="18" charset="0"/>
                                  </a:rPr>
                                  <m:t>𝑡</m:t>
                                </m:r>
                              </m:e>
                            </m:func>
                            <m:r>
                              <a:rPr lang="ru-RU" i="1">
                                <a:solidFill>
                                  <a:srgbClr val="000000"/>
                                </a:solidFill>
                                <a:latin typeface="Cambria Math" panose="02040503050406030204" pitchFamily="18" charset="0"/>
                              </a:rPr>
                              <m:t>.</m:t>
                            </m:r>
                          </m:e>
                        </m:eqArr>
                      </m:e>
                    </m:d>
                  </m:oMath>
                </a14:m>
                <a:endParaRPr lang="ru-RU" altLang="ru-RU" dirty="0">
                  <a:solidFill>
                    <a:srgbClr val="FF3300"/>
                  </a:solidFill>
                </a:endParaRPr>
              </a:p>
            </p:txBody>
          </p:sp>
        </mc:Choice>
        <mc:Fallback xmlns="">
          <p:sp>
            <p:nvSpPr>
              <p:cNvPr id="552968" name="Text Box 8">
                <a:extLst>
                  <a:ext uri="{FF2B5EF4-FFF2-40B4-BE49-F238E27FC236}">
                    <a16:creationId xmlns:a16="http://schemas.microsoft.com/office/drawing/2014/main" id="{239817D6-A736-4373-9395-8DA8B017BC0A}"/>
                  </a:ext>
                </a:extLst>
              </p:cNvPr>
              <p:cNvSpPr txBox="1">
                <a:spLocks noRot="1" noChangeAspect="1" noMove="1" noResize="1" noEditPoints="1" noAdjustHandles="1" noChangeArrowheads="1" noChangeShapeType="1" noTextEdit="1"/>
              </p:cNvSpPr>
              <p:nvPr/>
            </p:nvSpPr>
            <p:spPr bwMode="auto">
              <a:xfrm>
                <a:off x="1115616" y="5108576"/>
                <a:ext cx="3888432" cy="916148"/>
              </a:xfrm>
              <a:prstGeom prst="rect">
                <a:avLst/>
              </a:prstGeom>
              <a:blipFill>
                <a:blip r:embed="rId3"/>
                <a:stretch>
                  <a:fillRect l="-235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3" name="Рисунок 2">
            <a:extLst>
              <a:ext uri="{FF2B5EF4-FFF2-40B4-BE49-F238E27FC236}">
                <a16:creationId xmlns:a16="http://schemas.microsoft.com/office/drawing/2014/main" id="{F54EF107-15DF-48F9-92B2-804C413A291F}"/>
              </a:ext>
            </a:extLst>
          </p:cNvPr>
          <p:cNvPicPr>
            <a:picLocks noChangeAspect="1"/>
          </p:cNvPicPr>
          <p:nvPr/>
        </p:nvPicPr>
        <p:blipFill>
          <a:blip r:embed="rId4"/>
          <a:stretch>
            <a:fillRect/>
          </a:stretch>
        </p:blipFill>
        <p:spPr>
          <a:xfrm>
            <a:off x="2483768" y="1595431"/>
            <a:ext cx="3024336" cy="2655514"/>
          </a:xfrm>
          <a:prstGeom prst="rect">
            <a:avLst/>
          </a:prstGeom>
        </p:spPr>
      </p:pic>
    </p:spTree>
    <p:extLst>
      <p:ext uri="{BB962C8B-B14F-4D97-AF65-F5344CB8AC3E}">
        <p14:creationId xmlns:p14="http://schemas.microsoft.com/office/powerpoint/2010/main" val="180862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52968"/>
                                        </p:tgtEl>
                                        <p:attrNameLst>
                                          <p:attrName>style.visibility</p:attrName>
                                        </p:attrNameLst>
                                      </p:cBhvr>
                                      <p:to>
                                        <p:strVal val="visible"/>
                                      </p:to>
                                    </p:set>
                                    <p:animEffect transition="in" filter="wipe(up)">
                                      <p:cBhvr>
                                        <p:cTn id="7" dur="500"/>
                                        <p:tgtEl>
                                          <p:spTgt spid="552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8" grpId="0"/>
    </p:bldLst>
  </p:timing>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3313</TotalTime>
  <Words>3922</Words>
  <Application>Microsoft Office PowerPoint</Application>
  <PresentationFormat>Экран (4:3)</PresentationFormat>
  <Paragraphs>329</Paragraphs>
  <Slides>50</Slides>
  <Notes>50</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50</vt:i4>
      </vt:variant>
    </vt:vector>
  </HeadingPairs>
  <TitlesOfParts>
    <vt:vector size="56" baseType="lpstr">
      <vt:lpstr>Arial</vt:lpstr>
      <vt:lpstr>Calibri</vt:lpstr>
      <vt:lpstr>Cambria Math</vt:lpstr>
      <vt:lpstr>Times New Roman</vt:lpstr>
      <vt:lpstr>Оформление по умолчанию</vt:lpstr>
      <vt:lpstr>Точечный рисунок</vt:lpstr>
      <vt:lpstr>73*. Кривые, заданные параметрическими уравнениями</vt:lpstr>
      <vt:lpstr>Презентация PowerPoint</vt:lpstr>
      <vt:lpstr>Презентация PowerPoint</vt:lpstr>
      <vt:lpstr>Презентация PowerPoint</vt:lpstr>
      <vt:lpstr>Окружность</vt:lpstr>
      <vt:lpstr>Презентация PowerPoint</vt:lpstr>
      <vt:lpstr>Прямая</vt:lpstr>
      <vt:lpstr>Презентация PowerPoint</vt:lpstr>
      <vt:lpstr>Упражнение 1</vt:lpstr>
      <vt:lpstr>Упражнение 2</vt:lpstr>
      <vt:lpstr>Упражнение 3</vt:lpstr>
      <vt:lpstr>Упражнение 4</vt:lpstr>
      <vt:lpstr>Упражнение 5</vt:lpstr>
      <vt:lpstr>Упражнение 6</vt:lpstr>
      <vt:lpstr>Упражнение 7</vt:lpstr>
      <vt:lpstr>Упражнение 8</vt:lpstr>
      <vt:lpstr>Упражнение 9</vt:lpstr>
      <vt:lpstr>Упражнение 10</vt:lpstr>
      <vt:lpstr>Упражнение 10</vt:lpstr>
      <vt:lpstr>Циклоида</vt:lpstr>
      <vt:lpstr>Презентация PowerPoint</vt:lpstr>
      <vt:lpstr>Презентация PowerPoint</vt:lpstr>
      <vt:lpstr>Трохоида</vt:lpstr>
      <vt:lpstr>Упражнение 11</vt:lpstr>
      <vt:lpstr>Упражнение 12</vt:lpstr>
      <vt:lpstr>Упражнение 13</vt:lpstr>
      <vt:lpstr> Рассмотрим эпициклоиду – траекторию движения точки, закреплённой на окружности, катящейся с внешней стороны по другой окружности.</vt:lpstr>
      <vt:lpstr>Презентация PowerPoint</vt:lpstr>
      <vt:lpstr>Упражнение 14</vt:lpstr>
      <vt:lpstr>Упражнение 15</vt:lpstr>
      <vt:lpstr>Упражнение 16</vt:lpstr>
      <vt:lpstr>Презентация PowerPoint</vt:lpstr>
      <vt:lpstr>Презентация PowerPoint</vt:lpstr>
      <vt:lpstr>Гипоциклоиды</vt:lpstr>
      <vt:lpstr>Упражнение 19</vt:lpstr>
      <vt:lpstr>Упражнение 20</vt:lpstr>
      <vt:lpstr>Упражнение 21</vt:lpstr>
      <vt:lpstr>Презентация PowerPoint</vt:lpstr>
      <vt:lpstr>Презентация PowerPoint</vt:lpstr>
      <vt:lpstr>Упражнение 24</vt:lpstr>
      <vt:lpstr>Упражнение 25</vt:lpstr>
      <vt:lpstr>Решение с помощью GeoGebra</vt:lpstr>
      <vt:lpstr>Презентация PowerPoint</vt:lpstr>
      <vt:lpstr>Презентация PowerPoint</vt:lpstr>
      <vt:lpstr>Перейдём теперь к математическому решению этой задачи. </vt:lpstr>
      <vt:lpstr>Презентация PowerPoint</vt:lpstr>
      <vt:lpstr>Презентация PowerPoint</vt:lpstr>
      <vt:lpstr>Презентация PowerPoint</vt:lpstr>
      <vt:lpstr>Упражнение 26</vt:lpstr>
      <vt:lpstr>Решение с помощью GeoGebra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Основные геометрические фигуры</dc:title>
  <dc:creator>*</dc:creator>
  <cp:lastModifiedBy>Смирнов Владимир Алексеевич</cp:lastModifiedBy>
  <cp:revision>143</cp:revision>
  <dcterms:created xsi:type="dcterms:W3CDTF">2008-04-30T05:51:18Z</dcterms:created>
  <dcterms:modified xsi:type="dcterms:W3CDTF">2024-11-25T07:06:21Z</dcterms:modified>
</cp:coreProperties>
</file>