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1312" r:id="rId2"/>
    <p:sldId id="1531" r:id="rId3"/>
    <p:sldId id="1529" r:id="rId4"/>
    <p:sldId id="1533" r:id="rId5"/>
    <p:sldId id="413" r:id="rId6"/>
    <p:sldId id="1534" r:id="rId7"/>
    <p:sldId id="417" r:id="rId8"/>
    <p:sldId id="1535" r:id="rId9"/>
    <p:sldId id="416" r:id="rId10"/>
    <p:sldId id="1536" r:id="rId11"/>
    <p:sldId id="425" r:id="rId12"/>
    <p:sldId id="1537" r:id="rId13"/>
    <p:sldId id="1528" r:id="rId14"/>
    <p:sldId id="1538" r:id="rId15"/>
    <p:sldId id="426" r:id="rId16"/>
    <p:sldId id="1539" r:id="rId17"/>
    <p:sldId id="1540" r:id="rId18"/>
    <p:sldId id="420" r:id="rId19"/>
    <p:sldId id="414" r:id="rId20"/>
    <p:sldId id="1541" r:id="rId21"/>
    <p:sldId id="415" r:id="rId22"/>
    <p:sldId id="1542" r:id="rId23"/>
    <p:sldId id="418" r:id="rId24"/>
    <p:sldId id="1543" r:id="rId25"/>
    <p:sldId id="419" r:id="rId26"/>
    <p:sldId id="1544" r:id="rId27"/>
    <p:sldId id="275" r:id="rId28"/>
    <p:sldId id="1560" r:id="rId29"/>
    <p:sldId id="1559" r:id="rId30"/>
    <p:sldId id="1545" r:id="rId31"/>
    <p:sldId id="276" r:id="rId32"/>
    <p:sldId id="1546" r:id="rId33"/>
    <p:sldId id="272" r:id="rId34"/>
    <p:sldId id="1547" r:id="rId35"/>
    <p:sldId id="280" r:id="rId36"/>
    <p:sldId id="1548" r:id="rId37"/>
    <p:sldId id="1532" r:id="rId38"/>
    <p:sldId id="296" r:id="rId39"/>
    <p:sldId id="1549" r:id="rId40"/>
    <p:sldId id="300" r:id="rId41"/>
    <p:sldId id="1550" r:id="rId42"/>
    <p:sldId id="294" r:id="rId43"/>
    <p:sldId id="1551" r:id="rId44"/>
    <p:sldId id="305" r:id="rId45"/>
    <p:sldId id="1552" r:id="rId46"/>
    <p:sldId id="1530" r:id="rId47"/>
    <p:sldId id="308" r:id="rId48"/>
    <p:sldId id="1553" r:id="rId49"/>
    <p:sldId id="1521" r:id="rId50"/>
    <p:sldId id="1554" r:id="rId51"/>
    <p:sldId id="279" r:id="rId52"/>
    <p:sldId id="1555" r:id="rId53"/>
    <p:sldId id="1522" r:id="rId54"/>
    <p:sldId id="1556" r:id="rId55"/>
    <p:sldId id="1523" r:id="rId56"/>
    <p:sldId id="1557" r:id="rId57"/>
    <p:sldId id="1524" r:id="rId58"/>
    <p:sldId id="1558" r:id="rId5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93953" autoAdjust="0"/>
  </p:normalViewPr>
  <p:slideViewPr>
    <p:cSldViewPr>
      <p:cViewPr varScale="1">
        <p:scale>
          <a:sx n="98" d="100"/>
          <a:sy n="98" d="100"/>
        </p:scale>
        <p:origin x="2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2C713F3-E704-4C24-A124-F5C271D47C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E6409A5-A676-4D6D-9E7D-664F2FF991A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F18BC7F-CC91-409B-9C6F-C347EF91C1F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CE6B56E-691F-4045-8DB5-BEF02C0AA3E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92DB980A-CAD6-47D7-8676-869214EAB5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CD77DA33-D3A7-4CA1-A885-4577B6D05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AB9ACAA-3308-4B43-80E0-D5A15CC919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2601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DE564FC-1F36-4300-9CFE-A5C31619C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80CE17-F95E-4E06-989C-57D6CAB90DAC}" type="slidenum">
              <a:rPr lang="ru-RU" altLang="ru-RU" sz="1200"/>
              <a:pPr/>
              <a:t>11</a:t>
            </a:fld>
            <a:endParaRPr lang="ru-RU" altLang="ru-RU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41B37C8-CEF4-4849-9C7B-2939A546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89E9522-A850-43D5-9D1C-B19071197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DE564FC-1F36-4300-9CFE-A5C31619C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80CE17-F95E-4E06-989C-57D6CAB90DAC}" type="slidenum">
              <a:rPr lang="ru-RU" altLang="ru-RU" sz="1200"/>
              <a:pPr/>
              <a:t>12</a:t>
            </a:fld>
            <a:endParaRPr lang="ru-RU" altLang="ru-RU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41B37C8-CEF4-4849-9C7B-2939A546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89E9522-A850-43D5-9D1C-B19071197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96430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9C3E3-579B-438E-B496-57B80DF02340}" type="slidenum">
              <a:rPr lang="ru-RU"/>
              <a:pPr/>
              <a:t>13</a:t>
            </a:fld>
            <a:endParaRPr lang="ru-RU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18322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9C3E3-579B-438E-B496-57B80DF02340}" type="slidenum">
              <a:rPr lang="ru-RU"/>
              <a:pPr/>
              <a:t>14</a:t>
            </a:fld>
            <a:endParaRPr lang="ru-RU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45213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B473EA5-C7D7-46BB-9BB5-9F8343DFD0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0B738D-53D4-4D76-859B-E70DC24A05B9}" type="slidenum">
              <a:rPr lang="ru-RU" altLang="ru-RU" sz="1200"/>
              <a:pPr/>
              <a:t>15</a:t>
            </a:fld>
            <a:endParaRPr lang="ru-RU" altLang="ru-RU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9BE94B9-E565-4D9D-9FB4-63290A08B4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11CDDDB-3E69-434C-9E00-6ADB07C70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B473EA5-C7D7-46BB-9BB5-9F8343DFD0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0B738D-53D4-4D76-859B-E70DC24A05B9}" type="slidenum">
              <a:rPr lang="ru-RU" altLang="ru-RU" sz="1200"/>
              <a:pPr/>
              <a:t>16</a:t>
            </a:fld>
            <a:endParaRPr lang="ru-RU" altLang="ru-RU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9BE94B9-E565-4D9D-9FB4-63290A08B4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11CDDDB-3E69-434C-9E00-6ADB07C70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37547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E077CE80-B221-4147-A3C2-F1FA3BE66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24EDDF-A89D-43B7-AADA-2B426107CC1A}" type="slidenum">
              <a:rPr lang="ru-RU" altLang="ru-RU" sz="1200"/>
              <a:pPr/>
              <a:t>17</a:t>
            </a:fld>
            <a:endParaRPr lang="ru-RU" altLang="ru-RU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17E9C25-4435-47E4-AA48-1E8E2E27F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B85F007-12BA-4C71-9891-D64597D1E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28843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E077CE80-B221-4147-A3C2-F1FA3BE66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24EDDF-A89D-43B7-AADA-2B426107CC1A}" type="slidenum">
              <a:rPr lang="ru-RU" altLang="ru-RU" sz="1200"/>
              <a:pPr/>
              <a:t>18</a:t>
            </a:fld>
            <a:endParaRPr lang="ru-RU" altLang="ru-RU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17E9C25-4435-47E4-AA48-1E8E2E27F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B85F007-12BA-4C71-9891-D64597D1E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C638A16-0D03-49F2-A485-D90DDA88DC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EFD20C-4C4D-49E5-B5DD-F5B9729445E7}" type="slidenum">
              <a:rPr lang="ru-RU" altLang="ru-RU" sz="1200"/>
              <a:pPr/>
              <a:t>19</a:t>
            </a:fld>
            <a:endParaRPr lang="ru-RU" altLang="ru-RU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08785DE-853D-433D-92FE-50610D913C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B28A028-9E8A-4593-97FE-CED5D17CE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C638A16-0D03-49F2-A485-D90DDA88DC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EFD20C-4C4D-49E5-B5DD-F5B9729445E7}" type="slidenum">
              <a:rPr lang="ru-RU" altLang="ru-RU" sz="1200"/>
              <a:pPr/>
              <a:t>20</a:t>
            </a:fld>
            <a:endParaRPr lang="ru-RU" altLang="ru-RU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08785DE-853D-433D-92FE-50610D913C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B28A028-9E8A-4593-97FE-CED5D17CE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8349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63FDB7-39F7-4A6A-A6B1-45846F2E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D17F0A-1F49-4CF5-B0C8-745043D320EC}" type="slidenum">
              <a:rPr lang="ru-RU" altLang="ru-RU" sz="1200"/>
              <a:pPr/>
              <a:t>3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8828285-7036-4D80-99C0-9E8FEB581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1092FD3-25B7-4574-AB97-E9A7EBD5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58466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B196DCC-851B-40AF-A7E3-8CBB8F382D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E75271-4288-4FDF-B939-6AAED2687E39}" type="slidenum">
              <a:rPr lang="ru-RU" altLang="ru-RU" sz="1200"/>
              <a:pPr/>
              <a:t>21</a:t>
            </a:fld>
            <a:endParaRPr lang="ru-RU" altLang="ru-RU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DFA3823-F7ED-4288-A68A-906BBE6DE1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D93FFEB-A62C-4367-AE0C-7DF6DB9D3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B196DCC-851B-40AF-A7E3-8CBB8F382D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E75271-4288-4FDF-B939-6AAED2687E39}" type="slidenum">
              <a:rPr lang="ru-RU" altLang="ru-RU" sz="1200"/>
              <a:pPr/>
              <a:t>22</a:t>
            </a:fld>
            <a:endParaRPr lang="ru-RU" altLang="ru-RU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DFA3823-F7ED-4288-A68A-906BBE6DE1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D93FFEB-A62C-4367-AE0C-7DF6DB9D3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28248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D60F2C3-CC93-43F8-9E58-DEA6212523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2F6ABF-D731-4565-93C0-61261A6CD9DF}" type="slidenum">
              <a:rPr lang="ru-RU" altLang="ru-RU" sz="1200"/>
              <a:pPr/>
              <a:t>23</a:t>
            </a:fld>
            <a:endParaRPr lang="ru-RU" altLang="ru-RU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32B7508-5A07-436F-AAB7-6E370441D6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0250509-A2E4-499C-905B-25E81C66A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D60F2C3-CC93-43F8-9E58-DEA6212523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2F6ABF-D731-4565-93C0-61261A6CD9DF}" type="slidenum">
              <a:rPr lang="ru-RU" altLang="ru-RU" sz="1200"/>
              <a:pPr/>
              <a:t>24</a:t>
            </a:fld>
            <a:endParaRPr lang="ru-RU" altLang="ru-RU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32B7508-5A07-436F-AAB7-6E370441D6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0250509-A2E4-499C-905B-25E81C66A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458005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5575E72-26AB-4AAD-8011-D850230727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EEA1BB-FDBD-4EC4-ACC7-2761E4D93A6A}" type="slidenum">
              <a:rPr lang="ru-RU" altLang="ru-RU" sz="1200"/>
              <a:pPr/>
              <a:t>25</a:t>
            </a:fld>
            <a:endParaRPr lang="ru-RU" altLang="ru-RU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8E89E0A-3747-41D4-BF02-A9130AEBB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80D2BCC-8088-4EBF-98DA-88290CE37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5575E72-26AB-4AAD-8011-D850230727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EEA1BB-FDBD-4EC4-ACC7-2761E4D93A6A}" type="slidenum">
              <a:rPr lang="ru-RU" altLang="ru-RU" sz="1200"/>
              <a:pPr/>
              <a:t>26</a:t>
            </a:fld>
            <a:endParaRPr lang="ru-RU" altLang="ru-RU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8E89E0A-3747-41D4-BF02-A9130AEBB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80D2BCC-8088-4EBF-98DA-88290CE37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7803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27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85386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28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321463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29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32975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30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28124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63FDB7-39F7-4A6A-A6B1-45846F2E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D17F0A-1F49-4CF5-B0C8-745043D320EC}" type="slidenum">
              <a:rPr lang="ru-RU" altLang="ru-RU" sz="1200"/>
              <a:pPr/>
              <a:t>4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8828285-7036-4D80-99C0-9E8FEB581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1092FD3-25B7-4574-AB97-E9A7EBD5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290652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31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48719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32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896080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27DA3-1B15-451D-AE00-B57250301FB0}" type="slidenum">
              <a:rPr lang="ru-RU"/>
              <a:pPr/>
              <a:t>33</a:t>
            </a:fld>
            <a:endParaRPr lang="ru-RU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166454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27DA3-1B15-451D-AE00-B57250301FB0}" type="slidenum">
              <a:rPr lang="ru-RU"/>
              <a:pPr/>
              <a:t>34</a:t>
            </a:fld>
            <a:endParaRPr lang="ru-RU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824339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27DA3-1B15-451D-AE00-B57250301FB0}" type="slidenum">
              <a:rPr lang="ru-RU"/>
              <a:pPr/>
              <a:t>35</a:t>
            </a:fld>
            <a:endParaRPr lang="ru-RU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198268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27DA3-1B15-451D-AE00-B57250301FB0}" type="slidenum">
              <a:rPr lang="ru-RU"/>
              <a:pPr/>
              <a:t>36</a:t>
            </a:fld>
            <a:endParaRPr lang="ru-RU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507712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38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63716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39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882607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40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366702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41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57793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8E04083-D000-4732-85BF-153696145A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3E9C35-F9B6-41D6-A765-F0311CD4BA35}" type="slidenum">
              <a:rPr lang="ru-RU" altLang="ru-RU" sz="1200"/>
              <a:pPr/>
              <a:t>5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86DE4F5-AB73-4E95-B41B-AE1ADB36C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B8A0423-52AE-4743-8480-FC54216FD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296587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42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017562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43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892962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44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649455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45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3792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47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773026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48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116155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49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50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640183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51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52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27775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8E04083-D000-4732-85BF-153696145A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3E9C35-F9B6-41D6-A765-F0311CD4BA35}" type="slidenum">
              <a:rPr lang="ru-RU" altLang="ru-RU" sz="1200"/>
              <a:pPr/>
              <a:t>6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86DE4F5-AB73-4E95-B41B-AE1ADB36C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B8A0423-52AE-4743-8480-FC54216FD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866018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53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54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41141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55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56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509978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57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58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23078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FF6EAA3-7C79-4987-8F60-5A3D9EEA3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F8E749-5939-4276-B82A-406349EB4B43}" type="slidenum">
              <a:rPr lang="ru-RU" altLang="ru-RU" sz="1200"/>
              <a:pPr/>
              <a:t>7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4F4B7E1-191B-48B0-BF22-C07AC7B722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03837CF-BBE5-4F4C-81D3-C075E95DD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FF6EAA3-7C79-4987-8F60-5A3D9EEA3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F8E749-5939-4276-B82A-406349EB4B43}" type="slidenum">
              <a:rPr lang="ru-RU" altLang="ru-RU" sz="1200"/>
              <a:pPr/>
              <a:t>8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4F4B7E1-191B-48B0-BF22-C07AC7B722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03837CF-BBE5-4F4C-81D3-C075E95DD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27871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D1D01EB-56E0-4781-BD73-55434DFF01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74183F-45EE-4E8F-87D0-4C4E2872ABFD}" type="slidenum">
              <a:rPr lang="ru-RU" altLang="ru-RU" sz="1200"/>
              <a:pPr/>
              <a:t>9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44802B2-C2D0-4C0E-840C-D85FB06BFD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84413BC-3DCE-431D-932D-C6EE88483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D1D01EB-56E0-4781-BD73-55434DFF01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74183F-45EE-4E8F-87D0-4C4E2872ABFD}" type="slidenum">
              <a:rPr lang="ru-RU" altLang="ru-RU" sz="1200"/>
              <a:pPr/>
              <a:t>10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44802B2-C2D0-4C0E-840C-D85FB06BFD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84413BC-3DCE-431D-932D-C6EE88483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7058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FE826D-40AB-48DD-B3D7-0ADA8AA5C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F7108A-7D0A-4888-B24B-224F1289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98F3B1-5133-4A22-93E7-6C76D9BAE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8CEB3-8B9A-4F97-A81A-F6FAFC21C1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75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8D4430-9CCE-40BC-907B-37178447A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B4A0FF-5471-47B8-9C00-1A120FF4DB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611E8-0423-48D8-9469-9336B86B22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3CC6B-64C4-4DE5-B3BD-1EF8817367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461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445E7E-14BE-4E27-9EA6-5C72611A52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B2DBDA-E972-4589-944A-8D1AA8D80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6DC7BE-49C6-466F-9D3F-C43F73C9F7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D9CDE-5A03-43DC-B41A-7087DA6D04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609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48F860-7588-4B06-A8E0-DA7411F553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F044A6-EB03-45ED-8746-0B87EFDBB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998D5E-D43F-491E-A565-1A9ADAA08E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184E2-CB2E-4296-ACAA-155B30C143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860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978E58-CC43-4106-BEDE-6BEFFDB72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A11090-3C6C-4D61-8E42-9E45822AF8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7CFF9D-7B08-4E43-BCBE-F4645AFF1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BA448-E2D1-45DA-A22A-5E4FDCE602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138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694AF9-3945-410A-BC50-C585DA74E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87CA8F-CBE0-4B7B-80EF-11E0038991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01E8AA-B423-4A30-92EB-5CA3467DE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43E8B-0C8E-4992-9FD0-4A84186ABD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974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A32AFAB-3635-490B-9D24-A8B38C9E1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AFA689-DF86-4821-9666-80A2D88763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411D6FA-9832-43F1-9B34-F881D83028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5022-D7F0-4C8F-9C41-5B3BE37F2C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90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4ACF16-8A56-4613-92F8-9710D5610D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D93607-3161-4B18-BA48-B28561D9D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12A9D2-CB55-4BBE-BAB9-59A4425592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E0F2-EFAC-4DC2-AD58-76BCFA3D29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376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64F1CA1-DA37-471C-8399-9EB509F486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A57941-213E-433D-B616-6DFCB5BB7E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DF208D-5E27-4DF4-B7BB-F9B952BD79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31EF-9B92-4808-A82E-D6D993FF88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161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676811-7A06-49FB-A4A2-A33CA2166A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604E96-87D3-4B13-84BB-D56D5E6F2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70D62B-2EF6-4213-96D2-C02035A5D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B153C-72C1-4631-80A8-9022BDF8BD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196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0C828F-7715-4041-9A9B-1F261CB10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8C8550-C13A-41C9-8C1C-C66CF48AA7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750548-4CE8-448F-B2DC-FCB7028756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03126-15B0-4BD5-A24F-E943978EDC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261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7B16590-57D0-4563-BE1D-B458A7E09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A2EDDA-D49F-4953-BBAE-DDFFAD2DF5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A4C79F-F8A0-4126-87C7-9B2B9BE732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282BB0-7FE0-4D6C-A45A-E26449F9AA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6DF6E6-DEA6-4EEA-B9BA-D2B9EAFC6E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55AC583-C2F7-4D88-B268-7828C44F63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0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9.png"/><Relationship Id="rId4" Type="http://schemas.openxmlformats.org/officeDocument/2006/relationships/image" Target="../media/image7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7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png"/><Relationship Id="rId4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944724"/>
            <a:ext cx="9144000" cy="2232248"/>
          </a:xfrm>
        </p:spPr>
        <p:txBody>
          <a:bodyPr>
            <a:noAutofit/>
          </a:bodyPr>
          <a:lstStyle/>
          <a:p>
            <a:r>
              <a:rPr lang="en-US" altLang="ru-RU" sz="4400" dirty="0">
                <a:solidFill>
                  <a:srgbClr val="FF3300"/>
                </a:solidFill>
              </a:rPr>
              <a:t>24</a:t>
            </a:r>
            <a:r>
              <a:rPr lang="ru-RU" altLang="ru-RU" sz="4400" dirty="0">
                <a:solidFill>
                  <a:srgbClr val="FF3300"/>
                </a:solidFill>
              </a:rPr>
              <a:t>б. Задачи с параметром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9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 Box 6">
                <a:extLst>
                  <a:ext uri="{FF2B5EF4-FFF2-40B4-BE49-F238E27FC236}">
                    <a16:creationId xmlns:a16="http://schemas.microsoft.com/office/drawing/2014/main" id="{5169B78B-FCD2-4E2A-96D9-374E4E691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60648"/>
                <a:ext cx="9144000" cy="1494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sz="2800" dirty="0"/>
                  <a:t>е уравнение задаёт квадрат, второе – окружность. Наибольшее число решений получается, если для параметра </a:t>
                </a:r>
                <a:r>
                  <a:rPr lang="en-US" altLang="ru-RU" sz="2800" i="1" dirty="0"/>
                  <a:t>a </a:t>
                </a:r>
                <a:r>
                  <a:rPr lang="ru-RU" altLang="ru-RU" sz="2800" dirty="0"/>
                  <a:t>выполняются неравенства </a:t>
                </a:r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1&lt;</m:t>
                    </m:r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174" name="Text Box 6">
                <a:extLst>
                  <a:ext uri="{FF2B5EF4-FFF2-40B4-BE49-F238E27FC236}">
                    <a16:creationId xmlns:a16="http://schemas.microsoft.com/office/drawing/2014/main" id="{5169B78B-FCD2-4E2A-96D9-374E4E691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0648"/>
                <a:ext cx="9144000" cy="1494576"/>
              </a:xfrm>
              <a:prstGeom prst="rect">
                <a:avLst/>
              </a:prstGeom>
              <a:blipFill>
                <a:blip r:embed="rId3"/>
                <a:stretch>
                  <a:fillRect l="-1333" t="-4490" r="-1733" b="-97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Text Box 9">
                <a:extLst>
                  <a:ext uri="{FF2B5EF4-FFF2-40B4-BE49-F238E27FC236}">
                    <a16:creationId xmlns:a16="http://schemas.microsoft.com/office/drawing/2014/main" id="{FB3693AB-C0D2-4B5D-9A9E-49E5DDB4FC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552" y="5257800"/>
                <a:ext cx="3048000" cy="497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1&lt;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176" name="Text Box 9">
                <a:extLst>
                  <a:ext uri="{FF2B5EF4-FFF2-40B4-BE49-F238E27FC236}">
                    <a16:creationId xmlns:a16="http://schemas.microsoft.com/office/drawing/2014/main" id="{FB3693AB-C0D2-4B5D-9A9E-49E5DDB4F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257800"/>
                <a:ext cx="3048000" cy="497637"/>
              </a:xfrm>
              <a:prstGeom prst="rect">
                <a:avLst/>
              </a:prstGeom>
              <a:blipFill>
                <a:blip r:embed="rId4"/>
                <a:stretch>
                  <a:fillRect l="-3200" t="-2469" b="-271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8" name="Picture 12">
            <a:extLst>
              <a:ext uri="{FF2B5EF4-FFF2-40B4-BE49-F238E27FC236}">
                <a16:creationId xmlns:a16="http://schemas.microsoft.com/office/drawing/2014/main" id="{9F8B5206-1075-49B2-A91B-693826F19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55224"/>
            <a:ext cx="3960440" cy="357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189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Text Box 3">
                <a:extLst>
                  <a:ext uri="{FF2B5EF4-FFF2-40B4-BE49-F238E27FC236}">
                    <a16:creationId xmlns:a16="http://schemas.microsoft.com/office/drawing/2014/main" id="{20F2EF59-DA42-46C5-951D-F9CAD2A2CB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5563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5.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|=2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наибольшее число решений.</a:t>
                </a:r>
              </a:p>
            </p:txBody>
          </p:sp>
        </mc:Choice>
        <mc:Fallback xmlns="">
          <p:sp>
            <p:nvSpPr>
              <p:cNvPr id="9219" name="Text Box 3">
                <a:extLst>
                  <a:ext uri="{FF2B5EF4-FFF2-40B4-BE49-F238E27FC236}">
                    <a16:creationId xmlns:a16="http://schemas.microsoft.com/office/drawing/2014/main" id="{20F2EF59-DA42-46C5-951D-F9CAD2A2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5563"/>
                <a:ext cx="9144000" cy="2561599"/>
              </a:xfrm>
              <a:prstGeom prst="rect">
                <a:avLst/>
              </a:prstGeom>
              <a:blipFill>
                <a:blip r:embed="rId3"/>
                <a:stretch>
                  <a:fillRect l="-1333" t="-2381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>
            <a:extLst>
              <a:ext uri="{FF2B5EF4-FFF2-40B4-BE49-F238E27FC236}">
                <a16:creationId xmlns:a16="http://schemas.microsoft.com/office/drawing/2014/main" id="{A0B164CD-C27C-489F-82C9-8DE55A6C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126957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en-US" altLang="ru-RU" dirty="0">
                <a:solidFill>
                  <a:srgbClr val="FF3300"/>
                </a:solidFill>
              </a:rPr>
              <a:t> </a:t>
            </a:r>
            <a:r>
              <a:rPr lang="ru-RU" altLang="ru-RU" sz="2800" dirty="0"/>
              <a:t>0</a:t>
            </a:r>
            <a:r>
              <a:rPr lang="en-US" altLang="ru-RU" sz="2800" dirty="0"/>
              <a:t>,5 &lt; </a:t>
            </a:r>
            <a:r>
              <a:rPr lang="en-US" altLang="ru-RU" sz="2800" i="1" dirty="0"/>
              <a:t>a </a:t>
            </a:r>
            <a:r>
              <a:rPr lang="en-US" altLang="ru-RU" sz="2800" dirty="0"/>
              <a:t>&lt; 1.</a:t>
            </a:r>
            <a:endParaRPr lang="ru-RU" altLang="ru-RU" sz="2800" dirty="0"/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6525D00E-33E0-4F64-ABA9-136BE68B4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64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Решение.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Уравнения задают квадраты. Наибольшее число решений системы получается, если 0</a:t>
            </a:r>
            <a:r>
              <a:rPr lang="en-US" altLang="ru-RU" sz="2800" dirty="0"/>
              <a:t>,5 &lt; </a:t>
            </a:r>
            <a:r>
              <a:rPr lang="en-US" altLang="ru-RU" sz="2800" i="1" dirty="0"/>
              <a:t>a </a:t>
            </a:r>
            <a:r>
              <a:rPr lang="en-US" altLang="ru-RU" sz="2800" dirty="0"/>
              <a:t>&lt; 1.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D83DCCE9-9484-45BD-ADE9-136E508A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84" y="1213346"/>
            <a:ext cx="3949549" cy="394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5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6819" name="Text Box 3"/>
              <p:cNvSpPr txBox="1">
                <a:spLocks noChangeArrowheads="1"/>
              </p:cNvSpPr>
              <p:nvPr/>
            </p:nvSpPr>
            <p:spPr bwMode="auto">
              <a:xfrm>
                <a:off x="0" y="-15291"/>
                <a:ext cx="9144000" cy="2346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800" dirty="0"/>
                  <a:t>	6. Найдите все значения параметра </a:t>
                </a:r>
                <a:r>
                  <a:rPr lang="en-US" sz="2800" i="1" dirty="0"/>
                  <a:t>a</a:t>
                </a:r>
                <a:r>
                  <a:rPr lang="ru-RU" sz="2800" dirty="0"/>
                  <a:t>, при которых система уравнений</a:t>
                </a:r>
                <a:endParaRPr lang="en-US" sz="2800" dirty="0"/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  <a:p>
                <a:pPr algn="just">
                  <a:spcBef>
                    <a:spcPts val="0"/>
                  </a:spcBef>
                </a:pPr>
                <a:r>
                  <a:rPr lang="ru-RU" sz="2800" dirty="0"/>
                  <a:t>имеет наибольшее число решений.</a:t>
                </a:r>
              </a:p>
            </p:txBody>
          </p:sp>
        </mc:Choice>
        <mc:Fallback xmlns="">
          <p:sp>
            <p:nvSpPr>
              <p:cNvPr id="54681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15291"/>
                <a:ext cx="9144000" cy="2346155"/>
              </a:xfrm>
              <a:prstGeom prst="rect">
                <a:avLst/>
              </a:prstGeom>
              <a:blipFill>
                <a:blip r:embed="rId3"/>
                <a:stretch>
                  <a:fillRect l="-1333" t="-2597" r="-1333" b="-62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65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BFAFFF63-1F76-4C87-A36A-13543A707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9" y="116632"/>
            <a:ext cx="907025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Решение.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/>
              <a:t>Уравнения задают прямоугольник и ромб. Наибольшее число решений системы получается, если </a:t>
            </a:r>
            <a:r>
              <a:rPr lang="en-US" sz="2800" dirty="0"/>
              <a:t>6 &lt; </a:t>
            </a:r>
            <a:r>
              <a:rPr lang="en-US" sz="2800" i="1" dirty="0"/>
              <a:t>a </a:t>
            </a:r>
            <a:r>
              <a:rPr lang="en-US" sz="2800" dirty="0"/>
              <a:t>&lt; 12.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CFA8BF-1710-4486-B681-92DA29C98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772816"/>
            <a:ext cx="4188098" cy="363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03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Text Box 3">
                <a:extLst>
                  <a:ext uri="{FF2B5EF4-FFF2-40B4-BE49-F238E27FC236}">
                    <a16:creationId xmlns:a16="http://schemas.microsoft.com/office/drawing/2014/main" id="{C9EA8149-9493-4F76-A01B-AEA220289F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7.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|=2,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&amp;(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два решения.</a:t>
                </a:r>
              </a:p>
            </p:txBody>
          </p:sp>
        </mc:Choice>
        <mc:Fallback xmlns="">
          <p:sp>
            <p:nvSpPr>
              <p:cNvPr id="11267" name="Text Box 3">
                <a:extLst>
                  <a:ext uri="{FF2B5EF4-FFF2-40B4-BE49-F238E27FC236}">
                    <a16:creationId xmlns:a16="http://schemas.microsoft.com/office/drawing/2014/main" id="{C9EA8149-9493-4F76-A01B-AEA220289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blipFill>
                <a:blip r:embed="rId3"/>
                <a:stretch>
                  <a:fillRect l="-1333" t="-2381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70" name="Text Box 6">
                <a:extLst>
                  <a:ext uri="{FF2B5EF4-FFF2-40B4-BE49-F238E27FC236}">
                    <a16:creationId xmlns:a16="http://schemas.microsoft.com/office/drawing/2014/main" id="{CD869536-6905-4770-98A3-AD0E5D1469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28" y="5334000"/>
                <a:ext cx="502920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altLang="ru-RU" sz="2800" dirty="0"/>
                  <a:t>1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ru-RU" sz="2800" dirty="0"/>
                  <a:t> </a:t>
                </a:r>
                <a:r>
                  <a:rPr lang="en-US" altLang="ru-RU" sz="2800" i="1" dirty="0"/>
                  <a:t>a &lt;</a:t>
                </a:r>
                <a:r>
                  <a:rPr lang="en-US" altLang="ru-RU" sz="2800" dirty="0"/>
                  <a:t> 2 </a:t>
                </a:r>
                <a:r>
                  <a:rPr lang="ru-RU" altLang="ru-RU" sz="2800" dirty="0"/>
                  <a:t>или </a:t>
                </a:r>
                <a:r>
                  <a:rPr lang="en-US" altLang="ru-RU" sz="2800" dirty="0"/>
                  <a:t>–2 &lt; </a:t>
                </a:r>
                <a:r>
                  <a:rPr lang="en-US" altLang="ru-RU" sz="2800" i="1" dirty="0"/>
                  <a:t>a </a:t>
                </a:r>
                <a14:m>
                  <m:oMath xmlns:m="http://schemas.openxmlformats.org/officeDocument/2006/math">
                    <m:r>
                      <a:rPr lang="en-US" altLang="ru-RU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ru-RU" sz="2800" dirty="0"/>
                  <a:t> -1.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11270" name="Text Box 6">
                <a:extLst>
                  <a:ext uri="{FF2B5EF4-FFF2-40B4-BE49-F238E27FC236}">
                    <a16:creationId xmlns:a16="http://schemas.microsoft.com/office/drawing/2014/main" id="{CD869536-6905-4770-98A3-AD0E5D146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334000"/>
                <a:ext cx="5029200" cy="519113"/>
              </a:xfrm>
              <a:prstGeom prst="rect">
                <a:avLst/>
              </a:prstGeom>
              <a:blipFill>
                <a:blip r:embed="rId3"/>
                <a:stretch>
                  <a:fillRect l="-1818" t="-11765" r="-1576" b="-32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Text Box 7">
                <a:extLst>
                  <a:ext uri="{FF2B5EF4-FFF2-40B4-BE49-F238E27FC236}">
                    <a16:creationId xmlns:a16="http://schemas.microsoft.com/office/drawing/2014/main" id="{2085C98D-0C9B-491B-80E9-B17A9992B6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1600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/>
                  <a:t>Первое уравнение задает квадрат, второе – окружность. Два решения системы получается, если </a:t>
                </a:r>
                <a:endParaRPr lang="en-US" altLang="ru-RU" sz="2800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1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ru-RU" sz="2800" dirty="0"/>
                  <a:t> </a:t>
                </a:r>
                <a:r>
                  <a:rPr lang="en-US" altLang="ru-RU" sz="2800" i="1" dirty="0"/>
                  <a:t>a &lt;</a:t>
                </a:r>
                <a:r>
                  <a:rPr lang="en-US" altLang="ru-RU" sz="2800" dirty="0"/>
                  <a:t> 2 </a:t>
                </a:r>
                <a:r>
                  <a:rPr lang="ru-RU" altLang="ru-RU" sz="2800" dirty="0"/>
                  <a:t>или </a:t>
                </a:r>
                <a:r>
                  <a:rPr lang="en-US" altLang="ru-RU" sz="2800" dirty="0"/>
                  <a:t>–2 &lt; </a:t>
                </a:r>
                <a:r>
                  <a:rPr lang="en-US" altLang="ru-RU" sz="2800" i="1" dirty="0"/>
                  <a:t>a </a:t>
                </a:r>
                <a14:m>
                  <m:oMath xmlns:m="http://schemas.openxmlformats.org/officeDocument/2006/math">
                    <m:r>
                      <a:rPr lang="en-US" altLang="ru-RU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ru-RU" sz="2800" dirty="0"/>
                  <a:t> -1.</a:t>
                </a:r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71" name="Text Box 7">
                <a:extLst>
                  <a:ext uri="{FF2B5EF4-FFF2-40B4-BE49-F238E27FC236}">
                    <a16:creationId xmlns:a16="http://schemas.microsoft.com/office/drawing/2014/main" id="{2085C98D-0C9B-491B-80E9-B17A9992B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1600438"/>
              </a:xfrm>
              <a:prstGeom prst="rect">
                <a:avLst/>
              </a:prstGeom>
              <a:blipFill>
                <a:blip r:embed="rId4"/>
                <a:stretch>
                  <a:fillRect l="-1333" t="-3802" r="-333" b="-95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72" name="Picture 8">
            <a:extLst>
              <a:ext uri="{FF2B5EF4-FFF2-40B4-BE49-F238E27FC236}">
                <a16:creationId xmlns:a16="http://schemas.microsoft.com/office/drawing/2014/main" id="{7A8C660B-C3E3-434D-A830-850D6187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17070"/>
            <a:ext cx="4176464" cy="329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534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Text Box 3">
                <a:extLst>
                  <a:ext uri="{FF2B5EF4-FFF2-40B4-BE49-F238E27FC236}">
                    <a16:creationId xmlns:a16="http://schemas.microsoft.com/office/drawing/2014/main" id="{E9BFAA2B-D94E-4784-9F94-604F532511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6987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8.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ровно два решения.</a:t>
                </a:r>
              </a:p>
            </p:txBody>
          </p:sp>
        </mc:Choice>
        <mc:Fallback xmlns="">
          <p:sp>
            <p:nvSpPr>
              <p:cNvPr id="13315" name="Text Box 3">
                <a:extLst>
                  <a:ext uri="{FF2B5EF4-FFF2-40B4-BE49-F238E27FC236}">
                    <a16:creationId xmlns:a16="http://schemas.microsoft.com/office/drawing/2014/main" id="{E9BFAA2B-D94E-4784-9F94-604F5325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987"/>
                <a:ext cx="9144000" cy="2561599"/>
              </a:xfrm>
              <a:prstGeom prst="rect">
                <a:avLst/>
              </a:prstGeom>
              <a:blipFill>
                <a:blip r:embed="rId3"/>
                <a:stretch>
                  <a:fillRect l="-1333" t="-2375" r="-1333" b="-54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631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Text Box 6">
                <a:extLst>
                  <a:ext uri="{FF2B5EF4-FFF2-40B4-BE49-F238E27FC236}">
                    <a16:creationId xmlns:a16="http://schemas.microsoft.com/office/drawing/2014/main" id="{E40F43DE-8A33-4BC2-B909-8324F3833B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34143"/>
                <a:ext cx="9144000" cy="10636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/>
                  <a:t>Второе уравнение задаёт окружность. Два решения получается, если –1</a:t>
                </a:r>
                <a:r>
                  <a:rPr lang="en-US" altLang="ru-RU" sz="2800" dirty="0"/>
                  <a:t> &lt; </a:t>
                </a:r>
                <a:r>
                  <a:rPr lang="en-US" altLang="ru-RU" sz="2800" i="1" dirty="0"/>
                  <a:t>a &lt; </a:t>
                </a:r>
                <a:r>
                  <a:rPr lang="en-US" altLang="ru-RU" sz="2800" dirty="0"/>
                  <a:t>1 </a:t>
                </a:r>
                <a:r>
                  <a:rPr lang="ru-RU" altLang="ru-RU" sz="2800" dirty="0"/>
                  <a:t>или </a:t>
                </a:r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18" name="Text Box 6">
                <a:extLst>
                  <a:ext uri="{FF2B5EF4-FFF2-40B4-BE49-F238E27FC236}">
                    <a16:creationId xmlns:a16="http://schemas.microsoft.com/office/drawing/2014/main" id="{E40F43DE-8A33-4BC2-B909-8324F383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34143"/>
                <a:ext cx="9144000" cy="1063689"/>
              </a:xfrm>
              <a:prstGeom prst="rect">
                <a:avLst/>
              </a:prstGeom>
              <a:blipFill>
                <a:blip r:embed="rId3"/>
                <a:stretch>
                  <a:fillRect l="-1333" t="-5747" r="-667" b="-143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0" name="Text Box 8">
                <a:extLst>
                  <a:ext uri="{FF2B5EF4-FFF2-40B4-BE49-F238E27FC236}">
                    <a16:creationId xmlns:a16="http://schemas.microsoft.com/office/drawing/2014/main" id="{71CF16A8-E1F1-4C58-AA23-C4E317D70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536" y="5257800"/>
                <a:ext cx="5544616" cy="565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 </a:t>
                </a:r>
                <a:r>
                  <a:rPr lang="ru-RU" altLang="ru-RU" sz="2800" dirty="0"/>
                  <a:t>–1</a:t>
                </a:r>
                <a:r>
                  <a:rPr lang="en-US" altLang="ru-RU" sz="2800" dirty="0"/>
                  <a:t> &lt; </a:t>
                </a:r>
                <a:r>
                  <a:rPr lang="en-US" altLang="ru-RU" sz="2800" i="1" dirty="0"/>
                  <a:t>a &lt; </a:t>
                </a:r>
                <a:r>
                  <a:rPr lang="en-US" altLang="ru-RU" sz="2800" dirty="0"/>
                  <a:t>1</a:t>
                </a:r>
                <a:r>
                  <a:rPr lang="ru-RU" altLang="ru-RU" sz="2800" dirty="0"/>
                  <a:t>;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2800" dirty="0"/>
                  <a:t> </a:t>
                </a:r>
                <a:r>
                  <a:rPr lang="en-US" altLang="ru-RU" sz="2800" dirty="0"/>
                  <a:t> 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13320" name="Text Box 8">
                <a:extLst>
                  <a:ext uri="{FF2B5EF4-FFF2-40B4-BE49-F238E27FC236}">
                    <a16:creationId xmlns:a16="http://schemas.microsoft.com/office/drawing/2014/main" id="{71CF16A8-E1F1-4C58-AA23-C4E317D70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5257800"/>
                <a:ext cx="5544616" cy="565155"/>
              </a:xfrm>
              <a:prstGeom prst="rect">
                <a:avLst/>
              </a:prstGeom>
              <a:blipFill>
                <a:blip r:embed="rId4"/>
                <a:stretch>
                  <a:fillRect l="-1760" t="-4348" b="-29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22" name="Picture 13">
            <a:extLst>
              <a:ext uri="{FF2B5EF4-FFF2-40B4-BE49-F238E27FC236}">
                <a16:creationId xmlns:a16="http://schemas.microsoft.com/office/drawing/2014/main" id="{9772C8B1-7A5A-4B50-BB26-AB0A7A3EC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98621"/>
            <a:ext cx="333375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Text Box 3">
                <a:extLst>
                  <a:ext uri="{FF2B5EF4-FFF2-40B4-BE49-F238E27FC236}">
                    <a16:creationId xmlns:a16="http://schemas.microsoft.com/office/drawing/2014/main" id="{811C56DE-CE8E-4B33-B1EC-F560D334FB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9.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единственное решение.</a:t>
                </a:r>
              </a:p>
            </p:txBody>
          </p:sp>
        </mc:Choice>
        <mc:Fallback xmlns="">
          <p:sp>
            <p:nvSpPr>
              <p:cNvPr id="15363" name="Text Box 3">
                <a:extLst>
                  <a:ext uri="{FF2B5EF4-FFF2-40B4-BE49-F238E27FC236}">
                    <a16:creationId xmlns:a16="http://schemas.microsoft.com/office/drawing/2014/main" id="{811C56DE-CE8E-4B33-B1EC-F560D334F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blipFill>
                <a:blip r:embed="rId3"/>
                <a:stretch>
                  <a:fillRect l="-1333" t="-2381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B7AF0C-5913-8373-BEFF-DD3A8EA3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33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Text Box 9">
                <a:extLst>
                  <a:ext uri="{FF2B5EF4-FFF2-40B4-BE49-F238E27FC236}">
                    <a16:creationId xmlns:a16="http://schemas.microsoft.com/office/drawing/2014/main" id="{546C1FE8-1C51-4D20-80EF-3E79FE147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7896" y="5507983"/>
                <a:ext cx="3048000" cy="497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=2±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366" name="Text Box 9">
                <a:extLst>
                  <a:ext uri="{FF2B5EF4-FFF2-40B4-BE49-F238E27FC236}">
                    <a16:creationId xmlns:a16="http://schemas.microsoft.com/office/drawing/2014/main" id="{546C1FE8-1C51-4D20-80EF-3E79FE147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896" y="5507983"/>
                <a:ext cx="3048000" cy="497637"/>
              </a:xfrm>
              <a:prstGeom prst="rect">
                <a:avLst/>
              </a:prstGeom>
              <a:blipFill>
                <a:blip r:embed="rId3"/>
                <a:stretch>
                  <a:fillRect l="-3000" t="-2469" b="-28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Text Box 6">
                <a:extLst>
                  <a:ext uri="{FF2B5EF4-FFF2-40B4-BE49-F238E27FC236}">
                    <a16:creationId xmlns:a16="http://schemas.microsoft.com/office/drawing/2014/main" id="{06A70B77-83ED-4498-BB80-3AD8DF36E6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3230"/>
                <a:ext cx="9144000" cy="1494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sz="2800" dirty="0"/>
                  <a:t>е уравнение задаёт прямую, второе – окружность. Единственное решение системы получается, если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=2+</m:t>
                    </m:r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800" dirty="0"/>
                  <a:t> </a:t>
                </a:r>
                <a:r>
                  <a:rPr lang="ru-RU" altLang="ru-RU" sz="2800" dirty="0"/>
                  <a:t>или 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=2−</m:t>
                    </m:r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67" name="Text Box 6">
                <a:extLst>
                  <a:ext uri="{FF2B5EF4-FFF2-40B4-BE49-F238E27FC236}">
                    <a16:creationId xmlns:a16="http://schemas.microsoft.com/office/drawing/2014/main" id="{06A70B77-83ED-4498-BB80-3AD8DF36E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3230"/>
                <a:ext cx="9144000" cy="1494576"/>
              </a:xfrm>
              <a:prstGeom prst="rect">
                <a:avLst/>
              </a:prstGeom>
              <a:blipFill>
                <a:blip r:embed="rId4"/>
                <a:stretch>
                  <a:fillRect l="-1333" t="-4065" r="-1067" b="-93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70" name="Object 13">
            <a:extLst>
              <a:ext uri="{FF2B5EF4-FFF2-40B4-BE49-F238E27FC236}">
                <a16:creationId xmlns:a16="http://schemas.microsoft.com/office/drawing/2014/main" id="{1BB76F41-7399-4163-A4D2-B4D087E79BDE}"/>
              </a:ext>
            </a:extLst>
          </p:cNvPr>
          <p:cNvSpPr txBox="1"/>
          <p:nvPr/>
        </p:nvSpPr>
        <p:spPr bwMode="auto">
          <a:xfrm>
            <a:off x="4419600" y="5410200"/>
            <a:ext cx="1600200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5371" name="Picture 15">
            <a:extLst>
              <a:ext uri="{FF2B5EF4-FFF2-40B4-BE49-F238E27FC236}">
                <a16:creationId xmlns:a16="http://schemas.microsoft.com/office/drawing/2014/main" id="{6A034429-CCCC-4490-9D0C-8E16212D3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2971800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747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Text Box 3">
                <a:extLst>
                  <a:ext uri="{FF2B5EF4-FFF2-40B4-BE49-F238E27FC236}">
                    <a16:creationId xmlns:a16="http://schemas.microsoft.com/office/drawing/2014/main" id="{91CDF669-CAFE-427B-B56B-A0B22888CA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9900"/>
                <a:ext cx="9144000" cy="27195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10. Найдите все положительные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+4=0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единственное решение.</a:t>
                </a:r>
              </a:p>
            </p:txBody>
          </p:sp>
        </mc:Choice>
        <mc:Fallback xmlns="">
          <p:sp>
            <p:nvSpPr>
              <p:cNvPr id="17411" name="Text Box 3">
                <a:extLst>
                  <a:ext uri="{FF2B5EF4-FFF2-40B4-BE49-F238E27FC236}">
                    <a16:creationId xmlns:a16="http://schemas.microsoft.com/office/drawing/2014/main" id="{91CDF669-CAFE-427B-B56B-A0B22888C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9900"/>
                <a:ext cx="9144000" cy="2719527"/>
              </a:xfrm>
              <a:prstGeom prst="rect">
                <a:avLst/>
              </a:prstGeom>
              <a:blipFill>
                <a:blip r:embed="rId3"/>
                <a:stretch>
                  <a:fillRect l="-1333" t="-2237" r="-1333" b="-51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4" name="Text Box 6">
                <a:extLst>
                  <a:ext uri="{FF2B5EF4-FFF2-40B4-BE49-F238E27FC236}">
                    <a16:creationId xmlns:a16="http://schemas.microsoft.com/office/drawing/2014/main" id="{F2A46D4E-1EE7-461B-B704-5BE264CA73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5075238"/>
                <a:ext cx="3886200" cy="50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±1.</m:t>
                    </m:r>
                  </m:oMath>
                </a14:m>
                <a:endParaRPr lang="ru-RU" alt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7414" name="Text Box 6">
                <a:extLst>
                  <a:ext uri="{FF2B5EF4-FFF2-40B4-BE49-F238E27FC236}">
                    <a16:creationId xmlns:a16="http://schemas.microsoft.com/office/drawing/2014/main" id="{F2A46D4E-1EE7-461B-B704-5BE264CA7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075238"/>
                <a:ext cx="3886200" cy="500063"/>
              </a:xfrm>
              <a:prstGeom prst="rect">
                <a:avLst/>
              </a:prstGeom>
              <a:blipFill>
                <a:blip r:embed="rId3"/>
                <a:stretch>
                  <a:fillRect l="-2351" t="-1220" b="-280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5" name="Text Box 7">
                <a:extLst>
                  <a:ext uri="{FF2B5EF4-FFF2-40B4-BE49-F238E27FC236}">
                    <a16:creationId xmlns:a16="http://schemas.microsoft.com/office/drawing/2014/main" id="{842E23D3-9C31-4559-96C3-4B56AADF37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88640"/>
                <a:ext cx="8991600" cy="1277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dirty="0"/>
                  <a:t>е и второе уравнения задают окружности. Единственное решение системы получается, если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ru-RU" altLang="ru-RU" dirty="0"/>
                  <a:t> или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+1.</m:t>
                    </m:r>
                  </m:oMath>
                </a14:m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415" name="Text Box 7">
                <a:extLst>
                  <a:ext uri="{FF2B5EF4-FFF2-40B4-BE49-F238E27FC236}">
                    <a16:creationId xmlns:a16="http://schemas.microsoft.com/office/drawing/2014/main" id="{842E23D3-9C31-4559-96C3-4B56AADF3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8640"/>
                <a:ext cx="8991600" cy="1277401"/>
              </a:xfrm>
              <a:prstGeom prst="rect">
                <a:avLst/>
              </a:prstGeom>
              <a:blipFill>
                <a:blip r:embed="rId4"/>
                <a:stretch>
                  <a:fillRect l="-1017" t="-3828" r="-10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7" name="Picture 12">
            <a:extLst>
              <a:ext uri="{FF2B5EF4-FFF2-40B4-BE49-F238E27FC236}">
                <a16:creationId xmlns:a16="http://schemas.microsoft.com/office/drawing/2014/main" id="{74EC2CBF-F041-411E-9F41-885FF5BFE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4176464" cy="353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029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Text Box 3">
                <a:extLst>
                  <a:ext uri="{FF2B5EF4-FFF2-40B4-BE49-F238E27FC236}">
                    <a16:creationId xmlns:a16="http://schemas.microsoft.com/office/drawing/2014/main" id="{C42BF10F-42A0-4670-991C-193BFE410A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11.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&amp;(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=25,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ровно три решения.</a:t>
                </a:r>
              </a:p>
            </p:txBody>
          </p:sp>
        </mc:Choice>
        <mc:Fallback xmlns="">
          <p:sp>
            <p:nvSpPr>
              <p:cNvPr id="19459" name="Text Box 3">
                <a:extLst>
                  <a:ext uri="{FF2B5EF4-FFF2-40B4-BE49-F238E27FC236}">
                    <a16:creationId xmlns:a16="http://schemas.microsoft.com/office/drawing/2014/main" id="{C42BF10F-42A0-4670-991C-193BFE410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blipFill>
                <a:blip r:embed="rId3"/>
                <a:stretch>
                  <a:fillRect l="-1333" t="-2381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62" name="Text Box 6">
                <a:extLst>
                  <a:ext uri="{FF2B5EF4-FFF2-40B4-BE49-F238E27FC236}">
                    <a16:creationId xmlns:a16="http://schemas.microsoft.com/office/drawing/2014/main" id="{8D1F977A-4235-45B6-80FD-28BF9ECC69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4953000"/>
                <a:ext cx="4114800" cy="496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:r>
                  <a:rPr lang="en-US" altLang="ru-RU" i="1" dirty="0"/>
                  <a:t> </a:t>
                </a:r>
                <a:r>
                  <a:rPr lang="en-US" altLang="ru-RU" dirty="0"/>
                  <a:t>-3;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−8;2−5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462" name="Text Box 6">
                <a:extLst>
                  <a:ext uri="{FF2B5EF4-FFF2-40B4-BE49-F238E27FC236}">
                    <a16:creationId xmlns:a16="http://schemas.microsoft.com/office/drawing/2014/main" id="{8D1F977A-4235-45B6-80FD-28BF9ECC6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953000"/>
                <a:ext cx="4114800" cy="496888"/>
              </a:xfrm>
              <a:prstGeom prst="rect">
                <a:avLst/>
              </a:prstGeom>
              <a:blipFill>
                <a:blip r:embed="rId3"/>
                <a:stretch>
                  <a:fillRect l="-2222" t="-2469" b="-271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3" name="Text Box 7">
                <a:extLst>
                  <a:ext uri="{FF2B5EF4-FFF2-40B4-BE49-F238E27FC236}">
                    <a16:creationId xmlns:a16="http://schemas.microsoft.com/office/drawing/2014/main" id="{7413F8AC-97E6-48D5-9FA4-73F3B138F4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866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dirty="0"/>
                  <a:t>е уравнение задает окружность. Три решения системы получается, если: </a:t>
                </a:r>
                <a:r>
                  <a:rPr lang="en-US" altLang="ru-RU" i="1" dirty="0"/>
                  <a:t>a = </a:t>
                </a:r>
                <a:r>
                  <a:rPr lang="ru-RU" altLang="ru-RU" dirty="0"/>
                  <a:t>-3;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−8;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=2−5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/>
                  <a:t>  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463" name="Text Box 7">
                <a:extLst>
                  <a:ext uri="{FF2B5EF4-FFF2-40B4-BE49-F238E27FC236}">
                    <a16:creationId xmlns:a16="http://schemas.microsoft.com/office/drawing/2014/main" id="{7413F8AC-97E6-48D5-9FA4-73F3B138F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866969"/>
              </a:xfrm>
              <a:prstGeom prst="rect">
                <a:avLst/>
              </a:prstGeom>
              <a:blipFill>
                <a:blip r:embed="rId4"/>
                <a:stretch>
                  <a:fillRect l="-1000" t="-5634" r="-1000" b="-154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65" name="Picture 12">
            <a:extLst>
              <a:ext uri="{FF2B5EF4-FFF2-40B4-BE49-F238E27FC236}">
                <a16:creationId xmlns:a16="http://schemas.microsoft.com/office/drawing/2014/main" id="{10E352EB-5FA0-43A0-B3E5-8E8B9D879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408112"/>
            <a:ext cx="4848019" cy="33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626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3">
                <a:extLst>
                  <a:ext uri="{FF2B5EF4-FFF2-40B4-BE49-F238E27FC236}">
                    <a16:creationId xmlns:a16="http://schemas.microsoft.com/office/drawing/2014/main" id="{63FD3CB1-0F2B-4A7F-8C19-D1E9BDA79E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3501"/>
                <a:ext cx="9144000" cy="27195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12.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+16</m:t>
                                  </m:r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+64</m:t>
                                  </m:r>
                                </m:e>
                              </m:rad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−12</m:t>
                                  </m:r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+36</m:t>
                                  </m:r>
                                </m:e>
                              </m:rad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=10,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ровно два решения.</a:t>
                </a:r>
              </a:p>
            </p:txBody>
          </p:sp>
        </mc:Choice>
        <mc:Fallback xmlns="">
          <p:sp>
            <p:nvSpPr>
              <p:cNvPr id="21507" name="Text Box 3">
                <a:extLst>
                  <a:ext uri="{FF2B5EF4-FFF2-40B4-BE49-F238E27FC236}">
                    <a16:creationId xmlns:a16="http://schemas.microsoft.com/office/drawing/2014/main" id="{63FD3CB1-0F2B-4A7F-8C19-D1E9BDA79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501"/>
                <a:ext cx="9144000" cy="2719527"/>
              </a:xfrm>
              <a:prstGeom prst="rect">
                <a:avLst/>
              </a:prstGeom>
              <a:blipFill>
                <a:blip r:embed="rId3"/>
                <a:stretch>
                  <a:fillRect l="-1333" t="-2237" r="-1333" b="-51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10" name="Text Box 7">
                <a:extLst>
                  <a:ext uri="{FF2B5EF4-FFF2-40B4-BE49-F238E27FC236}">
                    <a16:creationId xmlns:a16="http://schemas.microsoft.com/office/drawing/2014/main" id="{23DA01F7-0D95-417D-B04A-D9F9ECBB49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sz="2800" dirty="0"/>
                  <a:t>е уравнение задаёт отрезок </a:t>
                </a:r>
                <a:r>
                  <a:rPr lang="en-US" altLang="ru-RU" sz="2800" i="1" dirty="0"/>
                  <a:t>AB</a:t>
                </a:r>
                <a:r>
                  <a:rPr lang="ru-RU" altLang="ru-RU" sz="2800" dirty="0"/>
                  <a:t>, второе – окружность. Два решения системы получается, если: 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4,8&lt;</m:t>
                    </m:r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r>
                  <a:rPr lang="en-US" altLang="ru-RU" sz="2800" dirty="0"/>
                  <a:t> </a:t>
                </a:r>
                <a:r>
                  <a:rPr lang="ru-RU" altLang="ru-RU" sz="2800" dirty="0"/>
                  <a:t>или 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−6≤</m:t>
                    </m:r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&lt;−4,8.</m:t>
                    </m:r>
                  </m:oMath>
                </a14:m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510" name="Text Box 7">
                <a:extLst>
                  <a:ext uri="{FF2B5EF4-FFF2-40B4-BE49-F238E27FC236}">
                    <a16:creationId xmlns:a16="http://schemas.microsoft.com/office/drawing/2014/main" id="{23DA01F7-0D95-417D-B04A-D9F9ECBB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1446550"/>
              </a:xfrm>
              <a:prstGeom prst="rect">
                <a:avLst/>
              </a:prstGeom>
              <a:blipFill>
                <a:blip r:embed="rId3"/>
                <a:stretch>
                  <a:fillRect l="-1333" t="-4219" r="-1333" b="-101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11" name="Picture 14">
            <a:extLst>
              <a:ext uri="{FF2B5EF4-FFF2-40B4-BE49-F238E27FC236}">
                <a16:creationId xmlns:a16="http://schemas.microsoft.com/office/drawing/2014/main" id="{E9718C7D-98A6-4DD7-B337-C11732507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2" y="1773237"/>
            <a:ext cx="376237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514" name="Text Box 18">
                <a:extLst>
                  <a:ext uri="{FF2B5EF4-FFF2-40B4-BE49-F238E27FC236}">
                    <a16:creationId xmlns:a16="http://schemas.microsoft.com/office/drawing/2014/main" id="{B232ADCA-261C-4D22-8668-41E1A4C6E1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28" y="5562600"/>
                <a:ext cx="597666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4,8&lt;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r>
                  <a:rPr lang="ru-RU" altLang="ru-RU" dirty="0"/>
                  <a:t>;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−6≤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&lt;−4,8.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ru-RU" i="1" dirty="0"/>
                  <a:t> </a:t>
                </a:r>
                <a:r>
                  <a:rPr lang="en-US" altLang="ru-RU" dirty="0"/>
                  <a:t> 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514" name="Text Box 18">
                <a:extLst>
                  <a:ext uri="{FF2B5EF4-FFF2-40B4-BE49-F238E27FC236}">
                    <a16:creationId xmlns:a16="http://schemas.microsoft.com/office/drawing/2014/main" id="{B232ADCA-261C-4D22-8668-41E1A4C6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562600"/>
                <a:ext cx="5976664" cy="461665"/>
              </a:xfrm>
              <a:prstGeom prst="rect">
                <a:avLst/>
              </a:prstGeom>
              <a:blipFill>
                <a:blip r:embed="rId5"/>
                <a:stretch>
                  <a:fillRect l="-1531" t="-10667" b="-29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197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0" y="6180"/>
                <a:ext cx="9144000" cy="1677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13. Найдите все значения параметра </a:t>
                </a:r>
                <a:r>
                  <a:rPr lang="ru-RU" i="1" dirty="0"/>
                  <a:t>a</a:t>
                </a:r>
                <a:r>
                  <a:rPr lang="ru-RU" dirty="0"/>
                  <a:t>, при каждом из которых уравнение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  <a:p>
                <a:r>
                  <a:rPr lang="ru-RU" dirty="0"/>
                  <a:t>имеет единственное решение.</a:t>
                </a:r>
              </a:p>
            </p:txBody>
          </p:sp>
        </mc:Choice>
        <mc:Fallback xmlns=""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180"/>
                <a:ext cx="9144000" cy="1677190"/>
              </a:xfrm>
              <a:prstGeom prst="rect">
                <a:avLst/>
              </a:prstGeom>
              <a:blipFill>
                <a:blip r:embed="rId3"/>
                <a:stretch>
                  <a:fillRect l="-1000" t="-2909" r="-1000" b="-6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76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8">
                <a:extLst>
                  <a:ext uri="{FF2B5EF4-FFF2-40B4-BE49-F238E27FC236}">
                    <a16:creationId xmlns:a16="http://schemas.microsoft.com/office/drawing/2014/main" id="{28428E12-667B-D315-4B54-11B03E7FB1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28" y="476672"/>
                <a:ext cx="5976664" cy="6146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ru-RU" i="1" dirty="0"/>
                  <a:t> </a:t>
                </a:r>
                <a:r>
                  <a:rPr lang="en-US" altLang="ru-RU" dirty="0"/>
                  <a:t> 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 Box 18">
                <a:extLst>
                  <a:ext uri="{FF2B5EF4-FFF2-40B4-BE49-F238E27FC236}">
                    <a16:creationId xmlns:a16="http://schemas.microsoft.com/office/drawing/2014/main" id="{28428E12-667B-D315-4B54-11B03E7FB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76672"/>
                <a:ext cx="5976664" cy="614655"/>
              </a:xfrm>
              <a:prstGeom prst="rect">
                <a:avLst/>
              </a:prstGeom>
              <a:blipFill>
                <a:blip r:embed="rId3"/>
                <a:stretch>
                  <a:fillRect l="-1531" b="-8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F3CC46-E032-CB02-4C47-7646ABC32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6" y="1728550"/>
            <a:ext cx="5068007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50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0" y="6180"/>
                <a:ext cx="9144000" cy="2159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1</a:t>
                </a:r>
                <a:r>
                  <a:rPr lang="en-US" dirty="0"/>
                  <a:t>4</a:t>
                </a:r>
                <a:r>
                  <a:rPr lang="ru-RU" dirty="0"/>
                  <a:t>. Найдите все положительные значения параметра </a:t>
                </a:r>
                <a:r>
                  <a:rPr lang="ru-RU" i="1" dirty="0"/>
                  <a:t>a</a:t>
                </a:r>
                <a:r>
                  <a:rPr lang="ru-RU" dirty="0"/>
                  <a:t>, при каждом из которых система уравнений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=4,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ru-RU" dirty="0"/>
                  <a:t>имеет единственное решение.</a:t>
                </a:r>
              </a:p>
            </p:txBody>
          </p:sp>
        </mc:Choice>
        <mc:Fallback xmlns=""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180"/>
                <a:ext cx="9144000" cy="2159566"/>
              </a:xfrm>
              <a:prstGeom prst="rect">
                <a:avLst/>
              </a:prstGeom>
              <a:blipFill>
                <a:blip r:embed="rId3"/>
                <a:stretch>
                  <a:fillRect l="-1000" t="-2260" r="-1000" b="-56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15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2707A34-AF6B-46F2-8ABD-6B9EDD7FA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288"/>
            <a:ext cx="7772400" cy="612775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(Демоверсия 20</a:t>
            </a:r>
            <a:r>
              <a:rPr lang="en-US" altLang="ru-RU" sz="2800" dirty="0">
                <a:solidFill>
                  <a:srgbClr val="FF3300"/>
                </a:solidFill>
              </a:rPr>
              <a:t>2</a:t>
            </a:r>
            <a:r>
              <a:rPr lang="ru-RU" altLang="ru-RU" sz="2800" dirty="0">
                <a:solidFill>
                  <a:srgbClr val="FF3300"/>
                </a:solidFill>
              </a:rPr>
              <a:t>2, задача 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93713"/>
                <a:ext cx="9144000" cy="2221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/>
                  <a:t>	</a:t>
                </a:r>
                <a:r>
                  <a:rPr lang="ru-RU" dirty="0"/>
                  <a:t>1. Найдите все положительные значения </a:t>
                </a:r>
                <a:r>
                  <a:rPr lang="en-US" i="1" dirty="0"/>
                  <a:t>a</a:t>
                </a:r>
                <a:r>
                  <a:rPr lang="ru-RU" dirty="0"/>
                  <a:t>, при каждом из которых система уравнений</a:t>
                </a:r>
              </a:p>
              <a:p>
                <a:pPr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|−5)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−4)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=9,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имеет единственное решение.</a:t>
                </a: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3713"/>
                <a:ext cx="9144000" cy="2221121"/>
              </a:xfrm>
              <a:prstGeom prst="rect">
                <a:avLst/>
              </a:prstGeom>
              <a:blipFill>
                <a:blip r:embed="rId3"/>
                <a:stretch>
                  <a:fillRect l="-1000" r="-1000" b="-54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894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0B38BA45-F6D5-4D25-AD99-08FD44935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6" y="186756"/>
            <a:ext cx="91145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Решение. </a:t>
            </a:r>
            <a:r>
              <a:rPr lang="ru-RU" dirty="0"/>
              <a:t>Первое уравнение задаёт квадрат, второе – окружность</a:t>
            </a:r>
            <a:r>
              <a:rPr lang="en-US" dirty="0"/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23E2A1C7-767C-49C6-A933-45DC428072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11" y="5147646"/>
                <a:ext cx="4499992" cy="5136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Ответ. </a:t>
                </a:r>
                <a:r>
                  <a:rPr lang="en-US" i="1" dirty="0"/>
                  <a:t>a = </a:t>
                </a:r>
                <a:r>
                  <a:rPr lang="en-US" dirty="0"/>
                  <a:t>0, </a:t>
                </a:r>
                <a:r>
                  <a:rPr lang="en-US" i="1" dirty="0"/>
                  <a:t>a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23E2A1C7-767C-49C6-A933-45DC42807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11" y="5147646"/>
                <a:ext cx="4499992" cy="513602"/>
              </a:xfrm>
              <a:prstGeom prst="rect">
                <a:avLst/>
              </a:prstGeom>
              <a:blipFill>
                <a:blip r:embed="rId3"/>
                <a:stretch>
                  <a:fillRect t="-2353" b="-22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63492E-251B-6B57-1C0F-7E5D801E1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095" y="1196752"/>
            <a:ext cx="3181794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51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13433" y="250"/>
                <a:ext cx="9144000" cy="2024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1</a:t>
                </a:r>
                <a:r>
                  <a:rPr lang="en-US" dirty="0"/>
                  <a:t>5</a:t>
                </a:r>
                <a:r>
                  <a:rPr lang="ru-RU" dirty="0"/>
                  <a:t>. Найдите все значения параметра </a:t>
                </a:r>
                <a:r>
                  <a:rPr lang="ru-RU" i="1" dirty="0"/>
                  <a:t>a</a:t>
                </a:r>
                <a:r>
                  <a:rPr lang="ru-RU" dirty="0"/>
                  <a:t>, при каждом из которых система уравнений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=2,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ru-RU" dirty="0"/>
                  <a:t>имеет единственное решение.</a:t>
                </a:r>
              </a:p>
            </p:txBody>
          </p:sp>
        </mc:Choice>
        <mc:Fallback xmlns=""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33" y="250"/>
                <a:ext cx="9144000" cy="2024144"/>
              </a:xfrm>
              <a:prstGeom prst="rect">
                <a:avLst/>
              </a:prstGeom>
              <a:blipFill>
                <a:blip r:embed="rId3"/>
                <a:stretch>
                  <a:fillRect l="-1000" t="-2410" r="-1067" b="-60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297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060367-6735-4214-BF5D-210A067DD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848" y="1196751"/>
            <a:ext cx="2672328" cy="3665209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67855E39-B6A2-4FC1-AEFC-D66BDFD56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1" y="5325045"/>
            <a:ext cx="43277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en-US" i="1" dirty="0"/>
              <a:t>a = </a:t>
            </a:r>
            <a:r>
              <a:rPr lang="en-US" dirty="0"/>
              <a:t>1,5, </a:t>
            </a:r>
            <a:r>
              <a:rPr lang="en-US" i="1" dirty="0"/>
              <a:t>a</a:t>
            </a:r>
            <a:r>
              <a:rPr lang="en-US" dirty="0"/>
              <a:t> = 4.</a:t>
            </a:r>
            <a:endParaRPr lang="ru-RU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3DBF34B-F893-4694-B28B-E994706BE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3" y="182823"/>
            <a:ext cx="91145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Решение. </a:t>
            </a:r>
            <a:r>
              <a:rPr lang="ru-RU" dirty="0"/>
              <a:t>Первое уравнение задаёт квадрат, второе – прямую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784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0435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851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1</a:t>
                </a:r>
                <a:r>
                  <a:rPr lang="en-US" dirty="0"/>
                  <a:t>6</a:t>
                </a:r>
                <a:r>
                  <a:rPr lang="ru-RU" dirty="0"/>
                  <a:t>. Найдите все значения параметра </a:t>
                </a:r>
                <a:r>
                  <a:rPr lang="en-US" i="1" dirty="0"/>
                  <a:t>a</a:t>
                </a:r>
                <a:r>
                  <a:rPr lang="ru-RU" dirty="0"/>
                  <a:t>, при которых система 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имеет единственное решение.</a:t>
                </a:r>
              </a:p>
            </p:txBody>
          </p:sp>
        </mc:Choice>
        <mc:Fallback xmlns="">
          <p:sp>
            <p:nvSpPr>
              <p:cNvPr id="53043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851789"/>
              </a:xfrm>
              <a:prstGeom prst="rect">
                <a:avLst/>
              </a:prstGeom>
              <a:blipFill>
                <a:blip r:embed="rId3"/>
                <a:stretch>
                  <a:fillRect l="-1000" t="-2632" b="-3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592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54BF04-1E5C-4525-A6D9-6C5DD64BB282}"/>
                  </a:ext>
                </a:extLst>
              </p:cNvPr>
              <p:cNvSpPr txBox="1"/>
              <p:nvPr/>
            </p:nvSpPr>
            <p:spPr>
              <a:xfrm>
                <a:off x="114300" y="0"/>
                <a:ext cx="8915400" cy="2369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Неравенство задаёт полосу, ограниченную двумя прямыми. Уравнение задаёт окружность с центром </a:t>
                </a:r>
                <a:r>
                  <a:rPr lang="ru-RU" i="1" dirty="0"/>
                  <a:t>(</a:t>
                </a:r>
                <a:r>
                  <a:rPr lang="en-US" i="1" dirty="0"/>
                  <a:t>a</a:t>
                </a:r>
                <a:r>
                  <a:rPr lang="en-US" dirty="0"/>
                  <a:t>, 2</a:t>
                </a:r>
                <a:r>
                  <a:rPr lang="en-US" i="1" dirty="0"/>
                  <a:t>a</a:t>
                </a:r>
                <a:r>
                  <a:rPr lang="en-US" dirty="0"/>
                  <a:t>) </a:t>
                </a:r>
                <a:r>
                  <a:rPr lang="ru-RU" dirty="0"/>
                  <a:t>и радиусом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i="1" dirty="0"/>
                  <a:t>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54BF04-1E5C-4525-A6D9-6C5DD64BB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0"/>
                <a:ext cx="8915400" cy="2369303"/>
              </a:xfrm>
              <a:prstGeom prst="rect">
                <a:avLst/>
              </a:prstGeom>
              <a:blipFill>
                <a:blip r:embed="rId3"/>
                <a:stretch>
                  <a:fillRect l="-1094" t="-2057" r="-1026" b="-12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FE49E5-1A47-45D9-BFC9-90D74FEFA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1988840"/>
            <a:ext cx="3407296" cy="3723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A0B915-B8BE-4202-B1A5-34361E255A87}"/>
                  </a:ext>
                </a:extLst>
              </p:cNvPr>
              <p:cNvSpPr txBox="1"/>
              <p:nvPr/>
            </p:nvSpPr>
            <p:spPr>
              <a:xfrm>
                <a:off x="217599" y="5627338"/>
                <a:ext cx="8812101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A0B915-B8BE-4202-B1A5-34361E255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99" y="5627338"/>
                <a:ext cx="8812101" cy="681982"/>
              </a:xfrm>
              <a:prstGeom prst="rect">
                <a:avLst/>
              </a:prstGeom>
              <a:blipFill>
                <a:blip r:embed="rId5"/>
                <a:stretch>
                  <a:fillRect l="-1107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772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0435" name="Text Box 3"/>
              <p:cNvSpPr txBox="1">
                <a:spLocks noChangeArrowheads="1"/>
              </p:cNvSpPr>
              <p:nvPr/>
            </p:nvSpPr>
            <p:spPr bwMode="auto">
              <a:xfrm>
                <a:off x="0" y="58006"/>
                <a:ext cx="9144000" cy="2159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1</a:t>
                </a:r>
                <a:r>
                  <a:rPr lang="en-US" dirty="0"/>
                  <a:t>7</a:t>
                </a:r>
                <a:r>
                  <a:rPr lang="ru-RU" dirty="0"/>
                  <a:t>. Найдите все значения параметра </a:t>
                </a:r>
                <a:r>
                  <a:rPr lang="ru-RU" i="1" dirty="0"/>
                  <a:t>a</a:t>
                </a:r>
                <a:r>
                  <a:rPr lang="ru-RU" dirty="0"/>
                  <a:t>, при каждом из которых следующая система уравнений имеет хотя бы одно решение</a:t>
                </a:r>
                <a:r>
                  <a:rPr lang="en-US" dirty="0"/>
                  <a:t>.</a:t>
                </a:r>
                <a:endParaRPr lang="ru-RU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−4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043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8006"/>
                <a:ext cx="9144000" cy="2159566"/>
              </a:xfrm>
              <a:prstGeom prst="rect">
                <a:avLst/>
              </a:prstGeom>
              <a:blipFill>
                <a:blip r:embed="rId3"/>
                <a:stretch>
                  <a:fillRect l="-1000" t="-226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045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59F0CC-2B2D-4F38-A33D-909279B8D1D1}"/>
              </a:ext>
            </a:extLst>
          </p:cNvPr>
          <p:cNvSpPr txBox="1"/>
          <p:nvPr/>
        </p:nvSpPr>
        <p:spPr>
          <a:xfrm>
            <a:off x="-33883" y="31798"/>
            <a:ext cx="9153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Решение.</a:t>
            </a:r>
            <a:r>
              <a:rPr lang="ru-RU" dirty="0"/>
              <a:t> Первое уравнение задаёт окружность с центром (4</a:t>
            </a:r>
            <a:r>
              <a:rPr lang="en-US" dirty="0"/>
              <a:t>cos z, 4sin z)</a:t>
            </a:r>
            <a:r>
              <a:rPr lang="ru-RU" dirty="0"/>
              <a:t> и радиусом 1. Все эти центры лежат на окружности с центром (0, 0) и радиусом 4.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73C894-53C3-4C5A-B171-6B259AC61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796" y="1232127"/>
            <a:ext cx="3924436" cy="3963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F3A75C-1F81-47B4-A08B-40075B0B4DEC}"/>
                  </a:ext>
                </a:extLst>
              </p:cNvPr>
              <p:cNvSpPr txBox="1"/>
              <p:nvPr/>
            </p:nvSpPr>
            <p:spPr>
              <a:xfrm>
                <a:off x="611560" y="5877272"/>
                <a:ext cx="3816424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F3A75C-1F81-47B4-A08B-40075B0B4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877272"/>
                <a:ext cx="3816424" cy="497637"/>
              </a:xfrm>
              <a:prstGeom prst="rect">
                <a:avLst/>
              </a:prstGeom>
              <a:blipFill>
                <a:blip r:embed="rId4"/>
                <a:stretch>
                  <a:fillRect t="-2439" r="-799" b="-26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428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1044116"/>
          </a:xfrm>
        </p:spPr>
        <p:txBody>
          <a:bodyPr>
            <a:noAutofit/>
          </a:bodyPr>
          <a:lstStyle/>
          <a:p>
            <a:r>
              <a:rPr lang="ru-RU" altLang="ru-RU" sz="4400" dirty="0">
                <a:solidFill>
                  <a:srgbClr val="FF3300"/>
                </a:solidFill>
              </a:rPr>
              <a:t>Уравнения и неравенства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49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0" y="692696"/>
                <a:ext cx="9144000" cy="919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Решите уравнение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+20</m:t>
                          </m:r>
                        </m:e>
                      </m:rad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92696"/>
                <a:ext cx="9144000" cy="919098"/>
              </a:xfrm>
              <a:prstGeom prst="rect">
                <a:avLst/>
              </a:prstGeom>
              <a:blipFill>
                <a:blip r:embed="rId3"/>
                <a:stretch>
                  <a:fillRect t="-5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D54293C-1FC3-4099-896A-32702FFBA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</p:spTree>
    <p:extLst>
      <p:ext uri="{BB962C8B-B14F-4D97-AF65-F5344CB8AC3E}">
        <p14:creationId xmlns:p14="http://schemas.microsoft.com/office/powerpoint/2010/main" val="2242627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F49B6C-AAEE-4C85-B650-8983C5571498}"/>
                  </a:ext>
                </a:extLst>
              </p:cNvPr>
              <p:cNvSpPr txBox="1"/>
              <p:nvPr/>
            </p:nvSpPr>
            <p:spPr>
              <a:xfrm>
                <a:off x="-19339" y="0"/>
                <a:ext cx="9163339" cy="2541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Преобразуем выражение к виду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dirty="0"/>
                  <a:t>Первое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ru-RU" dirty="0"/>
                  <a:t>0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A</a:t>
                </a:r>
                <a:r>
                  <a:rPr lang="ru-RU" dirty="0"/>
                  <a:t>(</a:t>
                </a:r>
                <a:r>
                  <a:rPr lang="en-US" dirty="0"/>
                  <a:t>2</a:t>
                </a:r>
                <a:r>
                  <a:rPr lang="ru-RU" dirty="0"/>
                  <a:t>, </a:t>
                </a:r>
                <a:r>
                  <a:rPr lang="en-US" dirty="0"/>
                  <a:t>-1</a:t>
                </a:r>
                <a:r>
                  <a:rPr lang="ru-RU" dirty="0"/>
                  <a:t>). Второе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ru-RU" dirty="0"/>
                  <a:t>0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B</a:t>
                </a:r>
                <a:r>
                  <a:rPr lang="ru-RU" dirty="0"/>
                  <a:t>(-</a:t>
                </a:r>
                <a:r>
                  <a:rPr lang="en-US" dirty="0"/>
                  <a:t>2</a:t>
                </a:r>
                <a:r>
                  <a:rPr lang="ru-RU" dirty="0"/>
                  <a:t>, </a:t>
                </a:r>
                <a:r>
                  <a:rPr lang="en-US" dirty="0"/>
                  <a:t>2</a:t>
                </a:r>
                <a:r>
                  <a:rPr lang="ru-RU" dirty="0"/>
                  <a:t>).</a:t>
                </a:r>
                <a:r>
                  <a:rPr lang="en-US" dirty="0"/>
                  <a:t> </a:t>
                </a:r>
                <a:r>
                  <a:rPr lang="ru-RU" dirty="0"/>
                  <a:t>Наименьшее значение данной суммы, равное </a:t>
                </a:r>
                <a:r>
                  <a:rPr lang="en-US" dirty="0"/>
                  <a:t>5</a:t>
                </a:r>
                <a:r>
                  <a:rPr lang="ru-RU" dirty="0"/>
                  <a:t>, принимается в точке </a:t>
                </a:r>
                <a:r>
                  <a:rPr lang="en-US" i="1" dirty="0"/>
                  <a:t>C</a:t>
                </a:r>
                <a:r>
                  <a:rPr lang="ru-RU" dirty="0"/>
                  <a:t>, для которой </a:t>
                </a:r>
                <a:r>
                  <a:rPr lang="en-US" i="1" dirty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F49B6C-AAEE-4C85-B650-8983C5571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339" y="0"/>
                <a:ext cx="9163339" cy="2541080"/>
              </a:xfrm>
              <a:prstGeom prst="rect">
                <a:avLst/>
              </a:prstGeom>
              <a:blipFill>
                <a:blip r:embed="rId3"/>
                <a:stretch>
                  <a:fillRect l="-1065" t="-1918" r="-998" b="-11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649FCE-F468-4A45-9463-DD14CB0D6EA7}"/>
                  </a:ext>
                </a:extLst>
              </p:cNvPr>
              <p:cNvSpPr txBox="1"/>
              <p:nvPr/>
            </p:nvSpPr>
            <p:spPr>
              <a:xfrm>
                <a:off x="-19339" y="5877272"/>
                <a:ext cx="91440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	Ответ.</a:t>
                </a:r>
                <a:r>
                  <a:rPr lang="ru-RU" dirty="0"/>
                  <a:t> </a:t>
                </a:r>
                <a:r>
                  <a:rPr lang="en-US" i="1" dirty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649FCE-F468-4A45-9463-DD14CB0D6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339" y="5877272"/>
                <a:ext cx="9144000" cy="616964"/>
              </a:xfrm>
              <a:prstGeom prst="rect">
                <a:avLst/>
              </a:prstGeom>
              <a:blipFill>
                <a:blip r:embed="rId4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0C6C58-488A-2297-CAAD-BC6ACF931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2420888"/>
            <a:ext cx="423937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3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9F7DDE-4982-4E41-B412-B94ECE065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208" y="1463525"/>
            <a:ext cx="3684984" cy="3637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A3A5E4-F221-40D7-B7B1-C31739764BDF}"/>
                  </a:ext>
                </a:extLst>
              </p:cNvPr>
              <p:cNvSpPr txBox="1"/>
              <p:nvPr/>
            </p:nvSpPr>
            <p:spPr>
              <a:xfrm>
                <a:off x="887016" y="5205932"/>
                <a:ext cx="3456384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ru-RU" dirty="0"/>
                  <a:t> 2,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65</m:t>
                        </m:r>
                      </m:e>
                    </m:rad>
                    <m:r>
                      <a:rPr lang="ru-RU" b="0" i="1" smtClean="0">
                        <a:latin typeface="Cambria Math"/>
                      </a:rPr>
                      <m:t>+3.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A3A5E4-F221-40D7-B7B1-C31739764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16" y="5205932"/>
                <a:ext cx="3456384" cy="513602"/>
              </a:xfrm>
              <a:prstGeom prst="rect">
                <a:avLst/>
              </a:prstGeom>
              <a:blipFill>
                <a:blip r:embed="rId4"/>
                <a:stretch>
                  <a:fillRect l="-2822" t="-1190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E347A4-CDED-4F75-BD6B-FB533D096263}"/>
                  </a:ext>
                </a:extLst>
              </p:cNvPr>
              <p:cNvSpPr txBox="1"/>
              <p:nvPr/>
            </p:nvSpPr>
            <p:spPr>
              <a:xfrm>
                <a:off x="0" y="119503"/>
                <a:ext cx="8640960" cy="1238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Первое уравнение задаёт две окружности с центрами (5, 4) и (-5, 4) и радиусами 3. Второе уравнение задаёт окружность с центром (-2, 0) и радиусом </a:t>
                </a:r>
                <a:r>
                  <a:rPr lang="en-US" i="1" dirty="0"/>
                  <a:t>a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E347A4-CDED-4F75-BD6B-FB533D096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503"/>
                <a:ext cx="8640960" cy="1238865"/>
              </a:xfrm>
              <a:prstGeom prst="rect">
                <a:avLst/>
              </a:prstGeom>
              <a:blipFill>
                <a:blip r:embed="rId5"/>
                <a:stretch>
                  <a:fillRect l="-1059" t="-3941" r="-1059" b="-7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886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0" y="692696"/>
                <a:ext cx="9144000" cy="919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Решите неравенство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+26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+13</m:t>
                          </m:r>
                        </m:e>
                      </m:rad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92696"/>
                <a:ext cx="9144000" cy="919098"/>
              </a:xfrm>
              <a:prstGeom prst="rect">
                <a:avLst/>
              </a:prstGeom>
              <a:blipFill>
                <a:blip r:embed="rId3"/>
                <a:stretch>
                  <a:fillRect t="-5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0B79CB1-0023-4AA1-B74C-50ECFEB5A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</p:spTree>
    <p:extLst>
      <p:ext uri="{BB962C8B-B14F-4D97-AF65-F5344CB8AC3E}">
        <p14:creationId xmlns:p14="http://schemas.microsoft.com/office/powerpoint/2010/main" val="3152179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A006D4-1808-4B6E-92B4-9DAEC08E55EC}"/>
                  </a:ext>
                </a:extLst>
              </p:cNvPr>
              <p:cNvSpPr txBox="1"/>
              <p:nvPr/>
            </p:nvSpPr>
            <p:spPr>
              <a:xfrm>
                <a:off x="-7615" y="116632"/>
                <a:ext cx="9144000" cy="2571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Преобразуем подкоренные выражения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dirty="0"/>
                  <a:t>	Первое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ru-RU" dirty="0"/>
                  <a:t>0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A</a:t>
                </a:r>
                <a:r>
                  <a:rPr lang="ru-RU" dirty="0"/>
                  <a:t>(</a:t>
                </a:r>
                <a:r>
                  <a:rPr lang="en-US" dirty="0"/>
                  <a:t>5</a:t>
                </a:r>
                <a:r>
                  <a:rPr lang="ru-RU" dirty="0"/>
                  <a:t>, -</a:t>
                </a:r>
                <a:r>
                  <a:rPr lang="en-US" dirty="0"/>
                  <a:t>1</a:t>
                </a:r>
                <a:r>
                  <a:rPr lang="ru-RU" dirty="0"/>
                  <a:t>). Второе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ru-RU" dirty="0"/>
                  <a:t>0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B</a:t>
                </a:r>
                <a:r>
                  <a:rPr lang="ru-RU" dirty="0"/>
                  <a:t>(</a:t>
                </a:r>
                <a:r>
                  <a:rPr lang="en-US" dirty="0"/>
                  <a:t>2</a:t>
                </a:r>
                <a:r>
                  <a:rPr lang="ru-RU" dirty="0"/>
                  <a:t>, </a:t>
                </a:r>
                <a:r>
                  <a:rPr lang="en-US" dirty="0"/>
                  <a:t>3</a:t>
                </a:r>
                <a:r>
                  <a:rPr lang="ru-RU" dirty="0"/>
                  <a:t>). Расстояние между точками </a:t>
                </a:r>
                <a:r>
                  <a:rPr lang="en-US" i="1" dirty="0"/>
                  <a:t>A </a:t>
                </a:r>
                <a:r>
                  <a:rPr lang="ru-RU" dirty="0"/>
                  <a:t>и </a:t>
                </a:r>
                <a:r>
                  <a:rPr lang="en-US" i="1" dirty="0"/>
                  <a:t>B </a:t>
                </a:r>
                <a:r>
                  <a:rPr lang="ru-RU" dirty="0"/>
                  <a:t>равно 15. Решением является </a:t>
                </a:r>
                <a:r>
                  <a:rPr lang="en-US" i="1" dirty="0"/>
                  <a:t>x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A006D4-1808-4B6E-92B4-9DAEC08E5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15" y="116632"/>
                <a:ext cx="9144000" cy="2571923"/>
              </a:xfrm>
              <a:prstGeom prst="rect">
                <a:avLst/>
              </a:prstGeom>
              <a:blipFill>
                <a:blip r:embed="rId3"/>
                <a:stretch>
                  <a:fillRect l="-1067" t="-1896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08040C-CC9A-42A9-B9F5-F0EF7A76EAA7}"/>
                  </a:ext>
                </a:extLst>
              </p:cNvPr>
              <p:cNvSpPr txBox="1"/>
              <p:nvPr/>
            </p:nvSpPr>
            <p:spPr>
              <a:xfrm>
                <a:off x="-28876" y="5747598"/>
                <a:ext cx="4240836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	Ответ.</a:t>
                </a:r>
                <a:r>
                  <a:rPr lang="ru-RU" dirty="0"/>
                  <a:t> </a:t>
                </a:r>
                <a:r>
                  <a:rPr lang="en-US" i="1" dirty="0"/>
                  <a:t>x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08040C-CC9A-42A9-B9F5-F0EF7A76E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876" y="5747598"/>
                <a:ext cx="4240836" cy="613886"/>
              </a:xfrm>
              <a:prstGeom prst="rect">
                <a:avLst/>
              </a:prstGeom>
              <a:blipFill>
                <a:blip r:embed="rId4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CADF73-B571-A0D0-79E0-CA991C7B2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2492896"/>
            <a:ext cx="3496163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55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620688"/>
                <a:ext cx="9144000" cy="1640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Решите систему уравнений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−6)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−4)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i="1">
                                  <a:latin typeface="Cambria Math"/>
                                </a:rPr>
                                <m:t>=2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13</m:t>
                                  </m:r>
                                </m:e>
                              </m:rad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−9)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−3)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0688"/>
                <a:ext cx="9144000" cy="1640770"/>
              </a:xfrm>
              <a:prstGeom prst="rect">
                <a:avLst/>
              </a:prstGeom>
              <a:blipFill>
                <a:blip r:embed="rId3"/>
                <a:stretch>
                  <a:fillRect t="-2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8B963E7-7CD5-4828-944F-CDBEB3CF7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</p:spTree>
    <p:extLst>
      <p:ext uri="{BB962C8B-B14F-4D97-AF65-F5344CB8AC3E}">
        <p14:creationId xmlns:p14="http://schemas.microsoft.com/office/powerpoint/2010/main" val="27438981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BAE837-3C79-4020-884E-8A99CCBA56F9}"/>
                  </a:ext>
                </a:extLst>
              </p:cNvPr>
              <p:cNvSpPr txBox="1"/>
              <p:nvPr/>
            </p:nvSpPr>
            <p:spPr>
              <a:xfrm>
                <a:off x="5580" y="72008"/>
                <a:ext cx="9144000" cy="2008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 </a:t>
                </a:r>
                <a:r>
                  <a:rPr lang="ru-RU" dirty="0"/>
                  <a:t>Рассмотрим на координатной плоскости </a:t>
                </a:r>
                <a:r>
                  <a:rPr lang="ru-RU" i="1" dirty="0" err="1"/>
                  <a:t>Oxy</a:t>
                </a:r>
                <a:r>
                  <a:rPr lang="ru-RU" i="1" dirty="0"/>
                  <a:t> </a:t>
                </a:r>
                <a:r>
                  <a:rPr lang="ru-RU" dirty="0"/>
                  <a:t>точки</a:t>
                </a:r>
                <a:r>
                  <a:rPr lang="en-US" dirty="0"/>
                  <a:t> </a:t>
                </a:r>
                <a:r>
                  <a:rPr lang="ru-RU" i="1" dirty="0"/>
                  <a:t>A</a:t>
                </a:r>
                <a:r>
                  <a:rPr lang="ru-RU" dirty="0"/>
                  <a:t>(6; 0), </a:t>
                </a:r>
                <a:r>
                  <a:rPr lang="ru-RU" i="1" dirty="0"/>
                  <a:t>B</a:t>
                </a:r>
                <a:r>
                  <a:rPr lang="ru-RU" dirty="0"/>
                  <a:t>(0; 4), </a:t>
                </a:r>
                <a:r>
                  <a:rPr lang="ru-RU" i="1" dirty="0"/>
                  <a:t>C</a:t>
                </a:r>
                <a:r>
                  <a:rPr lang="ru-RU" dirty="0"/>
                  <a:t>(9; 0), </a:t>
                </a:r>
                <a:r>
                  <a:rPr lang="ru-RU" i="1" dirty="0"/>
                  <a:t>D</a:t>
                </a:r>
                <a:r>
                  <a:rPr lang="ru-RU" dirty="0"/>
                  <a:t>(0; 3). Решить систему означает найти все</a:t>
                </a:r>
                <a:r>
                  <a:rPr lang="en-US" dirty="0"/>
                  <a:t> </a:t>
                </a:r>
                <a:r>
                  <a:rPr lang="ru-RU" dirty="0"/>
                  <a:t>точки </a:t>
                </a:r>
                <a:r>
                  <a:rPr lang="en-US" i="1" dirty="0"/>
                  <a:t>E</a:t>
                </a:r>
                <a:r>
                  <a:rPr lang="ru-RU" dirty="0"/>
                  <a:t>(</a:t>
                </a:r>
                <a:r>
                  <a:rPr lang="ru-RU" i="1" dirty="0"/>
                  <a:t>x</a:t>
                </a:r>
                <a:r>
                  <a:rPr lang="en-US" dirty="0"/>
                  <a:t>,</a:t>
                </a:r>
                <a:r>
                  <a:rPr lang="ru-RU" dirty="0"/>
                  <a:t> </a:t>
                </a:r>
                <a:r>
                  <a:rPr lang="ru-RU" i="1" dirty="0"/>
                  <a:t>y</a:t>
                </a:r>
                <a:r>
                  <a:rPr lang="ru-RU" dirty="0"/>
                  <a:t>), для каждой из которых</a:t>
                </a:r>
                <a:r>
                  <a:rPr lang="en-US" dirty="0"/>
                  <a:t> </a:t>
                </a:r>
                <a:r>
                  <a:rPr lang="ru-RU" dirty="0"/>
                  <a:t> </a:t>
                </a:r>
                <a:r>
                  <a:rPr lang="en-US" i="1" dirty="0"/>
                  <a:t>E</a:t>
                </a:r>
                <a:r>
                  <a:rPr lang="ru-RU" i="1" dirty="0"/>
                  <a:t>A</a:t>
                </a:r>
                <a:r>
                  <a:rPr lang="ru-RU" dirty="0"/>
                  <a:t>+</a:t>
                </a:r>
                <a:r>
                  <a:rPr lang="en-US" i="1" dirty="0"/>
                  <a:t>E</a:t>
                </a:r>
                <a:r>
                  <a:rPr lang="ru-RU" i="1" dirty="0"/>
                  <a:t>B</a:t>
                </a:r>
                <a:r>
                  <a:rPr lang="en-US" i="1" dirty="0"/>
                  <a:t> </a:t>
                </a:r>
                <a:r>
                  <a:rPr lang="ru-RU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EC + ED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точка  </a:t>
                </a:r>
                <a:r>
                  <a:rPr lang="en-US" i="1" dirty="0"/>
                  <a:t>E</a:t>
                </a:r>
                <a:r>
                  <a:rPr lang="en-US" dirty="0"/>
                  <a:t> </a:t>
                </a:r>
                <a:r>
                  <a:rPr lang="ru-RU" dirty="0"/>
                  <a:t>принадлежит отрезкам </a:t>
                </a:r>
                <a:r>
                  <a:rPr lang="en-US" i="1" dirty="0"/>
                  <a:t>AB </a:t>
                </a:r>
                <a:r>
                  <a:rPr lang="ru-RU" dirty="0"/>
                  <a:t>и </a:t>
                </a:r>
                <a:r>
                  <a:rPr lang="en-US" i="1" dirty="0"/>
                  <a:t>CD</a:t>
                </a:r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/>
                  <a:t>Она имеет координаты (3, 2).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BAE837-3C79-4020-884E-8A99CCBA5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" y="72008"/>
                <a:ext cx="9144000" cy="2008627"/>
              </a:xfrm>
              <a:prstGeom prst="rect">
                <a:avLst/>
              </a:prstGeom>
              <a:blipFill>
                <a:blip r:embed="rId3"/>
                <a:stretch>
                  <a:fillRect l="-1067" t="-2432" r="-1000" b="-6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9660B195-4D1B-4E0B-BA18-8AD918D86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5289780" cy="292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9A5134-53EE-45DB-9ADB-040065D92656}"/>
              </a:ext>
            </a:extLst>
          </p:cNvPr>
          <p:cNvSpPr txBox="1"/>
          <p:nvPr/>
        </p:nvSpPr>
        <p:spPr>
          <a:xfrm>
            <a:off x="336866" y="5766469"/>
            <a:ext cx="3010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ru-RU" dirty="0"/>
              <a:t> </a:t>
            </a:r>
            <a:r>
              <a:rPr lang="en-US" i="1" dirty="0"/>
              <a:t>x = </a:t>
            </a:r>
            <a:r>
              <a:rPr lang="en-US" dirty="0"/>
              <a:t>3, </a:t>
            </a:r>
            <a:r>
              <a:rPr lang="en-US" i="1" dirty="0"/>
              <a:t>y = </a:t>
            </a:r>
            <a:r>
              <a:rPr lang="en-US" dirty="0"/>
              <a:t>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8599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9626" y="548680"/>
                <a:ext cx="9144000" cy="1207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Решите уравнение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2)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ru-RU" sz="2000" b="0" i="1" smtClean="0">
                                  <a:latin typeface="Cambria Math"/>
                                </a:rPr>
                                <m:t>+2)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ru-RU" sz="2000" b="0" i="1" smtClean="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ru-RU" sz="2000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0" i="1" dirty="0">
                  <a:latin typeface="Cambria Math"/>
                </a:endParaRPr>
              </a:p>
              <a:p>
                <a:pPr algn="ctr"/>
                <a:r>
                  <a:rPr lang="ru-RU" sz="2000" dirty="0"/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1)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+(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−2)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000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+1)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  <m:r>
                              <a:rPr lang="ru-RU" sz="2000" b="0" i="1" smtClean="0">
                                <a:latin typeface="Cambria Math"/>
                              </a:rPr>
                              <m:t>−2)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000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6" y="548680"/>
                <a:ext cx="9144000" cy="1207125"/>
              </a:xfrm>
              <a:prstGeom prst="rect">
                <a:avLst/>
              </a:prstGeom>
              <a:blipFill>
                <a:blip r:embed="rId3"/>
                <a:stretch>
                  <a:fillRect t="-4040" b="-7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0BBD227-3E75-46CA-A1BF-8E45D1573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</p:spTree>
    <p:extLst>
      <p:ext uri="{BB962C8B-B14F-4D97-AF65-F5344CB8AC3E}">
        <p14:creationId xmlns:p14="http://schemas.microsoft.com/office/powerpoint/2010/main" val="1640481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1811A09-CE3C-4002-94DC-C9B242118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95781"/>
            <a:ext cx="3630578" cy="366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213A44-7FDD-4890-940D-6C695A495319}"/>
                  </a:ext>
                </a:extLst>
              </p:cNvPr>
              <p:cNvSpPr txBox="1"/>
              <p:nvPr/>
            </p:nvSpPr>
            <p:spPr>
              <a:xfrm>
                <a:off x="-18577" y="106205"/>
                <a:ext cx="9144000" cy="135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Слагаемые выражают расстояния от точки с координатами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en-US" i="1" dirty="0"/>
                  <a:t>y</a:t>
                </a:r>
                <a:r>
                  <a:rPr lang="en-US" dirty="0"/>
                  <a:t>) </a:t>
                </a:r>
                <a:r>
                  <a:rPr lang="ru-RU" dirty="0"/>
                  <a:t>до точек (-2, -2), (2, -2), (1, 2), (-1, 2). Наименьшее значение суммы равно 10 и принимается в точке (</a:t>
                </a:r>
                <a:r>
                  <a:rPr lang="en-US" dirty="0"/>
                  <a:t>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).</a:t>
                </a:r>
                <a:endParaRPr lang="ru-RU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213A44-7FDD-4890-940D-6C695A495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77" y="106205"/>
                <a:ext cx="9144000" cy="1355179"/>
              </a:xfrm>
              <a:prstGeom prst="rect">
                <a:avLst/>
              </a:prstGeom>
              <a:blipFill>
                <a:blip r:embed="rId4"/>
                <a:stretch>
                  <a:fillRect l="-1067" t="-3587" r="-1000" b="-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6A9EE5-61E2-426C-880F-D24F097C94A8}"/>
                  </a:ext>
                </a:extLst>
              </p:cNvPr>
              <p:cNvSpPr txBox="1"/>
              <p:nvPr/>
            </p:nvSpPr>
            <p:spPr>
              <a:xfrm>
                <a:off x="-9626" y="5661248"/>
                <a:ext cx="4437611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Ответ.</a:t>
                </a:r>
                <a:r>
                  <a:rPr lang="ru-RU" dirty="0"/>
                  <a:t> </a:t>
                </a:r>
                <a:r>
                  <a:rPr lang="en-US" i="1" dirty="0"/>
                  <a:t>x = </a:t>
                </a:r>
                <a:r>
                  <a:rPr lang="en-US" dirty="0"/>
                  <a:t>0, </a:t>
                </a:r>
                <a:r>
                  <a:rPr lang="en-US" i="1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6A9EE5-61E2-426C-880F-D24F097C9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6" y="5661248"/>
                <a:ext cx="4437611" cy="616515"/>
              </a:xfrm>
              <a:prstGeom prst="rect">
                <a:avLst/>
              </a:prstGeom>
              <a:blipFill>
                <a:blip r:embed="rId5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8528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944724"/>
            <a:ext cx="9144000" cy="2232248"/>
          </a:xfrm>
        </p:spPr>
        <p:txBody>
          <a:bodyPr>
            <a:noAutofit/>
          </a:bodyPr>
          <a:lstStyle/>
          <a:p>
            <a:r>
              <a:rPr lang="ru-RU" altLang="ru-RU" sz="4400" dirty="0">
                <a:solidFill>
                  <a:srgbClr val="FF3300"/>
                </a:solidFill>
              </a:rPr>
              <a:t>Задачи на нахождение наибольших и наименьших значений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328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60671" y="486569"/>
                <a:ext cx="9144000" cy="908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Найдите наименьшее значение выражения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 i="1">
                              <a:latin typeface="Cambria Math"/>
                            </a:rPr>
                            <m:t>+10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71" y="486569"/>
                <a:ext cx="9144000" cy="908903"/>
              </a:xfrm>
              <a:prstGeom prst="rect">
                <a:avLst/>
              </a:prstGeom>
              <a:blipFill>
                <a:blip r:embed="rId3"/>
                <a:stretch>
                  <a:fillRect t="-53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FE9653D-2386-40AE-A140-BB9E15668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91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04F16F-86D1-4A31-8CFB-40AA006D7986}"/>
                  </a:ext>
                </a:extLst>
              </p:cNvPr>
              <p:cNvSpPr txBox="1"/>
              <p:nvPr/>
            </p:nvSpPr>
            <p:spPr>
              <a:xfrm>
                <a:off x="9251" y="116632"/>
                <a:ext cx="9144000" cy="2055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Преобразуем подкоренные выражения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dirty="0"/>
                  <a:t>Первое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en-US" i="1" dirty="0"/>
                  <a:t>y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A</a:t>
                </a:r>
                <a:r>
                  <a:rPr lang="ru-RU" dirty="0"/>
                  <a:t>(1, 2). Второе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en-US" i="1" dirty="0"/>
                  <a:t>y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B</a:t>
                </a:r>
                <a:r>
                  <a:rPr lang="ru-RU" dirty="0"/>
                  <a:t>(</a:t>
                </a:r>
                <a:r>
                  <a:rPr lang="en-US" dirty="0"/>
                  <a:t>3</a:t>
                </a:r>
                <a:r>
                  <a:rPr lang="ru-RU" dirty="0"/>
                  <a:t>, </a:t>
                </a:r>
                <a:r>
                  <a:rPr lang="en-US" dirty="0"/>
                  <a:t>1</a:t>
                </a:r>
                <a:r>
                  <a:rPr lang="ru-RU" dirty="0"/>
                  <a:t>).</a:t>
                </a:r>
              </a:p>
              <a:p>
                <a:pPr algn="just"/>
                <a:r>
                  <a:rPr lang="ru-RU" dirty="0"/>
                  <a:t>Наименьшее значение принимается в точках отрезка </a:t>
                </a:r>
                <a:r>
                  <a:rPr lang="en-US" i="1" dirty="0"/>
                  <a:t>AB</a:t>
                </a:r>
                <a:r>
                  <a:rPr lang="ru-RU" dirty="0"/>
                  <a:t> и равно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04F16F-86D1-4A31-8CFB-40AA006D7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" y="116632"/>
                <a:ext cx="9144000" cy="2055434"/>
              </a:xfrm>
              <a:prstGeom prst="rect">
                <a:avLst/>
              </a:prstGeom>
              <a:blipFill>
                <a:blip r:embed="rId3"/>
                <a:stretch>
                  <a:fillRect l="-1067" t="-2374" r="-1000" b="-5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4A746B9F-5937-49BC-A368-CDB14E896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276872"/>
            <a:ext cx="417656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62B1E9-78DF-41D5-B7FA-AF186418AD4F}"/>
                  </a:ext>
                </a:extLst>
              </p:cNvPr>
              <p:cNvSpPr txBox="1"/>
              <p:nvPr/>
            </p:nvSpPr>
            <p:spPr>
              <a:xfrm>
                <a:off x="56876" y="5661248"/>
                <a:ext cx="4155084" cy="50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	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62B1E9-78DF-41D5-B7FA-AF186418A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6" y="5661248"/>
                <a:ext cx="4155084" cy="500202"/>
              </a:xfrm>
              <a:prstGeom prst="rect">
                <a:avLst/>
              </a:prstGeom>
              <a:blipFill>
                <a:blip r:embed="rId5"/>
                <a:stretch>
                  <a:fillRect t="-1220" b="-28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831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0" y="548680"/>
                <a:ext cx="9144000" cy="908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Найдите наименьшее значение функции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−2)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16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−10)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4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48680"/>
                <a:ext cx="9144000" cy="908903"/>
              </a:xfrm>
              <a:prstGeom prst="rect">
                <a:avLst/>
              </a:prstGeom>
              <a:blipFill>
                <a:blip r:embed="rId3"/>
                <a:stretch>
                  <a:fillRect t="-53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5AC105C-02CB-451A-9EA0-B965B4F53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</p:spTree>
    <p:extLst>
      <p:ext uri="{BB962C8B-B14F-4D97-AF65-F5344CB8AC3E}">
        <p14:creationId xmlns:p14="http://schemas.microsoft.com/office/powerpoint/2010/main" val="404804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Text Box 4">
                <a:extLst>
                  <a:ext uri="{FF2B5EF4-FFF2-40B4-BE49-F238E27FC236}">
                    <a16:creationId xmlns:a16="http://schemas.microsoft.com/office/drawing/2014/main" id="{2483F513-EE27-40C9-B1E5-915144B740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2.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ровно два решения.</a:t>
                </a:r>
              </a:p>
            </p:txBody>
          </p:sp>
        </mc:Choice>
        <mc:Fallback xmlns="">
          <p:sp>
            <p:nvSpPr>
              <p:cNvPr id="3075" name="Text Box 4">
                <a:extLst>
                  <a:ext uri="{FF2B5EF4-FFF2-40B4-BE49-F238E27FC236}">
                    <a16:creationId xmlns:a16="http://schemas.microsoft.com/office/drawing/2014/main" id="{2483F513-EE27-40C9-B1E5-915144B74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blipFill>
                <a:blip r:embed="rId3"/>
                <a:stretch>
                  <a:fillRect l="-1333" t="-2381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2225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73F9E0-D636-4B67-A232-26917F831E80}"/>
                  </a:ext>
                </a:extLst>
              </p:cNvPr>
              <p:cNvSpPr txBox="1"/>
              <p:nvPr/>
            </p:nvSpPr>
            <p:spPr>
              <a:xfrm>
                <a:off x="9153" y="116632"/>
                <a:ext cx="9144000" cy="1802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Первое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0) </a:t>
                </a:r>
                <a:r>
                  <a:rPr lang="ru-RU" dirty="0"/>
                  <a:t>до точки (2, 4). Второе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0) </a:t>
                </a:r>
                <a:r>
                  <a:rPr lang="ru-RU" dirty="0"/>
                  <a:t>до точки (10, 2). Наименьшее значение принимается в точке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/>
                          </a:rPr>
                          <m:t>7</m:t>
                        </m:r>
                        <m:f>
                          <m:fPr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, 0</m:t>
                        </m:r>
                      </m:e>
                    </m:d>
                  </m:oMath>
                </a14:m>
                <a:r>
                  <a:rPr lang="ru-RU" dirty="0"/>
                  <a:t> и равно</a:t>
                </a:r>
                <a:r>
                  <a:rPr lang="en-US" dirty="0"/>
                  <a:t> 10</a:t>
                </a:r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73F9E0-D636-4B67-A232-26917F831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" y="116632"/>
                <a:ext cx="9144000" cy="1802481"/>
              </a:xfrm>
              <a:prstGeom prst="rect">
                <a:avLst/>
              </a:prstGeom>
              <a:blipFill>
                <a:blip r:embed="rId3"/>
                <a:stretch>
                  <a:fillRect l="-1067" t="-2703" r="-467" b="-40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B0217E38-7057-434A-B80E-064AF5D12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4369346" cy="338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AF94D-D7C3-4002-A3AF-C3C40428F2CD}"/>
              </a:ext>
            </a:extLst>
          </p:cNvPr>
          <p:cNvSpPr txBox="1"/>
          <p:nvPr/>
        </p:nvSpPr>
        <p:spPr>
          <a:xfrm>
            <a:off x="9153" y="5847655"/>
            <a:ext cx="283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	Ответ.</a:t>
            </a:r>
            <a:r>
              <a:rPr lang="ru-RU" dirty="0"/>
              <a:t> </a:t>
            </a:r>
            <a:r>
              <a:rPr lang="en-US" dirty="0"/>
              <a:t>10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648224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0" y="620688"/>
                <a:ext cx="9144000" cy="919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Найдите наименьшее значение функции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−16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+89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20688"/>
                <a:ext cx="9144000" cy="919098"/>
              </a:xfrm>
              <a:prstGeom prst="rect">
                <a:avLst/>
              </a:prstGeom>
              <a:blipFill>
                <a:blip r:embed="rId3"/>
                <a:stretch>
                  <a:fillRect t="-52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CD99051-21BC-4918-A070-89BC05F2B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</p:spTree>
    <p:extLst>
      <p:ext uri="{BB962C8B-B14F-4D97-AF65-F5344CB8AC3E}">
        <p14:creationId xmlns:p14="http://schemas.microsoft.com/office/powerpoint/2010/main" val="2816797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E5B3-B8A5-45C2-B31D-E2CD347A5359}"/>
                  </a:ext>
                </a:extLst>
              </p:cNvPr>
              <p:cNvSpPr txBox="1"/>
              <p:nvPr/>
            </p:nvSpPr>
            <p:spPr>
              <a:xfrm>
                <a:off x="-34677" y="163515"/>
                <a:ext cx="9144000" cy="2068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Преобразуем подкоренные выражения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4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−8)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25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dirty="0"/>
                  <a:t>Первое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0) </a:t>
                </a:r>
                <a:r>
                  <a:rPr lang="ru-RU" dirty="0"/>
                  <a:t>до точки (1, 2). Второе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0) </a:t>
                </a:r>
                <a:r>
                  <a:rPr lang="ru-RU" dirty="0"/>
                  <a:t>до точки (8, 5).</a:t>
                </a:r>
              </a:p>
              <a:p>
                <a:pPr algn="just"/>
                <a:r>
                  <a:rPr lang="ru-RU" dirty="0"/>
                  <a:t>Наименьшее значение принимается в точке (3, 0) и равно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7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E5B3-B8A5-45C2-B31D-E2CD347A5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77" y="163515"/>
                <a:ext cx="9144000" cy="2068836"/>
              </a:xfrm>
              <a:prstGeom prst="rect">
                <a:avLst/>
              </a:prstGeom>
              <a:blipFill>
                <a:blip r:embed="rId3"/>
                <a:stretch>
                  <a:fillRect l="-1000" t="-2360" r="-1067" b="-5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FD89311F-D9A9-4021-B181-9356EAEA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3568416" cy="321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8D18A7-318D-4EE2-8A1C-C9590619DA23}"/>
                  </a:ext>
                </a:extLst>
              </p:cNvPr>
              <p:cNvSpPr txBox="1"/>
              <p:nvPr/>
            </p:nvSpPr>
            <p:spPr>
              <a:xfrm>
                <a:off x="5347" y="5949280"/>
                <a:ext cx="3486533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7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8D18A7-318D-4EE2-8A1C-C9590619D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" y="5949280"/>
                <a:ext cx="3486533" cy="497637"/>
              </a:xfrm>
              <a:prstGeom prst="rect">
                <a:avLst/>
              </a:prstGeom>
              <a:blipFill>
                <a:blip r:embed="rId5"/>
                <a:stretch>
                  <a:fillRect t="-2439" b="-26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287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0" y="548680"/>
                <a:ext cx="9144000" cy="908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Найдите наименьшее значение функции</a:t>
                </a:r>
                <a:endParaRPr lang="ru-RU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2)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(2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48680"/>
                <a:ext cx="9144000" cy="908903"/>
              </a:xfrm>
              <a:prstGeom prst="rect">
                <a:avLst/>
              </a:prstGeom>
              <a:blipFill>
                <a:blip r:embed="rId3"/>
                <a:stretch>
                  <a:fillRect t="-53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E39041F-ED24-4FE5-8537-67F347F5F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</p:spTree>
    <p:extLst>
      <p:ext uri="{BB962C8B-B14F-4D97-AF65-F5344CB8AC3E}">
        <p14:creationId xmlns:p14="http://schemas.microsoft.com/office/powerpoint/2010/main" val="12091760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C8A14C-C8BE-4ED1-8513-25B6971DE886}"/>
                  </a:ext>
                </a:extLst>
              </p:cNvPr>
              <p:cNvSpPr txBox="1"/>
              <p:nvPr/>
            </p:nvSpPr>
            <p:spPr>
              <a:xfrm>
                <a:off x="43133" y="56950"/>
                <a:ext cx="9144000" cy="2343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Первое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2</a:t>
                </a:r>
                <a:r>
                  <a:rPr lang="en-US" i="1" dirty="0"/>
                  <a:t>x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A</a:t>
                </a:r>
                <a:r>
                  <a:rPr lang="ru-RU" dirty="0"/>
                  <a:t>(</a:t>
                </a:r>
                <a:r>
                  <a:rPr lang="en-US" dirty="0"/>
                  <a:t>2</a:t>
                </a:r>
                <a:r>
                  <a:rPr lang="ru-RU" dirty="0"/>
                  <a:t>, </a:t>
                </a:r>
                <a:r>
                  <a:rPr lang="en-US" dirty="0"/>
                  <a:t>-1</a:t>
                </a:r>
                <a:r>
                  <a:rPr lang="ru-RU" dirty="0"/>
                  <a:t>). Второе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2</a:t>
                </a:r>
                <a:r>
                  <a:rPr lang="en-US" i="1" dirty="0"/>
                  <a:t>x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B</a:t>
                </a:r>
                <a:r>
                  <a:rPr lang="ru-RU" dirty="0"/>
                  <a:t>(</a:t>
                </a:r>
                <a:r>
                  <a:rPr lang="en-US" dirty="0"/>
                  <a:t>7</a:t>
                </a:r>
                <a:r>
                  <a:rPr lang="ru-RU" dirty="0"/>
                  <a:t>, </a:t>
                </a:r>
                <a:r>
                  <a:rPr lang="en-US" dirty="0"/>
                  <a:t>4</a:t>
                </a:r>
                <a:r>
                  <a:rPr lang="ru-RU" dirty="0"/>
                  <a:t>).</a:t>
                </a:r>
                <a:r>
                  <a:rPr lang="en-US" dirty="0"/>
                  <a:t> </a:t>
                </a:r>
                <a:r>
                  <a:rPr lang="ru-RU" dirty="0"/>
                  <a:t>Рассмотрим точку </a:t>
                </a:r>
                <a:r>
                  <a:rPr lang="en-US" i="1" dirty="0"/>
                  <a:t>A’</a:t>
                </a:r>
                <a:r>
                  <a:rPr lang="en-US" dirty="0"/>
                  <a:t>(-2, 1).</a:t>
                </a:r>
                <a:r>
                  <a:rPr lang="en-US" i="1" dirty="0"/>
                  <a:t> </a:t>
                </a:r>
                <a:r>
                  <a:rPr lang="ru-RU" dirty="0"/>
                  <a:t>Тогда расстояние от </a:t>
                </a:r>
                <a:r>
                  <a:rPr lang="en-US" i="1" dirty="0"/>
                  <a:t>A </a:t>
                </a:r>
                <a:r>
                  <a:rPr lang="ru-RU" dirty="0"/>
                  <a:t>до </a:t>
                </a:r>
                <a:r>
                  <a:rPr lang="en-US" i="1" dirty="0"/>
                  <a:t>C </a:t>
                </a:r>
                <a:r>
                  <a:rPr lang="ru-RU" dirty="0"/>
                  <a:t>равно расстоянию от </a:t>
                </a:r>
                <a:r>
                  <a:rPr lang="en-US" i="1" dirty="0"/>
                  <a:t>A’ </a:t>
                </a:r>
                <a:r>
                  <a:rPr lang="ru-RU" dirty="0"/>
                  <a:t>до </a:t>
                </a:r>
                <a:r>
                  <a:rPr lang="en-US" i="1" dirty="0"/>
                  <a:t>C</a:t>
                </a:r>
                <a:r>
                  <a:rPr lang="ru-RU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Наименьшее значение </a:t>
                </a:r>
                <a:r>
                  <a:rPr lang="en-US" i="1" dirty="0"/>
                  <a:t>AC + BC </a:t>
                </a:r>
                <a:r>
                  <a:rPr lang="ru-RU" dirty="0"/>
                  <a:t>принимается в случае, если точки </a:t>
                </a:r>
                <a:r>
                  <a:rPr lang="en-US" i="1" dirty="0"/>
                  <a:t>A’</a:t>
                </a:r>
                <a:r>
                  <a:rPr lang="en-US" dirty="0"/>
                  <a:t>, </a:t>
                </a:r>
                <a:r>
                  <a:rPr lang="en-US" i="1" dirty="0"/>
                  <a:t>B </a:t>
                </a:r>
                <a:r>
                  <a:rPr lang="ru-RU" dirty="0"/>
                  <a:t>и </a:t>
                </a:r>
                <a:r>
                  <a:rPr lang="en-US" i="1" dirty="0"/>
                  <a:t>C </a:t>
                </a:r>
                <a:r>
                  <a:rPr lang="ru-RU" dirty="0"/>
                  <a:t>принадлежат одной прямой. Оно равно расстоянию от </a:t>
                </a:r>
                <a:r>
                  <a:rPr lang="en-US" i="1" dirty="0"/>
                  <a:t>A’ </a:t>
                </a:r>
                <a:r>
                  <a:rPr lang="ru-RU" dirty="0"/>
                  <a:t>до </a:t>
                </a:r>
                <a:r>
                  <a:rPr lang="en-US" i="1" dirty="0"/>
                  <a:t>B</a:t>
                </a:r>
                <a:r>
                  <a:rPr lang="ru-RU" dirty="0"/>
                  <a:t>, т.е. равно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C8A14C-C8BE-4ED1-8513-25B6971DE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3" y="56950"/>
                <a:ext cx="9144000" cy="2343142"/>
              </a:xfrm>
              <a:prstGeom prst="rect">
                <a:avLst/>
              </a:prstGeom>
              <a:blipFill>
                <a:blip r:embed="rId3"/>
                <a:stretch>
                  <a:fillRect l="-1000" t="-2078" r="-1067" b="-4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2038EA-3F38-4C02-9023-29D29AB57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129" y="2636912"/>
            <a:ext cx="4267175" cy="28667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2AC1AC-4BB4-4B1C-908E-954FAF0D6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636912"/>
            <a:ext cx="4146403" cy="28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430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9626" y="520761"/>
                <a:ext cx="9144000" cy="1654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Найдите наибольшее и наименьшее значения выражения     (</a:t>
                </a:r>
                <a:r>
                  <a:rPr lang="ru-RU" i="1" dirty="0"/>
                  <a:t>a </a:t>
                </a:r>
                <a:r>
                  <a:rPr lang="ru-RU" dirty="0"/>
                  <a:t>− </a:t>
                </a:r>
                <a:r>
                  <a:rPr lang="en-US" i="1" dirty="0"/>
                  <a:t>c</a:t>
                </a:r>
                <a:r>
                  <a:rPr lang="ru-RU" dirty="0"/>
                  <a:t>)</a:t>
                </a:r>
                <a:r>
                  <a:rPr lang="ru-RU" baseline="30000" dirty="0"/>
                  <a:t>2 </a:t>
                </a:r>
                <a:r>
                  <a:rPr lang="ru-RU" dirty="0"/>
                  <a:t>+ (</a:t>
                </a:r>
                <a:r>
                  <a:rPr lang="ru-RU" i="1" dirty="0"/>
                  <a:t>b </a:t>
                </a:r>
                <a:r>
                  <a:rPr lang="ru-RU" dirty="0"/>
                  <a:t>+ </a:t>
                </a:r>
                <a:r>
                  <a:rPr lang="en-US" i="1" dirty="0"/>
                  <a:t>d</a:t>
                </a:r>
                <a:r>
                  <a:rPr lang="ru-RU" dirty="0"/>
                  <a:t>)</a:t>
                </a:r>
                <a:r>
                  <a:rPr lang="ru-RU" baseline="30000" dirty="0"/>
                  <a:t>2</a:t>
                </a:r>
                <a:r>
                  <a:rPr lang="ru-RU" dirty="0"/>
                  <a:t>, если числа </a:t>
                </a:r>
                <a:r>
                  <a:rPr lang="ru-RU" i="1" dirty="0"/>
                  <a:t>a</a:t>
                </a:r>
                <a:r>
                  <a:rPr lang="ru-RU" dirty="0"/>
                  <a:t>, </a:t>
                </a:r>
                <a:r>
                  <a:rPr lang="ru-RU" i="1" dirty="0"/>
                  <a:t>b</a:t>
                </a:r>
                <a:r>
                  <a:rPr lang="ru-RU" dirty="0"/>
                  <a:t>, </a:t>
                </a:r>
                <a:r>
                  <a:rPr lang="en-US" i="1" dirty="0"/>
                  <a:t>c</a:t>
                </a:r>
                <a:r>
                  <a:rPr lang="ru-RU" dirty="0"/>
                  <a:t>, </a:t>
                </a:r>
                <a:r>
                  <a:rPr lang="en-US" i="1" dirty="0"/>
                  <a:t>d</a:t>
                </a:r>
                <a:r>
                  <a:rPr lang="ru-RU" i="1" dirty="0"/>
                  <a:t> </a:t>
                </a:r>
                <a:r>
                  <a:rPr lang="ru-RU" dirty="0"/>
                  <a:t>таковы, что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=9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16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6" y="520761"/>
                <a:ext cx="9144000" cy="1654812"/>
              </a:xfrm>
              <a:prstGeom prst="rect">
                <a:avLst/>
              </a:prstGeom>
              <a:blipFill>
                <a:blip r:embed="rId3"/>
                <a:stretch>
                  <a:fillRect l="-1000" t="-2941" r="-1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1CFED1D-2529-4E66-92EF-C20EB5525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</p:spTree>
    <p:extLst>
      <p:ext uri="{BB962C8B-B14F-4D97-AF65-F5344CB8AC3E}">
        <p14:creationId xmlns:p14="http://schemas.microsoft.com/office/powerpoint/2010/main" val="38944480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A5B17F-CF86-496D-AC1B-44837A14776B}"/>
              </a:ext>
            </a:extLst>
          </p:cNvPr>
          <p:cNvSpPr txBox="1"/>
          <p:nvPr/>
        </p:nvSpPr>
        <p:spPr>
          <a:xfrm>
            <a:off x="13818" y="86366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/>
              <a:t> </a:t>
            </a:r>
            <a:r>
              <a:rPr lang="ru-RU" sz="2200" dirty="0">
                <a:solidFill>
                  <a:srgbClr val="FF0000"/>
                </a:solidFill>
              </a:rPr>
              <a:t>Решение. </a:t>
            </a:r>
            <a:r>
              <a:rPr lang="ru-RU" sz="2200" dirty="0"/>
              <a:t>Выражение (</a:t>
            </a:r>
            <a:r>
              <a:rPr lang="ru-RU" sz="2200" i="1" dirty="0"/>
              <a:t>a</a:t>
            </a:r>
            <a:r>
              <a:rPr lang="ru-RU" sz="2200" dirty="0"/>
              <a:t>−</a:t>
            </a:r>
            <a:r>
              <a:rPr lang="en-US" sz="2200" i="1" dirty="0"/>
              <a:t>c</a:t>
            </a:r>
            <a:r>
              <a:rPr lang="ru-RU" sz="2200" dirty="0"/>
              <a:t>)</a:t>
            </a:r>
            <a:r>
              <a:rPr lang="ru-RU" sz="2200" baseline="30000" dirty="0"/>
              <a:t>2</a:t>
            </a:r>
            <a:r>
              <a:rPr lang="ru-RU" sz="2200" dirty="0"/>
              <a:t>+(</a:t>
            </a:r>
            <a:r>
              <a:rPr lang="ru-RU" sz="2200" i="1" dirty="0"/>
              <a:t>b</a:t>
            </a:r>
            <a:r>
              <a:rPr lang="ru-RU" sz="2200" dirty="0"/>
              <a:t>+</a:t>
            </a:r>
            <a:r>
              <a:rPr lang="en-US" sz="2200" i="1" dirty="0"/>
              <a:t>d</a:t>
            </a:r>
            <a:r>
              <a:rPr lang="ru-RU" sz="2200" dirty="0"/>
              <a:t>)</a:t>
            </a:r>
            <a:r>
              <a:rPr lang="ru-RU" sz="2200" baseline="30000" dirty="0"/>
              <a:t>2</a:t>
            </a:r>
            <a:r>
              <a:rPr lang="ru-RU" sz="2200" dirty="0"/>
              <a:t> представляет собой квадрат расстояния между точками с координатами </a:t>
            </a:r>
            <a:r>
              <a:rPr lang="en-US" sz="2200" dirty="0"/>
              <a:t>(</a:t>
            </a:r>
            <a:r>
              <a:rPr lang="en-US" sz="2200" i="1" dirty="0"/>
              <a:t>a</a:t>
            </a:r>
            <a:r>
              <a:rPr lang="en-US" sz="2200" dirty="0"/>
              <a:t>, </a:t>
            </a:r>
            <a:r>
              <a:rPr lang="en-US" sz="2200" i="1" dirty="0"/>
              <a:t>b</a:t>
            </a:r>
            <a:r>
              <a:rPr lang="en-US" sz="2200" dirty="0"/>
              <a:t>) </a:t>
            </a:r>
            <a:r>
              <a:rPr lang="ru-RU" sz="2200" dirty="0"/>
              <a:t>и </a:t>
            </a:r>
            <a:r>
              <a:rPr lang="en-US" sz="2200" dirty="0"/>
              <a:t>(</a:t>
            </a:r>
            <a:r>
              <a:rPr lang="en-US" sz="2200" i="1" dirty="0"/>
              <a:t>c</a:t>
            </a:r>
            <a:r>
              <a:rPr lang="en-US" sz="2200" dirty="0"/>
              <a:t>, </a:t>
            </a:r>
            <a:r>
              <a:rPr lang="ru-RU" sz="2200" dirty="0"/>
              <a:t>-</a:t>
            </a:r>
            <a:r>
              <a:rPr lang="en-US" sz="2200" i="1" dirty="0"/>
              <a:t>d</a:t>
            </a:r>
            <a:r>
              <a:rPr lang="en-US" sz="2200" dirty="0"/>
              <a:t>). </a:t>
            </a:r>
            <a:r>
              <a:rPr lang="ru-RU" sz="2200" dirty="0"/>
              <a:t>Первая из них лежит на окружности с центром в начале координат и радиусом 3, вторая – на окружности с тем же центром и радиусом 4. Наибольшее расстояние между точками этих окружностей равно сумме радиусов, т. е. 7, а наименьшее расстояние равно разности радиусов, т. е. 1. Поэтому искомые значения равны 49 и 1.</a:t>
            </a:r>
            <a:endParaRPr lang="en-US" sz="2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CB6FA6D-06D7-4EC7-8702-B1C6C9EE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77" y="2525658"/>
            <a:ext cx="3273647" cy="314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C27637-1CC2-4C81-B686-2E027AA99FBB}"/>
              </a:ext>
            </a:extLst>
          </p:cNvPr>
          <p:cNvSpPr txBox="1"/>
          <p:nvPr/>
        </p:nvSpPr>
        <p:spPr>
          <a:xfrm>
            <a:off x="1043608" y="587727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ru-RU" dirty="0"/>
              <a:t> 49 и 1.</a:t>
            </a:r>
          </a:p>
        </p:txBody>
      </p:sp>
    </p:spTree>
    <p:extLst>
      <p:ext uri="{BB962C8B-B14F-4D97-AF65-F5344CB8AC3E}">
        <p14:creationId xmlns:p14="http://schemas.microsoft.com/office/powerpoint/2010/main" val="32678992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9626" y="529208"/>
                <a:ext cx="9144000" cy="1203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Найдите наименьшее значение выражения</a:t>
                </a:r>
              </a:p>
              <a:p>
                <a:pPr algn="just"/>
                <a:endParaRPr lang="ru-RU" dirty="0"/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+2)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−2)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−1)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1)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+(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−3)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6" y="529208"/>
                <a:ext cx="9144000" cy="1203727"/>
              </a:xfrm>
              <a:prstGeom prst="rect">
                <a:avLst/>
              </a:prstGeom>
              <a:blipFill>
                <a:blip r:embed="rId3"/>
                <a:stretch>
                  <a:fillRect t="-4061" b="-76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D6E74AB-6CA4-4D32-B619-25DBBDC46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</p:spTree>
    <p:extLst>
      <p:ext uri="{BB962C8B-B14F-4D97-AF65-F5344CB8AC3E}">
        <p14:creationId xmlns:p14="http://schemas.microsoft.com/office/powerpoint/2010/main" val="536224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45339C-382C-40F2-948E-1BB9500BD2CE}"/>
                  </a:ext>
                </a:extLst>
              </p:cNvPr>
              <p:cNvSpPr txBox="1"/>
              <p:nvPr/>
            </p:nvSpPr>
            <p:spPr>
              <a:xfrm>
                <a:off x="10245" y="141984"/>
                <a:ext cx="9144000" cy="1236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Слагаемые выражают расстояния от точки с координатами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en-US" i="1" dirty="0"/>
                  <a:t>y</a:t>
                </a:r>
                <a:r>
                  <a:rPr lang="en-US" dirty="0"/>
                  <a:t>) </a:t>
                </a:r>
                <a:r>
                  <a:rPr lang="ru-RU" dirty="0"/>
                  <a:t>до точек (-2, 0), (2, 0), (1, 3), (-1, 3). Наименьшее значение суммы принимается в точке (0, 2). Оно равно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45339C-382C-40F2-948E-1BB9500BD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5" y="141984"/>
                <a:ext cx="9144000" cy="1236300"/>
              </a:xfrm>
              <a:prstGeom prst="rect">
                <a:avLst/>
              </a:prstGeom>
              <a:blipFill>
                <a:blip r:embed="rId3"/>
                <a:stretch>
                  <a:fillRect l="-1067" t="-3941" r="-1000" b="-10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FDFF1ED5-8365-4A10-A60A-D4E3211B7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4059875" cy="335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93E0EF-B3E2-4F52-9AE3-5DB49DB69D3E}"/>
                  </a:ext>
                </a:extLst>
              </p:cNvPr>
              <p:cNvSpPr txBox="1"/>
              <p:nvPr/>
            </p:nvSpPr>
            <p:spPr>
              <a:xfrm>
                <a:off x="10245" y="5445224"/>
                <a:ext cx="3913683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93E0EF-B3E2-4F52-9AE3-5DB49DB69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5" y="5445224"/>
                <a:ext cx="3913683" cy="497637"/>
              </a:xfrm>
              <a:prstGeom prst="rect">
                <a:avLst/>
              </a:prstGeom>
              <a:blipFill>
                <a:blip r:embed="rId5"/>
                <a:stretch>
                  <a:fillRect t="-2439" b="-26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32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Text Box 11">
                <a:extLst>
                  <a:ext uri="{FF2B5EF4-FFF2-40B4-BE49-F238E27FC236}">
                    <a16:creationId xmlns:a16="http://schemas.microsoft.com/office/drawing/2014/main" id="{4A338556-E4CD-4387-90D0-99EF3D7597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89537"/>
                <a:ext cx="9144000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sz="2800" dirty="0"/>
                  <a:t>е уравнение задаёт прямую, второе – окружность. Два решения системы получаются, если для параметра </a:t>
                </a:r>
                <a:r>
                  <a:rPr lang="en-US" altLang="ru-RU" sz="2800" i="1" dirty="0"/>
                  <a:t>a </a:t>
                </a:r>
                <a:r>
                  <a:rPr lang="ru-RU" altLang="ru-RU" sz="2800" dirty="0"/>
                  <a:t>выполняются неравенства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2800" dirty="0"/>
                  <a:t> 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78" name="Text Box 11">
                <a:extLst>
                  <a:ext uri="{FF2B5EF4-FFF2-40B4-BE49-F238E27FC236}">
                    <a16:creationId xmlns:a16="http://schemas.microsoft.com/office/drawing/2014/main" id="{4A338556-E4CD-4387-90D0-99EF3D759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9537"/>
                <a:ext cx="9144000" cy="1446550"/>
              </a:xfrm>
              <a:prstGeom prst="rect">
                <a:avLst/>
              </a:prstGeom>
              <a:blipFill>
                <a:blip r:embed="rId3"/>
                <a:stretch>
                  <a:fillRect l="-1333" t="-4219" r="-1067" b="-101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9" name="Picture 33">
            <a:extLst>
              <a:ext uri="{FF2B5EF4-FFF2-40B4-BE49-F238E27FC236}">
                <a16:creationId xmlns:a16="http://schemas.microsoft.com/office/drawing/2014/main" id="{E595C15D-0731-4560-B8C5-91080C9B4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4" y="1844824"/>
            <a:ext cx="3450307" cy="339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81" name="Text Box 35">
                <a:extLst>
                  <a:ext uri="{FF2B5EF4-FFF2-40B4-BE49-F238E27FC236}">
                    <a16:creationId xmlns:a16="http://schemas.microsoft.com/office/drawing/2014/main" id="{5CFD88D7-1334-454E-8DDD-BF2DBF18F2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568" y="5486400"/>
                <a:ext cx="4027512" cy="497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81" name="Text Box 35">
                <a:extLst>
                  <a:ext uri="{FF2B5EF4-FFF2-40B4-BE49-F238E27FC236}">
                    <a16:creationId xmlns:a16="http://schemas.microsoft.com/office/drawing/2014/main" id="{5CFD88D7-1334-454E-8DDD-BF2DBF18F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5486400"/>
                <a:ext cx="4027512" cy="497637"/>
              </a:xfrm>
              <a:prstGeom prst="rect">
                <a:avLst/>
              </a:prstGeom>
              <a:blipFill>
                <a:blip r:embed="rId5"/>
                <a:stretch>
                  <a:fillRect l="-2269" t="-2439" b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35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Text Box 3">
                <a:extLst>
                  <a:ext uri="{FF2B5EF4-FFF2-40B4-BE49-F238E27FC236}">
                    <a16:creationId xmlns:a16="http://schemas.microsoft.com/office/drawing/2014/main" id="{F1D8DC00-B4D7-409D-94ED-04047C69E7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119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3.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 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|=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наибольшее число решений.</a:t>
                </a:r>
              </a:p>
            </p:txBody>
          </p:sp>
        </mc:Choice>
        <mc:Fallback xmlns="">
          <p:sp>
            <p:nvSpPr>
              <p:cNvPr id="5123" name="Text Box 3">
                <a:extLst>
                  <a:ext uri="{FF2B5EF4-FFF2-40B4-BE49-F238E27FC236}">
                    <a16:creationId xmlns:a16="http://schemas.microsoft.com/office/drawing/2014/main" id="{F1D8DC00-B4D7-409D-94ED-04047C69E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119"/>
                <a:ext cx="9144000" cy="2561599"/>
              </a:xfrm>
              <a:prstGeom prst="rect">
                <a:avLst/>
              </a:prstGeom>
              <a:blipFill>
                <a:blip r:embed="rId3"/>
                <a:stretch>
                  <a:fillRect l="-1333" t="-2619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7">
                <a:extLst>
                  <a:ext uri="{FF2B5EF4-FFF2-40B4-BE49-F238E27FC236}">
                    <a16:creationId xmlns:a16="http://schemas.microsoft.com/office/drawing/2014/main" id="{626776D3-AF43-4C47-8053-5B32A5BF57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32656"/>
                <a:ext cx="9144000" cy="1494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sz="2800" dirty="0"/>
                  <a:t>е уравнение задаёт квадрат, второе – окружность. Наибольшее число решений системы получается, если </a:t>
                </a:r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1&lt;</m:t>
                    </m:r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26" name="Text Box 7">
                <a:extLst>
                  <a:ext uri="{FF2B5EF4-FFF2-40B4-BE49-F238E27FC236}">
                    <a16:creationId xmlns:a16="http://schemas.microsoft.com/office/drawing/2014/main" id="{626776D3-AF43-4C47-8053-5B32A5BF5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2656"/>
                <a:ext cx="9144000" cy="1494576"/>
              </a:xfrm>
              <a:prstGeom prst="rect">
                <a:avLst/>
              </a:prstGeom>
              <a:blipFill>
                <a:blip r:embed="rId3"/>
                <a:stretch>
                  <a:fillRect l="-1333" t="-4490" r="-333" b="-97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8" name="Picture 12">
            <a:extLst>
              <a:ext uri="{FF2B5EF4-FFF2-40B4-BE49-F238E27FC236}">
                <a16:creationId xmlns:a16="http://schemas.microsoft.com/office/drawing/2014/main" id="{A1D06B61-BEBB-40B6-A86E-9C825000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326433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30" name="Text Box 6">
                <a:extLst>
                  <a:ext uri="{FF2B5EF4-FFF2-40B4-BE49-F238E27FC236}">
                    <a16:creationId xmlns:a16="http://schemas.microsoft.com/office/drawing/2014/main" id="{B348B81E-0C2B-4726-8BF5-489C32D060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576" y="5589240"/>
                <a:ext cx="3048000" cy="497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1&lt;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30" name="Text Box 6">
                <a:extLst>
                  <a:ext uri="{FF2B5EF4-FFF2-40B4-BE49-F238E27FC236}">
                    <a16:creationId xmlns:a16="http://schemas.microsoft.com/office/drawing/2014/main" id="{B348B81E-0C2B-4726-8BF5-489C32D06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5589240"/>
                <a:ext cx="3048000" cy="497637"/>
              </a:xfrm>
              <a:prstGeom prst="rect">
                <a:avLst/>
              </a:prstGeom>
              <a:blipFill>
                <a:blip r:embed="rId5"/>
                <a:stretch>
                  <a:fillRect l="-3200" t="-2439" b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Text Box 3">
                <a:extLst>
                  <a:ext uri="{FF2B5EF4-FFF2-40B4-BE49-F238E27FC236}">
                    <a16:creationId xmlns:a16="http://schemas.microsoft.com/office/drawing/2014/main" id="{91F57075-46D3-4F57-B74C-948FF0CE97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57150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4. Найдите все положительные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|=2,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наибольшее число решений.</a:t>
                </a:r>
              </a:p>
            </p:txBody>
          </p:sp>
        </mc:Choice>
        <mc:Fallback xmlns="">
          <p:sp>
            <p:nvSpPr>
              <p:cNvPr id="7171" name="Text Box 3">
                <a:extLst>
                  <a:ext uri="{FF2B5EF4-FFF2-40B4-BE49-F238E27FC236}">
                    <a16:creationId xmlns:a16="http://schemas.microsoft.com/office/drawing/2014/main" id="{91F57075-46D3-4F57-B74C-948FF0CE9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57150"/>
                <a:ext cx="9144000" cy="2561599"/>
              </a:xfrm>
              <a:prstGeom prst="rect">
                <a:avLst/>
              </a:prstGeom>
              <a:blipFill>
                <a:blip r:embed="rId3"/>
                <a:stretch>
                  <a:fillRect l="-1333" t="-2619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2253" name="Group 13">
            <a:extLst>
              <a:ext uri="{FF2B5EF4-FFF2-40B4-BE49-F238E27FC236}">
                <a16:creationId xmlns:a16="http://schemas.microsoft.com/office/drawing/2014/main" id="{F665031F-5F53-4841-8DD0-C5C7C352C21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895600"/>
            <a:ext cx="8763000" cy="2820988"/>
            <a:chOff x="240" y="1824"/>
            <a:chExt cx="5520" cy="1777"/>
          </a:xfrm>
        </p:grpSpPr>
        <p:sp>
          <p:nvSpPr>
            <p:cNvPr id="7174" name="Text Box 6">
              <a:extLst>
                <a:ext uri="{FF2B5EF4-FFF2-40B4-BE49-F238E27FC236}">
                  <a16:creationId xmlns:a16="http://schemas.microsoft.com/office/drawing/2014/main" id="{5169B78B-FCD2-4E2A-96D9-374E4E691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824"/>
              <a:ext cx="3744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Решение.</a:t>
              </a:r>
              <a:r>
                <a:rPr lang="ru-RU" altLang="ru-RU" sz="2800">
                  <a:cs typeface="Times New Roman" panose="02020603050405020304" pitchFamily="18" charset="0"/>
                </a:rPr>
                <a:t> Перво</a:t>
              </a:r>
              <a:r>
                <a:rPr lang="ru-RU" altLang="ru-RU" sz="2800"/>
                <a:t>е уравнение задает квадрат, второе – окружность. Наибольшее число решений получается, если для параметра </a:t>
              </a:r>
              <a:r>
                <a:rPr lang="en-US" altLang="ru-RU" sz="2800" i="1"/>
                <a:t>a </a:t>
              </a:r>
              <a:r>
                <a:rPr lang="ru-RU" altLang="ru-RU" sz="2800"/>
                <a:t>выполняются неравенства </a:t>
              </a:r>
              <a:r>
                <a:rPr lang="ru-RU" altLang="ru-RU" sz="3200">
                  <a:cs typeface="Times New Roman" panose="02020603050405020304" pitchFamily="18" charset="0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75" name="Object 8">
                  <a:extLst>
                    <a:ext uri="{FF2B5EF4-FFF2-40B4-BE49-F238E27FC236}">
                      <a16:creationId xmlns:a16="http://schemas.microsoft.com/office/drawing/2014/main" id="{0EC7E85A-69F8-4C0F-8389-040BF23E55E5}"/>
                    </a:ext>
                  </a:extLst>
                </p:cNvPr>
                <p:cNvSpPr txBox="1"/>
                <p:nvPr/>
              </p:nvSpPr>
              <p:spPr bwMode="auto">
                <a:xfrm>
                  <a:off x="4656" y="2928"/>
                  <a:ext cx="89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1&lt;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7175" name="Object 8">
                  <a:extLst>
                    <a:ext uri="{FF2B5EF4-FFF2-40B4-BE49-F238E27FC236}">
                      <a16:creationId xmlns:a16="http://schemas.microsoft.com/office/drawing/2014/main" id="{0EC7E85A-69F8-4C0F-8389-040BF23E5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56" y="2928"/>
                  <a:ext cx="896" cy="28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76" name="Text Box 9">
              <a:extLst>
                <a:ext uri="{FF2B5EF4-FFF2-40B4-BE49-F238E27FC236}">
                  <a16:creationId xmlns:a16="http://schemas.microsoft.com/office/drawing/2014/main" id="{FB3693AB-C0D2-4B5D-9A9E-49E5DDB4F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312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77" name="Object 10">
                  <a:extLst>
                    <a:ext uri="{FF2B5EF4-FFF2-40B4-BE49-F238E27FC236}">
                      <a16:creationId xmlns:a16="http://schemas.microsoft.com/office/drawing/2014/main" id="{A0CE3277-EEDC-47C8-8EA1-E37E812D7AD6}"/>
                    </a:ext>
                  </a:extLst>
                </p:cNvPr>
                <p:cNvSpPr txBox="1"/>
                <p:nvPr/>
              </p:nvSpPr>
              <p:spPr bwMode="auto">
                <a:xfrm>
                  <a:off x="2888" y="3312"/>
                  <a:ext cx="89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1&lt;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7177" name="Object 10">
                  <a:extLst>
                    <a:ext uri="{FF2B5EF4-FFF2-40B4-BE49-F238E27FC236}">
                      <a16:creationId xmlns:a16="http://schemas.microsoft.com/office/drawing/2014/main" id="{A0CE3277-EEDC-47C8-8EA1-E37E812D7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8" y="3312"/>
                  <a:ext cx="896" cy="28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178" name="Picture 12">
              <a:extLst>
                <a:ext uri="{FF2B5EF4-FFF2-40B4-BE49-F238E27FC236}">
                  <a16:creationId xmlns:a16="http://schemas.microsoft.com/office/drawing/2014/main" id="{9F8B5206-1075-49B2-A91B-693826F19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1716" cy="1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3056</TotalTime>
  <Words>2465</Words>
  <Application>Microsoft Office PowerPoint</Application>
  <PresentationFormat>Экран (4:3)</PresentationFormat>
  <Paragraphs>263</Paragraphs>
  <Slides>58</Slides>
  <Notes>55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2" baseType="lpstr">
      <vt:lpstr>Arial</vt:lpstr>
      <vt:lpstr>Cambria Math</vt:lpstr>
      <vt:lpstr>Times New Roman</vt:lpstr>
      <vt:lpstr>Оформление по умолчанию</vt:lpstr>
      <vt:lpstr>24б. Задачи с параметром</vt:lpstr>
      <vt:lpstr>Презентация PowerPoint</vt:lpstr>
      <vt:lpstr>Упражнение (Демоверсия 2022, задача 17)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Уравнения и неравенства</vt:lpstr>
      <vt:lpstr>Упражнение 1</vt:lpstr>
      <vt:lpstr>Презентация PowerPoint</vt:lpstr>
      <vt:lpstr>Упражнение 2</vt:lpstr>
      <vt:lpstr>Презентация PowerPoint</vt:lpstr>
      <vt:lpstr>Упражнение 3</vt:lpstr>
      <vt:lpstr>Презентация PowerPoint</vt:lpstr>
      <vt:lpstr>Упражнение 4</vt:lpstr>
      <vt:lpstr>Презентация PowerPoint</vt:lpstr>
      <vt:lpstr>Задачи на нахождение наибольших и наименьших значений</vt:lpstr>
      <vt:lpstr>Упражнение 1</vt:lpstr>
      <vt:lpstr>Презентация PowerPoint</vt:lpstr>
      <vt:lpstr>Упражнение 2</vt:lpstr>
      <vt:lpstr>Презентация PowerPoint</vt:lpstr>
      <vt:lpstr>Упражнение 3</vt:lpstr>
      <vt:lpstr>Презентация PowerPoint</vt:lpstr>
      <vt:lpstr>Упражнение 4</vt:lpstr>
      <vt:lpstr>Презентация PowerPoint</vt:lpstr>
      <vt:lpstr>Упражнение 5</vt:lpstr>
      <vt:lpstr>Презентация PowerPoint</vt:lpstr>
      <vt:lpstr>Упражнение 6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150</cp:revision>
  <dcterms:created xsi:type="dcterms:W3CDTF">2008-04-30T05:51:18Z</dcterms:created>
  <dcterms:modified xsi:type="dcterms:W3CDTF">2024-04-05T06:19:08Z</dcterms:modified>
</cp:coreProperties>
</file>