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1038" r:id="rId2"/>
    <p:sldId id="1039" r:id="rId3"/>
    <p:sldId id="483" r:id="rId4"/>
    <p:sldId id="484" r:id="rId5"/>
    <p:sldId id="485" r:id="rId6"/>
    <p:sldId id="1052" r:id="rId7"/>
    <p:sldId id="1040" r:id="rId8"/>
    <p:sldId id="1041" r:id="rId9"/>
    <p:sldId id="487" r:id="rId10"/>
    <p:sldId id="1042" r:id="rId11"/>
    <p:sldId id="1053" r:id="rId12"/>
    <p:sldId id="1051" r:id="rId13"/>
    <p:sldId id="1043" r:id="rId14"/>
    <p:sldId id="470" r:id="rId15"/>
    <p:sldId id="495" r:id="rId16"/>
    <p:sldId id="491" r:id="rId17"/>
    <p:sldId id="1044" r:id="rId18"/>
    <p:sldId id="474" r:id="rId19"/>
    <p:sldId id="1045" r:id="rId20"/>
    <p:sldId id="476" r:id="rId21"/>
    <p:sldId id="1058" r:id="rId22"/>
    <p:sldId id="480" r:id="rId23"/>
    <p:sldId id="493" r:id="rId24"/>
    <p:sldId id="477" r:id="rId25"/>
    <p:sldId id="478" r:id="rId26"/>
    <p:sldId id="494" r:id="rId27"/>
    <p:sldId id="501" r:id="rId28"/>
    <p:sldId id="502" r:id="rId29"/>
    <p:sldId id="479" r:id="rId30"/>
    <p:sldId id="503" r:id="rId31"/>
    <p:sldId id="1054" r:id="rId32"/>
    <p:sldId id="1056" r:id="rId33"/>
    <p:sldId id="1057" r:id="rId34"/>
    <p:sldId id="1055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1" autoAdjust="0"/>
    <p:restoredTop sz="90929"/>
  </p:normalViewPr>
  <p:slideViewPr>
    <p:cSldViewPr>
      <p:cViewPr varScale="1">
        <p:scale>
          <a:sx n="97" d="100"/>
          <a:sy n="97" d="100"/>
        </p:scale>
        <p:origin x="39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B6B5C74-0C29-44FF-B9F1-E0BDDB91F03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80C9296-3440-4052-987F-BE8546F6440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C74C4727-B723-42FA-B33B-6D2238C99C8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2AA5B82E-8C39-4875-BA66-02DF6ABD472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61E9B852-C6A1-41BA-8B2C-673DD20AF6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25ACF8ED-D2EA-495A-9FD0-62019351CE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F3BC29-A71A-45E4-B09E-7081D43FDC8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D06418B-8B1D-475C-9A85-207917050C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90C34-C781-46EE-93E8-7D3281E4C57D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93186" name="Rectangle 1026">
            <a:extLst>
              <a:ext uri="{FF2B5EF4-FFF2-40B4-BE49-F238E27FC236}">
                <a16:creationId xmlns:a16="http://schemas.microsoft.com/office/drawing/2014/main" id="{5F147244-E9FE-4ACD-9508-2FFFDC2C6F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1027">
            <a:extLst>
              <a:ext uri="{FF2B5EF4-FFF2-40B4-BE49-F238E27FC236}">
                <a16:creationId xmlns:a16="http://schemas.microsoft.com/office/drawing/2014/main" id="{2481B138-F3EA-44E9-8369-0B742AD078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8C09D44-82E9-4006-9E08-6E5E59A6D5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6F6D0C-9AA2-423A-A6F1-DBACA49349CC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535554" name="Rectangle 2">
            <a:extLst>
              <a:ext uri="{FF2B5EF4-FFF2-40B4-BE49-F238E27FC236}">
                <a16:creationId xmlns:a16="http://schemas.microsoft.com/office/drawing/2014/main" id="{E4CDD485-24A7-4C52-846E-E4D4067D7A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5555" name="Rectangle 3">
            <a:extLst>
              <a:ext uri="{FF2B5EF4-FFF2-40B4-BE49-F238E27FC236}">
                <a16:creationId xmlns:a16="http://schemas.microsoft.com/office/drawing/2014/main" id="{E474E816-61F8-4D74-AE80-1C061FB11C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8C09D44-82E9-4006-9E08-6E5E59A6D5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6F6D0C-9AA2-423A-A6F1-DBACA49349CC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535554" name="Rectangle 2">
            <a:extLst>
              <a:ext uri="{FF2B5EF4-FFF2-40B4-BE49-F238E27FC236}">
                <a16:creationId xmlns:a16="http://schemas.microsoft.com/office/drawing/2014/main" id="{E4CDD485-24A7-4C52-846E-E4D4067D7A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5555" name="Rectangle 3">
            <a:extLst>
              <a:ext uri="{FF2B5EF4-FFF2-40B4-BE49-F238E27FC236}">
                <a16:creationId xmlns:a16="http://schemas.microsoft.com/office/drawing/2014/main" id="{E474E816-61F8-4D74-AE80-1C061FB11C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37791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8C09D44-82E9-4006-9E08-6E5E59A6D5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6F6D0C-9AA2-423A-A6F1-DBACA49349CC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535554" name="Rectangle 2">
            <a:extLst>
              <a:ext uri="{FF2B5EF4-FFF2-40B4-BE49-F238E27FC236}">
                <a16:creationId xmlns:a16="http://schemas.microsoft.com/office/drawing/2014/main" id="{E4CDD485-24A7-4C52-846E-E4D4067D7A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5555" name="Rectangle 3">
            <a:extLst>
              <a:ext uri="{FF2B5EF4-FFF2-40B4-BE49-F238E27FC236}">
                <a16:creationId xmlns:a16="http://schemas.microsoft.com/office/drawing/2014/main" id="{E474E816-61F8-4D74-AE80-1C061FB11C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46968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2EACE3B-53B1-4757-9E28-DC949B340C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5296FF-EE6F-41C8-97CF-FC810201061D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537602" name="Rectangle 2">
            <a:extLst>
              <a:ext uri="{FF2B5EF4-FFF2-40B4-BE49-F238E27FC236}">
                <a16:creationId xmlns:a16="http://schemas.microsoft.com/office/drawing/2014/main" id="{C6CE0A06-B7F8-4D36-A7BF-130959103E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7603" name="Rectangle 3">
            <a:extLst>
              <a:ext uri="{FF2B5EF4-FFF2-40B4-BE49-F238E27FC236}">
                <a16:creationId xmlns:a16="http://schemas.microsoft.com/office/drawing/2014/main" id="{7CBE2DD1-4C82-4566-8ED4-88DE107BC2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F398160-A086-4098-80A6-3641F6F234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CF70FC-2354-4C8A-9BF3-D20A9310D2A4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496642" name="Rectangle 2">
            <a:extLst>
              <a:ext uri="{FF2B5EF4-FFF2-40B4-BE49-F238E27FC236}">
                <a16:creationId xmlns:a16="http://schemas.microsoft.com/office/drawing/2014/main" id="{EFC68A60-8D02-41F9-BD40-7A2D184B40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6643" name="Rectangle 3">
            <a:extLst>
              <a:ext uri="{FF2B5EF4-FFF2-40B4-BE49-F238E27FC236}">
                <a16:creationId xmlns:a16="http://schemas.microsoft.com/office/drawing/2014/main" id="{D7112693-D2C5-4832-A2B4-21C841DC9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BC1F518-FF3B-4561-A6F8-210508BB44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39AB34-B401-4661-9978-040E0446D32D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551938" name="Rectangle 2">
            <a:extLst>
              <a:ext uri="{FF2B5EF4-FFF2-40B4-BE49-F238E27FC236}">
                <a16:creationId xmlns:a16="http://schemas.microsoft.com/office/drawing/2014/main" id="{C9D59AA2-48FB-4C5C-9359-D83B29EF5E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1939" name="Rectangle 3">
            <a:extLst>
              <a:ext uri="{FF2B5EF4-FFF2-40B4-BE49-F238E27FC236}">
                <a16:creationId xmlns:a16="http://schemas.microsoft.com/office/drawing/2014/main" id="{99A1524B-C959-4E0F-B94C-0011133B32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AC62F00-EF11-41DC-845F-2434B39CC5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D500E2-79CE-4C28-9025-F28910C70037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543746" name="Rectangle 2">
            <a:extLst>
              <a:ext uri="{FF2B5EF4-FFF2-40B4-BE49-F238E27FC236}">
                <a16:creationId xmlns:a16="http://schemas.microsoft.com/office/drawing/2014/main" id="{7955AAFB-1C11-4BA3-AF02-A74A9D299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3747" name="Rectangle 3">
            <a:extLst>
              <a:ext uri="{FF2B5EF4-FFF2-40B4-BE49-F238E27FC236}">
                <a16:creationId xmlns:a16="http://schemas.microsoft.com/office/drawing/2014/main" id="{34DC4631-06BB-4C23-A229-5433B0283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CEA903D-0DC7-4A37-AF16-54876EF478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602ECF-18F9-40FB-AA5E-112B2D9F83CB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506882" name="Rectangle 2">
            <a:extLst>
              <a:ext uri="{FF2B5EF4-FFF2-40B4-BE49-F238E27FC236}">
                <a16:creationId xmlns:a16="http://schemas.microsoft.com/office/drawing/2014/main" id="{612CCCE8-ADFF-41C5-9BBC-563663518B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6883" name="Rectangle 3">
            <a:extLst>
              <a:ext uri="{FF2B5EF4-FFF2-40B4-BE49-F238E27FC236}">
                <a16:creationId xmlns:a16="http://schemas.microsoft.com/office/drawing/2014/main" id="{AFA14850-7053-490D-BA73-CB4B2A7DD1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8334496-8925-4DD1-B4F1-A9FC74EEBB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FBEABF-034A-4928-93B8-B5149D285A51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504834" name="Rectangle 2">
            <a:extLst>
              <a:ext uri="{FF2B5EF4-FFF2-40B4-BE49-F238E27FC236}">
                <a16:creationId xmlns:a16="http://schemas.microsoft.com/office/drawing/2014/main" id="{7E00113E-56D3-4CAF-80BB-E564728F9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4835" name="Rectangle 3">
            <a:extLst>
              <a:ext uri="{FF2B5EF4-FFF2-40B4-BE49-F238E27FC236}">
                <a16:creationId xmlns:a16="http://schemas.microsoft.com/office/drawing/2014/main" id="{47AE5066-62D8-447D-ABB1-5E365E9D0C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8DE7804-05FC-4092-A382-E8FDB8F6E2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B2B83E-325C-4B62-BD73-B0B8F44F55C1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545794" name="Rectangle 2">
            <a:extLst>
              <a:ext uri="{FF2B5EF4-FFF2-40B4-BE49-F238E27FC236}">
                <a16:creationId xmlns:a16="http://schemas.microsoft.com/office/drawing/2014/main" id="{3BE9749A-BECE-4646-B2AA-0C0FC7A3EF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5795" name="Rectangle 3">
            <a:extLst>
              <a:ext uri="{FF2B5EF4-FFF2-40B4-BE49-F238E27FC236}">
                <a16:creationId xmlns:a16="http://schemas.microsoft.com/office/drawing/2014/main" id="{320F08AE-A821-4F7A-8F88-2F2408801D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6EF585B-B8EF-4F13-80D6-5E5A03276B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5EBFDE-615D-401F-A392-B66BF946FD1C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492546" name="Rectangle 2">
            <a:extLst>
              <a:ext uri="{FF2B5EF4-FFF2-40B4-BE49-F238E27FC236}">
                <a16:creationId xmlns:a16="http://schemas.microsoft.com/office/drawing/2014/main" id="{004E437C-5D5C-46C0-B8F9-DB96D2B8DB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2547" name="Rectangle 3">
            <a:extLst>
              <a:ext uri="{FF2B5EF4-FFF2-40B4-BE49-F238E27FC236}">
                <a16:creationId xmlns:a16="http://schemas.microsoft.com/office/drawing/2014/main" id="{8B6AEB72-0F68-4F6E-ABA6-92EB0A121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D68B6B4-CFFB-4330-A21C-3C2B9DDADC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188A48-4270-40D3-AECD-B5004DEDEF9A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508930" name="Rectangle 2">
            <a:extLst>
              <a:ext uri="{FF2B5EF4-FFF2-40B4-BE49-F238E27FC236}">
                <a16:creationId xmlns:a16="http://schemas.microsoft.com/office/drawing/2014/main" id="{451F5639-D947-42EF-BFCF-9F35B5D434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8931" name="Rectangle 3">
            <a:extLst>
              <a:ext uri="{FF2B5EF4-FFF2-40B4-BE49-F238E27FC236}">
                <a16:creationId xmlns:a16="http://schemas.microsoft.com/office/drawing/2014/main" id="{44A25BD6-66BC-4C34-AE79-74ACE05620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D68B6B4-CFFB-4330-A21C-3C2B9DDADC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188A48-4270-40D3-AECD-B5004DEDEF9A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508930" name="Rectangle 2">
            <a:extLst>
              <a:ext uri="{FF2B5EF4-FFF2-40B4-BE49-F238E27FC236}">
                <a16:creationId xmlns:a16="http://schemas.microsoft.com/office/drawing/2014/main" id="{451F5639-D947-42EF-BFCF-9F35B5D434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8931" name="Rectangle 3">
            <a:extLst>
              <a:ext uri="{FF2B5EF4-FFF2-40B4-BE49-F238E27FC236}">
                <a16:creationId xmlns:a16="http://schemas.microsoft.com/office/drawing/2014/main" id="{44A25BD6-66BC-4C34-AE79-74ACE05620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959384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E828CF2-B929-4DB2-BF46-8D27CCAC26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FBA545-554B-4326-B512-00CA09295E87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517122" name="Rectangle 2">
            <a:extLst>
              <a:ext uri="{FF2B5EF4-FFF2-40B4-BE49-F238E27FC236}">
                <a16:creationId xmlns:a16="http://schemas.microsoft.com/office/drawing/2014/main" id="{05BA9F6D-E8B3-4C73-B4E0-F59BEF5C49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7123" name="Rectangle 3">
            <a:extLst>
              <a:ext uri="{FF2B5EF4-FFF2-40B4-BE49-F238E27FC236}">
                <a16:creationId xmlns:a16="http://schemas.microsoft.com/office/drawing/2014/main" id="{2580D0A0-92B3-4FE2-B028-09CA99F34B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F5600FA-16D3-4C42-B3D2-5117E49FB2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A44A3A-B9F3-4CD7-943C-E9F20D09531A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547842" name="Rectangle 2">
            <a:extLst>
              <a:ext uri="{FF2B5EF4-FFF2-40B4-BE49-F238E27FC236}">
                <a16:creationId xmlns:a16="http://schemas.microsoft.com/office/drawing/2014/main" id="{4CF3AFA7-1076-4BBF-B9EF-6BD87D5CED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7843" name="Rectangle 3">
            <a:extLst>
              <a:ext uri="{FF2B5EF4-FFF2-40B4-BE49-F238E27FC236}">
                <a16:creationId xmlns:a16="http://schemas.microsoft.com/office/drawing/2014/main" id="{062D1166-726A-4B9D-908A-1BBC2DBBBC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E54870C-D803-436D-B1F7-DAB33891D1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ABD373-B87C-4354-9CF9-DD11DEEB8E42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510978" name="Rectangle 2">
            <a:extLst>
              <a:ext uri="{FF2B5EF4-FFF2-40B4-BE49-F238E27FC236}">
                <a16:creationId xmlns:a16="http://schemas.microsoft.com/office/drawing/2014/main" id="{CAA26EF6-4C77-43A6-907E-4BC8CE17E1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0979" name="Rectangle 3">
            <a:extLst>
              <a:ext uri="{FF2B5EF4-FFF2-40B4-BE49-F238E27FC236}">
                <a16:creationId xmlns:a16="http://schemas.microsoft.com/office/drawing/2014/main" id="{58EB8C29-5175-4A27-BD18-EAA2B9D478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80FD4F6-D791-42E3-997B-84F097B74D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4415D3-AC97-4F54-B68F-9AFE28C1C2FE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513026" name="Rectangle 2">
            <a:extLst>
              <a:ext uri="{FF2B5EF4-FFF2-40B4-BE49-F238E27FC236}">
                <a16:creationId xmlns:a16="http://schemas.microsoft.com/office/drawing/2014/main" id="{4D8801CF-4820-4629-9DA5-FCA04478C0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027" name="Rectangle 3">
            <a:extLst>
              <a:ext uri="{FF2B5EF4-FFF2-40B4-BE49-F238E27FC236}">
                <a16:creationId xmlns:a16="http://schemas.microsoft.com/office/drawing/2014/main" id="{5C0712CE-A894-4045-A789-8BC02BA8F0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AC2EEDD-6AF7-4156-B37A-242F74E2FE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5422B0-0ECE-4712-9016-F7AEA0246DAD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549890" name="Rectangle 2">
            <a:extLst>
              <a:ext uri="{FF2B5EF4-FFF2-40B4-BE49-F238E27FC236}">
                <a16:creationId xmlns:a16="http://schemas.microsoft.com/office/drawing/2014/main" id="{8C20A063-7174-49D8-8380-217BE9818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9891" name="Rectangle 3">
            <a:extLst>
              <a:ext uri="{FF2B5EF4-FFF2-40B4-BE49-F238E27FC236}">
                <a16:creationId xmlns:a16="http://schemas.microsoft.com/office/drawing/2014/main" id="{1D6BE9E2-6205-4A4D-AE76-867F9F528F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2A222F6-FC1B-4621-AC2D-8DBA95B330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EFE4AB-AAD3-4DCA-8C9F-BD8E6F129ED7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564226" name="Rectangle 2">
            <a:extLst>
              <a:ext uri="{FF2B5EF4-FFF2-40B4-BE49-F238E27FC236}">
                <a16:creationId xmlns:a16="http://schemas.microsoft.com/office/drawing/2014/main" id="{F9ECF88D-E6EA-4E98-8D25-7FF2197915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4227" name="Rectangle 3">
            <a:extLst>
              <a:ext uri="{FF2B5EF4-FFF2-40B4-BE49-F238E27FC236}">
                <a16:creationId xmlns:a16="http://schemas.microsoft.com/office/drawing/2014/main" id="{EB179C76-E9B3-45CD-B10B-D8A493C7C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A86D7EE-BAEA-4587-8481-D89505D59E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507F4E-C295-482A-B3B7-615D224DB142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566274" name="Rectangle 2">
            <a:extLst>
              <a:ext uri="{FF2B5EF4-FFF2-40B4-BE49-F238E27FC236}">
                <a16:creationId xmlns:a16="http://schemas.microsoft.com/office/drawing/2014/main" id="{046B37D2-4741-4194-AD62-CDE0471E48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6275" name="Rectangle 3">
            <a:extLst>
              <a:ext uri="{FF2B5EF4-FFF2-40B4-BE49-F238E27FC236}">
                <a16:creationId xmlns:a16="http://schemas.microsoft.com/office/drawing/2014/main" id="{BD236748-CEA6-4728-A82A-20CED697DD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80FFB32-BB9D-4E3F-8821-31641DEDB2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EC6660-C177-4FF5-9FB8-C96D1DF1652C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515074" name="Rectangle 2">
            <a:extLst>
              <a:ext uri="{FF2B5EF4-FFF2-40B4-BE49-F238E27FC236}">
                <a16:creationId xmlns:a16="http://schemas.microsoft.com/office/drawing/2014/main" id="{5C5973DB-43E7-4190-AD30-EB0EB9D374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3">
            <a:extLst>
              <a:ext uri="{FF2B5EF4-FFF2-40B4-BE49-F238E27FC236}">
                <a16:creationId xmlns:a16="http://schemas.microsoft.com/office/drawing/2014/main" id="{D2F6D68F-A247-4509-929E-CADDB78841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53A2CBD-C65A-4808-950F-33FFF4A5A3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E73B18-57B1-4E17-A8B4-B906E81BF4D8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523266" name="Rectangle 2">
            <a:extLst>
              <a:ext uri="{FF2B5EF4-FFF2-40B4-BE49-F238E27FC236}">
                <a16:creationId xmlns:a16="http://schemas.microsoft.com/office/drawing/2014/main" id="{23AAA6EC-93E6-4924-A33E-756E459802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3267" name="Rectangle 3">
            <a:extLst>
              <a:ext uri="{FF2B5EF4-FFF2-40B4-BE49-F238E27FC236}">
                <a16:creationId xmlns:a16="http://schemas.microsoft.com/office/drawing/2014/main" id="{F710C1EF-8536-4263-B526-9605E06CB6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E535F3F-2728-450F-BCB2-1FCBB6B19E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AEB440-D44B-4677-8824-D19D0B025CE7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568322" name="Rectangle 2">
            <a:extLst>
              <a:ext uri="{FF2B5EF4-FFF2-40B4-BE49-F238E27FC236}">
                <a16:creationId xmlns:a16="http://schemas.microsoft.com/office/drawing/2014/main" id="{A793ACAF-8DD7-42DB-947A-42A93471AA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8323" name="Rectangle 3">
            <a:extLst>
              <a:ext uri="{FF2B5EF4-FFF2-40B4-BE49-F238E27FC236}">
                <a16:creationId xmlns:a16="http://schemas.microsoft.com/office/drawing/2014/main" id="{D4753748-4410-4106-B4A3-6ECA4AE56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E535F3F-2728-450F-BCB2-1FCBB6B19E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AEB440-D44B-4677-8824-D19D0B025CE7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568322" name="Rectangle 2">
            <a:extLst>
              <a:ext uri="{FF2B5EF4-FFF2-40B4-BE49-F238E27FC236}">
                <a16:creationId xmlns:a16="http://schemas.microsoft.com/office/drawing/2014/main" id="{A793ACAF-8DD7-42DB-947A-42A93471AA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8323" name="Rectangle 3">
            <a:extLst>
              <a:ext uri="{FF2B5EF4-FFF2-40B4-BE49-F238E27FC236}">
                <a16:creationId xmlns:a16="http://schemas.microsoft.com/office/drawing/2014/main" id="{D4753748-4410-4106-B4A3-6ECA4AE56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18551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E535F3F-2728-450F-BCB2-1FCBB6B19E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AEB440-D44B-4677-8824-D19D0B025CE7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568322" name="Rectangle 2">
            <a:extLst>
              <a:ext uri="{FF2B5EF4-FFF2-40B4-BE49-F238E27FC236}">
                <a16:creationId xmlns:a16="http://schemas.microsoft.com/office/drawing/2014/main" id="{A793ACAF-8DD7-42DB-947A-42A93471AA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8323" name="Rectangle 3">
            <a:extLst>
              <a:ext uri="{FF2B5EF4-FFF2-40B4-BE49-F238E27FC236}">
                <a16:creationId xmlns:a16="http://schemas.microsoft.com/office/drawing/2014/main" id="{D4753748-4410-4106-B4A3-6ECA4AE56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68705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E535F3F-2728-450F-BCB2-1FCBB6B19E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AEB440-D44B-4677-8824-D19D0B025CE7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568322" name="Rectangle 2">
            <a:extLst>
              <a:ext uri="{FF2B5EF4-FFF2-40B4-BE49-F238E27FC236}">
                <a16:creationId xmlns:a16="http://schemas.microsoft.com/office/drawing/2014/main" id="{A793ACAF-8DD7-42DB-947A-42A93471AA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8323" name="Rectangle 3">
            <a:extLst>
              <a:ext uri="{FF2B5EF4-FFF2-40B4-BE49-F238E27FC236}">
                <a16:creationId xmlns:a16="http://schemas.microsoft.com/office/drawing/2014/main" id="{D4753748-4410-4106-B4A3-6ECA4AE56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44235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E535F3F-2728-450F-BCB2-1FCBB6B19E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AEB440-D44B-4677-8824-D19D0B025CE7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568322" name="Rectangle 2">
            <a:extLst>
              <a:ext uri="{FF2B5EF4-FFF2-40B4-BE49-F238E27FC236}">
                <a16:creationId xmlns:a16="http://schemas.microsoft.com/office/drawing/2014/main" id="{A793ACAF-8DD7-42DB-947A-42A93471AA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8323" name="Rectangle 3">
            <a:extLst>
              <a:ext uri="{FF2B5EF4-FFF2-40B4-BE49-F238E27FC236}">
                <a16:creationId xmlns:a16="http://schemas.microsoft.com/office/drawing/2014/main" id="{D4753748-4410-4106-B4A3-6ECA4AE56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3081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5EC2DBF-3F8F-465E-A8A5-CF73F0B636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51C193-7A17-4B3D-880E-4C24B2EF2947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525314" name="Rectangle 2">
            <a:extLst>
              <a:ext uri="{FF2B5EF4-FFF2-40B4-BE49-F238E27FC236}">
                <a16:creationId xmlns:a16="http://schemas.microsoft.com/office/drawing/2014/main" id="{D618024C-15B0-4075-BC5C-25B7B70856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5315" name="Rectangle 3">
            <a:extLst>
              <a:ext uri="{FF2B5EF4-FFF2-40B4-BE49-F238E27FC236}">
                <a16:creationId xmlns:a16="http://schemas.microsoft.com/office/drawing/2014/main" id="{E2120292-2800-4438-B0A4-4ED26D0B8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32A7827-8920-47F3-B5D3-E7B834C78D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39679E-6091-4368-BEE7-711FA21F145E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529410" name="Rectangle 2">
            <a:extLst>
              <a:ext uri="{FF2B5EF4-FFF2-40B4-BE49-F238E27FC236}">
                <a16:creationId xmlns:a16="http://schemas.microsoft.com/office/drawing/2014/main" id="{1222EDF5-55E8-4311-B709-32224297C5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9411" name="Rectangle 3">
            <a:extLst>
              <a:ext uri="{FF2B5EF4-FFF2-40B4-BE49-F238E27FC236}">
                <a16:creationId xmlns:a16="http://schemas.microsoft.com/office/drawing/2014/main" id="{978832B1-305F-4DA8-91A8-0F9DA09EB6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31114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8C09D44-82E9-4006-9E08-6E5E59A6D5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6F6D0C-9AA2-423A-A6F1-DBACA49349CC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535554" name="Rectangle 2">
            <a:extLst>
              <a:ext uri="{FF2B5EF4-FFF2-40B4-BE49-F238E27FC236}">
                <a16:creationId xmlns:a16="http://schemas.microsoft.com/office/drawing/2014/main" id="{E4CDD485-24A7-4C52-846E-E4D4067D7A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5555" name="Rectangle 3">
            <a:extLst>
              <a:ext uri="{FF2B5EF4-FFF2-40B4-BE49-F238E27FC236}">
                <a16:creationId xmlns:a16="http://schemas.microsoft.com/office/drawing/2014/main" id="{E474E816-61F8-4D74-AE80-1C061FB11C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78097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C09ED46-384A-4C3F-BF0E-CF4A3C7C90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7277D-F79D-41CE-825F-8797CF89F1ED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470018" name="Rectangle 2">
            <a:extLst>
              <a:ext uri="{FF2B5EF4-FFF2-40B4-BE49-F238E27FC236}">
                <a16:creationId xmlns:a16="http://schemas.microsoft.com/office/drawing/2014/main" id="{BC43E86B-78FD-4253-87B7-CE00CC6979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0019" name="Rectangle 3">
            <a:extLst>
              <a:ext uri="{FF2B5EF4-FFF2-40B4-BE49-F238E27FC236}">
                <a16:creationId xmlns:a16="http://schemas.microsoft.com/office/drawing/2014/main" id="{D5D21961-5CD2-40D4-B747-8FAAA3C6F2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2D4B72-7215-49D2-992D-6D1B8FB4D6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191389-355A-4970-A195-4B4A269313F5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494594" name="Rectangle 2">
            <a:extLst>
              <a:ext uri="{FF2B5EF4-FFF2-40B4-BE49-F238E27FC236}">
                <a16:creationId xmlns:a16="http://schemas.microsoft.com/office/drawing/2014/main" id="{A1CAB4B8-CF29-4FF8-BB36-FCA0F821BD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4595" name="Rectangle 3">
            <a:extLst>
              <a:ext uri="{FF2B5EF4-FFF2-40B4-BE49-F238E27FC236}">
                <a16:creationId xmlns:a16="http://schemas.microsoft.com/office/drawing/2014/main" id="{EA12AA16-C33B-4A7F-A181-3BD541F6CE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2FB9C90-BD69-4C0D-A69B-DC3C3FC772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8E96EE-6402-456F-A76B-A3A4EDFC3F27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533506" name="Rectangle 2">
            <a:extLst>
              <a:ext uri="{FF2B5EF4-FFF2-40B4-BE49-F238E27FC236}">
                <a16:creationId xmlns:a16="http://schemas.microsoft.com/office/drawing/2014/main" id="{7ACDC3D8-5160-4A6E-9DED-05C7EB2826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507" name="Rectangle 3">
            <a:extLst>
              <a:ext uri="{FF2B5EF4-FFF2-40B4-BE49-F238E27FC236}">
                <a16:creationId xmlns:a16="http://schemas.microsoft.com/office/drawing/2014/main" id="{50716E2E-8D1C-4826-B509-C59406531B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D9DF5-3369-4C40-B377-AD76FFB72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4641CD-93A2-4E02-85B7-1F5887138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595A73-5924-498A-B0DC-380CD8910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32104D-A6CE-4060-8104-1A8219CF8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DA8602-1E31-4B77-A9D0-A5EA3A7D1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ECFC4-F463-4854-B619-7C66502C06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4623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A1453-2CB1-49EA-A00D-23B280CA2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FD23C5-A982-4A60-8691-DD0DC5D4D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B86670-0B9B-4450-A700-D1BE40486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C34F57-2217-4594-B951-D533870B0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532BF3-812E-4A5B-8CBF-DABDBEC7B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75E39-05C5-47B3-AB5E-81986B55F0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450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23D6F05-DCAB-4252-B241-E8E31C2DAF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3CE0FE-72EA-41C9-B990-514478AFB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CCA61B-DA63-43BE-AF4A-FF7D3B75F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C31F75-4F5D-4A28-AD26-6750CFD32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138F7-17E0-4910-B462-750705EEE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67AC-84BC-4D01-9869-12B13A3A27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474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A5371-0D4F-4956-8C6E-8F6F37DB8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2DC622-AC74-4A53-8147-A10D0E089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EB1414-7CE3-45E7-B31A-7BF22A8B0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17AA93-6B10-4242-A544-665A735C4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F5379-0A18-4E5A-916B-AFC19739D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C64F7-268E-46C0-B93F-CE85A7690D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089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2D8E0-A6B0-412E-B691-86D27021B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EB2CC3-26D5-4B12-8E32-BA73D4922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7B78BB-EC99-4D27-A5A1-EE9AF5828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C64CBA-B72D-4219-9833-4130A9CE4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8A4C72-FF45-4BEA-A3AE-8E50A8182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7CE0B-FF6C-4BA4-8BAD-BFA533FC8F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5691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B36530-79A0-495B-929A-45C87B17E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A9961A-3094-43E0-962D-1CB4E3B7F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C10D3A-9853-4715-9C09-5F8F451055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E2CE4E-78C7-49E8-BFA3-8D303B998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5FC1B1-A911-426D-AB8E-D596FB213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C8BC9B-CAA7-4C93-ACAA-6F1F97849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DEB4D-060D-415E-8105-0CAEC7EA6E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8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D8F266-A9CA-4558-A234-A9832B00B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27846D-4A31-46CC-89B6-5915B4142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BAABD5-95D8-458B-B1D3-DB530B0B6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85D83A-EDD7-4D9C-8178-DC6FB9143E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41F85CF-733E-40C2-B922-FEDC953C14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B8F47A5-0E35-4472-9350-62822E4F4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F628DE-D778-4D48-A08E-C818F6797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386B669-7015-4955-A88E-EE82D77E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30312-B9B7-4B6C-8E8F-B414C70919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9399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80D8BC-D19C-4143-ACAE-A4072DD50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4C78F6-02D1-4675-94BE-5344C9184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B145604-BC57-4199-A6C8-2B0A5E35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187386-D16C-43ED-94A6-7A98AF85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45785-D1C4-4875-92AC-D10D320415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971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93D220-6E13-4251-B134-57A833977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ED1F981-0406-495F-AE5F-9AE714AC3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D88332-BEE7-44C1-984E-AD01B5942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22EBA-DD39-4BCB-959A-282EA8BB7A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97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41653-2BB8-471B-95A1-5656388D7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0BAF0D-2EAA-4CBC-A5EF-797E0259C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1C1E42-EA4B-4456-9486-5F7EE2597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B70FDA-DE83-4289-9F99-7D368C22C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BC34C6-8726-410D-BB53-AF153EDF8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1D64F6-B2E0-4AEC-8077-C208027F2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6AC85-F2F8-433B-B916-CCA860A5B9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2060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BA06A-778D-4423-8B9A-159FD1DCF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A657A3-C838-4816-9647-BA5A8CFCEE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BAC5FC-097A-494A-B28B-4D57D56F3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0F9007-BE73-4838-A087-D00BBA577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EC1A05-9D99-4895-9E30-23BB06EEC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2E8302-FFF0-4ADD-A34E-DE0B0A2F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0ABF2-5928-433A-813C-5490B0C51D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190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7CC6573-61B4-41A4-88C8-F2919ACC80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F757B44-7859-49ED-9FA6-CB99FADC13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FD4BBE1-4625-4038-8972-32BC553DFD5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FB4DA4C-5532-4106-8F92-083A633C99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4BF4198-57F5-4C0A-BDF3-3C7170457C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3E9C44-3961-4316-9934-2C85FDDA337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5.png"/><Relationship Id="rId4" Type="http://schemas.openxmlformats.org/officeDocument/2006/relationships/image" Target="../media/image7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png"/><Relationship Id="rId5" Type="http://schemas.openxmlformats.org/officeDocument/2006/relationships/image" Target="../media/image33.wmf"/><Relationship Id="rId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png"/><Relationship Id="rId5" Type="http://schemas.openxmlformats.org/officeDocument/2006/relationships/image" Target="../media/image35.wmf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2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11" Type="http://schemas.openxmlformats.org/officeDocument/2006/relationships/image" Target="../media/image5.png"/><Relationship Id="rId5" Type="http://schemas.openxmlformats.org/officeDocument/2006/relationships/image" Target="../media/image51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5.png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9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10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image" Target="../media/image10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7A7EF174-C8DE-401B-B230-5F2CF4B9F0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altLang="ru-RU" sz="3600" dirty="0">
                <a:solidFill>
                  <a:srgbClr val="FF3300"/>
                </a:solidFill>
              </a:rPr>
              <a:t>76*. </a:t>
            </a:r>
            <a:r>
              <a:rPr lang="ru-RU" altLang="ru-RU" sz="3600" dirty="0">
                <a:solidFill>
                  <a:srgbClr val="FF3300"/>
                </a:solidFill>
              </a:rPr>
              <a:t>Полярные координаты</a:t>
            </a:r>
          </a:p>
        </p:txBody>
      </p:sp>
      <p:sp>
        <p:nvSpPr>
          <p:cNvPr id="92176" name="Text Box 16">
            <a:extLst>
              <a:ext uri="{FF2B5EF4-FFF2-40B4-BE49-F238E27FC236}">
                <a16:creationId xmlns:a16="http://schemas.microsoft.com/office/drawing/2014/main" id="{17309BA5-203D-4556-A5FC-6D6C79AC2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Пусть на плоскости задана координатная прямая с выделенной точкой </a:t>
            </a:r>
            <a:r>
              <a:rPr lang="ru-RU" altLang="ru-RU" i="1" dirty="0">
                <a:cs typeface="Times New Roman" panose="02020603050405020304" pitchFamily="18" charset="0"/>
              </a:rPr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 и единичным отрезком </a:t>
            </a:r>
            <a:r>
              <a:rPr lang="ru-RU" altLang="ru-RU" i="1" dirty="0">
                <a:cs typeface="Times New Roman" panose="02020603050405020304" pitchFamily="18" charset="0"/>
              </a:rPr>
              <a:t>ОЕ</a:t>
            </a:r>
            <a:r>
              <a:rPr lang="ru-RU" altLang="ru-RU" dirty="0">
                <a:cs typeface="Times New Roman" panose="02020603050405020304" pitchFamily="18" charset="0"/>
              </a:rPr>
              <a:t>. Эта прямая в данном случае будет называться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полярной осью</a:t>
            </a:r>
            <a:r>
              <a:rPr lang="ru-RU" altLang="ru-RU" dirty="0">
                <a:cs typeface="Times New Roman" panose="02020603050405020304" pitchFamily="18" charset="0"/>
              </a:rPr>
              <a:t>. Точка </a:t>
            </a:r>
            <a:r>
              <a:rPr lang="en-US" altLang="ru-RU" i="1" dirty="0">
                <a:cs typeface="Times New Roman" panose="02020603050405020304" pitchFamily="18" charset="0"/>
              </a:rPr>
              <a:t>O </a:t>
            </a:r>
            <a:r>
              <a:rPr lang="ru-RU" altLang="ru-RU" dirty="0">
                <a:cs typeface="Times New Roman" panose="02020603050405020304" pitchFamily="18" charset="0"/>
              </a:rPr>
              <a:t>называется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полюсом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b="1" i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59" name="Text Box 99">
                <a:extLst>
                  <a:ext uri="{FF2B5EF4-FFF2-40B4-BE49-F238E27FC236}">
                    <a16:creationId xmlns:a16="http://schemas.microsoft.com/office/drawing/2014/main" id="{CE7493B4-F4DA-454E-8BE0-6AE9D18CB1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2060848"/>
                <a:ext cx="9067800" cy="2018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	Полярными координатами</a:t>
                </a:r>
                <a:r>
                  <a:rPr lang="ru-RU" altLang="ru-RU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точки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А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на плоскости с заданной полярной осью называется пара (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r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</a:t>
                </a:r>
                <a:r>
                  <a:rPr lang="ru-RU" altLang="ru-RU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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), где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r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- расстояние от точки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А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до точки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О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</a:t>
                </a:r>
                <a:r>
                  <a:rPr lang="ru-RU" altLang="ru-RU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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- угол между полярной осью и вектором</a:t>
                </a:r>
                <a:r>
                  <a:rPr lang="ru-RU" altLang="ru-RU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R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ru-RU" altLang="ru-RU" dirty="0"/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отсчитываемый в направлении против часовой стрелки, если </a:t>
                </a:r>
                <a:r>
                  <a:rPr lang="ru-RU" altLang="ru-RU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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&gt; 0 и по часовой стрелке, если </a:t>
                </a:r>
                <a:r>
                  <a:rPr lang="ru-RU" altLang="ru-RU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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&lt; 0.</a:t>
                </a:r>
              </a:p>
            </p:txBody>
          </p:sp>
        </mc:Choice>
        <mc:Fallback xmlns="">
          <p:sp>
            <p:nvSpPr>
              <p:cNvPr id="92259" name="Text Box 99">
                <a:extLst>
                  <a:ext uri="{FF2B5EF4-FFF2-40B4-BE49-F238E27FC236}">
                    <a16:creationId xmlns:a16="http://schemas.microsoft.com/office/drawing/2014/main" id="{CE7493B4-F4DA-454E-8BE0-6AE9D18CB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2060848"/>
                <a:ext cx="9067800" cy="2018053"/>
              </a:xfrm>
              <a:prstGeom prst="rect">
                <a:avLst/>
              </a:prstGeom>
              <a:blipFill>
                <a:blip r:embed="rId3"/>
                <a:stretch>
                  <a:fillRect l="-1076" t="-2417" r="-1009" b="-45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63" name="Text Box 103">
            <a:extLst>
              <a:ext uri="{FF2B5EF4-FFF2-40B4-BE49-F238E27FC236}">
                <a16:creationId xmlns:a16="http://schemas.microsoft.com/office/drawing/2014/main" id="{CDD3375B-0AAD-4695-89F2-48F6FA726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042048"/>
            <a:ext cx="55626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При этом первая координата </a:t>
            </a:r>
            <a:r>
              <a:rPr lang="en-US" altLang="ru-RU" i="1" dirty="0">
                <a:cs typeface="Times New Roman" panose="02020603050405020304" pitchFamily="18" charset="0"/>
              </a:rPr>
              <a:t>r</a:t>
            </a:r>
            <a:r>
              <a:rPr lang="ru-RU" altLang="ru-RU" dirty="0">
                <a:cs typeface="Times New Roman" panose="02020603050405020304" pitchFamily="18" charset="0"/>
              </a:rPr>
              <a:t> называется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полярным радиусом</a:t>
            </a:r>
            <a:r>
              <a:rPr lang="ru-RU" altLang="ru-RU" dirty="0">
                <a:cs typeface="Times New Roman" panose="02020603050405020304" pitchFamily="18" charset="0"/>
              </a:rPr>
              <a:t>, а вторая </a:t>
            </a:r>
            <a:r>
              <a:rPr lang="ru-RU" altLang="ru-RU" dirty="0"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ru-RU" altLang="ru-RU" dirty="0">
                <a:cs typeface="Times New Roman" panose="02020603050405020304" pitchFamily="18" charset="0"/>
              </a:rPr>
              <a:t> -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полярным углом</a:t>
            </a:r>
            <a:r>
              <a:rPr lang="ru-RU" altLang="ru-RU" dirty="0">
                <a:cs typeface="Times New Roman" panose="02020603050405020304" pitchFamily="18" charset="0"/>
              </a:rPr>
              <a:t>. Полярный угол  можно задавать в градусах или радианах.</a:t>
            </a:r>
          </a:p>
        </p:txBody>
      </p:sp>
      <p:pic>
        <p:nvPicPr>
          <p:cNvPr id="92264" name="Picture 104">
            <a:extLst>
              <a:ext uri="{FF2B5EF4-FFF2-40B4-BE49-F238E27FC236}">
                <a16:creationId xmlns:a16="http://schemas.microsoft.com/office/drawing/2014/main" id="{83C3629D-161E-4360-B272-9B049D90E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94448"/>
            <a:ext cx="3484563" cy="23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>
            <a:extLst>
              <a:ext uri="{FF2B5EF4-FFF2-40B4-BE49-F238E27FC236}">
                <a16:creationId xmlns:a16="http://schemas.microsoft.com/office/drawing/2014/main" id="{BCF944BF-40D3-4670-AD4B-D571895760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534531" name="Text Box 3">
            <a:extLst>
              <a:ext uri="{FF2B5EF4-FFF2-40B4-BE49-F238E27FC236}">
                <a16:creationId xmlns:a16="http://schemas.microsoft.com/office/drawing/2014/main" id="{13EC6366-E8FA-4CD2-8F0F-0638288DE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Нарисуйте спираль Архимеда, заданную уравнением </a:t>
            </a:r>
            <a:r>
              <a:rPr lang="en-US" altLang="ru-RU" sz="3200" i="1">
                <a:cs typeface="Times New Roman" panose="02020603050405020304" pitchFamily="18" charset="0"/>
              </a:rPr>
              <a:t>r</a:t>
            </a:r>
            <a:r>
              <a:rPr lang="ru-RU" altLang="ru-RU" sz="3200">
                <a:cs typeface="Times New Roman" panose="02020603050405020304" pitchFamily="18" charset="0"/>
              </a:rPr>
              <a:t> = </a:t>
            </a:r>
            <a:r>
              <a:rPr lang="en-US" altLang="ru-RU" sz="3200" i="1">
                <a:cs typeface="Times New Roman" panose="02020603050405020304" pitchFamily="18" charset="0"/>
              </a:rPr>
              <a:t>a</a:t>
            </a:r>
            <a:r>
              <a:rPr lang="ru-RU" altLang="ru-RU" sz="3200"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altLang="ru-RU" sz="3200">
                <a:cs typeface="Times New Roman" panose="02020603050405020304" pitchFamily="18" charset="0"/>
              </a:rPr>
              <a:t>, </a:t>
            </a:r>
            <a:r>
              <a:rPr lang="en-US" altLang="ru-RU" sz="3200" i="1">
                <a:cs typeface="Times New Roman" panose="02020603050405020304" pitchFamily="18" charset="0"/>
              </a:rPr>
              <a:t>a </a:t>
            </a:r>
            <a:r>
              <a:rPr lang="en-US" altLang="ru-RU" sz="3200"/>
              <a:t>&lt; 0.</a:t>
            </a:r>
            <a:endParaRPr lang="ru-RU" altLang="ru-RU" sz="3200"/>
          </a:p>
        </p:txBody>
      </p:sp>
      <p:grpSp>
        <p:nvGrpSpPr>
          <p:cNvPr id="534532" name="Group 4">
            <a:extLst>
              <a:ext uri="{FF2B5EF4-FFF2-40B4-BE49-F238E27FC236}">
                <a16:creationId xmlns:a16="http://schemas.microsoft.com/office/drawing/2014/main" id="{19E20DE6-DC13-4773-8099-50BAAB472532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828800"/>
            <a:ext cx="6291263" cy="3763963"/>
            <a:chOff x="144" y="1152"/>
            <a:chExt cx="3963" cy="2371"/>
          </a:xfrm>
        </p:grpSpPr>
        <p:sp>
          <p:nvSpPr>
            <p:cNvPr id="534533" name="Text Box 5">
              <a:extLst>
                <a:ext uri="{FF2B5EF4-FFF2-40B4-BE49-F238E27FC236}">
                  <a16:creationId xmlns:a16="http://schemas.microsoft.com/office/drawing/2014/main" id="{4D225676-C288-42C3-8C28-FA8AA61834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968"/>
              <a:ext cx="21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534534" name="Picture 6">
              <a:extLst>
                <a:ext uri="{FF2B5EF4-FFF2-40B4-BE49-F238E27FC236}">
                  <a16:creationId xmlns:a16="http://schemas.microsoft.com/office/drawing/2014/main" id="{8A47268E-E057-482A-B87D-B4A1FEA654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152"/>
              <a:ext cx="2571" cy="2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>
            <a:extLst>
              <a:ext uri="{FF2B5EF4-FFF2-40B4-BE49-F238E27FC236}">
                <a16:creationId xmlns:a16="http://schemas.microsoft.com/office/drawing/2014/main" id="{BCF944BF-40D3-4670-AD4B-D571895760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534531" name="Text Box 3">
            <a:extLst>
              <a:ext uri="{FF2B5EF4-FFF2-40B4-BE49-F238E27FC236}">
                <a16:creationId xmlns:a16="http://schemas.microsoft.com/office/drawing/2014/main" id="{13EC6366-E8FA-4CD2-8F0F-0638288DE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686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Напишите параметрические уравнения, которыми задаётся спираль Архимеда </a:t>
            </a:r>
            <a:r>
              <a:rPr lang="en-US" altLang="ru-RU" sz="3200" i="1" dirty="0">
                <a:cs typeface="Times New Roman" panose="02020603050405020304" pitchFamily="18" charset="0"/>
              </a:rPr>
              <a:t>r</a:t>
            </a:r>
            <a:r>
              <a:rPr lang="ru-RU" altLang="ru-RU" sz="3200" dirty="0">
                <a:cs typeface="Times New Roman" panose="02020603050405020304" pitchFamily="18" charset="0"/>
              </a:rPr>
              <a:t> = </a:t>
            </a:r>
            <a:r>
              <a:rPr lang="ru-RU" altLang="ru-RU" sz="3200" dirty="0"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altLang="ru-RU" sz="3200" dirty="0"/>
              <a:t>.</a:t>
            </a:r>
            <a:endParaRPr lang="ru-RU" alt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4533" name="Text Box 5">
                <a:extLst>
                  <a:ext uri="{FF2B5EF4-FFF2-40B4-BE49-F238E27FC236}">
                    <a16:creationId xmlns:a16="http://schemas.microsoft.com/office/drawing/2014/main" id="{4D225676-C288-42C3-8C28-FA8AA61834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5800" y="3717032"/>
                <a:ext cx="4775448" cy="11908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3300"/>
                    </a:solidFill>
                  </a:rPr>
                  <a:t>Ответ: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altLang="ru-RU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altLang="ru-RU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ru-RU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ru-RU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ru-RU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ru-RU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func>
                              <m:funcPr>
                                <m:ctrlPr>
                                  <a:rPr lang="en-US" altLang="ru-RU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ru-RU" sz="32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altLang="ru-RU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func>
                            <m:r>
                              <a:rPr lang="en-US" altLang="ru-RU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en-US" altLang="ru-RU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ru-RU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ru-RU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ru-RU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func>
                              <m:funcPr>
                                <m:ctrlPr>
                                  <a:rPr lang="en-US" altLang="ru-RU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ru-RU" sz="32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altLang="ru-RU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func>
                            <m:r>
                              <a:rPr lang="en-US" altLang="ru-RU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ru-RU" altLang="ru-RU" sz="3200" dirty="0">
                  <a:solidFill>
                    <a:schemeClr val="accent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4533" name="Text Box 5">
                <a:extLst>
                  <a:ext uri="{FF2B5EF4-FFF2-40B4-BE49-F238E27FC236}">
                    <a16:creationId xmlns:a16="http://schemas.microsoft.com/office/drawing/2014/main" id="{4D225676-C288-42C3-8C28-FA8AA6183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3717032"/>
                <a:ext cx="4775448" cy="1190839"/>
              </a:xfrm>
              <a:prstGeom prst="rect">
                <a:avLst/>
              </a:prstGeom>
              <a:blipFill>
                <a:blip r:embed="rId3"/>
                <a:stretch>
                  <a:fillRect l="-33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38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34531" name="Text Box 3">
                <a:extLst>
                  <a:ext uri="{FF2B5EF4-FFF2-40B4-BE49-F238E27FC236}">
                    <a16:creationId xmlns:a16="http://schemas.microsoft.com/office/drawing/2014/main" id="{13EC6366-E8FA-4CD2-8F0F-0638288DE7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62" y="2704"/>
                <a:ext cx="9135938" cy="29546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sz="3200" dirty="0">
                    <a:cs typeface="Times New Roman" panose="02020603050405020304" pitchFamily="18" charset="0"/>
                  </a:rPr>
                  <a:t>	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Для получения кривой, заданной уравнением в полярных координатах </a:t>
                </a:r>
                <a14:m>
                  <m:oMath xmlns:m="http://schemas.openxmlformats.org/officeDocument/2006/math">
                    <m:r>
                      <a:rPr lang="en-US" altLang="ru-RU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altLang="ru-RU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ru-RU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d>
                      <m:dPr>
                        <m:ctrlPr>
                          <a:rPr lang="en-US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ru-RU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</m:d>
                    <m:r>
                      <a:rPr lang="en-US" alt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ru-RU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ru-RU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altLang="ru-RU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altLang="ru-RU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ru-RU" sz="2800" dirty="0"/>
                  <a:t>b, </a:t>
                </a:r>
                <a:r>
                  <a:rPr lang="ru-RU" altLang="ru-RU" sz="2800" dirty="0"/>
                  <a:t>в программе </a:t>
                </a:r>
                <a:r>
                  <a:rPr lang="en-US" altLang="ru-RU" sz="2800" dirty="0"/>
                  <a:t>GeoGebra </a:t>
                </a:r>
                <a:r>
                  <a:rPr lang="ru-RU" altLang="ru-RU" sz="2800" dirty="0"/>
                  <a:t>в строке «Ввод» нужно набрать:</a:t>
                </a:r>
                <a:r>
                  <a:rPr lang="en-US" altLang="ru-RU" sz="2800" dirty="0"/>
                  <a:t> </a:t>
                </a:r>
                <a:r>
                  <a:rPr lang="ru-RU" altLang="ru-RU" sz="2800" dirty="0"/>
                  <a:t>Кривая(</a:t>
                </a:r>
                <a:r>
                  <a:rPr lang="en-US" altLang="ru-RU" sz="2800" dirty="0"/>
                  <a:t>(r(t);t),</a:t>
                </a:r>
                <a:r>
                  <a:rPr lang="en-US" altLang="ru-RU" sz="2800" dirty="0" err="1"/>
                  <a:t>t,a,b</a:t>
                </a:r>
                <a:r>
                  <a:rPr lang="en-US" altLang="ru-RU" sz="2800" dirty="0"/>
                  <a:t>)</a:t>
                </a:r>
                <a:r>
                  <a:rPr lang="ru-RU" altLang="ru-RU" sz="2800" dirty="0"/>
                  <a:t>.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ru-RU" altLang="ru-RU" sz="2800" dirty="0"/>
                  <a:t>	Например, если набрать: Кривая</a:t>
                </a:r>
                <a:r>
                  <a:rPr lang="en-US" altLang="ru-RU" sz="2800" dirty="0"/>
                  <a:t>((t/</a:t>
                </a:r>
                <a:r>
                  <a:rPr lang="en-US" altLang="ru-RU" sz="2800" dirty="0" err="1"/>
                  <a:t>Pi;t</a:t>
                </a:r>
                <a:r>
                  <a:rPr lang="en-US" altLang="ru-RU" sz="2800" dirty="0"/>
                  <a:t>),t,0,10Pi)</a:t>
                </a:r>
                <a:r>
                  <a:rPr lang="ru-RU" altLang="ru-RU" sz="2800" dirty="0"/>
                  <a:t>, то получим спираль Архимеда, изображённую на рисунке. </a:t>
                </a:r>
              </a:p>
            </p:txBody>
          </p:sp>
        </mc:Choice>
        <mc:Fallback xmlns="">
          <p:sp>
            <p:nvSpPr>
              <p:cNvPr id="534531" name="Text Box 3">
                <a:extLst>
                  <a:ext uri="{FF2B5EF4-FFF2-40B4-BE49-F238E27FC236}">
                    <a16:creationId xmlns:a16="http://schemas.microsoft.com/office/drawing/2014/main" id="{13EC6366-E8FA-4CD2-8F0F-0638288DE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62" y="2704"/>
                <a:ext cx="9135938" cy="2954655"/>
              </a:xfrm>
              <a:prstGeom prst="rect">
                <a:avLst/>
              </a:prstGeom>
              <a:blipFill>
                <a:blip r:embed="rId3"/>
                <a:stretch>
                  <a:fillRect l="-1334" t="-412" r="-1334" b="-47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BC1411-4670-4DAF-B0BB-7238D2E07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2964205"/>
            <a:ext cx="3888432" cy="364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63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>
            <a:extLst>
              <a:ext uri="{FF2B5EF4-FFF2-40B4-BE49-F238E27FC236}">
                <a16:creationId xmlns:a16="http://schemas.microsoft.com/office/drawing/2014/main" id="{F8A03E4F-4950-43AA-87BB-CB76EFC6A8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7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536579" name="Text Box 3">
            <a:extLst>
              <a:ext uri="{FF2B5EF4-FFF2-40B4-BE49-F238E27FC236}">
                <a16:creationId xmlns:a16="http://schemas.microsoft.com/office/drawing/2014/main" id="{70F90CAC-7EAE-483D-983A-782C079D8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3200" dirty="0"/>
              <a:t>Человек идет с постоянной скоростью вдоль радиуса вращающейся карусели. Какой будет его траектория относительно земли?</a:t>
            </a:r>
          </a:p>
        </p:txBody>
      </p:sp>
      <p:sp>
        <p:nvSpPr>
          <p:cNvPr id="536580" name="Text Box 4">
            <a:extLst>
              <a:ext uri="{FF2B5EF4-FFF2-40B4-BE49-F238E27FC236}">
                <a16:creationId xmlns:a16="http://schemas.microsoft.com/office/drawing/2014/main" id="{B543C28D-E0A1-42C8-B256-13E2237D0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509120"/>
            <a:ext cx="556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</a:t>
            </a:r>
            <a:r>
              <a:rPr lang="ru-RU" altLang="ru-RU" sz="3200" dirty="0"/>
              <a:t>Спираль Архимеда.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8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9" name="Text Box 3">
            <a:extLst>
              <a:ext uri="{FF2B5EF4-FFF2-40B4-BE49-F238E27FC236}">
                <a16:creationId xmlns:a16="http://schemas.microsoft.com/office/drawing/2014/main" id="{7026D512-3285-4360-BD6B-4FC9299AA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0914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Трилистник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–</a:t>
            </a:r>
            <a:r>
              <a:rPr lang="ru-RU" altLang="ru-RU" sz="2800" b="1" dirty="0"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кривая, задаваемая уравнением </a:t>
            </a:r>
            <a:r>
              <a:rPr lang="en-US" altLang="ru-RU" sz="2800" i="1" dirty="0">
                <a:cs typeface="Times New Roman" panose="02020603050405020304" pitchFamily="18" charset="0"/>
              </a:rPr>
              <a:t>r</a:t>
            </a:r>
            <a:r>
              <a:rPr lang="ru-RU" altLang="ru-RU" sz="2800" dirty="0">
                <a:cs typeface="Times New Roman" panose="02020603050405020304" pitchFamily="18" charset="0"/>
              </a:rPr>
              <a:t> = </a:t>
            </a:r>
            <a:r>
              <a:rPr lang="en-US" altLang="ru-RU" sz="2800" dirty="0">
                <a:cs typeface="Times New Roman" panose="02020603050405020304" pitchFamily="18" charset="0"/>
              </a:rPr>
              <a:t>sin</a:t>
            </a:r>
            <a:r>
              <a:rPr lang="en-US" altLang="ru-RU" sz="2800" i="1" dirty="0"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3</a:t>
            </a:r>
            <a:r>
              <a:rPr lang="ru-RU" altLang="ru-RU" dirty="0"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95622" name="Picture 6">
            <a:extLst>
              <a:ext uri="{FF2B5EF4-FFF2-40B4-BE49-F238E27FC236}">
                <a16:creationId xmlns:a16="http://schemas.microsoft.com/office/drawing/2014/main" id="{25EF4DBC-9AE2-49D5-BB3D-3F4731C80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4864"/>
            <a:ext cx="3657600" cy="359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5620" name="Text Box 4">
                <a:extLst>
                  <a:ext uri="{FF2B5EF4-FFF2-40B4-BE49-F238E27FC236}">
                    <a16:creationId xmlns:a16="http://schemas.microsoft.com/office/drawing/2014/main" id="{4B53AF51-B9BC-4D02-A986-6258C11073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61771"/>
                <a:ext cx="9144000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dirty="0">
                    <a:cs typeface="Times New Roman" panose="02020603050405020304" pitchFamily="18" charset="0"/>
                  </a:rPr>
                  <a:t>	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Для построения этой кривой сначала заметим, что, поскольку радиус неотрицателен, должно выполняться неравенство 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sin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3</a:t>
                </a:r>
                <a:r>
                  <a:rPr lang="ru-RU" altLang="ru-RU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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ru-RU" altLang="ru-RU" dirty="0"/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0, решая которое находим область допустимых значений углов :</a:t>
                </a:r>
              </a:p>
            </p:txBody>
          </p:sp>
        </mc:Choice>
        <mc:Fallback xmlns="">
          <p:sp>
            <p:nvSpPr>
              <p:cNvPr id="495620" name="Text Box 4">
                <a:extLst>
                  <a:ext uri="{FF2B5EF4-FFF2-40B4-BE49-F238E27FC236}">
                    <a16:creationId xmlns:a16="http://schemas.microsoft.com/office/drawing/2014/main" id="{4B53AF51-B9BC-4D02-A986-6258C1107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61771"/>
                <a:ext cx="9144000" cy="1200329"/>
              </a:xfrm>
              <a:prstGeom prst="rect">
                <a:avLst/>
              </a:prstGeom>
              <a:blipFill>
                <a:blip r:embed="rId4"/>
                <a:stretch>
                  <a:fillRect l="-1000" t="-4061" r="-1000" b="-106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5630" name="Text Box 14">
            <a:extLst>
              <a:ext uri="{FF2B5EF4-FFF2-40B4-BE49-F238E27FC236}">
                <a16:creationId xmlns:a16="http://schemas.microsoft.com/office/drawing/2014/main" id="{B7D84BCA-F9B2-4636-95DC-C4C91E34F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060848"/>
            <a:ext cx="52578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Если угол </a:t>
            </a:r>
            <a:r>
              <a:rPr lang="ru-RU" altLang="ru-RU" dirty="0"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ru-RU" altLang="ru-RU" dirty="0">
                <a:cs typeface="Times New Roman" panose="02020603050405020304" pitchFamily="18" charset="0"/>
              </a:rPr>
              <a:t> изменяется от нуля до </a:t>
            </a:r>
            <a:r>
              <a:rPr lang="ru-RU" altLang="ru-RU" dirty="0">
                <a:cs typeface="Times New Roman" panose="02020603050405020304" pitchFamily="18" charset="0"/>
                <a:sym typeface="Mathematica1" panose="05000502060100000001" pitchFamily="2" charset="2"/>
              </a:rPr>
              <a:t></a:t>
            </a:r>
            <a:r>
              <a:rPr lang="ru-RU" altLang="ru-RU" dirty="0">
                <a:sym typeface="Mathematica1" panose="05000502060100000001" pitchFamily="2" charset="2"/>
              </a:rPr>
              <a:t>/6</a:t>
            </a:r>
            <a:r>
              <a:rPr lang="ru-RU" altLang="ru-RU" dirty="0">
                <a:cs typeface="Times New Roman" panose="02020603050405020304" pitchFamily="18" charset="0"/>
              </a:rPr>
              <a:t>, то радиус </a:t>
            </a:r>
            <a:r>
              <a:rPr lang="en-US" altLang="ru-RU" i="1" dirty="0">
                <a:cs typeface="Times New Roman" panose="02020603050405020304" pitchFamily="18" charset="0"/>
              </a:rPr>
              <a:t>r</a:t>
            </a:r>
            <a:r>
              <a:rPr lang="ru-RU" altLang="ru-RU" dirty="0">
                <a:cs typeface="Times New Roman" panose="02020603050405020304" pitchFamily="18" charset="0"/>
              </a:rPr>
              <a:t> изменяется от нуля до единицы. Если угол </a:t>
            </a:r>
            <a:r>
              <a:rPr lang="ru-RU" altLang="ru-RU" dirty="0"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ru-RU" altLang="ru-RU" dirty="0">
                <a:cs typeface="Times New Roman" panose="02020603050405020304" pitchFamily="18" charset="0"/>
              </a:rPr>
              <a:t> изменяется от </a:t>
            </a:r>
            <a:r>
              <a:rPr lang="ru-RU" altLang="ru-RU" dirty="0">
                <a:cs typeface="Times New Roman" panose="02020603050405020304" pitchFamily="18" charset="0"/>
                <a:sym typeface="Mathematica1" panose="05000502060100000001" pitchFamily="2" charset="2"/>
              </a:rPr>
              <a:t></a:t>
            </a:r>
            <a:r>
              <a:rPr lang="ru-RU" altLang="ru-RU" dirty="0">
                <a:sym typeface="Mathematica1" panose="05000502060100000001" pitchFamily="2" charset="2"/>
              </a:rPr>
              <a:t>/6</a:t>
            </a:r>
            <a:r>
              <a:rPr lang="ru-RU" altLang="ru-RU" dirty="0">
                <a:cs typeface="Times New Roman" panose="02020603050405020304" pitchFamily="18" charset="0"/>
              </a:rPr>
              <a:t> до </a:t>
            </a:r>
            <a:r>
              <a:rPr lang="ru-RU" altLang="ru-RU" dirty="0">
                <a:cs typeface="Times New Roman" panose="02020603050405020304" pitchFamily="18" charset="0"/>
                <a:sym typeface="Mathematica1" panose="05000502060100000001" pitchFamily="2" charset="2"/>
              </a:rPr>
              <a:t></a:t>
            </a:r>
            <a:r>
              <a:rPr lang="ru-RU" altLang="ru-RU" dirty="0">
                <a:sym typeface="Mathematica1" panose="05000502060100000001" pitchFamily="2" charset="2"/>
              </a:rPr>
              <a:t>/3</a:t>
            </a:r>
            <a:r>
              <a:rPr lang="ru-RU" altLang="ru-RU" dirty="0">
                <a:cs typeface="Times New Roman" panose="02020603050405020304" pitchFamily="18" charset="0"/>
              </a:rPr>
              <a:t>, то радиус изменяется от единицы до нуля. Таким образом, при изменении угла  от </a:t>
            </a:r>
            <a:r>
              <a:rPr lang="ru-RU" altLang="ru-RU" dirty="0"/>
              <a:t>0</a:t>
            </a:r>
            <a:r>
              <a:rPr lang="ru-RU" altLang="ru-RU" dirty="0">
                <a:cs typeface="Times New Roman" panose="02020603050405020304" pitchFamily="18" charset="0"/>
              </a:rPr>
              <a:t> до </a:t>
            </a:r>
            <a:r>
              <a:rPr lang="ru-RU" altLang="ru-RU" dirty="0">
                <a:cs typeface="Times New Roman" panose="02020603050405020304" pitchFamily="18" charset="0"/>
                <a:sym typeface="Mathematica1" panose="05000502060100000001" pitchFamily="2" charset="2"/>
              </a:rPr>
              <a:t></a:t>
            </a:r>
            <a:r>
              <a:rPr lang="ru-RU" altLang="ru-RU" dirty="0">
                <a:sym typeface="Mathematica1" panose="05000502060100000001" pitchFamily="2" charset="2"/>
              </a:rPr>
              <a:t>/3</a:t>
            </a:r>
            <a:r>
              <a:rPr lang="ru-RU" altLang="ru-RU" dirty="0">
                <a:cs typeface="Times New Roman" panose="02020603050405020304" pitchFamily="18" charset="0"/>
              </a:rPr>
              <a:t> точка  описывает кривую, похожую на очертания лепестка. Такие же лепестки получаются когда угол изменяется в пределах от </a:t>
            </a:r>
            <a:r>
              <a:rPr lang="ru-RU" altLang="ru-RU" dirty="0"/>
              <a:t>2</a:t>
            </a:r>
            <a:r>
              <a:rPr lang="ru-RU" altLang="ru-RU" dirty="0">
                <a:cs typeface="Times New Roman" panose="02020603050405020304" pitchFamily="18" charset="0"/>
                <a:sym typeface="Mathematica1" panose="05000502060100000001" pitchFamily="2" charset="2"/>
              </a:rPr>
              <a:t></a:t>
            </a:r>
            <a:r>
              <a:rPr lang="ru-RU" altLang="ru-RU" dirty="0">
                <a:sym typeface="Mathematica1" panose="05000502060100000001" pitchFamily="2" charset="2"/>
              </a:rPr>
              <a:t>/3</a:t>
            </a:r>
            <a:r>
              <a:rPr lang="ru-RU" altLang="ru-RU" dirty="0">
                <a:cs typeface="Times New Roman" panose="02020603050405020304" pitchFamily="18" charset="0"/>
              </a:rPr>
              <a:t> до </a:t>
            </a:r>
            <a:r>
              <a:rPr lang="ru-RU" altLang="ru-RU" dirty="0">
                <a:cs typeface="Times New Roman" panose="02020603050405020304" pitchFamily="18" charset="0"/>
                <a:sym typeface="Mathematica1" panose="05000502060100000001" pitchFamily="2" charset="2"/>
              </a:rPr>
              <a:t></a:t>
            </a:r>
            <a:r>
              <a:rPr lang="ru-RU" altLang="ru-RU" dirty="0">
                <a:cs typeface="Times New Roman" panose="02020603050405020304" pitchFamily="18" charset="0"/>
              </a:rPr>
              <a:t> и от </a:t>
            </a:r>
            <a:r>
              <a:rPr lang="ru-RU" altLang="ru-RU" dirty="0"/>
              <a:t>4</a:t>
            </a:r>
            <a:r>
              <a:rPr lang="ru-RU" altLang="ru-RU" dirty="0">
                <a:cs typeface="Times New Roman" panose="02020603050405020304" pitchFamily="18" charset="0"/>
                <a:sym typeface="Mathematica1" panose="05000502060100000001" pitchFamily="2" charset="2"/>
              </a:rPr>
              <a:t></a:t>
            </a:r>
            <a:r>
              <a:rPr lang="ru-RU" altLang="ru-RU" dirty="0">
                <a:sym typeface="Mathematica1" panose="05000502060100000001" pitchFamily="2" charset="2"/>
              </a:rPr>
              <a:t>/3</a:t>
            </a:r>
            <a:r>
              <a:rPr lang="ru-RU" altLang="ru-RU" dirty="0">
                <a:cs typeface="Times New Roman" panose="02020603050405020304" pitchFamily="18" charset="0"/>
              </a:rPr>
              <a:t> до </a:t>
            </a:r>
            <a:r>
              <a:rPr lang="ru-RU" altLang="ru-RU" dirty="0"/>
              <a:t>5</a:t>
            </a:r>
            <a:r>
              <a:rPr lang="ru-RU" altLang="ru-RU" dirty="0">
                <a:cs typeface="Times New Roman" panose="02020603050405020304" pitchFamily="18" charset="0"/>
                <a:sym typeface="Mathematica1" panose="05000502060100000001" pitchFamily="2" charset="2"/>
              </a:rPr>
              <a:t></a:t>
            </a:r>
            <a:r>
              <a:rPr lang="ru-RU" altLang="ru-RU" dirty="0">
                <a:sym typeface="Mathematica1" panose="05000502060100000001" pitchFamily="2" charset="2"/>
              </a:rPr>
              <a:t>/3</a:t>
            </a:r>
            <a:r>
              <a:rPr lang="ru-RU" altLang="ru-RU" dirty="0"/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5636" name="Text Box 20">
                <a:extLst>
                  <a:ext uri="{FF2B5EF4-FFF2-40B4-BE49-F238E27FC236}">
                    <a16:creationId xmlns:a16="http://schemas.microsoft.com/office/drawing/2014/main" id="{7108C76A-E38E-4168-850A-17EA025DA2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" y="1524000"/>
                <a:ext cx="88392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altLang="ru-RU" dirty="0">
                    <a:cs typeface="Times New Roman" panose="02020603050405020304" pitchFamily="18" charset="0"/>
                  </a:rPr>
                  <a:t>0</a:t>
                </a:r>
                <a:r>
                  <a:rPr lang="ru-RU" altLang="ru-RU" dirty="0"/>
                  <a:t> </a:t>
                </a:r>
                <a14:m>
                  <m:oMath xmlns:m="http://schemas.openxmlformats.org/officeDocument/2006/math">
                    <m:r>
                      <a:rPr lang="ru-RU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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altLang="ru-RU" dirty="0"/>
                  <a:t> </a:t>
                </a:r>
                <a:r>
                  <a:rPr lang="ru-RU" altLang="ru-RU" dirty="0">
                    <a:sym typeface="Mathematica1" panose="05000502060100000001" pitchFamily="2" charset="2"/>
                  </a:rPr>
                  <a:t>/3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; </a:t>
                </a:r>
                <a:r>
                  <a:rPr lang="ru-RU" altLang="ru-RU" dirty="0"/>
                  <a:t>2</a:t>
                </a:r>
                <a:r>
                  <a:rPr lang="ru-RU" altLang="ru-RU" dirty="0">
                    <a:cs typeface="Times New Roman" panose="02020603050405020304" pitchFamily="18" charset="0"/>
                    <a:sym typeface="Mathematica1" panose="05000502060100000001" pitchFamily="2" charset="2"/>
                  </a:rPr>
                  <a:t></a:t>
                </a:r>
                <a:r>
                  <a:rPr lang="ru-RU" altLang="ru-RU" dirty="0">
                    <a:sym typeface="Mathematica1" panose="05000502060100000001" pitchFamily="2" charset="2"/>
                  </a:rPr>
                  <a:t>/3</a:t>
                </a:r>
                <a:r>
                  <a:rPr lang="ru-RU" altLang="ru-RU" dirty="0"/>
                  <a:t> </a:t>
                </a:r>
                <a14:m>
                  <m:oMath xmlns:m="http://schemas.openxmlformats.org/officeDocument/2006/math">
                    <m:r>
                      <a:rPr lang="ru-RU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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altLang="ru-RU" dirty="0"/>
                  <a:t> </a:t>
                </a:r>
                <a:r>
                  <a:rPr lang="ru-RU" altLang="ru-RU" dirty="0">
                    <a:cs typeface="Times New Roman" panose="02020603050405020304" pitchFamily="18" charset="0"/>
                    <a:sym typeface="Mathematica1" panose="05000502060100000001" pitchFamily="2" charset="2"/>
                  </a:rPr>
                  <a:t>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; </a:t>
                </a:r>
                <a:r>
                  <a:rPr lang="ru-RU" altLang="ru-RU" dirty="0"/>
                  <a:t>4</a:t>
                </a:r>
                <a:r>
                  <a:rPr lang="ru-RU" altLang="ru-RU" dirty="0">
                    <a:cs typeface="Times New Roman" panose="02020603050405020304" pitchFamily="18" charset="0"/>
                    <a:sym typeface="Mathematica1" panose="05000502060100000001" pitchFamily="2" charset="2"/>
                  </a:rPr>
                  <a:t></a:t>
                </a:r>
                <a:r>
                  <a:rPr lang="ru-RU" altLang="ru-RU" dirty="0">
                    <a:sym typeface="Mathematica1" panose="05000502060100000001" pitchFamily="2" charset="2"/>
                  </a:rPr>
                  <a:t>/3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altLang="ru-RU" dirty="0"/>
                  <a:t> </a:t>
                </a:r>
                <a:r>
                  <a:rPr lang="ru-RU" altLang="ru-RU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</a:t>
                </a:r>
                <a:r>
                  <a:rPr lang="ru-RU" altLang="ru-RU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/>
                  <a:t>5</a:t>
                </a:r>
                <a:r>
                  <a:rPr lang="ru-RU" altLang="ru-RU" dirty="0">
                    <a:cs typeface="Times New Roman" panose="02020603050405020304" pitchFamily="18" charset="0"/>
                    <a:sym typeface="Mathematica1" panose="05000502060100000001" pitchFamily="2" charset="2"/>
                  </a:rPr>
                  <a:t></a:t>
                </a:r>
                <a:r>
                  <a:rPr lang="ru-RU" altLang="ru-RU" dirty="0">
                    <a:sym typeface="Mathematica1" panose="05000502060100000001" pitchFamily="2" charset="2"/>
                  </a:rPr>
                  <a:t>/3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95636" name="Text Box 20">
                <a:extLst>
                  <a:ext uri="{FF2B5EF4-FFF2-40B4-BE49-F238E27FC236}">
                    <a16:creationId xmlns:a16="http://schemas.microsoft.com/office/drawing/2014/main" id="{7108C76A-E38E-4168-850A-17EA025DA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524000"/>
                <a:ext cx="8839200" cy="457200"/>
              </a:xfrm>
              <a:prstGeom prst="rect">
                <a:avLst/>
              </a:prstGeom>
              <a:blipFill>
                <a:blip r:embed="rId5"/>
                <a:stretch>
                  <a:fillRect t="-12000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9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3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1026">
            <a:extLst>
              <a:ext uri="{FF2B5EF4-FFF2-40B4-BE49-F238E27FC236}">
                <a16:creationId xmlns:a16="http://schemas.microsoft.com/office/drawing/2014/main" id="{75F3C78B-C18D-4C9A-8614-8287D620F5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</a:t>
            </a:r>
            <a:r>
              <a:rPr lang="en-US" altLang="ru-RU" sz="3600">
                <a:solidFill>
                  <a:srgbClr val="FF3300"/>
                </a:solidFill>
              </a:rPr>
              <a:t>8</a:t>
            </a:r>
            <a:endParaRPr lang="ru-RU" altLang="ru-RU" sz="3600">
              <a:solidFill>
                <a:srgbClr val="FF3300"/>
              </a:solidFill>
            </a:endParaRPr>
          </a:p>
        </p:txBody>
      </p:sp>
      <p:sp>
        <p:nvSpPr>
          <p:cNvPr id="550915" name="Text Box 1027">
            <a:extLst>
              <a:ext uri="{FF2B5EF4-FFF2-40B4-BE49-F238E27FC236}">
                <a16:creationId xmlns:a16="http://schemas.microsoft.com/office/drawing/2014/main" id="{D395A136-615E-48B7-9FF5-CF83C4DD2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8153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Нарисуйте кривую, задаваемую уравнением  </a:t>
            </a:r>
            <a:r>
              <a:rPr lang="en-US" altLang="ru-RU" sz="3200" i="1">
                <a:cs typeface="Times New Roman" panose="02020603050405020304" pitchFamily="18" charset="0"/>
              </a:rPr>
              <a:t>r</a:t>
            </a:r>
            <a:r>
              <a:rPr lang="ru-RU" altLang="ru-RU" sz="3200">
                <a:cs typeface="Times New Roman" panose="02020603050405020304" pitchFamily="18" charset="0"/>
              </a:rPr>
              <a:t> = </a:t>
            </a:r>
            <a:r>
              <a:rPr lang="en-US" altLang="ru-RU" sz="3200">
                <a:cs typeface="Times New Roman" panose="02020603050405020304" pitchFamily="18" charset="0"/>
              </a:rPr>
              <a:t>sin</a:t>
            </a:r>
            <a:r>
              <a:rPr lang="en-US" altLang="ru-RU" sz="3200" i="1">
                <a:cs typeface="Times New Roman" panose="02020603050405020304" pitchFamily="18" charset="0"/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4</a:t>
            </a:r>
            <a:r>
              <a:rPr lang="ru-RU" altLang="ru-RU" sz="3200"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ru-RU" altLang="ru-RU" sz="3200">
                <a:cs typeface="Times New Roman" panose="02020603050405020304" pitchFamily="18" charset="0"/>
              </a:rPr>
              <a:t> .</a:t>
            </a:r>
          </a:p>
        </p:txBody>
      </p:sp>
      <p:grpSp>
        <p:nvGrpSpPr>
          <p:cNvPr id="550916" name="Group 1028">
            <a:extLst>
              <a:ext uri="{FF2B5EF4-FFF2-40B4-BE49-F238E27FC236}">
                <a16:creationId xmlns:a16="http://schemas.microsoft.com/office/drawing/2014/main" id="{5D4B151D-01E9-48D2-A40F-B2119EF2026E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676400"/>
            <a:ext cx="5564188" cy="3616325"/>
            <a:chOff x="144" y="1056"/>
            <a:chExt cx="3505" cy="2278"/>
          </a:xfrm>
        </p:grpSpPr>
        <p:sp>
          <p:nvSpPr>
            <p:cNvPr id="550917" name="Text Box 1029">
              <a:extLst>
                <a:ext uri="{FF2B5EF4-FFF2-40B4-BE49-F238E27FC236}">
                  <a16:creationId xmlns:a16="http://schemas.microsoft.com/office/drawing/2014/main" id="{26453938-55A5-4A60-805D-DFDD08E062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968"/>
              <a:ext cx="21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550918" name="Picture 1030">
              <a:extLst>
                <a:ext uri="{FF2B5EF4-FFF2-40B4-BE49-F238E27FC236}">
                  <a16:creationId xmlns:a16="http://schemas.microsoft.com/office/drawing/2014/main" id="{D342F15C-44F2-4E46-9EDB-DE11A3C629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056"/>
              <a:ext cx="2161" cy="2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>
            <a:extLst>
              <a:ext uri="{FF2B5EF4-FFF2-40B4-BE49-F238E27FC236}">
                <a16:creationId xmlns:a16="http://schemas.microsoft.com/office/drawing/2014/main" id="{2AC5FF9B-B5E2-452B-A309-A62D286A87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834"/>
            <a:ext cx="7772400" cy="609600"/>
          </a:xfrm>
        </p:spPr>
        <p:txBody>
          <a:bodyPr/>
          <a:lstStyle/>
          <a:p>
            <a:r>
              <a:rPr lang="ru-RU" altLang="ru-RU" sz="3200">
                <a:solidFill>
                  <a:srgbClr val="FF3300"/>
                </a:solidFill>
              </a:rPr>
              <a:t>Упражнение </a:t>
            </a:r>
            <a:r>
              <a:rPr lang="en-US" altLang="ru-RU" sz="3200">
                <a:solidFill>
                  <a:srgbClr val="FF3300"/>
                </a:solidFill>
              </a:rPr>
              <a:t>9</a:t>
            </a:r>
            <a:endParaRPr lang="ru-RU" altLang="ru-RU" sz="3200">
              <a:solidFill>
                <a:srgbClr val="FF3300"/>
              </a:solidFill>
            </a:endParaRPr>
          </a:p>
        </p:txBody>
      </p:sp>
      <p:sp>
        <p:nvSpPr>
          <p:cNvPr id="542723" name="Text Box 3">
            <a:extLst>
              <a:ext uri="{FF2B5EF4-FFF2-40B4-BE49-F238E27FC236}">
                <a16:creationId xmlns:a16="http://schemas.microsoft.com/office/drawing/2014/main" id="{5D1F3287-A325-4F02-A5C9-E41C5803E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3366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/>
              <a:t>Нарисуйте пятилепестковую розу - кривую, задаваемую уравнением </a:t>
            </a:r>
            <a:r>
              <a:rPr lang="en-US" altLang="ru-RU" sz="2800" i="1" dirty="0"/>
              <a:t>r</a:t>
            </a:r>
            <a:r>
              <a:rPr lang="ru-RU" altLang="ru-RU" sz="2800" dirty="0"/>
              <a:t> = </a:t>
            </a:r>
            <a:r>
              <a:rPr lang="en-US" altLang="ru-RU" sz="2800" dirty="0"/>
              <a:t>sin</a:t>
            </a:r>
            <a:r>
              <a:rPr lang="ru-RU" altLang="ru-RU" sz="2800" dirty="0"/>
              <a:t> 5</a:t>
            </a:r>
            <a:r>
              <a:rPr lang="en-US" altLang="ru-RU" sz="2800" dirty="0"/>
              <a:t>φ</a:t>
            </a:r>
            <a:r>
              <a:rPr lang="en-US" altLang="ru-RU" sz="2800" i="1" dirty="0"/>
              <a:t> </a:t>
            </a:r>
            <a:r>
              <a:rPr lang="ru-RU" altLang="ru-RU" sz="2800" dirty="0"/>
              <a:t>.</a:t>
            </a:r>
          </a:p>
        </p:txBody>
      </p:sp>
      <p:grpSp>
        <p:nvGrpSpPr>
          <p:cNvPr id="542724" name="Group 4">
            <a:extLst>
              <a:ext uri="{FF2B5EF4-FFF2-40B4-BE49-F238E27FC236}">
                <a16:creationId xmlns:a16="http://schemas.microsoft.com/office/drawing/2014/main" id="{8C9EE490-D47E-4061-A218-6CA428C3525D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524000"/>
            <a:ext cx="6911975" cy="4872038"/>
            <a:chOff x="158" y="960"/>
            <a:chExt cx="4354" cy="3069"/>
          </a:xfrm>
        </p:grpSpPr>
        <p:pic>
          <p:nvPicPr>
            <p:cNvPr id="542725" name="Picture 5">
              <a:extLst>
                <a:ext uri="{FF2B5EF4-FFF2-40B4-BE49-F238E27FC236}">
                  <a16:creationId xmlns:a16="http://schemas.microsoft.com/office/drawing/2014/main" id="{383D96D0-C4CD-4E34-93B3-00E6B12819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960"/>
              <a:ext cx="3216" cy="3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2726" name="Text Box 6">
              <a:extLst>
                <a:ext uri="{FF2B5EF4-FFF2-40B4-BE49-F238E27FC236}">
                  <a16:creationId xmlns:a16="http://schemas.microsoft.com/office/drawing/2014/main" id="{45776C63-D11B-48A9-B0C7-A85B296A89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3612"/>
              <a:ext cx="14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>
            <a:extLst>
              <a:ext uri="{FF2B5EF4-FFF2-40B4-BE49-F238E27FC236}">
                <a16:creationId xmlns:a16="http://schemas.microsoft.com/office/drawing/2014/main" id="{7699C12B-3E7B-4A48-BD2F-CA9FCCE254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</a:t>
            </a:r>
            <a:r>
              <a:rPr lang="en-US" altLang="ru-RU" sz="3600">
                <a:solidFill>
                  <a:srgbClr val="FF3300"/>
                </a:solidFill>
              </a:rPr>
              <a:t>10</a:t>
            </a:r>
            <a:endParaRPr lang="ru-RU" altLang="ru-RU" sz="3600">
              <a:solidFill>
                <a:srgbClr val="FF3300"/>
              </a:solidFill>
            </a:endParaRPr>
          </a:p>
        </p:txBody>
      </p:sp>
      <p:sp>
        <p:nvSpPr>
          <p:cNvPr id="505859" name="Text Box 3">
            <a:extLst>
              <a:ext uri="{FF2B5EF4-FFF2-40B4-BE49-F238E27FC236}">
                <a16:creationId xmlns:a16="http://schemas.microsoft.com/office/drawing/2014/main" id="{4D6A73B0-0F6D-4161-B8C9-217863A09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953000"/>
            <a:ext cx="883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en-US" altLang="ru-RU" sz="3200">
                <a:solidFill>
                  <a:srgbClr val="FF3300"/>
                </a:solidFill>
              </a:rPr>
              <a:t> </a:t>
            </a:r>
            <a:r>
              <a:rPr lang="en-US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а)</a:t>
            </a:r>
            <a:r>
              <a:rPr lang="ru-RU" altLang="ru-RU" sz="3200"/>
              <a:t>                                 б)</a:t>
            </a:r>
          </a:p>
        </p:txBody>
      </p:sp>
      <p:sp>
        <p:nvSpPr>
          <p:cNvPr id="505860" name="Text Box 4">
            <a:extLst>
              <a:ext uri="{FF2B5EF4-FFF2-40B4-BE49-F238E27FC236}">
                <a16:creationId xmlns:a16="http://schemas.microsoft.com/office/drawing/2014/main" id="{9F0D6871-FD70-450C-BB96-E784F5100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8392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На</a:t>
            </a:r>
            <a:r>
              <a:rPr lang="ru-RU" altLang="ru-RU" sz="3200"/>
              <a:t>йдите геометрическое место точек, полярные координаты которых удовлетворяют уравнению:</a:t>
            </a:r>
          </a:p>
          <a:p>
            <a:pPr algn="just">
              <a:spcBef>
                <a:spcPct val="50000"/>
              </a:spcBef>
            </a:pPr>
            <a:r>
              <a:rPr lang="ru-RU" altLang="ru-RU" sz="3200"/>
              <a:t>а)                   б) </a:t>
            </a:r>
          </a:p>
        </p:txBody>
      </p:sp>
      <p:graphicFrame>
        <p:nvGraphicFramePr>
          <p:cNvPr id="505864" name="Object 8">
            <a:extLst>
              <a:ext uri="{FF2B5EF4-FFF2-40B4-BE49-F238E27FC236}">
                <a16:creationId xmlns:a16="http://schemas.microsoft.com/office/drawing/2014/main" id="{8A793FAC-54A2-46DB-84F0-09371AC35B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6750" y="1695450"/>
          <a:ext cx="1435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12" name="Equation" r:id="rId4" imgW="1434960" imgH="901440" progId="Equation.DSMT4">
                  <p:embed/>
                </p:oleObj>
              </mc:Choice>
              <mc:Fallback>
                <p:oleObj name="Equation" r:id="rId4" imgW="1434960" imgH="901440" progId="Equation.DSMT4">
                  <p:embed/>
                  <p:pic>
                    <p:nvPicPr>
                      <p:cNvPr id="505864" name="Object 8">
                        <a:extLst>
                          <a:ext uri="{FF2B5EF4-FFF2-40B4-BE49-F238E27FC236}">
                            <a16:creationId xmlns:a16="http://schemas.microsoft.com/office/drawing/2014/main" id="{8A793FAC-54A2-46DB-84F0-09371AC35B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1695450"/>
                        <a:ext cx="14351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5865" name="Object 9">
            <a:extLst>
              <a:ext uri="{FF2B5EF4-FFF2-40B4-BE49-F238E27FC236}">
                <a16:creationId xmlns:a16="http://schemas.microsoft.com/office/drawing/2014/main" id="{6BE252B5-7463-4C78-BCFF-3F89D74839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62300" y="1695450"/>
          <a:ext cx="1358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13" name="Equation" r:id="rId6" imgW="1358640" imgH="901440" progId="Equation.DSMT4">
                  <p:embed/>
                </p:oleObj>
              </mc:Choice>
              <mc:Fallback>
                <p:oleObj name="Equation" r:id="rId6" imgW="1358640" imgH="901440" progId="Equation.DSMT4">
                  <p:embed/>
                  <p:pic>
                    <p:nvPicPr>
                      <p:cNvPr id="505865" name="Object 9">
                        <a:extLst>
                          <a:ext uri="{FF2B5EF4-FFF2-40B4-BE49-F238E27FC236}">
                            <a16:creationId xmlns:a16="http://schemas.microsoft.com/office/drawing/2014/main" id="{6BE252B5-7463-4C78-BCFF-3F89D74839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1695450"/>
                        <a:ext cx="13589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5866" name="Picture 10">
            <a:extLst>
              <a:ext uri="{FF2B5EF4-FFF2-40B4-BE49-F238E27FC236}">
                <a16:creationId xmlns:a16="http://schemas.microsoft.com/office/drawing/2014/main" id="{CB24DAD0-722B-4FA6-AE5D-DFD80D785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62400"/>
            <a:ext cx="2863850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5867" name="Picture 11">
            <a:extLst>
              <a:ext uri="{FF2B5EF4-FFF2-40B4-BE49-F238E27FC236}">
                <a16:creationId xmlns:a16="http://schemas.microsoft.com/office/drawing/2014/main" id="{C7594790-0359-4146-9A35-21666E342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38600"/>
            <a:ext cx="2479675" cy="16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>
            <a:extLst>
              <a:ext uri="{FF2B5EF4-FFF2-40B4-BE49-F238E27FC236}">
                <a16:creationId xmlns:a16="http://schemas.microsoft.com/office/drawing/2014/main" id="{3CC7ED55-09A4-45ED-8BD4-8CDE28E007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</a:t>
            </a:r>
            <a:r>
              <a:rPr lang="en-US" altLang="ru-RU" sz="3600">
                <a:solidFill>
                  <a:srgbClr val="FF3300"/>
                </a:solidFill>
              </a:rPr>
              <a:t>11</a:t>
            </a:r>
            <a:endParaRPr lang="ru-RU" altLang="ru-RU" sz="3600">
              <a:solidFill>
                <a:srgbClr val="FF3300"/>
              </a:solidFill>
            </a:endParaRPr>
          </a:p>
        </p:txBody>
      </p:sp>
      <p:sp>
        <p:nvSpPr>
          <p:cNvPr id="503811" name="Text Box 3">
            <a:extLst>
              <a:ext uri="{FF2B5EF4-FFF2-40B4-BE49-F238E27FC236}">
                <a16:creationId xmlns:a16="http://schemas.microsoft.com/office/drawing/2014/main" id="{22E4839B-A3DF-4887-AD71-FC97E376B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8153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Нарисуйте кривую, задаваемую уравнением  </a:t>
            </a:r>
            <a:r>
              <a:rPr lang="en-US" altLang="ru-RU" sz="3200" i="1">
                <a:cs typeface="Times New Roman" panose="02020603050405020304" pitchFamily="18" charset="0"/>
              </a:rPr>
              <a:t>r</a:t>
            </a:r>
            <a:r>
              <a:rPr lang="ru-RU" altLang="ru-RU" sz="3200">
                <a:cs typeface="Times New Roman" panose="02020603050405020304" pitchFamily="18" charset="0"/>
              </a:rPr>
              <a:t> = </a:t>
            </a:r>
            <a:r>
              <a:rPr lang="en-US" altLang="ru-RU" sz="3200">
                <a:cs typeface="Times New Roman" panose="02020603050405020304" pitchFamily="18" charset="0"/>
              </a:rPr>
              <a:t>cos </a:t>
            </a:r>
            <a:r>
              <a:rPr lang="ru-RU" altLang="ru-RU" sz="3200"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03819" name="Group 11">
            <a:extLst>
              <a:ext uri="{FF2B5EF4-FFF2-40B4-BE49-F238E27FC236}">
                <a16:creationId xmlns:a16="http://schemas.microsoft.com/office/drawing/2014/main" id="{4B47C8A4-326C-4702-A97C-3ED620F3474E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209800"/>
            <a:ext cx="7434263" cy="2541588"/>
            <a:chOff x="336" y="1392"/>
            <a:chExt cx="4683" cy="1601"/>
          </a:xfrm>
        </p:grpSpPr>
        <p:sp>
          <p:nvSpPr>
            <p:cNvPr id="503813" name="Text Box 5">
              <a:extLst>
                <a:ext uri="{FF2B5EF4-FFF2-40B4-BE49-F238E27FC236}">
                  <a16:creationId xmlns:a16="http://schemas.microsoft.com/office/drawing/2014/main" id="{A22C4980-208F-4BF1-8FE8-ADCD8FFCC7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1968"/>
              <a:ext cx="27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r>
                <a:rPr lang="en-US" altLang="ru-RU" sz="3200">
                  <a:solidFill>
                    <a:srgbClr val="FF3300"/>
                  </a:solidFill>
                </a:rPr>
                <a:t> </a:t>
              </a:r>
              <a:r>
                <a:rPr lang="ru-RU" altLang="ru-RU" sz="3200"/>
                <a:t>Окружность. </a:t>
              </a:r>
              <a:endPara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503817" name="Picture 9">
              <a:extLst>
                <a:ext uri="{FF2B5EF4-FFF2-40B4-BE49-F238E27FC236}">
                  <a16:creationId xmlns:a16="http://schemas.microsoft.com/office/drawing/2014/main" id="{A803255C-8471-4797-9EBB-0AE5E18087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392"/>
              <a:ext cx="2283" cy="1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>
            <a:extLst>
              <a:ext uri="{FF2B5EF4-FFF2-40B4-BE49-F238E27FC236}">
                <a16:creationId xmlns:a16="http://schemas.microsoft.com/office/drawing/2014/main" id="{9CBF28DF-A1AF-4F0A-A60B-CDC619298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</a:t>
            </a:r>
            <a:r>
              <a:rPr lang="en-US" altLang="ru-RU" sz="3600">
                <a:solidFill>
                  <a:srgbClr val="FF3300"/>
                </a:solidFill>
              </a:rPr>
              <a:t>12</a:t>
            </a:r>
            <a:endParaRPr lang="ru-RU" altLang="ru-RU" sz="3600">
              <a:solidFill>
                <a:srgbClr val="FF3300"/>
              </a:solidFill>
            </a:endParaRPr>
          </a:p>
        </p:txBody>
      </p:sp>
      <p:sp>
        <p:nvSpPr>
          <p:cNvPr id="544771" name="Text Box 3">
            <a:extLst>
              <a:ext uri="{FF2B5EF4-FFF2-40B4-BE49-F238E27FC236}">
                <a16:creationId xmlns:a16="http://schemas.microsoft.com/office/drawing/2014/main" id="{6163BEC5-0070-4306-8868-9E4B95A78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8153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Нарисуйте кривую, задаваемую уравнением  </a:t>
            </a:r>
            <a:r>
              <a:rPr lang="en-US" altLang="ru-RU" sz="3200" i="1">
                <a:cs typeface="Times New Roman" panose="02020603050405020304" pitchFamily="18" charset="0"/>
              </a:rPr>
              <a:t>r</a:t>
            </a:r>
            <a:r>
              <a:rPr lang="ru-RU" altLang="ru-RU" sz="3200">
                <a:cs typeface="Times New Roman" panose="02020603050405020304" pitchFamily="18" charset="0"/>
              </a:rPr>
              <a:t> = </a:t>
            </a:r>
            <a:r>
              <a:rPr lang="en-US" altLang="ru-RU" sz="3200">
                <a:cs typeface="Times New Roman" panose="02020603050405020304" pitchFamily="18" charset="0"/>
              </a:rPr>
              <a:t>sin </a:t>
            </a:r>
            <a:r>
              <a:rPr lang="ru-RU" altLang="ru-RU" sz="3200"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44778" name="Group 10">
            <a:extLst>
              <a:ext uri="{FF2B5EF4-FFF2-40B4-BE49-F238E27FC236}">
                <a16:creationId xmlns:a16="http://schemas.microsoft.com/office/drawing/2014/main" id="{785350D9-A042-4F12-9ADF-FF84948F9F3F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828800"/>
            <a:ext cx="7777163" cy="2995613"/>
            <a:chOff x="432" y="1152"/>
            <a:chExt cx="4899" cy="1887"/>
          </a:xfrm>
        </p:grpSpPr>
        <p:sp>
          <p:nvSpPr>
            <p:cNvPr id="544773" name="Text Box 5">
              <a:extLst>
                <a:ext uri="{FF2B5EF4-FFF2-40B4-BE49-F238E27FC236}">
                  <a16:creationId xmlns:a16="http://schemas.microsoft.com/office/drawing/2014/main" id="{2FBCF2E0-A1D5-4F64-B02D-5F009969C8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968"/>
              <a:ext cx="24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 </a:t>
              </a:r>
              <a:r>
                <a:rPr lang="ru-RU" altLang="ru-RU" sz="3200"/>
                <a:t>Окружность.</a:t>
              </a:r>
              <a:endPara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544776" name="Picture 8">
              <a:extLst>
                <a:ext uri="{FF2B5EF4-FFF2-40B4-BE49-F238E27FC236}">
                  <a16:creationId xmlns:a16="http://schemas.microsoft.com/office/drawing/2014/main" id="{0120A9BB-97D5-43E4-A66F-D5EC0573F6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152"/>
              <a:ext cx="2019" cy="1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3" name="Text Box 3">
            <a:extLst>
              <a:ext uri="{FF2B5EF4-FFF2-40B4-BE49-F238E27FC236}">
                <a16:creationId xmlns:a16="http://schemas.microsoft.com/office/drawing/2014/main" id="{D2E1A747-ED2E-4A7D-88E1-3AA24290C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6316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Если на плоскости задана декартова система координат, то обычно за полюс принимается начало координат и за полярную ось – ось </a:t>
            </a:r>
            <a:r>
              <a:rPr lang="en-US" altLang="ru-RU" i="1" dirty="0">
                <a:cs typeface="Times New Roman" panose="02020603050405020304" pitchFamily="18" charset="0"/>
              </a:rPr>
              <a:t>Ox</a:t>
            </a:r>
            <a:r>
              <a:rPr lang="ru-RU" altLang="ru-RU" dirty="0">
                <a:cs typeface="Times New Roman" panose="02020603050405020304" pitchFamily="18" charset="0"/>
              </a:rPr>
              <a:t>. В этом случае каждой точке плоскости с декартовыми координатами (</a:t>
            </a:r>
            <a:r>
              <a:rPr lang="en-US" altLang="ru-RU" i="1" dirty="0">
                <a:cs typeface="Times New Roman" panose="02020603050405020304" pitchFamily="18" charset="0"/>
              </a:rPr>
              <a:t>x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y</a:t>
            </a:r>
            <a:r>
              <a:rPr lang="ru-RU" altLang="ru-RU" dirty="0">
                <a:cs typeface="Times New Roman" panose="02020603050405020304" pitchFamily="18" charset="0"/>
              </a:rPr>
              <a:t>) можно сопоставить полярные координаты (</a:t>
            </a:r>
            <a:r>
              <a:rPr lang="en-US" altLang="ru-RU" i="1" dirty="0">
                <a:cs typeface="Times New Roman" panose="02020603050405020304" pitchFamily="18" charset="0"/>
              </a:rPr>
              <a:t>r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ru-RU" altLang="ru-RU" dirty="0"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ru-RU" altLang="ru-RU" dirty="0">
                <a:cs typeface="Times New Roman" panose="02020603050405020304" pitchFamily="18" charset="0"/>
              </a:rPr>
              <a:t>). При этом декартовы координаты выражаются через полярные по формулам:</a:t>
            </a:r>
          </a:p>
        </p:txBody>
      </p:sp>
      <p:sp>
        <p:nvSpPr>
          <p:cNvPr id="491526" name="Text Box 6">
            <a:extLst>
              <a:ext uri="{FF2B5EF4-FFF2-40B4-BE49-F238E27FC236}">
                <a16:creationId xmlns:a16="http://schemas.microsoft.com/office/drawing/2014/main" id="{90C795D1-7F60-4D87-8FA5-61A800DDD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429000"/>
            <a:ext cx="5257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Наоборот, полярные координаты выражаются через декартовы по формулам:</a:t>
            </a:r>
          </a:p>
        </p:txBody>
      </p:sp>
      <p:graphicFrame>
        <p:nvGraphicFramePr>
          <p:cNvPr id="491528" name="Object 8">
            <a:extLst>
              <a:ext uri="{FF2B5EF4-FFF2-40B4-BE49-F238E27FC236}">
                <a16:creationId xmlns:a16="http://schemas.microsoft.com/office/drawing/2014/main" id="{47CEDDDD-5D29-4F00-8570-2AC5E993AA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62164" y="2202520"/>
          <a:ext cx="1701924" cy="97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616" name="Equation" r:id="rId4" imgW="1511280" imgH="863280" progId="Equation.DSMT4">
                  <p:embed/>
                </p:oleObj>
              </mc:Choice>
              <mc:Fallback>
                <p:oleObj name="Equation" r:id="rId4" imgW="1511280" imgH="863280" progId="Equation.DSMT4">
                  <p:embed/>
                  <p:pic>
                    <p:nvPicPr>
                      <p:cNvPr id="491528" name="Object 8">
                        <a:extLst>
                          <a:ext uri="{FF2B5EF4-FFF2-40B4-BE49-F238E27FC236}">
                            <a16:creationId xmlns:a16="http://schemas.microsoft.com/office/drawing/2014/main" id="{47CEDDDD-5D29-4F00-8570-2AC5E993AA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2164" y="2202520"/>
                        <a:ext cx="1701924" cy="972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29" name="Object 9">
            <a:extLst>
              <a:ext uri="{FF2B5EF4-FFF2-40B4-BE49-F238E27FC236}">
                <a16:creationId xmlns:a16="http://schemas.microsoft.com/office/drawing/2014/main" id="{F566ABC6-3919-44BC-B2BC-FE7B0560BD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7944" y="4763864"/>
          <a:ext cx="43688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617" name="Equation" r:id="rId6" imgW="4368600" imgH="1473120" progId="Equation.DSMT4">
                  <p:embed/>
                </p:oleObj>
              </mc:Choice>
              <mc:Fallback>
                <p:oleObj name="Equation" r:id="rId6" imgW="4368600" imgH="1473120" progId="Equation.DSMT4">
                  <p:embed/>
                  <p:pic>
                    <p:nvPicPr>
                      <p:cNvPr id="491529" name="Object 9">
                        <a:extLst>
                          <a:ext uri="{FF2B5EF4-FFF2-40B4-BE49-F238E27FC236}">
                            <a16:creationId xmlns:a16="http://schemas.microsoft.com/office/drawing/2014/main" id="{F566ABC6-3919-44BC-B2BC-FE7B0560BD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4763864"/>
                        <a:ext cx="4368800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1531" name="Picture 11">
            <a:extLst>
              <a:ext uri="{FF2B5EF4-FFF2-40B4-BE49-F238E27FC236}">
                <a16:creationId xmlns:a16="http://schemas.microsoft.com/office/drawing/2014/main" id="{7291C665-E218-4E78-89A7-48CDF5318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17" y="2739560"/>
            <a:ext cx="3505200" cy="299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>
            <a:extLst>
              <a:ext uri="{FF2B5EF4-FFF2-40B4-BE49-F238E27FC236}">
                <a16:creationId xmlns:a16="http://schemas.microsoft.com/office/drawing/2014/main" id="{807DEF67-E570-4085-AD62-BEE5565449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30435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3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7907" name="Text Box 3">
                <a:extLst>
                  <a:ext uri="{FF2B5EF4-FFF2-40B4-BE49-F238E27FC236}">
                    <a16:creationId xmlns:a16="http://schemas.microsoft.com/office/drawing/2014/main" id="{A789444D-2473-4D89-803F-D3EFF15A3B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26765"/>
                <a:ext cx="9144000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sz="3200" dirty="0">
                    <a:cs typeface="Times New Roman" panose="02020603050405020304" pitchFamily="18" charset="0"/>
                  </a:rPr>
                  <a:t>	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Используя рисунок, докажите, что кардиоида задаётся уравнением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r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= 2(</a:t>
                </a:r>
                <a:r>
                  <a:rPr lang="ru-RU" altLang="ru-RU" sz="2800" dirty="0"/>
                  <a:t>1 - 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cos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ru-RU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altLang="ru-RU" sz="28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7907" name="Text Box 3">
                <a:extLst>
                  <a:ext uri="{FF2B5EF4-FFF2-40B4-BE49-F238E27FC236}">
                    <a16:creationId xmlns:a16="http://schemas.microsoft.com/office/drawing/2014/main" id="{A789444D-2473-4D89-803F-D3EFF15A3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26765"/>
                <a:ext cx="9144000" cy="1015663"/>
              </a:xfrm>
              <a:prstGeom prst="rect">
                <a:avLst/>
              </a:prstGeom>
              <a:blipFill>
                <a:blip r:embed="rId3"/>
                <a:stretch>
                  <a:fillRect l="-1333" t="-1198" r="-1333" b="-155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7909" name="Text Box 5">
                <a:extLst>
                  <a:ext uri="{FF2B5EF4-FFF2-40B4-BE49-F238E27FC236}">
                    <a16:creationId xmlns:a16="http://schemas.microsoft.com/office/drawing/2014/main" id="{CF8B6C87-606B-4324-86F7-1621C83D8E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177893"/>
                <a:ext cx="9144000" cy="892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2800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dirty="0">
                    <a:solidFill>
                      <a:srgbClr val="FF3300"/>
                    </a:solidFill>
                  </a:rPr>
                  <a:t>Решение. </a:t>
                </a:r>
                <a:r>
                  <a:rPr lang="ru-RU" altLang="ru-RU" dirty="0"/>
                  <a:t>Четырёхугольник </a:t>
                </a:r>
                <a:r>
                  <a:rPr lang="en-US" altLang="ru-RU" i="1" dirty="0"/>
                  <a:t>OCQP </a:t>
                </a:r>
                <a:r>
                  <a:rPr lang="ru-RU" altLang="ru-RU" dirty="0"/>
                  <a:t>– трапеция, </a:t>
                </a:r>
                <a:r>
                  <a:rPr lang="en-US" altLang="ru-RU" i="1" dirty="0"/>
                  <a:t>PO = QC = </a:t>
                </a:r>
                <a:r>
                  <a:rPr lang="en-US" altLang="ru-RU" dirty="0"/>
                  <a:t>1, </a:t>
                </a:r>
                <a:r>
                  <a:rPr lang="en-US" altLang="ru-RU" i="1" dirty="0"/>
                  <a:t>PQ = </a:t>
                </a:r>
                <a:r>
                  <a:rPr lang="en-US" altLang="ru-RU" dirty="0"/>
                  <a:t>2, </a:t>
                </a:r>
                <a:r>
                  <a:rPr lang="en-US" altLang="ru-RU" i="1" dirty="0"/>
                  <a:t>PA = BQ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ru-RU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altLang="ru-RU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</m:func>
                  </m:oMath>
                </a14:m>
                <a:r>
                  <a:rPr lang="en-US" altLang="ru-RU" i="1" dirty="0"/>
                  <a:t>, r = OC = AB = </a:t>
                </a:r>
                <a:r>
                  <a:rPr lang="en-US" altLang="ru-RU" dirty="0"/>
                  <a:t>2 - 2</a:t>
                </a:r>
                <a:r>
                  <a:rPr lang="en-US" altLang="ru-RU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ru-RU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altLang="ru-RU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</m:func>
                  </m:oMath>
                </a14:m>
                <a:r>
                  <a:rPr lang="ru-RU" altLang="ru-RU" dirty="0"/>
                  <a:t>.</a:t>
                </a:r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7909" name="Text Box 5">
                <a:extLst>
                  <a:ext uri="{FF2B5EF4-FFF2-40B4-BE49-F238E27FC236}">
                    <a16:creationId xmlns:a16="http://schemas.microsoft.com/office/drawing/2014/main" id="{CF8B6C87-606B-4324-86F7-1621C83D8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177893"/>
                <a:ext cx="9144000" cy="892552"/>
              </a:xfrm>
              <a:prstGeom prst="rect">
                <a:avLst/>
              </a:prstGeom>
              <a:blipFill>
                <a:blip r:embed="rId4"/>
                <a:stretch>
                  <a:fillRect l="-1000" r="-133" b="-142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00CC5A-18FD-41B3-A84A-580272CDE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0" y="1442428"/>
            <a:ext cx="3745250" cy="3612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0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>
            <a:extLst>
              <a:ext uri="{FF2B5EF4-FFF2-40B4-BE49-F238E27FC236}">
                <a16:creationId xmlns:a16="http://schemas.microsoft.com/office/drawing/2014/main" id="{807DEF67-E570-4085-AD62-BEE5565449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30435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4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7907" name="Text Box 3">
                <a:extLst>
                  <a:ext uri="{FF2B5EF4-FFF2-40B4-BE49-F238E27FC236}">
                    <a16:creationId xmlns:a16="http://schemas.microsoft.com/office/drawing/2014/main" id="{A789444D-2473-4D89-803F-D3EFF15A3B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26765"/>
                <a:ext cx="9144000" cy="12311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sz="3200" dirty="0">
                    <a:cs typeface="Times New Roman" panose="02020603050405020304" pitchFamily="18" charset="0"/>
                  </a:rPr>
                  <a:t>	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Изобразите кривую, заданную уравнением 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altLang="ru-RU" sz="2800" i="1" dirty="0">
                    <a:cs typeface="Times New Roman" panose="02020603050405020304" pitchFamily="18" charset="0"/>
                  </a:rPr>
                  <a:t>r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= 2(</a:t>
                </a:r>
                <a:r>
                  <a:rPr lang="ru-RU" altLang="ru-RU" sz="2800" dirty="0"/>
                  <a:t>1 - 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sin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ru-RU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altLang="ru-RU" sz="28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507907" name="Text Box 3">
                <a:extLst>
                  <a:ext uri="{FF2B5EF4-FFF2-40B4-BE49-F238E27FC236}">
                    <a16:creationId xmlns:a16="http://schemas.microsoft.com/office/drawing/2014/main" id="{A789444D-2473-4D89-803F-D3EFF15A3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26765"/>
                <a:ext cx="9144000" cy="1231106"/>
              </a:xfrm>
              <a:prstGeom prst="rect">
                <a:avLst/>
              </a:prstGeom>
              <a:blipFill>
                <a:blip r:embed="rId3"/>
                <a:stretch>
                  <a:fillRect t="-990" b="-128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A4421F5-381E-471A-946F-DC622DC6EF38}"/>
              </a:ext>
            </a:extLst>
          </p:cNvPr>
          <p:cNvGrpSpPr/>
          <p:nvPr/>
        </p:nvGrpSpPr>
        <p:grpSpPr>
          <a:xfrm>
            <a:off x="305780" y="1821386"/>
            <a:ext cx="8532440" cy="4477375"/>
            <a:chOff x="305780" y="1821386"/>
            <a:chExt cx="8532440" cy="4477375"/>
          </a:xfrm>
        </p:grpSpPr>
        <p:sp>
          <p:nvSpPr>
            <p:cNvPr id="507909" name="Text Box 5">
              <a:extLst>
                <a:ext uri="{FF2B5EF4-FFF2-40B4-BE49-F238E27FC236}">
                  <a16:creationId xmlns:a16="http://schemas.microsoft.com/office/drawing/2014/main" id="{CF8B6C87-606B-4324-86F7-1621C83D8E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780" y="5036614"/>
              <a:ext cx="8532440" cy="488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2800" dirty="0">
                  <a:solidFill>
                    <a:srgbClr val="FF3300"/>
                  </a:solidFill>
                </a:rPr>
                <a:t>	</a:t>
              </a:r>
              <a:r>
                <a:rPr lang="ru-RU" altLang="ru-RU" dirty="0">
                  <a:solidFill>
                    <a:srgbClr val="FF3300"/>
                  </a:solidFill>
                </a:rPr>
                <a:t>Ответ. </a:t>
              </a:r>
              <a:endParaRPr lang="ru-RU" altLang="ru-RU" dirty="0">
                <a:cs typeface="Times New Roman" panose="02020603050405020304" pitchFamily="18" charset="0"/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1CB4E026-5ECC-4B76-A761-575DA154A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9752" y="1821386"/>
              <a:ext cx="4829849" cy="4477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494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>
            <a:extLst>
              <a:ext uri="{FF2B5EF4-FFF2-40B4-BE49-F238E27FC236}">
                <a16:creationId xmlns:a16="http://schemas.microsoft.com/office/drawing/2014/main" id="{189375CF-5DE1-4B70-934A-66C4DE661E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r>
              <a:rPr lang="ru-RU" altLang="ru-RU" sz="3600" dirty="0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516099" name="Text Box 3">
            <a:extLst>
              <a:ext uri="{FF2B5EF4-FFF2-40B4-BE49-F238E27FC236}">
                <a16:creationId xmlns:a16="http://schemas.microsoft.com/office/drawing/2014/main" id="{4ECCDA8E-33C0-475B-BFB5-9BF2AEBB7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815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Нарисуйте кривую, задаваемую уравнением</a:t>
            </a:r>
          </a:p>
        </p:txBody>
      </p:sp>
      <p:graphicFrame>
        <p:nvGraphicFramePr>
          <p:cNvPr id="516103" name="Object 7">
            <a:extLst>
              <a:ext uri="{FF2B5EF4-FFF2-40B4-BE49-F238E27FC236}">
                <a16:creationId xmlns:a16="http://schemas.microsoft.com/office/drawing/2014/main" id="{99F3574C-B626-4069-88E5-293AEA58EF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03650" y="1143000"/>
          <a:ext cx="1346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733" name="Equation" r:id="rId4" imgW="1346040" imgH="723600" progId="Equation.DSMT4">
                  <p:embed/>
                </p:oleObj>
              </mc:Choice>
              <mc:Fallback>
                <p:oleObj name="Equation" r:id="rId4" imgW="1346040" imgH="723600" progId="Equation.DSMT4">
                  <p:embed/>
                  <p:pic>
                    <p:nvPicPr>
                      <p:cNvPr id="516103" name="Object 7">
                        <a:extLst>
                          <a:ext uri="{FF2B5EF4-FFF2-40B4-BE49-F238E27FC236}">
                            <a16:creationId xmlns:a16="http://schemas.microsoft.com/office/drawing/2014/main" id="{99F3574C-B626-4069-88E5-293AEA58EF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650" y="1143000"/>
                        <a:ext cx="13462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4F3B5CC-99AA-4A3A-95CB-869A90E47A47}"/>
              </a:ext>
            </a:extLst>
          </p:cNvPr>
          <p:cNvGrpSpPr/>
          <p:nvPr/>
        </p:nvGrpSpPr>
        <p:grpSpPr>
          <a:xfrm>
            <a:off x="990600" y="2138396"/>
            <a:ext cx="5195329" cy="3495608"/>
            <a:chOff x="990600" y="2138396"/>
            <a:chExt cx="5195329" cy="3495608"/>
          </a:xfrm>
        </p:grpSpPr>
        <p:sp>
          <p:nvSpPr>
            <p:cNvPr id="516101" name="Text Box 5">
              <a:extLst>
                <a:ext uri="{FF2B5EF4-FFF2-40B4-BE49-F238E27FC236}">
                  <a16:creationId xmlns:a16="http://schemas.microsoft.com/office/drawing/2014/main" id="{60967DE6-680F-4F19-8826-4E7756603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600" y="3886200"/>
              <a:ext cx="34290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25E8B156-20C6-46E2-9A91-9970C9116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58070" y="2138396"/>
              <a:ext cx="3227859" cy="349560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>
            <a:extLst>
              <a:ext uri="{FF2B5EF4-FFF2-40B4-BE49-F238E27FC236}">
                <a16:creationId xmlns:a16="http://schemas.microsoft.com/office/drawing/2014/main" id="{5280E812-FF99-41D7-9C33-10E07E8072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r>
              <a:rPr lang="ru-RU" altLang="ru-RU" sz="3600" dirty="0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546819" name="Text Box 3">
            <a:extLst>
              <a:ext uri="{FF2B5EF4-FFF2-40B4-BE49-F238E27FC236}">
                <a16:creationId xmlns:a16="http://schemas.microsoft.com/office/drawing/2014/main" id="{AD03C529-2866-4294-B76C-AA6628211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815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Нарисуйте кривую, задаваемую уравнением</a:t>
            </a:r>
          </a:p>
        </p:txBody>
      </p:sp>
      <p:graphicFrame>
        <p:nvGraphicFramePr>
          <p:cNvPr id="546820" name="Object 4">
            <a:extLst>
              <a:ext uri="{FF2B5EF4-FFF2-40B4-BE49-F238E27FC236}">
                <a16:creationId xmlns:a16="http://schemas.microsoft.com/office/drawing/2014/main" id="{8A1ADD01-741F-4594-9F83-DFE3B35258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6350" y="1136650"/>
          <a:ext cx="1320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757" name="Equation" r:id="rId4" imgW="1320480" imgH="736560" progId="Equation.DSMT4">
                  <p:embed/>
                </p:oleObj>
              </mc:Choice>
              <mc:Fallback>
                <p:oleObj name="Equation" r:id="rId4" imgW="1320480" imgH="736560" progId="Equation.DSMT4">
                  <p:embed/>
                  <p:pic>
                    <p:nvPicPr>
                      <p:cNvPr id="546820" name="Object 4">
                        <a:extLst>
                          <a:ext uri="{FF2B5EF4-FFF2-40B4-BE49-F238E27FC236}">
                            <a16:creationId xmlns:a16="http://schemas.microsoft.com/office/drawing/2014/main" id="{8A1ADD01-741F-4594-9F83-DFE3B35258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6350" y="1136650"/>
                        <a:ext cx="13208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6821" name="Group 5">
            <a:extLst>
              <a:ext uri="{FF2B5EF4-FFF2-40B4-BE49-F238E27FC236}">
                <a16:creationId xmlns:a16="http://schemas.microsoft.com/office/drawing/2014/main" id="{3E32E86E-2415-41B7-9F99-C6D4097684AF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905000"/>
            <a:ext cx="5799138" cy="3968750"/>
            <a:chOff x="624" y="1200"/>
            <a:chExt cx="3653" cy="2500"/>
          </a:xfrm>
        </p:grpSpPr>
        <p:sp>
          <p:nvSpPr>
            <p:cNvPr id="546822" name="Text Box 6">
              <a:extLst>
                <a:ext uri="{FF2B5EF4-FFF2-40B4-BE49-F238E27FC236}">
                  <a16:creationId xmlns:a16="http://schemas.microsoft.com/office/drawing/2014/main" id="{ACD22677-81D4-4C90-A5FB-4B575548A9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2352"/>
              <a:ext cx="21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546823" name="Picture 7">
              <a:extLst>
                <a:ext uri="{FF2B5EF4-FFF2-40B4-BE49-F238E27FC236}">
                  <a16:creationId xmlns:a16="http://schemas.microsoft.com/office/drawing/2014/main" id="{1EE85184-E880-4D11-B409-494231ADFA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200"/>
              <a:ext cx="2405" cy="2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>
            <a:extLst>
              <a:ext uri="{FF2B5EF4-FFF2-40B4-BE49-F238E27FC236}">
                <a16:creationId xmlns:a16="http://schemas.microsoft.com/office/drawing/2014/main" id="{0255CFCB-9BEC-4A68-BA08-397063F1D7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r>
              <a:rPr lang="ru-RU" altLang="ru-RU" sz="3600" dirty="0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509955" name="Text Box 3">
            <a:extLst>
              <a:ext uri="{FF2B5EF4-FFF2-40B4-BE49-F238E27FC236}">
                <a16:creationId xmlns:a16="http://schemas.microsoft.com/office/drawing/2014/main" id="{5A0FA037-E617-40FC-8984-2585225AC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8153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Нарисуйте </a:t>
            </a:r>
            <a:r>
              <a:rPr lang="ru-RU" altLang="ru-RU" sz="3200"/>
              <a:t>гиперболическую спираль – </a:t>
            </a:r>
            <a:r>
              <a:rPr lang="ru-RU" altLang="ru-RU" sz="3200">
                <a:cs typeface="Times New Roman" panose="02020603050405020304" pitchFamily="18" charset="0"/>
              </a:rPr>
              <a:t>кривую, задаваемую уравнением  </a:t>
            </a:r>
            <a:r>
              <a:rPr lang="en-US" altLang="ru-RU" sz="3200" i="1">
                <a:cs typeface="Times New Roman" panose="02020603050405020304" pitchFamily="18" charset="0"/>
              </a:rPr>
              <a:t>r</a:t>
            </a:r>
            <a:r>
              <a:rPr lang="ru-RU" altLang="ru-RU" sz="3200">
                <a:cs typeface="Times New Roman" panose="02020603050405020304" pitchFamily="18" charset="0"/>
              </a:rPr>
              <a:t> = </a:t>
            </a:r>
            <a:r>
              <a:rPr lang="en-US" altLang="ru-RU" sz="3200" i="1">
                <a:cs typeface="Times New Roman" panose="02020603050405020304" pitchFamily="18" charset="0"/>
              </a:rPr>
              <a:t>a</a:t>
            </a:r>
            <a:r>
              <a:rPr lang="en-US" altLang="ru-RU" sz="3200">
                <a:cs typeface="Times New Roman" panose="02020603050405020304" pitchFamily="18" charset="0"/>
              </a:rPr>
              <a:t>/</a:t>
            </a:r>
            <a:r>
              <a:rPr lang="ru-RU" altLang="ru-RU" sz="3200"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09961" name="Group 9">
            <a:extLst>
              <a:ext uri="{FF2B5EF4-FFF2-40B4-BE49-F238E27FC236}">
                <a16:creationId xmlns:a16="http://schemas.microsoft.com/office/drawing/2014/main" id="{B68A32D6-B45F-4E14-ACE4-6ED084BAE80E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286000"/>
            <a:ext cx="7478713" cy="3216275"/>
            <a:chOff x="240" y="1440"/>
            <a:chExt cx="4711" cy="2026"/>
          </a:xfrm>
        </p:grpSpPr>
        <p:sp>
          <p:nvSpPr>
            <p:cNvPr id="509957" name="Text Box 5">
              <a:extLst>
                <a:ext uri="{FF2B5EF4-FFF2-40B4-BE49-F238E27FC236}">
                  <a16:creationId xmlns:a16="http://schemas.microsoft.com/office/drawing/2014/main" id="{B9560F67-83AB-4137-8594-BF267EC6BD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448"/>
              <a:ext cx="21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509960" name="Picture 8">
              <a:extLst>
                <a:ext uri="{FF2B5EF4-FFF2-40B4-BE49-F238E27FC236}">
                  <a16:creationId xmlns:a16="http://schemas.microsoft.com/office/drawing/2014/main" id="{74C217EB-0E31-478C-85AE-6EB4C5D073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440"/>
              <a:ext cx="3703" cy="20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>
            <a:extLst>
              <a:ext uri="{FF2B5EF4-FFF2-40B4-BE49-F238E27FC236}">
                <a16:creationId xmlns:a16="http://schemas.microsoft.com/office/drawing/2014/main" id="{27CC5E88-7A40-430C-96BF-1265535AEB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r>
              <a:rPr lang="ru-RU" altLang="ru-RU" sz="3600" dirty="0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512003" name="Text Box 3">
            <a:extLst>
              <a:ext uri="{FF2B5EF4-FFF2-40B4-BE49-F238E27FC236}">
                <a16:creationId xmlns:a16="http://schemas.microsoft.com/office/drawing/2014/main" id="{517AF6E7-7C48-42D1-9F49-CEA00CD10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8153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Нарисуйте </a:t>
            </a:r>
            <a:r>
              <a:rPr lang="ru-RU" altLang="ru-RU" sz="3200"/>
              <a:t>спираль Галилея – </a:t>
            </a:r>
            <a:r>
              <a:rPr lang="ru-RU" altLang="ru-RU" sz="3200">
                <a:cs typeface="Times New Roman" panose="02020603050405020304" pitchFamily="18" charset="0"/>
              </a:rPr>
              <a:t>кривую, задаваемую уравнением  </a:t>
            </a:r>
            <a:r>
              <a:rPr lang="en-US" altLang="ru-RU" sz="3200" i="1">
                <a:cs typeface="Times New Roman" panose="02020603050405020304" pitchFamily="18" charset="0"/>
              </a:rPr>
              <a:t>r</a:t>
            </a:r>
            <a:r>
              <a:rPr lang="ru-RU" altLang="ru-RU" sz="3200">
                <a:cs typeface="Times New Roman" panose="02020603050405020304" pitchFamily="18" charset="0"/>
              </a:rPr>
              <a:t> = </a:t>
            </a:r>
            <a:r>
              <a:rPr lang="en-US" altLang="ru-RU" sz="3200" i="1">
                <a:cs typeface="Times New Roman" panose="02020603050405020304" pitchFamily="18" charset="0"/>
              </a:rPr>
              <a:t>a</a:t>
            </a:r>
            <a:r>
              <a:rPr lang="ru-RU" altLang="ru-RU" sz="3200"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ru-RU" altLang="ru-RU" sz="3200" baseline="30000">
                <a:sym typeface="Symbol" panose="05050102010706020507" pitchFamily="18" charset="2"/>
              </a:rPr>
              <a:t>2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12008" name="Group 8">
            <a:extLst>
              <a:ext uri="{FF2B5EF4-FFF2-40B4-BE49-F238E27FC236}">
                <a16:creationId xmlns:a16="http://schemas.microsoft.com/office/drawing/2014/main" id="{7DDCA0C7-975D-4A02-A0A6-0C8E003BC57A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828800"/>
            <a:ext cx="5599113" cy="4113213"/>
            <a:chOff x="576" y="1152"/>
            <a:chExt cx="3527" cy="2591"/>
          </a:xfrm>
        </p:grpSpPr>
        <p:sp>
          <p:nvSpPr>
            <p:cNvPr id="512005" name="Text Box 5">
              <a:extLst>
                <a:ext uri="{FF2B5EF4-FFF2-40B4-BE49-F238E27FC236}">
                  <a16:creationId xmlns:a16="http://schemas.microsoft.com/office/drawing/2014/main" id="{EF98CFE8-3BCA-4625-8B90-5037568016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400"/>
              <a:ext cx="21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512007" name="Picture 7">
              <a:extLst>
                <a:ext uri="{FF2B5EF4-FFF2-40B4-BE49-F238E27FC236}">
                  <a16:creationId xmlns:a16="http://schemas.microsoft.com/office/drawing/2014/main" id="{EF613E5B-1025-491B-AB6E-99B7A8D8C1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152"/>
              <a:ext cx="2423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>
            <a:extLst>
              <a:ext uri="{FF2B5EF4-FFF2-40B4-BE49-F238E27FC236}">
                <a16:creationId xmlns:a16="http://schemas.microsoft.com/office/drawing/2014/main" id="{E54445A1-40B8-4B93-A9B4-4D2BE35F3B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r>
              <a:rPr lang="ru-RU" altLang="ru-RU" sz="3600" dirty="0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548867" name="Text Box 3">
            <a:extLst>
              <a:ext uri="{FF2B5EF4-FFF2-40B4-BE49-F238E27FC236}">
                <a16:creationId xmlns:a16="http://schemas.microsoft.com/office/drawing/2014/main" id="{A434BEA4-9A51-4F02-A992-C78A10AF9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На</a:t>
            </a:r>
            <a:r>
              <a:rPr lang="ru-RU" altLang="ru-RU" sz="3200"/>
              <a:t>пишите уравнение, которым задается кривая, изображенная на рисунке красным цветом.</a:t>
            </a:r>
          </a:p>
        </p:txBody>
      </p:sp>
      <p:sp>
        <p:nvSpPr>
          <p:cNvPr id="548869" name="Text Box 5">
            <a:extLst>
              <a:ext uri="{FF2B5EF4-FFF2-40B4-BE49-F238E27FC236}">
                <a16:creationId xmlns:a16="http://schemas.microsoft.com/office/drawing/2014/main" id="{BD943D53-36F2-414F-9CA4-366E20C17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638800"/>
            <a:ext cx="510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en-US" altLang="ru-RU" sz="3200" i="1">
                <a:cs typeface="Times New Roman" panose="02020603050405020304" pitchFamily="18" charset="0"/>
              </a:rPr>
              <a:t>r</a:t>
            </a:r>
            <a:r>
              <a:rPr lang="ru-RU" altLang="ru-RU" sz="3200">
                <a:cs typeface="Times New Roman" panose="02020603050405020304" pitchFamily="18" charset="0"/>
              </a:rPr>
              <a:t> = </a:t>
            </a:r>
            <a:r>
              <a:rPr lang="en-US" altLang="ru-RU" sz="3200">
                <a:cs typeface="Times New Roman" panose="02020603050405020304" pitchFamily="18" charset="0"/>
              </a:rPr>
              <a:t>1+sin(10</a:t>
            </a:r>
            <a:r>
              <a:rPr lang="ru-RU" altLang="ru-RU" sz="3200"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altLang="ru-RU" sz="3200">
                <a:cs typeface="Times New Roman" panose="02020603050405020304" pitchFamily="18" charset="0"/>
                <a:sym typeface="Symbol" panose="05050102010706020507" pitchFamily="18" charset="2"/>
              </a:rPr>
              <a:t>)/10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48871" name="Picture 7">
            <a:extLst>
              <a:ext uri="{FF2B5EF4-FFF2-40B4-BE49-F238E27FC236}">
                <a16:creationId xmlns:a16="http://schemas.microsoft.com/office/drawing/2014/main" id="{2FBA14CF-7887-4740-981A-FEE34EE86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3848100" cy="379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69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>
            <a:extLst>
              <a:ext uri="{FF2B5EF4-FFF2-40B4-BE49-F238E27FC236}">
                <a16:creationId xmlns:a16="http://schemas.microsoft.com/office/drawing/2014/main" id="{5723A61E-C0FD-4324-9B6A-25D3D16FF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20</a:t>
            </a:r>
          </a:p>
        </p:txBody>
      </p:sp>
      <p:sp>
        <p:nvSpPr>
          <p:cNvPr id="563203" name="Text Box 3">
            <a:extLst>
              <a:ext uri="{FF2B5EF4-FFF2-40B4-BE49-F238E27FC236}">
                <a16:creationId xmlns:a16="http://schemas.microsoft.com/office/drawing/2014/main" id="{3229AD45-49B8-4BF4-ADEB-DB15D0326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/>
              <a:t>Как следует исправить формулу </a:t>
            </a:r>
            <a:r>
              <a:rPr lang="en-US" altLang="ru-RU" sz="3200" i="1">
                <a:cs typeface="Times New Roman" panose="02020603050405020304" pitchFamily="18" charset="0"/>
              </a:rPr>
              <a:t>r</a:t>
            </a:r>
            <a:r>
              <a:rPr lang="ru-RU" altLang="ru-RU" sz="3200">
                <a:cs typeface="Times New Roman" panose="02020603050405020304" pitchFamily="18" charset="0"/>
              </a:rPr>
              <a:t> = </a:t>
            </a:r>
            <a:r>
              <a:rPr lang="en-US" altLang="ru-RU" sz="3200">
                <a:cs typeface="Times New Roman" panose="02020603050405020304" pitchFamily="18" charset="0"/>
              </a:rPr>
              <a:t>1+sin(10</a:t>
            </a:r>
            <a:r>
              <a:rPr lang="ru-RU" altLang="ru-RU" sz="3200"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altLang="ru-RU" sz="3200">
                <a:cs typeface="Times New Roman" panose="02020603050405020304" pitchFamily="18" charset="0"/>
                <a:sym typeface="Symbol" panose="05050102010706020507" pitchFamily="18" charset="2"/>
              </a:rPr>
              <a:t>)/10</a:t>
            </a:r>
            <a:r>
              <a:rPr lang="ru-RU" altLang="ru-RU" sz="3200"/>
              <a:t>, чтобы из графика, изображенного слева, получился график, изображенный справа.</a:t>
            </a:r>
          </a:p>
        </p:txBody>
      </p:sp>
      <p:sp>
        <p:nvSpPr>
          <p:cNvPr id="563204" name="Text Box 4">
            <a:extLst>
              <a:ext uri="{FF2B5EF4-FFF2-40B4-BE49-F238E27FC236}">
                <a16:creationId xmlns:a16="http://schemas.microsoft.com/office/drawing/2014/main" id="{10DB8194-8A48-4D49-9E88-8654D56E9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0"/>
            <a:ext cx="518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en-US" altLang="ru-RU" sz="3200" i="1">
                <a:cs typeface="Times New Roman" panose="02020603050405020304" pitchFamily="18" charset="0"/>
              </a:rPr>
              <a:t>r</a:t>
            </a:r>
            <a:r>
              <a:rPr lang="ru-RU" altLang="ru-RU" sz="3200">
                <a:cs typeface="Times New Roman" panose="02020603050405020304" pitchFamily="18" charset="0"/>
              </a:rPr>
              <a:t> = </a:t>
            </a:r>
            <a:r>
              <a:rPr lang="en-US" altLang="ru-RU" sz="3200">
                <a:cs typeface="Times New Roman" panose="02020603050405020304" pitchFamily="18" charset="0"/>
              </a:rPr>
              <a:t>1+</a:t>
            </a:r>
            <a:r>
              <a:rPr lang="en-US" altLang="ru-RU" sz="3200"/>
              <a:t>|</a:t>
            </a:r>
            <a:r>
              <a:rPr lang="en-US" altLang="ru-RU" sz="3200">
                <a:cs typeface="Times New Roman" panose="02020603050405020304" pitchFamily="18" charset="0"/>
              </a:rPr>
              <a:t>sin(10</a:t>
            </a:r>
            <a:r>
              <a:rPr lang="ru-RU" altLang="ru-RU" sz="3200"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altLang="ru-RU" sz="3200">
                <a:cs typeface="Times New Roman" panose="02020603050405020304" pitchFamily="18" charset="0"/>
                <a:sym typeface="Symbol" panose="05050102010706020507" pitchFamily="18" charset="2"/>
              </a:rPr>
              <a:t>)|/10.</a:t>
            </a:r>
            <a:endParaRPr lang="ru-RU" altLang="ru-RU" sz="320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563205" name="Picture 5">
            <a:extLst>
              <a:ext uri="{FF2B5EF4-FFF2-40B4-BE49-F238E27FC236}">
                <a16:creationId xmlns:a16="http://schemas.microsoft.com/office/drawing/2014/main" id="{596C05C6-D732-4E4D-93BC-87DE801D1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3848100" cy="379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06" name="Picture 6">
            <a:extLst>
              <a:ext uri="{FF2B5EF4-FFF2-40B4-BE49-F238E27FC236}">
                <a16:creationId xmlns:a16="http://schemas.microsoft.com/office/drawing/2014/main" id="{AAB3C794-6E39-45CA-BF5F-CF692F262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3848100" cy="395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0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>
            <a:extLst>
              <a:ext uri="{FF2B5EF4-FFF2-40B4-BE49-F238E27FC236}">
                <a16:creationId xmlns:a16="http://schemas.microsoft.com/office/drawing/2014/main" id="{B204EB69-AD55-41B5-ADF9-DD1E8EF1C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r>
              <a:rPr lang="ru-RU" altLang="ru-RU" sz="3600" dirty="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565251" name="Text Box 3">
            <a:extLst>
              <a:ext uri="{FF2B5EF4-FFF2-40B4-BE49-F238E27FC236}">
                <a16:creationId xmlns:a16="http://schemas.microsoft.com/office/drawing/2014/main" id="{95DE23F1-5867-4EB0-9936-E05105074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/>
              <a:t>Как следует исправить формулу </a:t>
            </a:r>
            <a:r>
              <a:rPr lang="en-US" altLang="ru-RU" sz="3200" i="1">
                <a:cs typeface="Times New Roman" panose="02020603050405020304" pitchFamily="18" charset="0"/>
              </a:rPr>
              <a:t>r</a:t>
            </a:r>
            <a:r>
              <a:rPr lang="ru-RU" altLang="ru-RU" sz="3200">
                <a:cs typeface="Times New Roman" panose="02020603050405020304" pitchFamily="18" charset="0"/>
              </a:rPr>
              <a:t> = </a:t>
            </a:r>
            <a:r>
              <a:rPr lang="en-US" altLang="ru-RU" sz="3200">
                <a:cs typeface="Times New Roman" panose="02020603050405020304" pitchFamily="18" charset="0"/>
              </a:rPr>
              <a:t>1+sin(10</a:t>
            </a:r>
            <a:r>
              <a:rPr lang="ru-RU" altLang="ru-RU" sz="3200"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altLang="ru-RU" sz="3200">
                <a:cs typeface="Times New Roman" panose="02020603050405020304" pitchFamily="18" charset="0"/>
                <a:sym typeface="Symbol" panose="05050102010706020507" pitchFamily="18" charset="2"/>
              </a:rPr>
              <a:t>)/10</a:t>
            </a:r>
            <a:r>
              <a:rPr lang="ru-RU" altLang="ru-RU" sz="3200"/>
              <a:t>, чтобы из графика, изображенного слева, получился график, изображенный справа.</a:t>
            </a:r>
          </a:p>
        </p:txBody>
      </p:sp>
      <p:sp>
        <p:nvSpPr>
          <p:cNvPr id="565252" name="Text Box 4">
            <a:extLst>
              <a:ext uri="{FF2B5EF4-FFF2-40B4-BE49-F238E27FC236}">
                <a16:creationId xmlns:a16="http://schemas.microsoft.com/office/drawing/2014/main" id="{46EFEB25-8EB6-40A8-959C-E2A48FD7B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0"/>
            <a:ext cx="518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en-US" altLang="ru-RU" sz="3200" i="1">
                <a:cs typeface="Times New Roman" panose="02020603050405020304" pitchFamily="18" charset="0"/>
              </a:rPr>
              <a:t>r</a:t>
            </a:r>
            <a:r>
              <a:rPr lang="ru-RU" altLang="ru-RU" sz="3200">
                <a:cs typeface="Times New Roman" panose="02020603050405020304" pitchFamily="18" charset="0"/>
              </a:rPr>
              <a:t> = </a:t>
            </a:r>
            <a:r>
              <a:rPr lang="en-US" altLang="ru-RU" sz="3200">
                <a:cs typeface="Times New Roman" panose="02020603050405020304" pitchFamily="18" charset="0"/>
              </a:rPr>
              <a:t>1– </a:t>
            </a:r>
            <a:r>
              <a:rPr lang="en-US" altLang="ru-RU" sz="3200"/>
              <a:t>|</a:t>
            </a:r>
            <a:r>
              <a:rPr lang="en-US" altLang="ru-RU" sz="3200">
                <a:cs typeface="Times New Roman" panose="02020603050405020304" pitchFamily="18" charset="0"/>
              </a:rPr>
              <a:t>sin(10</a:t>
            </a:r>
            <a:r>
              <a:rPr lang="ru-RU" altLang="ru-RU" sz="3200"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altLang="ru-RU" sz="3200">
                <a:cs typeface="Times New Roman" panose="02020603050405020304" pitchFamily="18" charset="0"/>
                <a:sym typeface="Symbol" panose="05050102010706020507" pitchFamily="18" charset="2"/>
              </a:rPr>
              <a:t>)|/10.</a:t>
            </a:r>
            <a:endParaRPr lang="ru-RU" altLang="ru-RU" sz="320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565253" name="Picture 5">
            <a:extLst>
              <a:ext uri="{FF2B5EF4-FFF2-40B4-BE49-F238E27FC236}">
                <a16:creationId xmlns:a16="http://schemas.microsoft.com/office/drawing/2014/main" id="{343977A6-F6FE-45FE-BAD5-A609DBF3B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3848100" cy="379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5255" name="Picture 7">
            <a:extLst>
              <a:ext uri="{FF2B5EF4-FFF2-40B4-BE49-F238E27FC236}">
                <a16:creationId xmlns:a16="http://schemas.microsoft.com/office/drawing/2014/main" id="{7AF26C47-43D7-455F-95B5-8C3B1542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3848100" cy="376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2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>
            <a:extLst>
              <a:ext uri="{FF2B5EF4-FFF2-40B4-BE49-F238E27FC236}">
                <a16:creationId xmlns:a16="http://schemas.microsoft.com/office/drawing/2014/main" id="{586561D9-FD98-4F6F-8E4F-FC181CD3BE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r>
              <a:rPr lang="ru-RU" altLang="ru-RU" sz="3600" dirty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514051" name="Text Box 3">
            <a:extLst>
              <a:ext uri="{FF2B5EF4-FFF2-40B4-BE49-F238E27FC236}">
                <a16:creationId xmlns:a16="http://schemas.microsoft.com/office/drawing/2014/main" id="{EA8CD8E0-6C3D-4773-981C-F20EB9B75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На</a:t>
            </a:r>
            <a:r>
              <a:rPr lang="en-US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>
                <a:cs typeface="Times New Roman" panose="02020603050405020304" pitchFamily="18" charset="0"/>
              </a:rPr>
              <a:t>рису</a:t>
            </a:r>
            <a:r>
              <a:rPr lang="ru-RU" altLang="ru-RU" sz="2800"/>
              <a:t>нке слева изображена</a:t>
            </a:r>
            <a:r>
              <a:rPr lang="ru-RU" altLang="ru-RU" sz="2800">
                <a:cs typeface="Times New Roman" panose="02020603050405020304" pitchFamily="18" charset="0"/>
              </a:rPr>
              <a:t> крив</a:t>
            </a:r>
            <a:r>
              <a:rPr lang="ru-RU" altLang="ru-RU" sz="2800"/>
              <a:t>ая</a:t>
            </a:r>
            <a:r>
              <a:rPr lang="ru-RU" altLang="ru-RU" sz="2800">
                <a:cs typeface="Times New Roman" panose="02020603050405020304" pitchFamily="18" charset="0"/>
              </a:rPr>
              <a:t>, </a:t>
            </a:r>
            <a:r>
              <a:rPr lang="ru-RU" altLang="ru-RU" sz="2800"/>
              <a:t>напоминающая лист клевера и </a:t>
            </a:r>
            <a:r>
              <a:rPr lang="ru-RU" altLang="ru-RU" sz="2800">
                <a:cs typeface="Times New Roman" panose="02020603050405020304" pitchFamily="18" charset="0"/>
              </a:rPr>
              <a:t>задаваем</a:t>
            </a:r>
            <a:r>
              <a:rPr lang="ru-RU" altLang="ru-RU" sz="2800"/>
              <a:t>ая</a:t>
            </a:r>
            <a:r>
              <a:rPr lang="ru-RU" altLang="ru-RU" sz="2800">
                <a:cs typeface="Times New Roman" panose="02020603050405020304" pitchFamily="18" charset="0"/>
              </a:rPr>
              <a:t> уравнением  </a:t>
            </a:r>
            <a:r>
              <a:rPr lang="en-US" altLang="ru-RU" sz="2800" i="1">
                <a:cs typeface="Times New Roman" panose="02020603050405020304" pitchFamily="18" charset="0"/>
              </a:rPr>
              <a:t>r</a:t>
            </a:r>
            <a:r>
              <a:rPr lang="ru-RU" altLang="ru-RU" sz="2800">
                <a:cs typeface="Times New Roman" panose="02020603050405020304" pitchFamily="18" charset="0"/>
              </a:rPr>
              <a:t> = </a:t>
            </a:r>
            <a:r>
              <a:rPr lang="ru-RU" altLang="ru-RU" sz="2800"/>
              <a:t>1 + </a:t>
            </a:r>
            <a:r>
              <a:rPr lang="en-US" altLang="ru-RU" sz="2800"/>
              <a:t>cos 3</a:t>
            </a:r>
            <a:r>
              <a:rPr lang="ru-RU" altLang="ru-RU" sz="2800"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altLang="ru-RU" sz="2800">
                <a:cs typeface="Times New Roman" panose="02020603050405020304" pitchFamily="18" charset="0"/>
                <a:sym typeface="Symbol" panose="05050102010706020507" pitchFamily="18" charset="2"/>
              </a:rPr>
              <a:t> + sin</a:t>
            </a:r>
            <a:r>
              <a:rPr lang="en-US" altLang="ru-RU" sz="2800" baseline="30000"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ru-RU" sz="2800"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ru-RU" altLang="ru-RU" sz="2800"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ru-RU" altLang="ru-RU" sz="2800">
                <a:cs typeface="Times New Roman" panose="02020603050405020304" pitchFamily="18" charset="0"/>
              </a:rPr>
              <a:t>.</a:t>
            </a:r>
            <a:r>
              <a:rPr lang="ru-RU" altLang="ru-RU" sz="2800"/>
              <a:t> Напишите уравнение, которым задается кривая, изображенная на рисунке справа.</a:t>
            </a:r>
          </a:p>
        </p:txBody>
      </p:sp>
      <p:sp>
        <p:nvSpPr>
          <p:cNvPr id="514053" name="Text Box 5">
            <a:extLst>
              <a:ext uri="{FF2B5EF4-FFF2-40B4-BE49-F238E27FC236}">
                <a16:creationId xmlns:a16="http://schemas.microsoft.com/office/drawing/2014/main" id="{92AB72EA-3C12-4E26-94C9-C55A61CD2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019800"/>
            <a:ext cx="647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</a:t>
            </a:r>
            <a:r>
              <a:rPr lang="en-US" altLang="ru-RU" sz="3200" i="1" dirty="0">
                <a:cs typeface="Times New Roman" panose="02020603050405020304" pitchFamily="18" charset="0"/>
              </a:rPr>
              <a:t>r</a:t>
            </a:r>
            <a:r>
              <a:rPr lang="ru-RU" altLang="ru-RU" sz="3200" dirty="0">
                <a:cs typeface="Times New Roman" panose="02020603050405020304" pitchFamily="18" charset="0"/>
              </a:rPr>
              <a:t> = </a:t>
            </a:r>
            <a:r>
              <a:rPr lang="ru-RU" altLang="ru-RU" sz="3200" dirty="0"/>
              <a:t>1 + </a:t>
            </a:r>
            <a:r>
              <a:rPr lang="en-US" altLang="ru-RU" sz="3200" dirty="0"/>
              <a:t>sin 5</a:t>
            </a:r>
            <a:r>
              <a:rPr lang="ru-RU" altLang="ru-RU" sz="3200" dirty="0"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altLang="ru-RU" sz="3200" dirty="0">
                <a:cs typeface="Times New Roman" panose="02020603050405020304" pitchFamily="18" charset="0"/>
                <a:sym typeface="Symbol" panose="05050102010706020507" pitchFamily="18" charset="2"/>
              </a:rPr>
              <a:t> + cos</a:t>
            </a:r>
            <a:r>
              <a:rPr lang="en-US" altLang="ru-RU" sz="3200" baseline="30000" dirty="0"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ru-RU" sz="3200" dirty="0">
                <a:cs typeface="Times New Roman" panose="02020603050405020304" pitchFamily="18" charset="0"/>
                <a:sym typeface="Symbol" panose="05050102010706020507" pitchFamily="18" charset="2"/>
              </a:rPr>
              <a:t>5</a:t>
            </a:r>
            <a:r>
              <a:rPr lang="ru-RU" altLang="ru-RU" sz="3200" dirty="0"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4055" name="Picture 7">
            <a:extLst>
              <a:ext uri="{FF2B5EF4-FFF2-40B4-BE49-F238E27FC236}">
                <a16:creationId xmlns:a16="http://schemas.microsoft.com/office/drawing/2014/main" id="{21CC4BAF-B2D3-4897-9D54-8F1F83803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329406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14060" name="Object 12">
            <a:extLst>
              <a:ext uri="{FF2B5EF4-FFF2-40B4-BE49-F238E27FC236}">
                <a16:creationId xmlns:a16="http://schemas.microsoft.com/office/drawing/2014/main" id="{1D82751D-E107-4798-9E9C-372B1E2270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5400" y="2438400"/>
          <a:ext cx="3059113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781" name="Точечный рисунок" r:id="rId5" imgW="3057143" imgH="3200000" progId="Paint.Picture">
                  <p:embed/>
                </p:oleObj>
              </mc:Choice>
              <mc:Fallback>
                <p:oleObj name="Точечный рисунок" r:id="rId5" imgW="3057143" imgH="3200000" progId="Paint.Picture">
                  <p:embed/>
                  <p:pic>
                    <p:nvPicPr>
                      <p:cNvPr id="514060" name="Object 12">
                        <a:extLst>
                          <a:ext uri="{FF2B5EF4-FFF2-40B4-BE49-F238E27FC236}">
                            <a16:creationId xmlns:a16="http://schemas.microsoft.com/office/drawing/2014/main" id="{1D82751D-E107-4798-9E9C-372B1E2270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438400"/>
                        <a:ext cx="3059113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>
            <a:extLst>
              <a:ext uri="{FF2B5EF4-FFF2-40B4-BE49-F238E27FC236}">
                <a16:creationId xmlns:a16="http://schemas.microsoft.com/office/drawing/2014/main" id="{CEBCFBBA-A76C-474B-967E-E88BCB6A22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244" name="Text Box 4">
                <a:extLst>
                  <a:ext uri="{FF2B5EF4-FFF2-40B4-BE49-F238E27FC236}">
                    <a16:creationId xmlns:a16="http://schemas.microsoft.com/office/drawing/2014/main" id="{A331D251-BC9D-41D2-88CE-A85D1312C2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09600"/>
                <a:ext cx="9144000" cy="1589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altLang="ru-RU" sz="3200" dirty="0">
                    <a:cs typeface="Times New Roman" panose="02020603050405020304" pitchFamily="18" charset="0"/>
                  </a:rPr>
                  <a:t>	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Для следующих точек с заданными полярными координатами найдите их декартовы координаты: </a:t>
                </a:r>
                <a:endParaRPr lang="en-US" altLang="ru-RU" sz="2800" dirty="0"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0"/>
                  </a:spcBef>
                </a:pPr>
                <a:r>
                  <a:rPr lang="en-US" altLang="ru-RU" sz="2800" dirty="0">
                    <a:cs typeface="Times New Roman" panose="02020603050405020304" pitchFamily="18" charset="0"/>
                  </a:rPr>
                  <a:t>	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а) (1,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ru-RU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ru-RU" sz="2800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); б) (2, </a:t>
                </a:r>
                <a14:m>
                  <m:oMath xmlns:m="http://schemas.openxmlformats.org/officeDocument/2006/math">
                    <m:r>
                      <a:rPr lang="en-US" altLang="ru-RU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ru-RU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ru-RU" sz="2800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).</a:t>
                </a:r>
                <a:endParaRPr lang="en-US" altLang="ru-RU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2244" name="Text Box 4">
                <a:extLst>
                  <a:ext uri="{FF2B5EF4-FFF2-40B4-BE49-F238E27FC236}">
                    <a16:creationId xmlns:a16="http://schemas.microsoft.com/office/drawing/2014/main" id="{A331D251-BC9D-41D2-88CE-A85D1312C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09600"/>
                <a:ext cx="9144000" cy="1589346"/>
              </a:xfrm>
              <a:prstGeom prst="rect">
                <a:avLst/>
              </a:prstGeom>
              <a:blipFill>
                <a:blip r:embed="rId4"/>
                <a:stretch>
                  <a:fillRect l="-1333" t="-766" r="-1333" b="-38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2263" name="Group 23">
            <a:extLst>
              <a:ext uri="{FF2B5EF4-FFF2-40B4-BE49-F238E27FC236}">
                <a16:creationId xmlns:a16="http://schemas.microsoft.com/office/drawing/2014/main" id="{28707A1E-6D54-483D-ABE4-9680B3390BBA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590800"/>
            <a:ext cx="3721100" cy="3643313"/>
            <a:chOff x="96" y="1632"/>
            <a:chExt cx="2344" cy="22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2248" name="Text Box 8">
                  <a:extLst>
                    <a:ext uri="{FF2B5EF4-FFF2-40B4-BE49-F238E27FC236}">
                      <a16:creationId xmlns:a16="http://schemas.microsoft.com/office/drawing/2014/main" id="{828FBAD3-9DF4-4B09-B599-78011F582E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6" y="1632"/>
                  <a:ext cx="2208" cy="5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sz="3200" dirty="0">
                      <a:solidFill>
                        <a:srgbClr val="FF3300"/>
                      </a:solidFill>
                    </a:rPr>
                    <a:t>Ответ:</a:t>
                  </a:r>
                  <a:r>
                    <a:rPr lang="en-US" altLang="ru-RU" sz="3200" dirty="0">
                      <a:solidFill>
                        <a:srgbClr val="FF3300"/>
                      </a:solidFill>
                    </a:rPr>
                    <a:t> </a:t>
                  </a:r>
                  <a:r>
                    <a:rPr lang="ru-RU" altLang="ru-RU" sz="3200" dirty="0">
                      <a:cs typeface="Times New Roman" panose="02020603050405020304" pitchFamily="18" charset="0"/>
                    </a:rPr>
                    <a:t>а) (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ru-RU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ru-RU" sz="32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ru-RU" altLang="ru-RU" sz="3200" dirty="0"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altLang="ru-RU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altLang="ru-RU" sz="32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ru-RU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altLang="ru-RU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ru-RU" altLang="ru-RU" sz="3200" dirty="0">
                      <a:cs typeface="Times New Roman" panose="02020603050405020304" pitchFamily="18" charset="0"/>
                    </a:rPr>
                    <a:t>); </a:t>
                  </a:r>
                </a:p>
              </p:txBody>
            </p:sp>
          </mc:Choice>
          <mc:Fallback xmlns="">
            <p:sp>
              <p:nvSpPr>
                <p:cNvPr id="522248" name="Text Box 8">
                  <a:extLst>
                    <a:ext uri="{FF2B5EF4-FFF2-40B4-BE49-F238E27FC236}">
                      <a16:creationId xmlns:a16="http://schemas.microsoft.com/office/drawing/2014/main" id="{828FBAD3-9DF4-4B09-B599-78011F582E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" y="1632"/>
                  <a:ext cx="2208" cy="552"/>
                </a:xfrm>
                <a:prstGeom prst="rect">
                  <a:avLst/>
                </a:prstGeom>
                <a:blipFill>
                  <a:blip r:embed="rId5"/>
                  <a:stretch>
                    <a:fillRect l="-4348" b="-902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22256" name="Picture 16">
              <a:extLst>
                <a:ext uri="{FF2B5EF4-FFF2-40B4-BE49-F238E27FC236}">
                  <a16:creationId xmlns:a16="http://schemas.microsoft.com/office/drawing/2014/main" id="{967A92D7-3D70-4AF9-B58D-F64F87D62B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160"/>
              <a:ext cx="1912" cy="1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719AE2A-3202-44E6-9421-EE47BCAC37AD}"/>
              </a:ext>
            </a:extLst>
          </p:cNvPr>
          <p:cNvGrpSpPr/>
          <p:nvPr/>
        </p:nvGrpSpPr>
        <p:grpSpPr>
          <a:xfrm>
            <a:off x="4953000" y="2590800"/>
            <a:ext cx="2743200" cy="3314700"/>
            <a:chOff x="4953000" y="2590800"/>
            <a:chExt cx="2743200" cy="33147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2254" name="Text Box 14">
                  <a:extLst>
                    <a:ext uri="{FF2B5EF4-FFF2-40B4-BE49-F238E27FC236}">
                      <a16:creationId xmlns:a16="http://schemas.microsoft.com/office/drawing/2014/main" id="{672223AB-E88B-4B98-8FA7-DB4E88B56D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53000" y="2590800"/>
                  <a:ext cx="2743200" cy="584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sz="3200" dirty="0">
                      <a:cs typeface="Times New Roman" panose="02020603050405020304" pitchFamily="18" charset="0"/>
                    </a:rPr>
                    <a:t>б)</a:t>
                  </a:r>
                  <a:r>
                    <a:rPr lang="en-US" altLang="ru-RU" sz="3200" dirty="0">
                      <a:cs typeface="Times New Roman" panose="02020603050405020304" pitchFamily="18" charset="0"/>
                    </a:rPr>
                    <a:t> (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altLang="ru-RU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ru-R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altLang="ru-RU" sz="2800" dirty="0"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altLang="ru-RU" sz="2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ru-RU" altLang="ru-RU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ru-R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altLang="ru-RU" sz="2800" dirty="0">
                      <a:cs typeface="Times New Roman" panose="02020603050405020304" pitchFamily="18" charset="0"/>
                    </a:rPr>
                    <a:t>)</a:t>
                  </a:r>
                  <a:r>
                    <a:rPr lang="ru-RU" altLang="ru-RU" sz="3200" dirty="0">
                      <a:cs typeface="Times New Roman" panose="02020603050405020304" pitchFamily="18" charset="0"/>
                    </a:rPr>
                    <a:t>. </a:t>
                  </a:r>
                  <a:endParaRPr lang="ru-RU" altLang="ru-RU" dirty="0"/>
                </a:p>
              </p:txBody>
            </p:sp>
          </mc:Choice>
          <mc:Fallback xmlns="">
            <p:sp>
              <p:nvSpPr>
                <p:cNvPr id="522254" name="Text Box 14">
                  <a:extLst>
                    <a:ext uri="{FF2B5EF4-FFF2-40B4-BE49-F238E27FC236}">
                      <a16:creationId xmlns:a16="http://schemas.microsoft.com/office/drawing/2014/main" id="{672223AB-E88B-4B98-8FA7-DB4E88B56D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53000" y="2590800"/>
                  <a:ext cx="2743200" cy="584200"/>
                </a:xfrm>
                <a:prstGeom prst="rect">
                  <a:avLst/>
                </a:prstGeom>
                <a:blipFill>
                  <a:blip r:embed="rId7"/>
                  <a:stretch>
                    <a:fillRect l="-5778" t="-14583" b="-3229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0" name="Object 21">
                  <a:extLst>
                    <a:ext uri="{FF2B5EF4-FFF2-40B4-BE49-F238E27FC236}">
                      <a16:creationId xmlns:a16="http://schemas.microsoft.com/office/drawing/2014/main" id="{192B0978-E60B-47F0-8E72-318D6900F7DD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64129025"/>
                    </p:ext>
                  </p:extLst>
                </p:nvPr>
              </p:nvGraphicFramePr>
              <p:xfrm>
                <a:off x="5053012" y="3429000"/>
                <a:ext cx="2543175" cy="24765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81637" name="Точечный рисунок" r:id="rId8" imgW="2542857" imgH="2476190" progId="Paint.Picture">
                        <p:embed/>
                      </p:oleObj>
                    </mc:Choice>
                    <mc:Fallback>
                      <p:oleObj name="Точечный рисунок" r:id="rId8" imgW="2542857" imgH="2476190" progId="Paint.Picture">
                        <p:embed/>
                        <p:pic>
                          <p:nvPicPr>
                            <p:cNvPr id="10" name="Object 21">
                              <a:extLst>
                                <a:ext uri="{FF2B5EF4-FFF2-40B4-BE49-F238E27FC236}">
                                  <a16:creationId xmlns:a16="http://schemas.microsoft.com/office/drawing/2014/main" id="{FFE68CA6-2867-47EA-AFDB-77AE1C9A7774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053012" y="3429000"/>
                              <a:ext cx="2543175" cy="24765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0" name="Object 21">
                  <a:extLst>
                    <a:ext uri="{FF2B5EF4-FFF2-40B4-BE49-F238E27FC236}">
                      <a16:creationId xmlns:a16="http://schemas.microsoft.com/office/drawing/2014/main" id="{192B0978-E60B-47F0-8E72-318D6900F7DD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64129025"/>
                    </p:ext>
                  </p:extLst>
                </p:nvPr>
              </p:nvGraphicFramePr>
              <p:xfrm>
                <a:off x="5053012" y="3429000"/>
                <a:ext cx="2543175" cy="24765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81636" name="Точечный рисунок" r:id="rId10" imgW="2542857" imgH="2476190" progId="Paint.Picture">
                        <p:embed/>
                      </p:oleObj>
                    </mc:Choice>
                    <mc:Fallback>
                      <p:oleObj name="Точечный рисунок" r:id="rId10" imgW="2542857" imgH="2476190" progId="Paint.Picture">
                        <p:embed/>
                        <p:pic>
                          <p:nvPicPr>
                            <p:cNvPr id="10" name="Object 21">
                              <a:extLst>
                                <a:ext uri="{FF2B5EF4-FFF2-40B4-BE49-F238E27FC236}">
                                  <a16:creationId xmlns:a16="http://schemas.microsoft.com/office/drawing/2014/main" id="{FFE68CA6-2867-47EA-AFDB-77AE1C9A7774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053012" y="3429000"/>
                              <a:ext cx="2543175" cy="24765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>
            <a:extLst>
              <a:ext uri="{FF2B5EF4-FFF2-40B4-BE49-F238E27FC236}">
                <a16:creationId xmlns:a16="http://schemas.microsoft.com/office/drawing/2014/main" id="{614EFD0E-A0A1-4238-9E7D-7482914255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515938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23</a:t>
            </a:r>
          </a:p>
        </p:txBody>
      </p:sp>
      <p:sp>
        <p:nvSpPr>
          <p:cNvPr id="567299" name="Text Box 3">
            <a:extLst>
              <a:ext uri="{FF2B5EF4-FFF2-40B4-BE49-F238E27FC236}">
                <a16:creationId xmlns:a16="http://schemas.microsoft.com/office/drawing/2014/main" id="{DF4D437B-700E-4DD2-B907-E0A977902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65175"/>
            <a:ext cx="8675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Нарисуйте кривую, задаваемую уравнением</a:t>
            </a:r>
          </a:p>
        </p:txBody>
      </p:sp>
      <p:graphicFrame>
        <p:nvGraphicFramePr>
          <p:cNvPr id="567300" name="Object 4">
            <a:extLst>
              <a:ext uri="{FF2B5EF4-FFF2-40B4-BE49-F238E27FC236}">
                <a16:creationId xmlns:a16="http://schemas.microsoft.com/office/drawing/2014/main" id="{637DEFBA-5ED6-46D8-B911-3F54DED679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9275" y="1268413"/>
          <a:ext cx="35083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805" name="Equation" r:id="rId4" imgW="2133360" imgH="228600" progId="Equation.DSMT4">
                  <p:embed/>
                </p:oleObj>
              </mc:Choice>
              <mc:Fallback>
                <p:oleObj name="Equation" r:id="rId4" imgW="2133360" imgH="228600" progId="Equation.DSMT4">
                  <p:embed/>
                  <p:pic>
                    <p:nvPicPr>
                      <p:cNvPr id="567300" name="Object 4">
                        <a:extLst>
                          <a:ext uri="{FF2B5EF4-FFF2-40B4-BE49-F238E27FC236}">
                            <a16:creationId xmlns:a16="http://schemas.microsoft.com/office/drawing/2014/main" id="{637DEFBA-5ED6-46D8-B911-3F54DED679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1268413"/>
                        <a:ext cx="350837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7301" name="Group 5">
            <a:extLst>
              <a:ext uri="{FF2B5EF4-FFF2-40B4-BE49-F238E27FC236}">
                <a16:creationId xmlns:a16="http://schemas.microsoft.com/office/drawing/2014/main" id="{DB6F7B36-308E-472F-AADE-C92AE2EAADFD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1628775"/>
            <a:ext cx="6130925" cy="4953000"/>
            <a:chOff x="521" y="1026"/>
            <a:chExt cx="3862" cy="3120"/>
          </a:xfrm>
        </p:grpSpPr>
        <p:sp>
          <p:nvSpPr>
            <p:cNvPr id="567302" name="Text Box 6">
              <a:extLst>
                <a:ext uri="{FF2B5EF4-FFF2-40B4-BE49-F238E27FC236}">
                  <a16:creationId xmlns:a16="http://schemas.microsoft.com/office/drawing/2014/main" id="{A90E143C-71CA-4498-98D3-B7EB65B552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3158"/>
              <a:ext cx="14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</a:p>
          </p:txBody>
        </p:sp>
        <p:pic>
          <p:nvPicPr>
            <p:cNvPr id="567303" name="Picture 7">
              <a:extLst>
                <a:ext uri="{FF2B5EF4-FFF2-40B4-BE49-F238E27FC236}">
                  <a16:creationId xmlns:a16="http://schemas.microsoft.com/office/drawing/2014/main" id="{56C7AE95-A7F9-4CB3-A556-7C8386E012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" y="1026"/>
              <a:ext cx="3045" cy="3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>
            <a:extLst>
              <a:ext uri="{FF2B5EF4-FFF2-40B4-BE49-F238E27FC236}">
                <a16:creationId xmlns:a16="http://schemas.microsoft.com/office/drawing/2014/main" id="{614EFD0E-A0A1-4238-9E7D-7482914255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189"/>
            <a:ext cx="7772400" cy="515938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B2151F-948F-4851-846B-270C7B20B2DF}"/>
                  </a:ext>
                </a:extLst>
              </p:cNvPr>
              <p:cNvSpPr txBox="1"/>
              <p:nvPr/>
            </p:nvSpPr>
            <p:spPr>
              <a:xfrm>
                <a:off x="0" y="404664"/>
                <a:ext cx="91440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800" dirty="0"/>
                  <a:t>	Лемниската Бернулли задаётся уравнением в декартовых координатах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800" dirty="0"/>
                  <a:t> Напишите её уравнение в полярных координатах.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B2151F-948F-4851-846B-270C7B20B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4664"/>
                <a:ext cx="9144000" cy="1384995"/>
              </a:xfrm>
              <a:prstGeom prst="rect">
                <a:avLst/>
              </a:prstGeom>
              <a:blipFill>
                <a:blip r:embed="rId3"/>
                <a:stretch>
                  <a:fillRect l="-1333" t="-4386" r="-1333" b="-109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5">
                <a:extLst>
                  <a:ext uri="{FF2B5EF4-FFF2-40B4-BE49-F238E27FC236}">
                    <a16:creationId xmlns:a16="http://schemas.microsoft.com/office/drawing/2014/main" id="{E6E67A4D-8BFA-4B08-9BCA-9879AA65DA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3608" y="5517232"/>
                <a:ext cx="6477000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sz="3200" dirty="0">
                    <a:solidFill>
                      <a:srgbClr val="FF33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ru-RU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ru-RU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ru-RU" sz="3200" dirty="0"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ru-RU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ru-RU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altLang="ru-RU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sz="32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ru-RU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ru-RU" sz="3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func>
                  </m:oMath>
                </a14:m>
                <a:r>
                  <a:rPr lang="ru-RU" altLang="ru-RU" sz="3200" dirty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 Box 5">
                <a:extLst>
                  <a:ext uri="{FF2B5EF4-FFF2-40B4-BE49-F238E27FC236}">
                    <a16:creationId xmlns:a16="http://schemas.microsoft.com/office/drawing/2014/main" id="{E6E67A4D-8BFA-4B08-9BCA-9879AA65D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5517232"/>
                <a:ext cx="6477000" cy="584775"/>
              </a:xfrm>
              <a:prstGeom prst="rect">
                <a:avLst/>
              </a:prstGeom>
              <a:blipFill>
                <a:blip r:embed="rId4"/>
                <a:stretch>
                  <a:fillRect l="-2352" t="-14583" b="-322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7C3900-9BFC-4A49-9484-98176F5E4F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6482" y="1916832"/>
            <a:ext cx="565182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4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>
            <a:extLst>
              <a:ext uri="{FF2B5EF4-FFF2-40B4-BE49-F238E27FC236}">
                <a16:creationId xmlns:a16="http://schemas.microsoft.com/office/drawing/2014/main" id="{614EFD0E-A0A1-4238-9E7D-7482914255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189"/>
            <a:ext cx="7772400" cy="515938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B2151F-948F-4851-846B-270C7B20B2DF}"/>
              </a:ext>
            </a:extLst>
          </p:cNvPr>
          <p:cNvSpPr txBox="1"/>
          <p:nvPr/>
        </p:nvSpPr>
        <p:spPr>
          <a:xfrm>
            <a:off x="0" y="404664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	Напомним, как получается конхоида. Рассмотрим прямую </a:t>
            </a:r>
            <a:r>
              <a:rPr lang="en-US" sz="2800" i="1" dirty="0"/>
              <a:t>c</a:t>
            </a:r>
            <a:r>
              <a:rPr lang="ru-RU" sz="2800" dirty="0"/>
              <a:t>, заданную уравнением </a:t>
            </a:r>
            <a:r>
              <a:rPr lang="en-US" sz="2800" i="1" dirty="0"/>
              <a:t>y = d</a:t>
            </a:r>
            <a:r>
              <a:rPr lang="en-US" sz="2800" dirty="0"/>
              <a:t>. </a:t>
            </a:r>
            <a:r>
              <a:rPr lang="ru-RU" sz="2800" dirty="0"/>
              <a:t>Через начало координат </a:t>
            </a:r>
            <a:r>
              <a:rPr lang="en-US" sz="2800" i="1" dirty="0"/>
              <a:t>O </a:t>
            </a:r>
            <a:r>
              <a:rPr lang="ru-RU" sz="2800" dirty="0"/>
              <a:t>проводятся прямые, пересекающие прямую </a:t>
            </a:r>
            <a:r>
              <a:rPr lang="en-US" sz="2800" i="1" dirty="0"/>
              <a:t>c </a:t>
            </a:r>
            <a:r>
              <a:rPr lang="ru-RU" sz="2800" dirty="0"/>
              <a:t>в точках </a:t>
            </a:r>
            <a:r>
              <a:rPr lang="en-US" sz="2800" i="1" dirty="0"/>
              <a:t>C</a:t>
            </a:r>
            <a:r>
              <a:rPr lang="en-US" sz="2800" dirty="0"/>
              <a:t>. </a:t>
            </a:r>
            <a:r>
              <a:rPr lang="ru-RU" sz="2800" dirty="0"/>
              <a:t>От точек </a:t>
            </a:r>
            <a:r>
              <a:rPr lang="en-US" sz="2800" i="1" dirty="0"/>
              <a:t>C</a:t>
            </a:r>
            <a:r>
              <a:rPr lang="ru-RU" sz="2800" i="1" dirty="0"/>
              <a:t> </a:t>
            </a:r>
            <a:r>
              <a:rPr lang="ru-RU" sz="2800" dirty="0"/>
              <a:t>на этих прямых откладываются отрезки </a:t>
            </a:r>
            <a:r>
              <a:rPr lang="en-US" sz="2800" i="1" dirty="0"/>
              <a:t>CA</a:t>
            </a:r>
            <a:r>
              <a:rPr lang="ru-RU" sz="2800" baseline="-25000" dirty="0"/>
              <a:t>1</a:t>
            </a:r>
            <a:r>
              <a:rPr lang="en-US" sz="2800" i="1" dirty="0"/>
              <a:t> = CA</a:t>
            </a:r>
            <a:r>
              <a:rPr lang="en-US" sz="2800" baseline="-25000" dirty="0"/>
              <a:t>2</a:t>
            </a:r>
            <a:r>
              <a:rPr lang="en-US" sz="2800" i="1" dirty="0"/>
              <a:t> = a</a:t>
            </a:r>
            <a:r>
              <a:rPr lang="en-US" sz="2800" dirty="0"/>
              <a:t>. </a:t>
            </a:r>
            <a:r>
              <a:rPr lang="ru-RU" sz="2800" dirty="0"/>
              <a:t>ГМТ </a:t>
            </a:r>
            <a:r>
              <a:rPr lang="en-US" sz="2800" i="1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, </a:t>
            </a:r>
            <a:r>
              <a:rPr lang="en-US" sz="2800" i="1" dirty="0"/>
              <a:t>A</a:t>
            </a:r>
            <a:r>
              <a:rPr lang="en-US" sz="2800" baseline="-25000" dirty="0"/>
              <a:t>2</a:t>
            </a:r>
            <a:r>
              <a:rPr lang="en-US" sz="2800" dirty="0"/>
              <a:t> </a:t>
            </a:r>
            <a:r>
              <a:rPr lang="ru-RU" sz="2800" dirty="0"/>
              <a:t>называется </a:t>
            </a:r>
            <a:r>
              <a:rPr lang="ru-RU" sz="2800" dirty="0">
                <a:solidFill>
                  <a:srgbClr val="FF0000"/>
                </a:solidFill>
              </a:rPr>
              <a:t>конхоидой</a:t>
            </a:r>
            <a:r>
              <a:rPr lang="ru-RU" sz="2800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87479F-9845-4BC5-B268-58564E0B2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25538"/>
            <a:ext cx="5328592" cy="27759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19F2E1-2A56-4A95-B93A-90746CED7511}"/>
                  </a:ext>
                </a:extLst>
              </p:cNvPr>
              <p:cNvSpPr txBox="1"/>
              <p:nvPr/>
            </p:nvSpPr>
            <p:spPr>
              <a:xfrm>
                <a:off x="5328592" y="2651433"/>
                <a:ext cx="3815408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800" dirty="0"/>
                  <a:t>Напишите уравнение конхоиды в полярных координатах, считая полярным углом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sz="2800" dirty="0"/>
                  <a:t> угол, который образует луч </a:t>
                </a:r>
                <a:r>
                  <a:rPr lang="en-US" sz="2800" i="1" dirty="0"/>
                  <a:t>OC</a:t>
                </a:r>
                <a:r>
                  <a:rPr lang="ru-RU" sz="2800" dirty="0"/>
                  <a:t> с осью </a:t>
                </a:r>
                <a:r>
                  <a:rPr lang="en-US" sz="2800" i="1" dirty="0"/>
                  <a:t>Ox</a:t>
                </a:r>
                <a:r>
                  <a:rPr lang="en-US" sz="2800" dirty="0"/>
                  <a:t>.</a:t>
                </a:r>
              </a:p>
              <a:p>
                <a:pPr algn="just"/>
                <a:r>
                  <a:rPr lang="ru-RU" sz="2800" dirty="0"/>
                  <a:t>Получите конхоиду в программе </a:t>
                </a:r>
                <a:r>
                  <a:rPr lang="en-US" sz="2800" dirty="0"/>
                  <a:t>GeoGebra.</a:t>
                </a:r>
                <a:endParaRPr lang="ru-RU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19F2E1-2A56-4A95-B93A-90746CED7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592" y="2651433"/>
                <a:ext cx="3815408" cy="3539430"/>
              </a:xfrm>
              <a:prstGeom prst="rect">
                <a:avLst/>
              </a:prstGeom>
              <a:blipFill>
                <a:blip r:embed="rId4"/>
                <a:stretch>
                  <a:fillRect l="-3195" t="-1893" r="-3355" b="-37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5">
                <a:extLst>
                  <a:ext uri="{FF2B5EF4-FFF2-40B4-BE49-F238E27FC236}">
                    <a16:creationId xmlns:a16="http://schemas.microsoft.com/office/drawing/2014/main" id="{E6E67A4D-8BFA-4B08-9BCA-9879AA65DA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560" y="5733256"/>
                <a:ext cx="6477000" cy="8616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sz="3200" dirty="0">
                    <a:solidFill>
                      <a:srgbClr val="FF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ru-RU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ru-RU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func>
                          <m:funcPr>
                            <m:ctrlPr>
                              <a:rPr lang="en-US" altLang="ru-RU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ru-RU" sz="3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altLang="ru-RU" sz="3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</m:func>
                      </m:den>
                    </m:f>
                    <m:r>
                      <a:rPr lang="en-US" altLang="ru-RU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ru-RU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altLang="ru-RU" sz="3200" dirty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 Box 5">
                <a:extLst>
                  <a:ext uri="{FF2B5EF4-FFF2-40B4-BE49-F238E27FC236}">
                    <a16:creationId xmlns:a16="http://schemas.microsoft.com/office/drawing/2014/main" id="{E6E67A4D-8BFA-4B08-9BCA-9879AA65D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5733256"/>
                <a:ext cx="6477000" cy="861646"/>
              </a:xfrm>
              <a:prstGeom prst="rect">
                <a:avLst/>
              </a:prstGeom>
              <a:blipFill>
                <a:blip r:embed="rId5"/>
                <a:stretch>
                  <a:fillRect l="-2352" b="-14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62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>
            <a:extLst>
              <a:ext uri="{FF2B5EF4-FFF2-40B4-BE49-F238E27FC236}">
                <a16:creationId xmlns:a16="http://schemas.microsoft.com/office/drawing/2014/main" id="{614EFD0E-A0A1-4238-9E7D-7482914255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189"/>
            <a:ext cx="7772400" cy="515938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B2151F-948F-4851-846B-270C7B20B2DF}"/>
              </a:ext>
            </a:extLst>
          </p:cNvPr>
          <p:cNvSpPr txBox="1"/>
          <p:nvPr/>
        </p:nvSpPr>
        <p:spPr>
          <a:xfrm>
            <a:off x="0" y="404664"/>
            <a:ext cx="9144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	</a:t>
            </a:r>
            <a:r>
              <a:rPr lang="ru-RU" dirty="0"/>
              <a:t>Напомним, как получается строфоида. Рассмотрим прямую </a:t>
            </a:r>
            <a:r>
              <a:rPr lang="en-US" i="1" dirty="0"/>
              <a:t>c</a:t>
            </a:r>
            <a:r>
              <a:rPr lang="ru-RU" dirty="0"/>
              <a:t>, заданную уравнением </a:t>
            </a:r>
            <a:r>
              <a:rPr lang="en-US" i="1" dirty="0"/>
              <a:t>x = d</a:t>
            </a:r>
            <a:r>
              <a:rPr lang="en-US" dirty="0"/>
              <a:t>. </a:t>
            </a:r>
            <a:r>
              <a:rPr lang="ru-RU" dirty="0"/>
              <a:t>Через начало координат </a:t>
            </a:r>
            <a:r>
              <a:rPr lang="en-US" i="1" dirty="0"/>
              <a:t>O </a:t>
            </a:r>
            <a:r>
              <a:rPr lang="ru-RU" dirty="0"/>
              <a:t>проводятся прямые, пересекающие прямую </a:t>
            </a:r>
            <a:r>
              <a:rPr lang="en-US" i="1" dirty="0"/>
              <a:t>c </a:t>
            </a:r>
            <a:r>
              <a:rPr lang="ru-RU" dirty="0"/>
              <a:t>в точках </a:t>
            </a:r>
            <a:r>
              <a:rPr lang="en-US" i="1" dirty="0"/>
              <a:t>C</a:t>
            </a:r>
            <a:r>
              <a:rPr lang="en-US" dirty="0"/>
              <a:t>. </a:t>
            </a:r>
            <a:r>
              <a:rPr lang="ru-RU" dirty="0"/>
              <a:t>От точек </a:t>
            </a:r>
            <a:r>
              <a:rPr lang="en-US" i="1" dirty="0"/>
              <a:t>C</a:t>
            </a:r>
            <a:r>
              <a:rPr lang="ru-RU" i="1" dirty="0"/>
              <a:t> </a:t>
            </a:r>
            <a:r>
              <a:rPr lang="ru-RU" dirty="0"/>
              <a:t>на этих прямых откладываются отрезки </a:t>
            </a:r>
            <a:r>
              <a:rPr lang="en-US" i="1" dirty="0"/>
              <a:t>CA</a:t>
            </a:r>
            <a:r>
              <a:rPr lang="ru-RU" baseline="-25000" dirty="0"/>
              <a:t>1</a:t>
            </a:r>
            <a:r>
              <a:rPr lang="en-US" i="1" dirty="0"/>
              <a:t> = CA</a:t>
            </a:r>
            <a:r>
              <a:rPr lang="en-US" baseline="-25000" dirty="0"/>
              <a:t>2</a:t>
            </a:r>
            <a:r>
              <a:rPr lang="en-US" i="1" dirty="0"/>
              <a:t> = CP</a:t>
            </a:r>
            <a:r>
              <a:rPr lang="en-US" dirty="0"/>
              <a:t>. </a:t>
            </a:r>
            <a:r>
              <a:rPr lang="ru-RU" dirty="0"/>
              <a:t>ГМТ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ru-RU" dirty="0"/>
              <a:t>называется </a:t>
            </a:r>
            <a:r>
              <a:rPr lang="ru-RU" dirty="0">
                <a:solidFill>
                  <a:srgbClr val="FF0000"/>
                </a:solidFill>
              </a:rPr>
              <a:t>строфоидой</a:t>
            </a:r>
            <a:r>
              <a:rPr lang="ru-RU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19F2E1-2A56-4A95-B93A-90746CED7511}"/>
                  </a:ext>
                </a:extLst>
              </p:cNvPr>
              <p:cNvSpPr txBox="1"/>
              <p:nvPr/>
            </p:nvSpPr>
            <p:spPr>
              <a:xfrm>
                <a:off x="4067944" y="2274838"/>
                <a:ext cx="507605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/>
                  <a:t>Напишите уравнение строфоиды в полярных координатах, считая полярным углом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dirty="0"/>
                  <a:t> угол, который образует луч </a:t>
                </a:r>
                <a:r>
                  <a:rPr lang="en-US" i="1" dirty="0"/>
                  <a:t>OC</a:t>
                </a:r>
                <a:r>
                  <a:rPr lang="ru-RU" dirty="0"/>
                  <a:t> с осью </a:t>
                </a:r>
                <a:r>
                  <a:rPr lang="en-US" i="1" dirty="0"/>
                  <a:t>Ox</a:t>
                </a:r>
                <a:r>
                  <a:rPr lang="en-US" dirty="0"/>
                  <a:t>.</a:t>
                </a:r>
              </a:p>
              <a:p>
                <a:pPr algn="just"/>
                <a:r>
                  <a:rPr lang="ru-RU" dirty="0"/>
                  <a:t>Получите строфоиду в программе </a:t>
                </a:r>
                <a:r>
                  <a:rPr lang="en-US" dirty="0"/>
                  <a:t>GeoGebra.</a:t>
                </a:r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19F2E1-2A56-4A95-B93A-90746CED7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274838"/>
                <a:ext cx="5076056" cy="2308324"/>
              </a:xfrm>
              <a:prstGeom prst="rect">
                <a:avLst/>
              </a:prstGeom>
              <a:blipFill>
                <a:blip r:embed="rId3"/>
                <a:stretch>
                  <a:fillRect l="-1801" t="-2111" r="-1921" b="-50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5">
                <a:extLst>
                  <a:ext uri="{FF2B5EF4-FFF2-40B4-BE49-F238E27FC236}">
                    <a16:creationId xmlns:a16="http://schemas.microsoft.com/office/drawing/2014/main" id="{E6E67A4D-8BFA-4B08-9BCA-9879AA65DA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1960" y="4725144"/>
                <a:ext cx="4390256" cy="7715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sz="2800" dirty="0">
                    <a:solidFill>
                      <a:srgbClr val="FF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f>
                      <m:fPr>
                        <m:ctrlPr>
                          <a:rPr lang="en-US" alt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func>
                          <m:funcPr>
                            <m:ctrlPr>
                              <a:rPr lang="en-US" altLang="ru-R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ru-RU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altLang="ru-RU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altLang="ru-R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ru-RU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altLang="ru-RU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</m:func>
                      </m:den>
                    </m:f>
                  </m:oMath>
                </a14:m>
                <a:r>
                  <a:rPr lang="ru-RU" altLang="ru-RU" sz="2800" dirty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 Box 5">
                <a:extLst>
                  <a:ext uri="{FF2B5EF4-FFF2-40B4-BE49-F238E27FC236}">
                    <a16:creationId xmlns:a16="http://schemas.microsoft.com/office/drawing/2014/main" id="{E6E67A4D-8BFA-4B08-9BCA-9879AA65D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1960" y="4725144"/>
                <a:ext cx="4390256" cy="771558"/>
              </a:xfrm>
              <a:prstGeom prst="rect">
                <a:avLst/>
              </a:prstGeom>
              <a:blipFill>
                <a:blip r:embed="rId4"/>
                <a:stretch>
                  <a:fillRect l="-2917" b="-15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04C9D8-5E76-4B1E-8FAC-5F9F347B33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511" y="2421955"/>
            <a:ext cx="3415710" cy="399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8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>
            <a:extLst>
              <a:ext uri="{FF2B5EF4-FFF2-40B4-BE49-F238E27FC236}">
                <a16:creationId xmlns:a16="http://schemas.microsoft.com/office/drawing/2014/main" id="{614EFD0E-A0A1-4238-9E7D-7482914255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189"/>
            <a:ext cx="7772400" cy="515938"/>
          </a:xfrm>
        </p:spPr>
        <p:txBody>
          <a:bodyPr/>
          <a:lstStyle/>
          <a:p>
            <a:r>
              <a:rPr lang="ru-RU" altLang="ru-RU" sz="3200">
                <a:solidFill>
                  <a:srgbClr val="FF3300"/>
                </a:solidFill>
              </a:rPr>
              <a:t>Упражнение 27</a:t>
            </a:r>
            <a:endParaRPr lang="ru-RU" altLang="ru-RU" sz="3200" dirty="0">
              <a:solidFill>
                <a:srgbClr val="FF33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B2151F-948F-4851-846B-270C7B20B2DF}"/>
              </a:ext>
            </a:extLst>
          </p:cNvPr>
          <p:cNvSpPr txBox="1"/>
          <p:nvPr/>
        </p:nvSpPr>
        <p:spPr>
          <a:xfrm>
            <a:off x="0" y="404664"/>
            <a:ext cx="9144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	</a:t>
            </a:r>
            <a:r>
              <a:rPr lang="ru-RU" dirty="0"/>
              <a:t>Напомним, как получается улитка Паскаля. Рассмотрим окружность с центром (1, 0) и радиусом 1</a:t>
            </a:r>
            <a:r>
              <a:rPr lang="en-US" dirty="0"/>
              <a:t>. </a:t>
            </a:r>
            <a:r>
              <a:rPr lang="ru-RU" dirty="0"/>
              <a:t>Через начало координат </a:t>
            </a:r>
            <a:r>
              <a:rPr lang="en-US" i="1" dirty="0"/>
              <a:t>O </a:t>
            </a:r>
            <a:r>
              <a:rPr lang="ru-RU" dirty="0"/>
              <a:t>проводятся прямые, пересекающие эту окружность</a:t>
            </a:r>
            <a:r>
              <a:rPr lang="en-US" i="1" dirty="0"/>
              <a:t> </a:t>
            </a:r>
            <a:r>
              <a:rPr lang="ru-RU" dirty="0"/>
              <a:t>в точках </a:t>
            </a:r>
            <a:r>
              <a:rPr lang="en-US" i="1" dirty="0"/>
              <a:t>C</a:t>
            </a:r>
            <a:r>
              <a:rPr lang="en-US" dirty="0"/>
              <a:t>. </a:t>
            </a:r>
            <a:r>
              <a:rPr lang="ru-RU" dirty="0"/>
              <a:t>От точек </a:t>
            </a:r>
            <a:r>
              <a:rPr lang="en-US" i="1" dirty="0"/>
              <a:t>C</a:t>
            </a:r>
            <a:r>
              <a:rPr lang="ru-RU" i="1" dirty="0"/>
              <a:t> </a:t>
            </a:r>
            <a:r>
              <a:rPr lang="ru-RU" dirty="0"/>
              <a:t>на этих прямых откладываются отрезки </a:t>
            </a:r>
            <a:r>
              <a:rPr lang="en-US" i="1" dirty="0"/>
              <a:t>CA</a:t>
            </a:r>
            <a:r>
              <a:rPr lang="ru-RU" baseline="-25000" dirty="0"/>
              <a:t>1</a:t>
            </a:r>
            <a:r>
              <a:rPr lang="en-US" i="1" dirty="0"/>
              <a:t> = CA</a:t>
            </a:r>
            <a:r>
              <a:rPr lang="en-US" baseline="-25000" dirty="0"/>
              <a:t>2</a:t>
            </a:r>
            <a:r>
              <a:rPr lang="en-US" i="1" dirty="0"/>
              <a:t> = a</a:t>
            </a:r>
            <a:r>
              <a:rPr lang="en-US" dirty="0"/>
              <a:t>. </a:t>
            </a:r>
            <a:r>
              <a:rPr lang="ru-RU" dirty="0"/>
              <a:t>ГМТ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ru-RU" dirty="0"/>
              <a:t>называется </a:t>
            </a:r>
            <a:r>
              <a:rPr lang="ru-RU" dirty="0">
                <a:solidFill>
                  <a:srgbClr val="FF0000"/>
                </a:solidFill>
              </a:rPr>
              <a:t>улиткой Паскаля</a:t>
            </a:r>
            <a:r>
              <a:rPr lang="ru-RU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19F2E1-2A56-4A95-B93A-90746CED7511}"/>
                  </a:ext>
                </a:extLst>
              </p:cNvPr>
              <p:cNvSpPr txBox="1"/>
              <p:nvPr/>
            </p:nvSpPr>
            <p:spPr>
              <a:xfrm>
                <a:off x="4194820" y="2520271"/>
                <a:ext cx="493204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	</a:t>
                </a:r>
                <a:r>
                  <a:rPr lang="ru-RU" dirty="0"/>
                  <a:t>Напишите уравнение улитки Паскаля в полярных координатах, считая полярным углом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dirty="0"/>
                  <a:t> угол, который образует луч </a:t>
                </a:r>
                <a:r>
                  <a:rPr lang="en-US" i="1" dirty="0"/>
                  <a:t>OC</a:t>
                </a:r>
                <a:r>
                  <a:rPr lang="ru-RU" dirty="0"/>
                  <a:t> с осью </a:t>
                </a:r>
                <a:r>
                  <a:rPr lang="en-US" i="1" dirty="0"/>
                  <a:t>Ox</a:t>
                </a:r>
                <a:r>
                  <a:rPr lang="en-US" dirty="0"/>
                  <a:t>.</a:t>
                </a:r>
              </a:p>
              <a:p>
                <a:pPr algn="just"/>
                <a:r>
                  <a:rPr lang="en-US" dirty="0"/>
                  <a:t>	</a:t>
                </a:r>
                <a:r>
                  <a:rPr lang="ru-RU" dirty="0"/>
                  <a:t>Получите улитку Паскаля в программе </a:t>
                </a:r>
                <a:r>
                  <a:rPr lang="en-US" dirty="0"/>
                  <a:t>GeoGebra.</a:t>
                </a:r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19F2E1-2A56-4A95-B93A-90746CED7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820" y="2520271"/>
                <a:ext cx="4932040" cy="2677656"/>
              </a:xfrm>
              <a:prstGeom prst="rect">
                <a:avLst/>
              </a:prstGeom>
              <a:blipFill>
                <a:blip r:embed="rId3"/>
                <a:stretch>
                  <a:fillRect l="-1854" t="-1818" r="-1978" b="-4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5">
                <a:extLst>
                  <a:ext uri="{FF2B5EF4-FFF2-40B4-BE49-F238E27FC236}">
                    <a16:creationId xmlns:a16="http://schemas.microsoft.com/office/drawing/2014/main" id="{E6E67A4D-8BFA-4B08-9BCA-9879AA65DA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27984" y="5312986"/>
                <a:ext cx="4200847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sz="2800" dirty="0">
                    <a:solidFill>
                      <a:srgbClr val="FF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ru-RU" altLang="ru-RU" sz="2800" dirty="0">
                    <a:cs typeface="Times New Roman" panose="02020603050405020304" pitchFamily="18" charset="0"/>
                  </a:rPr>
                  <a:t>c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os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alt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altLang="ru-RU" sz="2800" dirty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 Box 5">
                <a:extLst>
                  <a:ext uri="{FF2B5EF4-FFF2-40B4-BE49-F238E27FC236}">
                    <a16:creationId xmlns:a16="http://schemas.microsoft.com/office/drawing/2014/main" id="{E6E67A4D-8BFA-4B08-9BCA-9879AA65D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7984" y="5312986"/>
                <a:ext cx="4200847" cy="523220"/>
              </a:xfrm>
              <a:prstGeom prst="rect">
                <a:avLst/>
              </a:prstGeom>
              <a:blipFill>
                <a:blip r:embed="rId4"/>
                <a:stretch>
                  <a:fillRect l="-2903" t="-12941" b="-329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7D64C6-2B60-4056-872D-128313F92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2467162"/>
            <a:ext cx="3742556" cy="391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3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>
            <a:extLst>
              <a:ext uri="{FF2B5EF4-FFF2-40B4-BE49-F238E27FC236}">
                <a16:creationId xmlns:a16="http://schemas.microsoft.com/office/drawing/2014/main" id="{FDD845B6-B207-488B-8418-C1EF10BA7A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</a:t>
            </a:r>
            <a:r>
              <a:rPr lang="en-US" altLang="ru-RU" sz="3600">
                <a:solidFill>
                  <a:srgbClr val="FF3300"/>
                </a:solidFill>
              </a:rPr>
              <a:t>2</a:t>
            </a:r>
            <a:endParaRPr lang="ru-RU" altLang="ru-RU" sz="360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4292" name="Text Box 4">
                <a:extLst>
                  <a:ext uri="{FF2B5EF4-FFF2-40B4-BE49-F238E27FC236}">
                    <a16:creationId xmlns:a16="http://schemas.microsoft.com/office/drawing/2014/main" id="{03A91249-B11C-4F3E-A08F-43908F42B3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09600"/>
                <a:ext cx="9144000" cy="15304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sz="3200" dirty="0">
                    <a:cs typeface="Times New Roman" panose="02020603050405020304" pitchFamily="18" charset="0"/>
                  </a:rPr>
                  <a:t>	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Для следующих точек с заданными декартовыми координатами найдите их полярные координаты: а)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altLang="ru-RU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ru-RU" sz="2800" dirty="0"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alt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altLang="ru-RU" sz="2800" dirty="0">
                    <a:cs typeface="Times New Roman" panose="02020603050405020304" pitchFamily="18" charset="0"/>
                  </a:rPr>
                  <a:t>); б) (-10, 0); в) (1, </a:t>
                </a:r>
                <a14:m>
                  <m:oMath xmlns:m="http://schemas.openxmlformats.org/officeDocument/2006/math">
                    <m:r>
                      <a:rPr lang="en-US" altLang="ru-RU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ru-RU" alt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altLang="ru-RU" sz="2800" dirty="0">
                    <a:cs typeface="Times New Roman" panose="02020603050405020304" pitchFamily="18" charset="0"/>
                  </a:rPr>
                  <a:t>); г) (</a:t>
                </a:r>
                <a14:m>
                  <m:oMath xmlns:m="http://schemas.openxmlformats.org/officeDocument/2006/math">
                    <m:r>
                      <a:rPr lang="en-US" altLang="ru-RU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ru-RU" alt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altLang="ru-RU" sz="2800" dirty="0">
                    <a:cs typeface="Times New Roman" panose="02020603050405020304" pitchFamily="18" charset="0"/>
                  </a:rPr>
                  <a:t>, 1).</a:t>
                </a:r>
              </a:p>
            </p:txBody>
          </p:sp>
        </mc:Choice>
        <mc:Fallback xmlns="">
          <p:sp>
            <p:nvSpPr>
              <p:cNvPr id="524292" name="Text Box 4">
                <a:extLst>
                  <a:ext uri="{FF2B5EF4-FFF2-40B4-BE49-F238E27FC236}">
                    <a16:creationId xmlns:a16="http://schemas.microsoft.com/office/drawing/2014/main" id="{03A91249-B11C-4F3E-A08F-43908F42B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09600"/>
                <a:ext cx="9144000" cy="1530419"/>
              </a:xfrm>
              <a:prstGeom prst="rect">
                <a:avLst/>
              </a:prstGeom>
              <a:blipFill>
                <a:blip r:embed="rId3"/>
                <a:stretch>
                  <a:fillRect l="-1333" t="-797" r="-1333" b="-103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4298" name="Text Box 10">
                <a:extLst>
                  <a:ext uri="{FF2B5EF4-FFF2-40B4-BE49-F238E27FC236}">
                    <a16:creationId xmlns:a16="http://schemas.microsoft.com/office/drawing/2014/main" id="{C000B550-23F6-4FD0-98D1-281E0C2E53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5334000"/>
                <a:ext cx="3048000" cy="7455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sz="3200" dirty="0">
                    <a:solidFill>
                      <a:srgbClr val="FF3300"/>
                    </a:solidFill>
                  </a:rPr>
                  <a:t> 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а) (2,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ru-RU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ru-RU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altLang="ru-RU" sz="3200" dirty="0">
                    <a:cs typeface="Times New Roman" panose="02020603050405020304" pitchFamily="18" charset="0"/>
                  </a:rPr>
                  <a:t>); </a:t>
                </a:r>
              </a:p>
            </p:txBody>
          </p:sp>
        </mc:Choice>
        <mc:Fallback xmlns="">
          <p:sp>
            <p:nvSpPr>
              <p:cNvPr id="524298" name="Text Box 10">
                <a:extLst>
                  <a:ext uri="{FF2B5EF4-FFF2-40B4-BE49-F238E27FC236}">
                    <a16:creationId xmlns:a16="http://schemas.microsoft.com/office/drawing/2014/main" id="{C000B550-23F6-4FD0-98D1-281E0C2E5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5334000"/>
                <a:ext cx="3048000" cy="745589"/>
              </a:xfrm>
              <a:prstGeom prst="rect">
                <a:avLst/>
              </a:prstGeom>
              <a:blipFill>
                <a:blip r:embed="rId4"/>
                <a:stretch>
                  <a:fillRect l="-5200" t="-4098" r="-1000" b="-114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4305" name="Text Box 17">
                <a:extLst>
                  <a:ext uri="{FF2B5EF4-FFF2-40B4-BE49-F238E27FC236}">
                    <a16:creationId xmlns:a16="http://schemas.microsoft.com/office/drawing/2014/main" id="{B4FFAC4A-A613-4B7C-8B03-A2A1F34684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74840" y="5280716"/>
                <a:ext cx="2057400" cy="7480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3200" dirty="0">
                    <a:cs typeface="Times New Roman" panose="02020603050405020304" pitchFamily="18" charset="0"/>
                  </a:rPr>
                  <a:t>в) (2,</a:t>
                </a:r>
                <a:r>
                  <a:rPr lang="en-US" altLang="ru-RU" sz="3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ru-RU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ru-RU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ru-RU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ru-RU" sz="3200" dirty="0">
                    <a:cs typeface="Times New Roman" panose="02020603050405020304" pitchFamily="18" charset="0"/>
                  </a:rPr>
                  <a:t>)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; </a:t>
                </a:r>
              </a:p>
            </p:txBody>
          </p:sp>
        </mc:Choice>
        <mc:Fallback xmlns="">
          <p:sp>
            <p:nvSpPr>
              <p:cNvPr id="524305" name="Text Box 17">
                <a:extLst>
                  <a:ext uri="{FF2B5EF4-FFF2-40B4-BE49-F238E27FC236}">
                    <a16:creationId xmlns:a16="http://schemas.microsoft.com/office/drawing/2014/main" id="{B4FFAC4A-A613-4B7C-8B03-A2A1F3468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4840" y="5280716"/>
                <a:ext cx="2057400" cy="748090"/>
              </a:xfrm>
              <a:prstGeom prst="rect">
                <a:avLst/>
              </a:prstGeom>
              <a:blipFill>
                <a:blip r:embed="rId5"/>
                <a:stretch>
                  <a:fillRect l="-7715" t="-4065" r="-8309" b="-105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4308" name="Text Box 20">
                <a:extLst>
                  <a:ext uri="{FF2B5EF4-FFF2-40B4-BE49-F238E27FC236}">
                    <a16:creationId xmlns:a16="http://schemas.microsoft.com/office/drawing/2014/main" id="{A0CF81D5-8330-425E-A683-074998B5AC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88224" y="5226950"/>
                <a:ext cx="2057400" cy="7988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3200" dirty="0">
                    <a:cs typeface="Times New Roman" panose="02020603050405020304" pitchFamily="18" charset="0"/>
                  </a:rPr>
                  <a:t>г) (2,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sz="3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altLang="ru-RU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ru-RU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altLang="ru-RU" sz="3200" dirty="0"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524308" name="Text Box 20">
                <a:extLst>
                  <a:ext uri="{FF2B5EF4-FFF2-40B4-BE49-F238E27FC236}">
                    <a16:creationId xmlns:a16="http://schemas.microsoft.com/office/drawing/2014/main" id="{A0CF81D5-8330-425E-A683-074998B5A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8224" y="5226950"/>
                <a:ext cx="2057400" cy="798873"/>
              </a:xfrm>
              <a:prstGeom prst="rect">
                <a:avLst/>
              </a:prstGeom>
              <a:blipFill>
                <a:blip r:embed="rId6"/>
                <a:stretch>
                  <a:fillRect l="-7715" b="-99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4302" name="Text Box 14">
                <a:extLst>
                  <a:ext uri="{FF2B5EF4-FFF2-40B4-BE49-F238E27FC236}">
                    <a16:creationId xmlns:a16="http://schemas.microsoft.com/office/drawing/2014/main" id="{1A28AE92-1884-4716-9055-39F1559473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5600" y="5334000"/>
                <a:ext cx="2057400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3200" dirty="0">
                    <a:cs typeface="Times New Roman" panose="02020603050405020304" pitchFamily="18" charset="0"/>
                  </a:rPr>
                  <a:t>б) (10,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ru-RU" sz="3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ru-RU" altLang="ru-RU" sz="3200" dirty="0">
                    <a:cs typeface="Times New Roman" panose="02020603050405020304" pitchFamily="18" charset="0"/>
                  </a:rPr>
                  <a:t>); </a:t>
                </a:r>
              </a:p>
            </p:txBody>
          </p:sp>
        </mc:Choice>
        <mc:Fallback xmlns="">
          <p:sp>
            <p:nvSpPr>
              <p:cNvPr id="524302" name="Text Box 14">
                <a:extLst>
                  <a:ext uri="{FF2B5EF4-FFF2-40B4-BE49-F238E27FC236}">
                    <a16:creationId xmlns:a16="http://schemas.microsoft.com/office/drawing/2014/main" id="{1A28AE92-1884-4716-9055-39F155947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5600" y="5334000"/>
                <a:ext cx="2057400" cy="584775"/>
              </a:xfrm>
              <a:prstGeom prst="rect">
                <a:avLst/>
              </a:prstGeom>
              <a:blipFill>
                <a:blip r:embed="rId7"/>
                <a:stretch>
                  <a:fillRect l="-7396" t="-14583" r="-2663" b="-322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2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2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2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8" grpId="0"/>
      <p:bldP spid="524305" grpId="0"/>
      <p:bldP spid="524308" grpId="0"/>
      <p:bldP spid="5243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1026">
            <a:extLst>
              <a:ext uri="{FF2B5EF4-FFF2-40B4-BE49-F238E27FC236}">
                <a16:creationId xmlns:a16="http://schemas.microsoft.com/office/drawing/2014/main" id="{155A146E-59A5-4B5F-9C68-541F91E195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</a:t>
            </a:r>
            <a:r>
              <a:rPr lang="en-US" altLang="ru-RU" sz="3600">
                <a:solidFill>
                  <a:srgbClr val="FF3300"/>
                </a:solidFill>
              </a:rPr>
              <a:t>3</a:t>
            </a:r>
            <a:endParaRPr lang="ru-RU" altLang="ru-RU" sz="3600">
              <a:solidFill>
                <a:srgbClr val="FF3300"/>
              </a:solidFill>
            </a:endParaRPr>
          </a:p>
        </p:txBody>
      </p:sp>
      <p:sp>
        <p:nvSpPr>
          <p:cNvPr id="528387" name="Text Box 1027">
            <a:extLst>
              <a:ext uri="{FF2B5EF4-FFF2-40B4-BE49-F238E27FC236}">
                <a16:creationId xmlns:a16="http://schemas.microsoft.com/office/drawing/2014/main" id="{CD795692-E8A6-4956-823E-DA1957533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95600"/>
            <a:ext cx="883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en-US" altLang="ru-RU" sz="3200">
                <a:solidFill>
                  <a:srgbClr val="FF3300"/>
                </a:solidFill>
              </a:rPr>
              <a:t> </a:t>
            </a:r>
            <a:r>
              <a:rPr lang="en-US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а)</a:t>
            </a:r>
            <a:r>
              <a:rPr lang="ru-RU" altLang="ru-RU" sz="3200"/>
              <a:t>                      б)                         в)</a:t>
            </a:r>
          </a:p>
        </p:txBody>
      </p:sp>
      <p:sp>
        <p:nvSpPr>
          <p:cNvPr id="528388" name="Text Box 1028">
            <a:extLst>
              <a:ext uri="{FF2B5EF4-FFF2-40B4-BE49-F238E27FC236}">
                <a16:creationId xmlns:a16="http://schemas.microsoft.com/office/drawing/2014/main" id="{22065759-237C-47E9-BFF3-A259AE084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09600"/>
            <a:ext cx="8839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Изобразите геометрическое место точек на плоскости, полярные координаты которых удовлетворяют неравенствам: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а) 30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 &lt; </a:t>
            </a:r>
            <a:r>
              <a:rPr lang="ru-RU" altLang="ru-RU" sz="3200" dirty="0"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ru-RU" altLang="ru-RU" sz="3200" dirty="0">
                <a:cs typeface="Times New Roman" panose="02020603050405020304" pitchFamily="18" charset="0"/>
              </a:rPr>
              <a:t> &lt; 60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; б) 1 &lt; </a:t>
            </a:r>
            <a:r>
              <a:rPr lang="ru-RU" altLang="ru-RU" sz="3200" i="1" dirty="0">
                <a:cs typeface="Times New Roman" panose="02020603050405020304" pitchFamily="18" charset="0"/>
              </a:rPr>
              <a:t>r</a:t>
            </a:r>
            <a:r>
              <a:rPr lang="ru-RU" altLang="ru-RU" sz="3200" dirty="0">
                <a:cs typeface="Times New Roman" panose="02020603050405020304" pitchFamily="18" charset="0"/>
              </a:rPr>
              <a:t> &lt; 2; в) 30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 &lt; </a:t>
            </a:r>
            <a:r>
              <a:rPr lang="ru-RU" altLang="ru-RU" sz="3200" dirty="0"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ru-RU" altLang="ru-RU" sz="3200" dirty="0">
                <a:cs typeface="Times New Roman" panose="02020603050405020304" pitchFamily="18" charset="0"/>
              </a:rPr>
              <a:t> &lt; 60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1 &lt; </a:t>
            </a:r>
            <a:r>
              <a:rPr lang="ru-RU" altLang="ru-RU" sz="3200" i="1" dirty="0">
                <a:cs typeface="Times New Roman" panose="02020603050405020304" pitchFamily="18" charset="0"/>
              </a:rPr>
              <a:t>r</a:t>
            </a:r>
            <a:r>
              <a:rPr lang="ru-RU" altLang="ru-RU" sz="3200" dirty="0">
                <a:cs typeface="Times New Roman" panose="02020603050405020304" pitchFamily="18" charset="0"/>
              </a:rPr>
              <a:t> &lt; 2. </a:t>
            </a:r>
          </a:p>
        </p:txBody>
      </p:sp>
      <p:pic>
        <p:nvPicPr>
          <p:cNvPr id="528389" name="Picture 1029">
            <a:extLst>
              <a:ext uri="{FF2B5EF4-FFF2-40B4-BE49-F238E27FC236}">
                <a16:creationId xmlns:a16="http://schemas.microsoft.com/office/drawing/2014/main" id="{39DDB309-2E7E-46E8-99FD-C0BED6483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81400"/>
            <a:ext cx="2906713" cy="260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8390" name="Picture 1030">
            <a:extLst>
              <a:ext uri="{FF2B5EF4-FFF2-40B4-BE49-F238E27FC236}">
                <a16:creationId xmlns:a16="http://schemas.microsoft.com/office/drawing/2014/main" id="{B02A36E2-5049-43CE-9240-94C67D043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81400"/>
            <a:ext cx="2906713" cy="266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8391" name="Picture 1031">
            <a:extLst>
              <a:ext uri="{FF2B5EF4-FFF2-40B4-BE49-F238E27FC236}">
                <a16:creationId xmlns:a16="http://schemas.microsoft.com/office/drawing/2014/main" id="{AD565BE3-C3C7-4E23-98D8-14AA84D48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3581400"/>
            <a:ext cx="3184525" cy="266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87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34531" name="Text Box 3">
                <a:extLst>
                  <a:ext uri="{FF2B5EF4-FFF2-40B4-BE49-F238E27FC236}">
                    <a16:creationId xmlns:a16="http://schemas.microsoft.com/office/drawing/2014/main" id="{13EC6366-E8FA-4CD2-8F0F-0638288DE7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62" y="2704"/>
                <a:ext cx="9135938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sz="3200" dirty="0">
                    <a:cs typeface="Times New Roman" panose="02020603050405020304" pitchFamily="18" charset="0"/>
                  </a:rPr>
                  <a:t>	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Уравнениями в полярных координатах можно задавать различные кривые: </a:t>
                </a:r>
                <a14:m>
                  <m:oMath xmlns:m="http://schemas.openxmlformats.org/officeDocument/2006/math">
                    <m:r>
                      <a:rPr lang="en-US" altLang="ru-RU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altLang="ru-RU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ru-RU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d>
                      <m:dPr>
                        <m:ctrlPr>
                          <a:rPr lang="ru-RU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ru-RU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d>
                    <m:r>
                      <a:rPr lang="en-US" alt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alt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α</m:t>
                    </m:r>
                    <m:r>
                      <a:rPr lang="en-US" altLang="ru-RU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l-GR" alt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  <m:r>
                      <a:rPr lang="en-US" altLang="ru-RU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l-GR" alt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β</m:t>
                    </m:r>
                    <m:r>
                      <a:rPr lang="ru-RU" alt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altLang="ru-RU" sz="2800" dirty="0"/>
                  <a:t> </a:t>
                </a:r>
                <a:r>
                  <a:rPr lang="ru-RU" altLang="ru-RU" sz="2800" dirty="0"/>
                  <a:t>	</a:t>
                </a:r>
              </a:p>
            </p:txBody>
          </p:sp>
        </mc:Choice>
        <mc:Fallback xmlns="">
          <p:sp>
            <p:nvSpPr>
              <p:cNvPr id="534531" name="Text Box 3">
                <a:extLst>
                  <a:ext uri="{FF2B5EF4-FFF2-40B4-BE49-F238E27FC236}">
                    <a16:creationId xmlns:a16="http://schemas.microsoft.com/office/drawing/2014/main" id="{13EC6366-E8FA-4CD2-8F0F-0638288DE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62" y="2704"/>
                <a:ext cx="9135938" cy="1015663"/>
              </a:xfrm>
              <a:prstGeom prst="rect">
                <a:avLst/>
              </a:prstGeom>
              <a:blipFill>
                <a:blip r:embed="rId3"/>
                <a:stretch>
                  <a:fillRect l="-1334" t="-1198" r="-1334" b="-155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8BEA75-0800-4E15-96C8-60FC24A08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1268760"/>
            <a:ext cx="2448272" cy="23918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9024FC42-8CEF-4911-B42E-12A7171A11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62" y="3668980"/>
                <a:ext cx="9135938" cy="19768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sz="3200" dirty="0">
                    <a:cs typeface="Times New Roman" panose="02020603050405020304" pitchFamily="18" charset="0"/>
                  </a:rPr>
                  <a:t>	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Кривую, заданную уравнением полярных координатах </a:t>
                </a:r>
                <a14:m>
                  <m:oMath xmlns:m="http://schemas.openxmlformats.org/officeDocument/2006/math">
                    <m:r>
                      <a:rPr lang="en-US" altLang="ru-RU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altLang="ru-RU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ru-RU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d>
                      <m:dPr>
                        <m:ctrlPr>
                          <a:rPr lang="ru-RU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ru-RU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d>
                  </m:oMath>
                </a14:m>
                <a:r>
                  <a:rPr lang="ru-RU" altLang="ru-RU" sz="2800" dirty="0"/>
                  <a:t> можно задать параметрическими уравнениями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altLang="ru-R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altLang="ru-RU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ru-RU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ru-RU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ru-RU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altLang="ru-RU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func>
                              <m:funcPr>
                                <m:ctrlPr>
                                  <a:rPr lang="en-US" altLang="ru-RU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ru-RU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altLang="ru-RU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func>
                            <m:r>
                              <a:rPr lang="en-US" altLang="ru-RU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en-US" altLang="ru-RU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ru-RU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ru-RU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altLang="ru-RU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func>
                              <m:funcPr>
                                <m:ctrlPr>
                                  <a:rPr lang="en-US" altLang="ru-RU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ru-RU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altLang="ru-RU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func>
                            <m:r>
                              <a:rPr lang="en-US" altLang="ru-RU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ru-RU" altLang="ru-RU" sz="2800" dirty="0"/>
              </a:p>
            </p:txBody>
          </p:sp>
        </mc:Choice>
        <mc:Fallback xmlns="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9024FC42-8CEF-4911-B42E-12A7171A1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62" y="3668980"/>
                <a:ext cx="9135938" cy="1976823"/>
              </a:xfrm>
              <a:prstGeom prst="rect">
                <a:avLst/>
              </a:prstGeom>
              <a:blipFill>
                <a:blip r:embed="rId5"/>
                <a:stretch>
                  <a:fillRect l="-1334" t="-926" r="-13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144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9" name="Text Box 7">
            <a:extLst>
              <a:ext uri="{FF2B5EF4-FFF2-40B4-BE49-F238E27FC236}">
                <a16:creationId xmlns:a16="http://schemas.microsoft.com/office/drawing/2014/main" id="{D016E34A-8F83-4D7A-AF2F-7E535DFB5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371600"/>
            <a:ext cx="48768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Действительно, окружность является геометрическим местом точек, удаленных от точки </a:t>
            </a:r>
            <a:r>
              <a:rPr lang="ru-RU" altLang="ru-RU" i="1">
                <a:cs typeface="Times New Roman" panose="02020603050405020304" pitchFamily="18" charset="0"/>
              </a:rPr>
              <a:t>О</a:t>
            </a:r>
            <a:r>
              <a:rPr lang="ru-RU" altLang="ru-RU">
                <a:cs typeface="Times New Roman" panose="02020603050405020304" pitchFamily="18" charset="0"/>
              </a:rPr>
              <a:t> на расстояние </a:t>
            </a:r>
            <a:r>
              <a:rPr lang="en-US" altLang="ru-RU" i="1">
                <a:cs typeface="Times New Roman" panose="02020603050405020304" pitchFamily="18" charset="0"/>
              </a:rPr>
              <a:t>R</a:t>
            </a:r>
            <a:r>
              <a:rPr lang="ru-RU" altLang="ru-RU">
                <a:cs typeface="Times New Roman" panose="02020603050405020304" pitchFamily="18" charset="0"/>
              </a:rPr>
              <a:t>. Все такие точки удовлетворяют равенству </a:t>
            </a:r>
            <a:r>
              <a:rPr lang="en-US" altLang="ru-RU" i="1">
                <a:cs typeface="Times New Roman" panose="02020603050405020304" pitchFamily="18" charset="0"/>
              </a:rPr>
              <a:t>r</a:t>
            </a:r>
            <a:r>
              <a:rPr lang="ru-RU" altLang="ru-RU">
                <a:cs typeface="Times New Roman" panose="02020603050405020304" pitchFamily="18" charset="0"/>
              </a:rPr>
              <a:t> = </a:t>
            </a:r>
            <a:r>
              <a:rPr lang="en-US" altLang="ru-RU" i="1">
                <a:cs typeface="Times New Roman" panose="02020603050405020304" pitchFamily="18" charset="0"/>
              </a:rPr>
              <a:t>R</a:t>
            </a:r>
            <a:r>
              <a:rPr lang="ru-RU" altLang="ru-RU">
                <a:cs typeface="Times New Roman" panose="02020603050405020304" pitchFamily="18" charset="0"/>
              </a:rPr>
              <a:t>. При этом, если угол </a:t>
            </a:r>
            <a:r>
              <a:rPr lang="ru-RU" altLang="ru-RU" b="1">
                <a:cs typeface="Times New Roman" panose="02020603050405020304" pitchFamily="18" charset="0"/>
              </a:rPr>
              <a:t> </a:t>
            </a:r>
            <a:r>
              <a:rPr lang="ru-RU" altLang="ru-RU">
                <a:cs typeface="Times New Roman" panose="02020603050405020304" pitchFamily="18" charset="0"/>
              </a:rPr>
              <a:t>увеличивается, то соответствующая точка на окружности движется в направлении против часовой стрелки, описывая круги. Если же угол  уменьшается, то соответствующая точка описывает круги в направлении по часовой стрелке.</a:t>
            </a:r>
            <a:endParaRPr lang="ru-RU" altLang="ru-RU"/>
          </a:p>
        </p:txBody>
      </p:sp>
      <p:grpSp>
        <p:nvGrpSpPr>
          <p:cNvPr id="469002" name="Group 10">
            <a:extLst>
              <a:ext uri="{FF2B5EF4-FFF2-40B4-BE49-F238E27FC236}">
                <a16:creationId xmlns:a16="http://schemas.microsoft.com/office/drawing/2014/main" id="{E65F5C0E-9B04-4C69-BE10-EFC69C6B89BE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188640"/>
            <a:ext cx="9067800" cy="4686300"/>
            <a:chOff x="48" y="384"/>
            <a:chExt cx="5712" cy="2952"/>
          </a:xfrm>
        </p:grpSpPr>
        <p:sp>
          <p:nvSpPr>
            <p:cNvPr id="468996" name="Text Box 4">
              <a:extLst>
                <a:ext uri="{FF2B5EF4-FFF2-40B4-BE49-F238E27FC236}">
                  <a16:creationId xmlns:a16="http://schemas.microsoft.com/office/drawing/2014/main" id="{3F948C7F-DF18-45B3-B175-F9A064D41E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384"/>
              <a:ext cx="5712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ru-RU" sz="2800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	</a:t>
              </a:r>
              <a:r>
                <a:rPr lang="ru-RU" altLang="ru-RU" sz="2800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Окружность</a:t>
              </a:r>
              <a:r>
                <a:rPr lang="ru-RU" altLang="ru-RU" sz="28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радиуса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R</a:t>
              </a:r>
              <a:r>
                <a:rPr lang="ru-RU" altLang="ru-RU" sz="2800" dirty="0">
                  <a:cs typeface="Times New Roman" panose="02020603050405020304" pitchFamily="18" charset="0"/>
                </a:rPr>
                <a:t> с центром в точке </a:t>
              </a:r>
              <a:r>
                <a:rPr lang="ru-RU" altLang="ru-RU" sz="2800" i="1" dirty="0">
                  <a:cs typeface="Times New Roman" panose="02020603050405020304" pitchFamily="18" charset="0"/>
                </a:rPr>
                <a:t>О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задается уравнением</a:t>
              </a:r>
            </a:p>
          </p:txBody>
        </p:sp>
        <p:pic>
          <p:nvPicPr>
            <p:cNvPr id="469000" name="Picture 8">
              <a:extLst>
                <a:ext uri="{FF2B5EF4-FFF2-40B4-BE49-F238E27FC236}">
                  <a16:creationId xmlns:a16="http://schemas.microsoft.com/office/drawing/2014/main" id="{74BE86E5-A6DE-4F3D-8F53-A9E3BEF4A9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104"/>
              <a:ext cx="2342" cy="2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469001" name="Object 9">
            <a:extLst>
              <a:ext uri="{FF2B5EF4-FFF2-40B4-BE49-F238E27FC236}">
                <a16:creationId xmlns:a16="http://schemas.microsoft.com/office/drawing/2014/main" id="{684C094B-2718-4B12-85EC-322C6653B2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722040"/>
          <a:ext cx="736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661" name="Equation" r:id="rId5" imgW="736560" imgH="279360" progId="Equation.DSMT4">
                  <p:embed/>
                </p:oleObj>
              </mc:Choice>
              <mc:Fallback>
                <p:oleObj name="Equation" r:id="rId5" imgW="736560" imgH="279360" progId="Equation.DSMT4">
                  <p:embed/>
                  <p:pic>
                    <p:nvPicPr>
                      <p:cNvPr id="469001" name="Object 9">
                        <a:extLst>
                          <a:ext uri="{FF2B5EF4-FFF2-40B4-BE49-F238E27FC236}">
                            <a16:creationId xmlns:a16="http://schemas.microsoft.com/office/drawing/2014/main" id="{684C094B-2718-4B12-85EC-322C6653B2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722040"/>
                        <a:ext cx="736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8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1" name="Text Box 3">
            <a:extLst>
              <a:ext uri="{FF2B5EF4-FFF2-40B4-BE49-F238E27FC236}">
                <a16:creationId xmlns:a16="http://schemas.microsoft.com/office/drawing/2014/main" id="{CD21870F-F11B-47F4-A79C-FEAD9DFFF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915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Спираль Архимеда</a:t>
            </a:r>
            <a:r>
              <a:rPr lang="ru-RU" altLang="ru-RU" sz="28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cs typeface="Times New Roman" panose="02020603050405020304" pitchFamily="18" charset="0"/>
              </a:rPr>
              <a:t>- </a:t>
            </a:r>
            <a:r>
              <a:rPr lang="ru-RU" altLang="ru-RU" sz="2800" dirty="0">
                <a:cs typeface="Times New Roman" panose="02020603050405020304" pitchFamily="18" charset="0"/>
              </a:rPr>
              <a:t>кривая, задаваемая уравнением </a:t>
            </a:r>
            <a:r>
              <a:rPr lang="en-US" altLang="ru-RU" sz="2800" i="1" dirty="0">
                <a:cs typeface="Times New Roman" panose="02020603050405020304" pitchFamily="18" charset="0"/>
              </a:rPr>
              <a:t>r</a:t>
            </a:r>
            <a:r>
              <a:rPr lang="ru-RU" altLang="ru-RU" sz="2800" dirty="0">
                <a:cs typeface="Times New Roman" panose="02020603050405020304" pitchFamily="18" charset="0"/>
              </a:rPr>
              <a:t> =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ru-RU" altLang="ru-RU" sz="2800" dirty="0">
                <a:cs typeface="Times New Roman" panose="02020603050405020304" pitchFamily="18" charset="0"/>
              </a:rPr>
              <a:t>,</a:t>
            </a:r>
            <a:r>
              <a:rPr lang="ru-RU" altLang="ru-RU" sz="2800" dirty="0"/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где </a:t>
            </a:r>
            <a:r>
              <a:rPr lang="en-US" altLang="ru-RU" sz="2800" i="1" dirty="0">
                <a:cs typeface="Times New Roman" panose="02020603050405020304" pitchFamily="18" charset="0"/>
              </a:rPr>
              <a:t>a </a:t>
            </a:r>
            <a:r>
              <a:rPr lang="ru-RU" altLang="ru-RU" sz="2800" dirty="0">
                <a:cs typeface="Times New Roman" panose="02020603050405020304" pitchFamily="18" charset="0"/>
              </a:rPr>
              <a:t>- некоторое  фиксированное число, угол</a:t>
            </a:r>
            <a:r>
              <a:rPr lang="ru-RU" altLang="ru-RU" sz="2800" dirty="0"/>
              <a:t> </a:t>
            </a:r>
            <a:r>
              <a:rPr lang="ru-RU" altLang="ru-RU" dirty="0"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ru-RU" altLang="ru-RU" sz="2800" dirty="0">
                <a:cs typeface="Times New Roman" panose="02020603050405020304" pitchFamily="18" charset="0"/>
              </a:rPr>
              <a:t> задается в радианах.</a:t>
            </a:r>
          </a:p>
        </p:txBody>
      </p:sp>
      <p:sp>
        <p:nvSpPr>
          <p:cNvPr id="493572" name="Text Box 4">
            <a:extLst>
              <a:ext uri="{FF2B5EF4-FFF2-40B4-BE49-F238E27FC236}">
                <a16:creationId xmlns:a16="http://schemas.microsoft.com/office/drawing/2014/main" id="{5378E5CA-959B-4EDE-B472-C383426FE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62227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Геометрическим свойством, характеризующим спираль Архимеда, является постоянство расстояний между соседними витками, каждое из них равно 2</a:t>
            </a:r>
            <a:r>
              <a:rPr lang="en-US" altLang="ru-RU" dirty="0">
                <a:cs typeface="Times New Roman" panose="02020603050405020304" pitchFamily="18" charset="0"/>
              </a:rPr>
              <a:t>π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. Действительно, если угол  увеличивается на 2</a:t>
            </a:r>
            <a:r>
              <a:rPr lang="en-US" altLang="ru-RU" dirty="0">
                <a:cs typeface="Times New Roman" panose="02020603050405020304" pitchFamily="18" charset="0"/>
              </a:rPr>
              <a:t>π</a:t>
            </a:r>
            <a:r>
              <a:rPr lang="ru-RU" altLang="ru-RU" dirty="0">
                <a:cs typeface="Times New Roman" panose="02020603050405020304" pitchFamily="18" charset="0"/>
              </a:rPr>
              <a:t>, т.е. точка делает один, то радиус увеличивается на 2</a:t>
            </a:r>
            <a:r>
              <a:rPr lang="en-US" altLang="ru-RU" dirty="0">
                <a:cs typeface="Times New Roman" panose="02020603050405020304" pitchFamily="18" charset="0"/>
              </a:rPr>
              <a:t>π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, что и составляет расстояние между соседними витками.</a:t>
            </a:r>
          </a:p>
        </p:txBody>
      </p:sp>
      <p:pic>
        <p:nvPicPr>
          <p:cNvPr id="493574" name="Picture 6">
            <a:extLst>
              <a:ext uri="{FF2B5EF4-FFF2-40B4-BE49-F238E27FC236}">
                <a16:creationId xmlns:a16="http://schemas.microsoft.com/office/drawing/2014/main" id="{861B5EAD-A1B0-438A-9BAE-A6407893A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588" y="1402904"/>
            <a:ext cx="3390627" cy="313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>
            <a:extLst>
              <a:ext uri="{FF2B5EF4-FFF2-40B4-BE49-F238E27FC236}">
                <a16:creationId xmlns:a16="http://schemas.microsoft.com/office/drawing/2014/main" id="{8676B8BD-6950-4DDE-9B10-7061D3B48F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4</a:t>
            </a:r>
          </a:p>
        </p:txBody>
      </p:sp>
      <p:grpSp>
        <p:nvGrpSpPr>
          <p:cNvPr id="532492" name="Group 12">
            <a:extLst>
              <a:ext uri="{FF2B5EF4-FFF2-40B4-BE49-F238E27FC236}">
                <a16:creationId xmlns:a16="http://schemas.microsoft.com/office/drawing/2014/main" id="{68D12541-74D0-4C50-80DA-D5D760966AA8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609600"/>
            <a:ext cx="8610600" cy="1117600"/>
            <a:chOff x="192" y="384"/>
            <a:chExt cx="5424" cy="704"/>
          </a:xfrm>
        </p:grpSpPr>
        <p:sp>
          <p:nvSpPr>
            <p:cNvPr id="532489" name="Text Box 9">
              <a:extLst>
                <a:ext uri="{FF2B5EF4-FFF2-40B4-BE49-F238E27FC236}">
                  <a16:creationId xmlns:a16="http://schemas.microsoft.com/office/drawing/2014/main" id="{E5CF30DD-5680-467A-9B99-E4485A410B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84"/>
              <a:ext cx="5424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/>
                <a:t>На клетчатой бумаге постройте спираль Архимеда, заданную уравнением</a:t>
              </a:r>
              <a:endParaRPr lang="ru-RU" altLang="ru-RU" sz="2800"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2490" name="Object 10">
              <a:extLst>
                <a:ext uri="{FF2B5EF4-FFF2-40B4-BE49-F238E27FC236}">
                  <a16:creationId xmlns:a16="http://schemas.microsoft.com/office/drawing/2014/main" id="{8FCA1FC2-772D-40BC-9943-1ABBDC3769B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00" y="624"/>
            <a:ext cx="584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685" name="Equation" r:id="rId4" imgW="927000" imgH="736560" progId="Equation.DSMT4">
                    <p:embed/>
                  </p:oleObj>
                </mc:Choice>
                <mc:Fallback>
                  <p:oleObj name="Equation" r:id="rId4" imgW="927000" imgH="736560" progId="Equation.DSMT4">
                    <p:embed/>
                    <p:pic>
                      <p:nvPicPr>
                        <p:cNvPr id="532490" name="Object 10">
                          <a:extLst>
                            <a:ext uri="{FF2B5EF4-FFF2-40B4-BE49-F238E27FC236}">
                              <a16:creationId xmlns:a16="http://schemas.microsoft.com/office/drawing/2014/main" id="{8FCA1FC2-772D-40BC-9943-1ABBDC3769B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624"/>
                          <a:ext cx="584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32497" name="Picture 17">
            <a:extLst>
              <a:ext uri="{FF2B5EF4-FFF2-40B4-BE49-F238E27FC236}">
                <a16:creationId xmlns:a16="http://schemas.microsoft.com/office/drawing/2014/main" id="{3D33C64E-663A-4948-B584-5BDE25E36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4359275" cy="408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498" name="Picture 18">
            <a:extLst>
              <a:ext uri="{FF2B5EF4-FFF2-40B4-BE49-F238E27FC236}">
                <a16:creationId xmlns:a16="http://schemas.microsoft.com/office/drawing/2014/main" id="{03FFCF07-A7D3-40DE-8B26-471B71F84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4562475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2661</TotalTime>
  <Words>1897</Words>
  <Application>Microsoft Office PowerPoint</Application>
  <PresentationFormat>Экран (4:3)</PresentationFormat>
  <Paragraphs>179</Paragraphs>
  <Slides>34</Slides>
  <Notes>34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Cambria Math</vt:lpstr>
      <vt:lpstr>Times New Roman</vt:lpstr>
      <vt:lpstr>Оформление по умолчанию</vt:lpstr>
      <vt:lpstr>Equation</vt:lpstr>
      <vt:lpstr>Точечный рисунок</vt:lpstr>
      <vt:lpstr>76*. Полярные координаты</vt:lpstr>
      <vt:lpstr>Презентация PowerPoint</vt:lpstr>
      <vt:lpstr>Упражнение 1</vt:lpstr>
      <vt:lpstr>Упражнение 2</vt:lpstr>
      <vt:lpstr>Упражнение 3</vt:lpstr>
      <vt:lpstr>Презентация PowerPoint</vt:lpstr>
      <vt:lpstr>Презентация PowerPoint</vt:lpstr>
      <vt:lpstr>Презентация PowerPoint</vt:lpstr>
      <vt:lpstr>Упражнение 4</vt:lpstr>
      <vt:lpstr>Упражнение 5</vt:lpstr>
      <vt:lpstr>Упражнение 6</vt:lpstr>
      <vt:lpstr>Презентация PowerPoint</vt:lpstr>
      <vt:lpstr>Упражнение 7</vt:lpstr>
      <vt:lpstr>Презентация PowerPoint</vt:lpstr>
      <vt:lpstr>Упражнение 8</vt:lpstr>
      <vt:lpstr>Упражнение 9</vt:lpstr>
      <vt:lpstr>Упражнение 10</vt:lpstr>
      <vt:lpstr>Упражнение 11</vt:lpstr>
      <vt:lpstr>Упражнение 12</vt:lpstr>
      <vt:lpstr>Упражнение 13</vt:lpstr>
      <vt:lpstr>Упражнение 14</vt:lpstr>
      <vt:lpstr>Упражнение 15</vt:lpstr>
      <vt:lpstr>Упражнение 16</vt:lpstr>
      <vt:lpstr>Упражнение 17</vt:lpstr>
      <vt:lpstr>Упражнение 18</vt:lpstr>
      <vt:lpstr>Упражнение 19</vt:lpstr>
      <vt:lpstr>Упражнение 20</vt:lpstr>
      <vt:lpstr>Упражнение 21</vt:lpstr>
      <vt:lpstr>Упражнение 22</vt:lpstr>
      <vt:lpstr>Упражнение 23</vt:lpstr>
      <vt:lpstr>Упражнение 24</vt:lpstr>
      <vt:lpstr>Упражнение 25</vt:lpstr>
      <vt:lpstr>Упражнение 26</vt:lpstr>
      <vt:lpstr>Упражнение 27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Vladimir Smirnov</cp:lastModifiedBy>
  <cp:revision>131</cp:revision>
  <dcterms:created xsi:type="dcterms:W3CDTF">2008-04-30T05:51:18Z</dcterms:created>
  <dcterms:modified xsi:type="dcterms:W3CDTF">2022-02-18T17:59:03Z</dcterms:modified>
</cp:coreProperties>
</file>