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26" r:id="rId3"/>
    <p:sldId id="319" r:id="rId4"/>
    <p:sldId id="320" r:id="rId5"/>
    <p:sldId id="322" r:id="rId6"/>
    <p:sldId id="321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25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8" autoAdjust="0"/>
    <p:restoredTop sz="90929" autoAdjust="0"/>
  </p:normalViewPr>
  <p:slideViewPr>
    <p:cSldViewPr>
      <p:cViewPr varScale="1">
        <p:scale>
          <a:sx n="104" d="100"/>
          <a:sy n="104" d="100"/>
        </p:scale>
        <p:origin x="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0EE9038-1322-416A-BA4C-80C98C5F14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E4EF004-2940-4175-BB1E-D9190E9255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BB68C074-72C0-461E-ADBB-70BDE4F6E1F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9C23E6A-FD27-465A-9DDD-1AD8E7A0ED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1126F0C8-57BF-4A8A-B1AB-0FA8C0F66E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DC61C383-C10F-48DE-BBBC-2B85E56B0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3ACCBC-248F-4EFB-9E3D-27D0A6B499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475E46C-C015-4DA5-8B0D-316EA19ED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32A2D5-699E-400E-88EA-F8C8F637C36F}" type="slidenum">
              <a:rPr lang="ru-RU" altLang="ru-RU" sz="1200"/>
              <a:pPr eaLnBrk="1" hangingPunct="1"/>
              <a:t>1</a:t>
            </a:fld>
            <a:endParaRPr lang="ru-RU" altLang="ru-RU" sz="1200"/>
          </a:p>
        </p:txBody>
      </p:sp>
      <p:sp>
        <p:nvSpPr>
          <p:cNvPr id="70659" name="Rectangle 2050">
            <a:extLst>
              <a:ext uri="{FF2B5EF4-FFF2-40B4-BE49-F238E27FC236}">
                <a16:creationId xmlns:a16="http://schemas.microsoft.com/office/drawing/2014/main" id="{05F8A6B1-311D-4F0B-AB1F-CECE4E43CA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051">
            <a:extLst>
              <a:ext uri="{FF2B5EF4-FFF2-40B4-BE49-F238E27FC236}">
                <a16:creationId xmlns:a16="http://schemas.microsoft.com/office/drawing/2014/main" id="{130C9017-1A65-4BEB-AE13-4282892A1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FC02D06-0F8C-40F3-B76E-DDDCC094D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D9AB03-4DF0-43C0-B79C-34E6F34E0394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64E13FF-0EA2-46D9-81A9-75F0608E2C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1EC15A5-606F-4EB5-873F-718D271A05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741DA2A-7472-410A-B5A5-16696CC54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274755-D3E1-4391-B3AD-F897B6753ED3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FA647E6-E20D-4F76-BE39-E8347B9FD8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B2FC52E-B96C-4A66-8582-1C8FF56F17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EF855C6-4C46-4F01-AADA-AF0F64EDD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17BA9A-E980-44DD-B1BE-9E7E6A91C388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5BAE0A4-CEAE-430C-8F6E-96DF9C40E7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7E78FF7-81DD-4157-9344-F3CD6C02AA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A2DB484-B32B-4226-BAEE-FB810D59F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BFDC40-083D-4718-99A0-780B20974326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009CDC20-F19E-4D78-A19B-4ECEF0E577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DF972D8-87D3-48B8-A69D-2A68D8FDFD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54C13C6-3824-4936-A4BD-2A30DAD40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8E0523-0CA8-44AB-9D8F-5C17CC818CA1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142CD2A-1E47-42E0-BCC4-2840853AA5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5590851-5551-4E40-B297-89A4BB7659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2DA742D-130A-4FFD-8015-F08C67E57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99B1F80-58BE-47BE-90A4-03BA2A802310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1D6B459-605D-45C0-A5A8-3DA35DC0AD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9941E46-C32A-45E2-9C43-D7E517CA76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C906410-7FFD-4AAD-A86A-12601587F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4A33C7-2DF5-42B6-B3C9-E7CF28B7078E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9FEC9759-8239-42CE-8818-7D6E6F699A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C113C82B-2433-460E-80E5-710941A55E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51A21AD-3471-4F9B-8D6D-E40359762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B26F2B-CDCD-4547-8F9C-DA45958E8EF2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CAE6433-6FCF-40B4-8C19-799DB77602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B840620-D8C9-4CB7-ACBB-D61A13A672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63E8C603-8E1B-45D2-AA7A-59D811C7F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E079B4-A45B-4662-A603-70466CA7DDBE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7E85B09-BBDE-4736-9CEC-CED0B6015B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283AE95-3B7D-4D4D-B23B-F0A8E41FF4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4BA9B771-9299-4E9C-AFCD-BE8FD4BFB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FF0BE1-346E-44A3-9BCB-153D246F103A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94C996B-1DF5-4787-B715-946A726C34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76F6E41-43DC-4CA7-AE79-D41EBBD422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475E46C-C015-4DA5-8B0D-316EA19ED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32A2D5-699E-400E-88EA-F8C8F637C36F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70659" name="Rectangle 2050">
            <a:extLst>
              <a:ext uri="{FF2B5EF4-FFF2-40B4-BE49-F238E27FC236}">
                <a16:creationId xmlns:a16="http://schemas.microsoft.com/office/drawing/2014/main" id="{05F8A6B1-311D-4F0B-AB1F-CECE4E43C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051">
            <a:extLst>
              <a:ext uri="{FF2B5EF4-FFF2-40B4-BE49-F238E27FC236}">
                <a16:creationId xmlns:a16="http://schemas.microsoft.com/office/drawing/2014/main" id="{130C9017-1A65-4BEB-AE13-4282892A1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742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6D35AF34-1870-4879-826D-A8DA843A1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2167BA-51CE-48AD-BAFF-2DD3C9B1C691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51C8B29-B0E2-4B90-9F3E-51C58FBD0D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24E42B5-B891-422D-8391-B8614966B7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C4845B0-5C74-410B-80CA-FD58C296D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0893DE-B82F-4BE5-BD35-4E341C64821C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8F23561-B541-4028-A76E-2181018373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1ED82152-9826-448C-AD74-65A1470D74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C08F0C7-E75F-4841-8C7A-CD902616E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6E9043-1892-4745-B82C-8BC1402B79E4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28F6330-C8C2-46A7-9D83-DA9366388A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DA1F35A-9963-44B4-853E-723A6E792D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58DBFD3-2773-42BD-8A12-4CD21578E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C6A6EB-9FC4-4B60-8AE4-F9A0BB0634C7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228A0DC-1986-4C43-93F9-68085B5297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758D251-6704-4B98-A34E-40411E024B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CD75D3D-8F13-4224-A609-79DB782D1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1C594B-CC5C-45F9-BD66-3FE2D2B8CAA2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096490F-EA60-4A03-80AE-8CABA8291E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3931E8CD-94FE-414F-96B8-69CB139D2B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0F336D6-2921-4DD0-A39D-0B93A8CE7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3D9796-0706-4F8A-BF25-EAB7689C5A48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982A6C6-2565-4EF4-AF9E-4285A30C18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F4A07497-1C38-4152-A56B-F42749B15F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B6716C6-099A-4FAC-AB23-C66C1CAB8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3ECBAB-694E-49B6-8641-39197E9217E8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4811785D-7A0A-40EB-9508-63490857F1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2161519B-3627-42F4-8AFF-63E2F3138C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F91287EE-6160-4C51-9842-A76D2F135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27BAF9-ECB1-4935-B21D-73D998033AE5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EEDB02B0-E4E7-4B36-AC55-54E649EEDB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28AF5A6E-D114-44EC-A246-4CBADF1CEA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55A0DAF-0A44-41A1-829C-837B64FE3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DE5364-8EA2-4E9D-B300-5783CE5A5153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3C8BF11-C8C6-4033-8CA3-C16656ABA1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CA3AED1-0CEC-4659-81D5-5E6BBB3835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35D73862-58D6-4AE2-9C23-8EA4360BF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7A46F9-2618-4F00-A1F1-2C6CDFDB489C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96339B6-098E-48DB-840C-132C1C45F2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9063DD63-A700-47FF-A4B1-226498CC33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D9F4597-34D0-46F8-B325-4D4EC4CE1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CA3384-2339-4B6F-9036-747EEB6ECEC2}" type="slidenum">
              <a:rPr lang="ru-RU" altLang="ru-RU" sz="1200"/>
              <a:pPr eaLnBrk="1" hangingPunct="1"/>
              <a:t>3</a:t>
            </a:fld>
            <a:endParaRPr lang="ru-RU" altLang="ru-RU" sz="1200"/>
          </a:p>
        </p:txBody>
      </p:sp>
      <p:sp>
        <p:nvSpPr>
          <p:cNvPr id="71683" name="Rectangle 1026">
            <a:extLst>
              <a:ext uri="{FF2B5EF4-FFF2-40B4-BE49-F238E27FC236}">
                <a16:creationId xmlns:a16="http://schemas.microsoft.com/office/drawing/2014/main" id="{CFA4B3B7-9896-4C42-B9ED-DB6058B704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>
            <a:extLst>
              <a:ext uri="{FF2B5EF4-FFF2-40B4-BE49-F238E27FC236}">
                <a16:creationId xmlns:a16="http://schemas.microsoft.com/office/drawing/2014/main" id="{8D14359F-75E3-4AB0-B781-AD7624400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A4B992A-168A-4AFA-B7F8-090AB4F96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82DD02-9274-4D6D-9060-1AE3F06E99EA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7A92284-AEBC-403F-8B76-D153619BB8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2AEFC233-2DF9-4653-A5C4-6C14FF3104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E9133A2-C909-45C9-A9D4-FF601AED5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8DB908-EE1B-4F02-8D72-1E0C9F29BDE2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D5FC0BA-FCED-4DBD-AED4-1F84994371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3BC69FBC-410A-4A32-9DAD-D68D621293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723AEED-3CD7-4AD2-A4AE-9B53864D5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D10604-EEBC-4441-9D2B-3534868E5B89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C0F026C0-93EA-4DBB-A82C-B4B58266A6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6D6CC1D-93DF-475D-A2C3-DDA21BE04C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85D19865-C8FE-41DD-9913-ED9E002A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8F00DD-F0CD-4C47-B7AF-116E11473F58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6C9BDE84-4A3A-463E-BD3D-4716B1F16B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3FB4853-4EE3-4817-A2D2-E3C29A1278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B0B4D77-58BF-41F3-A1EC-7753B3DFA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5F0770-7FAA-460B-B9C6-1B521780D46B}" type="slidenum">
              <a:rPr lang="ru-RU" altLang="ru-RU" sz="1200"/>
              <a:pPr eaLnBrk="1" hangingPunct="1"/>
              <a:t>4</a:t>
            </a:fld>
            <a:endParaRPr lang="ru-RU" altLang="ru-RU" sz="1200"/>
          </a:p>
        </p:txBody>
      </p:sp>
      <p:sp>
        <p:nvSpPr>
          <p:cNvPr id="72707" name="Rectangle 1026">
            <a:extLst>
              <a:ext uri="{FF2B5EF4-FFF2-40B4-BE49-F238E27FC236}">
                <a16:creationId xmlns:a16="http://schemas.microsoft.com/office/drawing/2014/main" id="{0B09AE1F-213F-4310-A607-38D5820697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E30A8E02-E1F8-4155-ACC9-4B5E64A24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F5B187A9-C3B3-4A16-BB3F-DC9F6CB6F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03856E-DADD-4FAB-93A1-764762F7A5B5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  <p:sp>
        <p:nvSpPr>
          <p:cNvPr id="73731" name="Rectangle 2050">
            <a:extLst>
              <a:ext uri="{FF2B5EF4-FFF2-40B4-BE49-F238E27FC236}">
                <a16:creationId xmlns:a16="http://schemas.microsoft.com/office/drawing/2014/main" id="{A185075E-D807-4A8D-ADCC-D4376A822E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2051">
            <a:extLst>
              <a:ext uri="{FF2B5EF4-FFF2-40B4-BE49-F238E27FC236}">
                <a16:creationId xmlns:a16="http://schemas.microsoft.com/office/drawing/2014/main" id="{2905F0DB-091B-4629-AE3B-4F56EE419D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8CC4395-F00B-4984-8D16-01AD23653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2D0AC5-89DB-44D4-AEBF-260E62095D5E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28FE182-1358-4D3C-BA3C-2F03A1AD56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2703807F-3CE0-49AA-936D-0E1AB140D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F05478C-928A-4BE4-8583-334527EEF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2C395E-4F4B-466D-A77C-48A7E928C580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54FDDDA-FE8B-480E-AC19-30440EBE5A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83DF119-8788-4E26-B873-AA898EC24E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8726B7F-0F66-4C77-A991-6DFD6C7E6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39E30C-7BF1-48D7-BAE2-2633B5D6C2FD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2F39160-FABC-4C6D-AA4B-102C18A899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72366D8-6F78-43CB-9F2A-072FE42F7E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062D7D1-1B84-4623-8821-19B421990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357B96-EA9A-4F39-8F82-FA99EA3C3C23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4EB9FF5-2673-40F0-863F-515CA1614B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FE5ED49-AE12-468F-9556-134904F576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BD05DF-977B-453E-BDB2-3C037F6D8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FB1B42-1DF3-4EC0-AD08-41BB54D30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3D0DD-9A1D-47A8-9F80-73C23A33E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B282F-BC9E-4D5D-ABAA-227F4A31E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7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8967B-6150-4F0A-8CF5-A80CD9D8D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675B32-A4E8-4DDB-A34D-DC2C49FC2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2BCFDA-1C0C-4981-86AD-5B7A1BF26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263EA-F809-448E-AB47-A2B1A718F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14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F2987B-3EB9-4312-AFDE-F0B02F827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52C14-A120-4B94-B4A4-2ECAD73C6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AA22B7-96AA-4314-B3F0-E7B03D212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2F130-5A05-4F80-AF5C-0CEC274149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3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54531-B9AB-4F89-BD29-66E92257A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3A9D3-2C85-4B9E-9346-98AA2EAFE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8C009-2E5C-48D1-9001-9D793D203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31672-CDF2-4631-945B-6E0140FBB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45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83273-B268-435C-9590-4DA59A1F8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B96848-54B4-470E-8A33-AA0F189D1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8A2A5-708E-4029-A6D0-FC476D6D9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AD1CF-E50C-485A-9342-EB1C35185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8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EE376-B7DA-4D95-8EA5-5BF0E6148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3DB8B-1D5B-47B8-8015-1AC749F7D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A65D2-F47F-460E-8B1B-9FBD5285D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ACC73-4610-4D91-AA14-43ED039B5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82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22277F-C211-4992-8360-20342DD5A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11E3D7-80E9-4DB2-B0A8-0BB302710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B996FF-1F96-40AB-B94E-F54A4BD87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C0BB6-814D-4842-9666-151FA6BA5A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4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71C747-530D-4FAB-B47A-C5D690C04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C7746A-4B8F-48A2-BA12-C860107BC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8643B4-5797-41FB-80CD-DB3CFF19C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3AF6C-9E02-46E8-9564-E3F50E0F72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9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46240C-B850-4861-9404-8AE362E00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A7B19F-728B-4365-BCDE-F56E7D6B7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D4EF7E-1D3B-409D-8551-5D436B049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FAE23-F915-47FC-A379-D6C5429FDA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35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544EF-F409-4618-A693-B64CD1D86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79F0F-88FE-40E8-8169-B4BF07195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58AD4-E61C-4B75-A2BD-C146D08DC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E56ED-B190-411D-8356-E62E589735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4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DE6D5-59C7-4041-BBD3-3747A64A8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64232-BAC1-4D51-BC70-4F0769F6C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E0E34-D631-496D-B41E-3EACDC915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CD14E-6FC6-4809-BD55-4F34023C3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68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F4EEF4-9306-41EC-9910-05BB914FD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A2A349-04EA-440D-8671-476B7DBB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3FB90C-D7A4-4F66-A3D4-0039D29384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BF303F-D98E-4CC7-B0A9-C3B544AF99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2D0BDC-A2CE-4C0E-AE96-1C25D80DB1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25CA8-E9FC-4328-8C83-4455DDD07E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6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7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1.pn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1.png"/><Relationship Id="rId7" Type="http://schemas.openxmlformats.org/officeDocument/2006/relationships/image" Target="../media/image53.wm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2.png"/><Relationship Id="rId7" Type="http://schemas.openxmlformats.org/officeDocument/2006/relationships/image" Target="../media/image8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6.png"/><Relationship Id="rId7" Type="http://schemas.openxmlformats.org/officeDocument/2006/relationships/image" Target="../media/image8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4.wmf"/><Relationship Id="rId9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09.wmf"/><Relationship Id="rId9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121.w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20.png"/><Relationship Id="rId4" Type="http://schemas.openxmlformats.org/officeDocument/2006/relationships/image" Target="../media/image11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12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2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7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image" Target="../media/image1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31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image" Target="../media/image13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3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14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4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149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4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58.wmf"/><Relationship Id="rId9" Type="http://schemas.openxmlformats.org/officeDocument/2006/relationships/image" Target="../media/image1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167.png"/><Relationship Id="rId7" Type="http://schemas.openxmlformats.org/officeDocument/2006/relationships/image" Target="../media/image169.wmf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7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77.png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76.wmf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image" Target="../media/image178.wmf"/><Relationship Id="rId10" Type="http://schemas.openxmlformats.org/officeDocument/2006/relationships/image" Target="../media/image175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85.wmf"/><Relationship Id="rId3" Type="http://schemas.openxmlformats.org/officeDocument/2006/relationships/oleObject" Target="../embeddings/oleObject97.bin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101.bin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84.wmf"/><Relationship Id="rId5" Type="http://schemas.openxmlformats.org/officeDocument/2006/relationships/image" Target="../media/image181.png"/><Relationship Id="rId15" Type="http://schemas.openxmlformats.org/officeDocument/2006/relationships/image" Target="../media/image186.wmf"/><Relationship Id="rId10" Type="http://schemas.openxmlformats.org/officeDocument/2006/relationships/oleObject" Target="../embeddings/oleObject100.bin"/><Relationship Id="rId4" Type="http://schemas.openxmlformats.org/officeDocument/2006/relationships/image" Target="../media/image180.wmf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10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7" Type="http://schemas.openxmlformats.org/officeDocument/2006/relationships/image" Target="../media/image190.wmf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89.png"/><Relationship Id="rId4" Type="http://schemas.openxmlformats.org/officeDocument/2006/relationships/image" Target="../media/image188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92.png"/><Relationship Id="rId7" Type="http://schemas.openxmlformats.org/officeDocument/2006/relationships/image" Target="../media/image194.wmf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93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95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202.wmf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199.png"/><Relationship Id="rId12" Type="http://schemas.openxmlformats.org/officeDocument/2006/relationships/oleObject" Target="../embeddings/oleObject112.bin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wmf"/><Relationship Id="rId11" Type="http://schemas.openxmlformats.org/officeDocument/2006/relationships/image" Target="../media/image201.wmf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97.wmf"/><Relationship Id="rId9" Type="http://schemas.openxmlformats.org/officeDocument/2006/relationships/image" Target="../media/image200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image" Target="../media/image209.png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208.wmf"/><Relationship Id="rId17" Type="http://schemas.openxmlformats.org/officeDocument/2006/relationships/image" Target="../media/image211.wmf"/><Relationship Id="rId2" Type="http://schemas.openxmlformats.org/officeDocument/2006/relationships/image" Target="../media/image203.png"/><Relationship Id="rId16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image" Target="../media/image210.wmf"/><Relationship Id="rId10" Type="http://schemas.openxmlformats.org/officeDocument/2006/relationships/image" Target="../media/image207.wmf"/><Relationship Id="rId4" Type="http://schemas.openxmlformats.org/officeDocument/2006/relationships/image" Target="../media/image204.wmf"/><Relationship Id="rId9" Type="http://schemas.openxmlformats.org/officeDocument/2006/relationships/oleObject" Target="../embeddings/oleObject116.bin"/><Relationship Id="rId14" Type="http://schemas.openxmlformats.org/officeDocument/2006/relationships/oleObject" Target="../embeddings/oleObject1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4FE3C4-43B7-49D7-9270-BE082E727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56792"/>
            <a:ext cx="7772400" cy="169242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Расстояние в пространстве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560001B-A419-47CE-AB4D-202D69DCC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6D84F835-D08A-4A22-A9FA-22B7CE5E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BDB9847-C36B-4F86-A8B2-80745FE1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3A98B69-9B1D-41C0-9418-3A0BE989B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DC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8C7C0613-3982-4C1D-975B-84C7ABFA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729FC55-7FCA-436D-83CA-AD376B05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0F9445A-4CBF-4CCE-A1DD-6AF454BA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108547" name="Group 3">
            <a:extLst>
              <a:ext uri="{FF2B5EF4-FFF2-40B4-BE49-F238E27FC236}">
                <a16:creationId xmlns:a16="http://schemas.microsoft.com/office/drawing/2014/main" id="{66D3A748-2C73-4B35-BA78-A161C237BF7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81600"/>
            <a:ext cx="5943600" cy="519113"/>
            <a:chOff x="432" y="3264"/>
            <a:chExt cx="3744" cy="327"/>
          </a:xfrm>
        </p:grpSpPr>
        <p:sp>
          <p:nvSpPr>
            <p:cNvPr id="12294" name="Text Box 4">
              <a:extLst>
                <a:ext uri="{FF2B5EF4-FFF2-40B4-BE49-F238E27FC236}">
                  <a16:creationId xmlns:a16="http://schemas.microsoft.com/office/drawing/2014/main" id="{D8C3BE7C-807C-4672-9F12-32C1C0CAC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2295" name="Object 5">
              <a:extLst>
                <a:ext uri="{FF2B5EF4-FFF2-40B4-BE49-F238E27FC236}">
                  <a16:creationId xmlns:a16="http://schemas.microsoft.com/office/drawing/2014/main" id="{0702223A-CC40-4D5B-AA9B-789041B736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" y="3268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9" imgH="444307" progId="Equation.DSMT4">
                    <p:embed/>
                  </p:oleObj>
                </mc:Choice>
                <mc:Fallback>
                  <p:oleObj name="Equation" r:id="rId3" imgW="533169" imgH="44430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" y="3268"/>
                          <a:ext cx="33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292" name="Picture 6">
            <a:extLst>
              <a:ext uri="{FF2B5EF4-FFF2-40B4-BE49-F238E27FC236}">
                <a16:creationId xmlns:a16="http://schemas.microsoft.com/office/drawing/2014/main" id="{C221977E-D13B-4BD1-B6CB-B5B2D5F5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21F068C-41B0-4EFB-820C-9CC99A22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110595" name="Group 3">
            <a:extLst>
              <a:ext uri="{FF2B5EF4-FFF2-40B4-BE49-F238E27FC236}">
                <a16:creationId xmlns:a16="http://schemas.microsoft.com/office/drawing/2014/main" id="{15660BC4-B9C5-46C4-93AD-98186AB2C49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81600"/>
            <a:ext cx="5943600" cy="519113"/>
            <a:chOff x="432" y="3264"/>
            <a:chExt cx="3744" cy="327"/>
          </a:xfrm>
        </p:grpSpPr>
        <p:sp>
          <p:nvSpPr>
            <p:cNvPr id="13318" name="Text Box 4">
              <a:extLst>
                <a:ext uri="{FF2B5EF4-FFF2-40B4-BE49-F238E27FC236}">
                  <a16:creationId xmlns:a16="http://schemas.microsoft.com/office/drawing/2014/main" id="{881A0D6D-377F-4CC4-9A56-56BF29631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3319" name="Object 5">
              <a:extLst>
                <a:ext uri="{FF2B5EF4-FFF2-40B4-BE49-F238E27FC236}">
                  <a16:creationId xmlns:a16="http://schemas.microsoft.com/office/drawing/2014/main" id="{FBDDE3A1-326D-48E5-9C3C-B9D00BE1F2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" y="3268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9" imgH="444307" progId="Equation.DSMT4">
                    <p:embed/>
                  </p:oleObj>
                </mc:Choice>
                <mc:Fallback>
                  <p:oleObj name="Equation" r:id="rId3" imgW="533169" imgH="44430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" y="3268"/>
                          <a:ext cx="33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316" name="Picture 6">
            <a:extLst>
              <a:ext uri="{FF2B5EF4-FFF2-40B4-BE49-F238E27FC236}">
                <a16:creationId xmlns:a16="http://schemas.microsoft.com/office/drawing/2014/main" id="{E6286E62-D73E-4310-AC27-FA81596F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E36609D-DBB7-4C8E-9EAA-EDF45C5D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112643" name="Group 3">
            <a:extLst>
              <a:ext uri="{FF2B5EF4-FFF2-40B4-BE49-F238E27FC236}">
                <a16:creationId xmlns:a16="http://schemas.microsoft.com/office/drawing/2014/main" id="{50C1D2FC-B1C0-4400-8702-D00A78FB432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81600"/>
            <a:ext cx="5943600" cy="519113"/>
            <a:chOff x="432" y="3264"/>
            <a:chExt cx="3744" cy="327"/>
          </a:xfrm>
        </p:grpSpPr>
        <p:sp>
          <p:nvSpPr>
            <p:cNvPr id="14342" name="Text Box 4">
              <a:extLst>
                <a:ext uri="{FF2B5EF4-FFF2-40B4-BE49-F238E27FC236}">
                  <a16:creationId xmlns:a16="http://schemas.microsoft.com/office/drawing/2014/main" id="{1B9D76C7-A80F-4055-B3C2-54B225C4C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4343" name="Object 5">
              <a:extLst>
                <a:ext uri="{FF2B5EF4-FFF2-40B4-BE49-F238E27FC236}">
                  <a16:creationId xmlns:a16="http://schemas.microsoft.com/office/drawing/2014/main" id="{3C13EBF3-53C6-48F0-8B2A-E53132343B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" y="3268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9" imgH="444307" progId="Equation.DSMT4">
                    <p:embed/>
                  </p:oleObj>
                </mc:Choice>
                <mc:Fallback>
                  <p:oleObj name="Equation" r:id="rId3" imgW="533169" imgH="44430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" y="3268"/>
                          <a:ext cx="33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40" name="Picture 6">
            <a:extLst>
              <a:ext uri="{FF2B5EF4-FFF2-40B4-BE49-F238E27FC236}">
                <a16:creationId xmlns:a16="http://schemas.microsoft.com/office/drawing/2014/main" id="{529A8EF4-DEAE-4016-A406-56D570A8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7653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7D586FEC-CCC7-4794-A10F-9F0AE3F16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 </a:t>
            </a:r>
            <a:r>
              <a:rPr lang="en-US" altLang="ru-RU" sz="2800" i="1" dirty="0"/>
              <a:t>BD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114691" name="Group 3">
            <a:extLst>
              <a:ext uri="{FF2B5EF4-FFF2-40B4-BE49-F238E27FC236}">
                <a16:creationId xmlns:a16="http://schemas.microsoft.com/office/drawing/2014/main" id="{9D3E0DFC-E537-4AE5-90DA-9F9B26A31A2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83150"/>
            <a:ext cx="5943600" cy="914400"/>
            <a:chOff x="432" y="3076"/>
            <a:chExt cx="3744" cy="576"/>
          </a:xfrm>
        </p:grpSpPr>
        <p:sp>
          <p:nvSpPr>
            <p:cNvPr id="15366" name="Text Box 4">
              <a:extLst>
                <a:ext uri="{FF2B5EF4-FFF2-40B4-BE49-F238E27FC236}">
                  <a16:creationId xmlns:a16="http://schemas.microsoft.com/office/drawing/2014/main" id="{F81EB8CD-6705-4851-AF3A-C8E601EC6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5367" name="Object 5">
              <a:extLst>
                <a:ext uri="{FF2B5EF4-FFF2-40B4-BE49-F238E27FC236}">
                  <a16:creationId xmlns:a16="http://schemas.microsoft.com/office/drawing/2014/main" id="{7CF342DE-EEA5-4276-817C-BB5A7316FB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07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300" imgH="914400" progId="Equation.DSMT4">
                    <p:embed/>
                  </p:oleObj>
                </mc:Choice>
                <mc:Fallback>
                  <p:oleObj name="Equation" r:id="rId3" imgW="6223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07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364" name="Picture 6">
            <a:extLst>
              <a:ext uri="{FF2B5EF4-FFF2-40B4-BE49-F238E27FC236}">
                <a16:creationId xmlns:a16="http://schemas.microsoft.com/office/drawing/2014/main" id="{44A39FFB-F64D-40D4-A4A6-A36DFD38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B5EF41B7-728A-4D34-A088-DDC3BC60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 </a:t>
            </a:r>
            <a:r>
              <a:rPr lang="en-US" altLang="ru-RU" sz="2800" i="1" dirty="0"/>
              <a:t>BA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116739" name="Group 3">
            <a:extLst>
              <a:ext uri="{FF2B5EF4-FFF2-40B4-BE49-F238E27FC236}">
                <a16:creationId xmlns:a16="http://schemas.microsoft.com/office/drawing/2014/main" id="{5A416DD1-FB24-4F94-944A-56E6E24B18D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83150"/>
            <a:ext cx="5943600" cy="914400"/>
            <a:chOff x="432" y="3076"/>
            <a:chExt cx="3744" cy="576"/>
          </a:xfrm>
        </p:grpSpPr>
        <p:sp>
          <p:nvSpPr>
            <p:cNvPr id="16390" name="Text Box 4">
              <a:extLst>
                <a:ext uri="{FF2B5EF4-FFF2-40B4-BE49-F238E27FC236}">
                  <a16:creationId xmlns:a16="http://schemas.microsoft.com/office/drawing/2014/main" id="{918521A3-5BB7-4103-B440-6A7909B5A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6391" name="Object 5">
              <a:extLst>
                <a:ext uri="{FF2B5EF4-FFF2-40B4-BE49-F238E27FC236}">
                  <a16:creationId xmlns:a16="http://schemas.microsoft.com/office/drawing/2014/main" id="{B3EDA333-0E8C-4EBC-B327-8C479D329F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07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300" imgH="914400" progId="Equation.DSMT4">
                    <p:embed/>
                  </p:oleObj>
                </mc:Choice>
                <mc:Fallback>
                  <p:oleObj name="Equation" r:id="rId3" imgW="6223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07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88" name="Picture 6">
            <a:extLst>
              <a:ext uri="{FF2B5EF4-FFF2-40B4-BE49-F238E27FC236}">
                <a16:creationId xmlns:a16="http://schemas.microsoft.com/office/drawing/2014/main" id="{752A9779-6B0D-4AB4-94CF-2D409451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4649D2F-F7B2-4397-8ACF-CC8FC4D9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 </a:t>
            </a:r>
            <a:r>
              <a:rPr lang="en-US" altLang="ru-RU" sz="2800" i="1" dirty="0"/>
              <a:t>DA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118787" name="Group 3">
            <a:extLst>
              <a:ext uri="{FF2B5EF4-FFF2-40B4-BE49-F238E27FC236}">
                <a16:creationId xmlns:a16="http://schemas.microsoft.com/office/drawing/2014/main" id="{4377E424-AC63-45B9-843D-1BDD4FCDCD8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83150"/>
            <a:ext cx="5943600" cy="914400"/>
            <a:chOff x="432" y="3076"/>
            <a:chExt cx="3744" cy="576"/>
          </a:xfrm>
        </p:grpSpPr>
        <p:sp>
          <p:nvSpPr>
            <p:cNvPr id="17414" name="Text Box 4">
              <a:extLst>
                <a:ext uri="{FF2B5EF4-FFF2-40B4-BE49-F238E27FC236}">
                  <a16:creationId xmlns:a16="http://schemas.microsoft.com/office/drawing/2014/main" id="{8B0C1F6D-62EF-4035-9444-301EC65FA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7415" name="Object 5">
              <a:extLst>
                <a:ext uri="{FF2B5EF4-FFF2-40B4-BE49-F238E27FC236}">
                  <a16:creationId xmlns:a16="http://schemas.microsoft.com/office/drawing/2014/main" id="{B1121A56-8C60-4A0B-B896-685CC316E1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07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300" imgH="914400" progId="Equation.DSMT4">
                    <p:embed/>
                  </p:oleObj>
                </mc:Choice>
                <mc:Fallback>
                  <p:oleObj name="Equation" r:id="rId3" imgW="6223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07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412" name="Picture 6">
            <a:extLst>
              <a:ext uri="{FF2B5EF4-FFF2-40B4-BE49-F238E27FC236}">
                <a16:creationId xmlns:a16="http://schemas.microsoft.com/office/drawing/2014/main" id="{6E7FD635-3A81-4CFE-92E1-91EE77ED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0212E744-E345-4C42-AA03-75704383C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312EDC4-9867-426F-8D9A-019FFDEC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845" name="Group 13">
            <a:extLst>
              <a:ext uri="{FF2B5EF4-FFF2-40B4-BE49-F238E27FC236}">
                <a16:creationId xmlns:a16="http://schemas.microsoft.com/office/drawing/2014/main" id="{3A3971AA-1B9E-4BF1-9348-F75186F11F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95400"/>
            <a:ext cx="8839200" cy="5334000"/>
            <a:chOff x="96" y="816"/>
            <a:chExt cx="5568" cy="3360"/>
          </a:xfrm>
        </p:grpSpPr>
        <p:pic>
          <p:nvPicPr>
            <p:cNvPr id="18438" name="Picture 5">
              <a:extLst>
                <a:ext uri="{FF2B5EF4-FFF2-40B4-BE49-F238E27FC236}">
                  <a16:creationId xmlns:a16="http://schemas.microsoft.com/office/drawing/2014/main" id="{B99A8277-B358-45AB-A184-807A853B1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16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A9008BDA-0C56-4942-B1EC-5266770A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8440" name="Object 8">
              <a:extLst>
                <a:ext uri="{FF2B5EF4-FFF2-40B4-BE49-F238E27FC236}">
                  <a16:creationId xmlns:a16="http://schemas.microsoft.com/office/drawing/2014/main" id="{34EF1FAD-FE71-4E24-ABF9-0835F70755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" y="3600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22300" imgH="914400" progId="Equation.DSMT4">
                    <p:embed/>
                  </p:oleObj>
                </mc:Choice>
                <mc:Fallback>
                  <p:oleObj name="Equation" r:id="rId5" imgW="62230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600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Text Box 9">
              <a:extLst>
                <a:ext uri="{FF2B5EF4-FFF2-40B4-BE49-F238E27FC236}">
                  <a16:creationId xmlns:a16="http://schemas.microsoft.com/office/drawing/2014/main" id="{56A2EECF-31A6-49FA-89AD-D85B89EB5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640"/>
              <a:ext cx="556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AE </a:t>
              </a:r>
              <a:r>
                <a:rPr lang="ru-RU" altLang="ru-RU" dirty="0"/>
                <a:t>равностороннего треугольника </a:t>
              </a:r>
              <a:r>
                <a:rPr lang="en-US" altLang="ru-RU" i="1" dirty="0"/>
                <a:t>AB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Имеем, </a:t>
              </a:r>
              <a:r>
                <a:rPr lang="en-US" altLang="ru-RU" i="1" dirty="0"/>
                <a:t>AB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 </a:t>
              </a:r>
              <a:r>
                <a:rPr lang="en-US" altLang="ru-RU" dirty="0"/>
                <a:t>= </a:t>
              </a:r>
              <a:r>
                <a:rPr lang="en-US" altLang="ru-RU" i="1" dirty="0"/>
                <a:t>AD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=</a:t>
              </a:r>
              <a:r>
                <a:rPr lang="en-US" altLang="ru-RU" dirty="0"/>
                <a:t> </a:t>
              </a:r>
              <a:r>
                <a:rPr lang="ru-RU" altLang="ru-RU" dirty="0"/>
                <a:t>     </a:t>
              </a:r>
              <a:r>
                <a:rPr lang="en-US" altLang="ru-RU" dirty="0"/>
                <a:t>.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AE = </a:t>
              </a:r>
              <a:r>
                <a:rPr lang="en-US" altLang="ru-RU" dirty="0"/>
                <a:t>      </a:t>
              </a:r>
              <a:endParaRPr lang="ru-RU" altLang="ru-RU" dirty="0"/>
            </a:p>
          </p:txBody>
        </p:sp>
        <p:graphicFrame>
          <p:nvGraphicFramePr>
            <p:cNvPr id="18442" name="Object 10">
              <a:extLst>
                <a:ext uri="{FF2B5EF4-FFF2-40B4-BE49-F238E27FC236}">
                  <a16:creationId xmlns:a16="http://schemas.microsoft.com/office/drawing/2014/main" id="{5FA1237F-C13E-44C2-803D-99B529EE4B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2880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8918" imgH="380835" progId="Equation.DSMT4">
                    <p:embed/>
                  </p:oleObj>
                </mc:Choice>
                <mc:Fallback>
                  <p:oleObj name="Equation" r:id="rId7" imgW="418918" imgH="38083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880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1">
              <a:extLst>
                <a:ext uri="{FF2B5EF4-FFF2-40B4-BE49-F238E27FC236}">
                  <a16:creationId xmlns:a16="http://schemas.microsoft.com/office/drawing/2014/main" id="{E2833420-7548-4C2F-A396-069C649233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3120"/>
            <a:ext cx="346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5863" imgH="787058" progId="Equation.DSMT4">
                    <p:embed/>
                  </p:oleObj>
                </mc:Choice>
                <mc:Fallback>
                  <p:oleObj name="Equation" r:id="rId9" imgW="545863" imgH="787058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120"/>
                          <a:ext cx="346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73AD5C4-E4D8-4F41-800D-5BCDABAB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2075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CB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F17D1915-9B0F-4EEC-AAC3-B7D3F2ED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94" name="Group 14">
            <a:extLst>
              <a:ext uri="{FF2B5EF4-FFF2-40B4-BE49-F238E27FC236}">
                <a16:creationId xmlns:a16="http://schemas.microsoft.com/office/drawing/2014/main" id="{2D2D3982-1508-4B00-9AFE-2F8E6F62854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66800"/>
            <a:ext cx="8839200" cy="5562600"/>
            <a:chOff x="96" y="672"/>
            <a:chExt cx="5568" cy="3504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D52E8D03-6E32-4BAD-AA3F-8B7494DD0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19463" name="Object 7">
              <a:extLst>
                <a:ext uri="{FF2B5EF4-FFF2-40B4-BE49-F238E27FC236}">
                  <a16:creationId xmlns:a16="http://schemas.microsoft.com/office/drawing/2014/main" id="{E9D333CE-AA29-4CFA-B9BD-65CFEC1B67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" y="3600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300" imgH="914400" progId="Equation.DSMT4">
                    <p:embed/>
                  </p:oleObj>
                </mc:Choice>
                <mc:Fallback>
                  <p:oleObj name="Equation" r:id="rId4" imgW="6223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600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Text Box 8">
              <a:extLst>
                <a:ext uri="{FF2B5EF4-FFF2-40B4-BE49-F238E27FC236}">
                  <a16:creationId xmlns:a16="http://schemas.microsoft.com/office/drawing/2014/main" id="{CD0E9C35-1C91-4BBC-B650-BA215F7DA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688"/>
              <a:ext cx="556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AE </a:t>
              </a:r>
              <a:r>
                <a:rPr lang="ru-RU" altLang="ru-RU"/>
                <a:t>равностороннего треугольника </a:t>
              </a:r>
              <a:r>
                <a:rPr lang="en-US" altLang="ru-RU" i="1"/>
                <a:t>ACB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Имеем, </a:t>
              </a:r>
              <a:r>
                <a:rPr lang="en-US" altLang="ru-RU" i="1"/>
                <a:t>AC </a:t>
              </a:r>
              <a:r>
                <a:rPr lang="en-US" altLang="ru-RU"/>
                <a:t>= </a:t>
              </a:r>
              <a:r>
                <a:rPr lang="en-US" altLang="ru-RU" i="1"/>
                <a:t>AB</a:t>
              </a:r>
              <a:r>
                <a:rPr lang="en-US" altLang="ru-RU" baseline="-25000"/>
                <a:t>1</a:t>
              </a:r>
              <a:r>
                <a:rPr lang="en-US" altLang="ru-RU"/>
                <a:t> = </a:t>
              </a:r>
              <a:r>
                <a:rPr lang="en-US" altLang="ru-RU" i="1"/>
                <a:t>CB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=</a:t>
              </a:r>
              <a:r>
                <a:rPr lang="en-US" altLang="ru-RU"/>
                <a:t> </a:t>
              </a:r>
              <a:r>
                <a:rPr lang="ru-RU" altLang="ru-RU"/>
                <a:t>     </a:t>
              </a:r>
              <a:r>
                <a:rPr lang="en-US" altLang="ru-RU"/>
                <a:t>.</a:t>
              </a:r>
              <a:endParaRPr lang="ru-RU" altLang="ru-RU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AE = </a:t>
              </a:r>
              <a:r>
                <a:rPr lang="en-US" altLang="ru-RU"/>
                <a:t>      </a:t>
              </a:r>
              <a:endParaRPr lang="ru-RU" altLang="ru-RU"/>
            </a:p>
          </p:txBody>
        </p:sp>
        <p:graphicFrame>
          <p:nvGraphicFramePr>
            <p:cNvPr id="19465" name="Object 9">
              <a:extLst>
                <a:ext uri="{FF2B5EF4-FFF2-40B4-BE49-F238E27FC236}">
                  <a16:creationId xmlns:a16="http://schemas.microsoft.com/office/drawing/2014/main" id="{BC6918B4-C608-493F-BD37-6B66216500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928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8918" imgH="380835" progId="Equation.DSMT4">
                    <p:embed/>
                  </p:oleObj>
                </mc:Choice>
                <mc:Fallback>
                  <p:oleObj name="Equation" r:id="rId6" imgW="418918" imgH="3808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928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10">
              <a:extLst>
                <a:ext uri="{FF2B5EF4-FFF2-40B4-BE49-F238E27FC236}">
                  <a16:creationId xmlns:a16="http://schemas.microsoft.com/office/drawing/2014/main" id="{B07FC0CA-25DA-4903-B10A-16A8D084E8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3168"/>
            <a:ext cx="346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863" imgH="787058" progId="Equation.DSMT4">
                    <p:embed/>
                  </p:oleObj>
                </mc:Choice>
                <mc:Fallback>
                  <p:oleObj name="Equation" r:id="rId8" imgW="545863" imgH="787058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168"/>
                          <a:ext cx="346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467" name="Picture 11">
              <a:extLst>
                <a:ext uri="{FF2B5EF4-FFF2-40B4-BE49-F238E27FC236}">
                  <a16:creationId xmlns:a16="http://schemas.microsoft.com/office/drawing/2014/main" id="{AC8E00F2-F8D2-4F19-B582-3C87C8B3D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672"/>
              <a:ext cx="2544" cy="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4FE3C4-43B7-49D7-9270-BE082E727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РАССТОЯНИЕ ОТ ТОЧКИ ДО ПРЯМОЙ </a:t>
            </a:r>
          </a:p>
        </p:txBody>
      </p:sp>
      <p:sp>
        <p:nvSpPr>
          <p:cNvPr id="2051" name="Text Box 15">
            <a:extLst>
              <a:ext uri="{FF2B5EF4-FFF2-40B4-BE49-F238E27FC236}">
                <a16:creationId xmlns:a16="http://schemas.microsoft.com/office/drawing/2014/main" id="{AECF040B-E6C3-44A0-9936-BE7B7C55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Расстоянием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до прямой в пространстве называется длина перпендикуляра, опущенного из данной точки на данную прямую.</a:t>
            </a:r>
          </a:p>
        </p:txBody>
      </p:sp>
      <p:pic>
        <p:nvPicPr>
          <p:cNvPr id="2052" name="Picture 21">
            <a:extLst>
              <a:ext uri="{FF2B5EF4-FFF2-40B4-BE49-F238E27FC236}">
                <a16:creationId xmlns:a16="http://schemas.microsoft.com/office/drawing/2014/main" id="{874D6CBD-3D05-4956-9821-6AC17FF6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4892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1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4B27D201-0B88-4D2D-9258-A992C5D11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2740F37C-ED6E-403B-B3D9-AD5C33FB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41" name="Group 13">
            <a:extLst>
              <a:ext uri="{FF2B5EF4-FFF2-40B4-BE49-F238E27FC236}">
                <a16:creationId xmlns:a16="http://schemas.microsoft.com/office/drawing/2014/main" id="{C32C113A-4BF4-4E45-A746-6895D24C587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66800"/>
            <a:ext cx="8839200" cy="5562600"/>
            <a:chOff x="96" y="672"/>
            <a:chExt cx="5568" cy="3504"/>
          </a:xfrm>
        </p:grpSpPr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FC9C94AB-81FA-4FD8-BF7B-D1B88052E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0487" name="Object 7">
              <a:extLst>
                <a:ext uri="{FF2B5EF4-FFF2-40B4-BE49-F238E27FC236}">
                  <a16:creationId xmlns:a16="http://schemas.microsoft.com/office/drawing/2014/main" id="{953A886F-2B0F-4CC4-AED6-8239DCE07A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" y="3600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300" imgH="914400" progId="Equation.DSMT4">
                    <p:embed/>
                  </p:oleObj>
                </mc:Choice>
                <mc:Fallback>
                  <p:oleObj name="Equation" r:id="rId4" imgW="6223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600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8" name="Text Box 8">
              <a:extLst>
                <a:ext uri="{FF2B5EF4-FFF2-40B4-BE49-F238E27FC236}">
                  <a16:creationId xmlns:a16="http://schemas.microsoft.com/office/drawing/2014/main" id="{C87FC52C-56DD-49F0-A506-9231854EB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688"/>
              <a:ext cx="556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AE </a:t>
              </a:r>
              <a:r>
                <a:rPr lang="ru-RU" altLang="ru-RU" dirty="0"/>
                <a:t>равностороннего треугольника </a:t>
              </a:r>
              <a:r>
                <a:rPr lang="en-US" altLang="ru-RU" i="1" dirty="0"/>
                <a:t>ACD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Имеем, </a:t>
              </a:r>
              <a:r>
                <a:rPr lang="en-US" altLang="ru-RU" i="1" dirty="0"/>
                <a:t>AC </a:t>
              </a:r>
              <a:r>
                <a:rPr lang="en-US" altLang="ru-RU" dirty="0"/>
                <a:t>= </a:t>
              </a:r>
              <a:r>
                <a:rPr lang="en-US" altLang="ru-RU" i="1" dirty="0"/>
                <a:t>AD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CD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=</a:t>
              </a:r>
              <a:r>
                <a:rPr lang="en-US" altLang="ru-RU" dirty="0"/>
                <a:t> </a:t>
              </a:r>
              <a:r>
                <a:rPr lang="ru-RU" altLang="ru-RU" dirty="0"/>
                <a:t>     </a:t>
              </a:r>
              <a:r>
                <a:rPr lang="en-US" altLang="ru-RU" dirty="0"/>
                <a:t>.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AE = </a:t>
              </a:r>
              <a:r>
                <a:rPr lang="en-US" altLang="ru-RU" dirty="0"/>
                <a:t>      </a:t>
              </a:r>
              <a:endParaRPr lang="ru-RU" altLang="ru-RU" dirty="0"/>
            </a:p>
          </p:txBody>
        </p:sp>
        <p:graphicFrame>
          <p:nvGraphicFramePr>
            <p:cNvPr id="20489" name="Object 9">
              <a:extLst>
                <a:ext uri="{FF2B5EF4-FFF2-40B4-BE49-F238E27FC236}">
                  <a16:creationId xmlns:a16="http://schemas.microsoft.com/office/drawing/2014/main" id="{285DFD31-00AE-4AB3-A12D-AB90CED640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928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8918" imgH="380835" progId="Equation.DSMT4">
                    <p:embed/>
                  </p:oleObj>
                </mc:Choice>
                <mc:Fallback>
                  <p:oleObj name="Equation" r:id="rId6" imgW="418918" imgH="3808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928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>
              <a:extLst>
                <a:ext uri="{FF2B5EF4-FFF2-40B4-BE49-F238E27FC236}">
                  <a16:creationId xmlns:a16="http://schemas.microsoft.com/office/drawing/2014/main" id="{8310D7B6-94F1-4CED-9D64-60CFF69001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3168"/>
            <a:ext cx="346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45863" imgH="787058" progId="Equation.DSMT4">
                    <p:embed/>
                  </p:oleObj>
                </mc:Choice>
                <mc:Fallback>
                  <p:oleObj name="Equation" r:id="rId8" imgW="545863" imgH="787058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168"/>
                          <a:ext cx="346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491" name="Picture 11">
              <a:extLst>
                <a:ext uri="{FF2B5EF4-FFF2-40B4-BE49-F238E27FC236}">
                  <a16:creationId xmlns:a16="http://schemas.microsoft.com/office/drawing/2014/main" id="{1C92908E-1027-4265-B8DC-56F4F46A4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72"/>
              <a:ext cx="2544" cy="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5C94799-056B-4EC7-B136-892BF78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 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/>
              <a:t>.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46E17A38-7F27-46F7-9392-ACE8B21E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990" name="Group 14">
            <a:extLst>
              <a:ext uri="{FF2B5EF4-FFF2-40B4-BE49-F238E27FC236}">
                <a16:creationId xmlns:a16="http://schemas.microsoft.com/office/drawing/2014/main" id="{7C7BC999-AF3B-498B-98C8-A3857411C2D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8763000" cy="5346700"/>
            <a:chOff x="144" y="816"/>
            <a:chExt cx="5520" cy="3368"/>
          </a:xfrm>
        </p:grpSpPr>
        <p:sp>
          <p:nvSpPr>
            <p:cNvPr id="21510" name="Text Box 6">
              <a:extLst>
                <a:ext uri="{FF2B5EF4-FFF2-40B4-BE49-F238E27FC236}">
                  <a16:creationId xmlns:a16="http://schemas.microsoft.com/office/drawing/2014/main" id="{7D63305B-B7FE-4499-9B5E-F80AB75FD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9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1511" name="Object 7">
              <a:extLst>
                <a:ext uri="{FF2B5EF4-FFF2-40B4-BE49-F238E27FC236}">
                  <a16:creationId xmlns:a16="http://schemas.microsoft.com/office/drawing/2014/main" id="{22DF2FE3-F3B2-4EF2-8427-284C8F41A5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4" y="3600"/>
            <a:ext cx="39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300" imgH="927100" progId="Equation.DSMT4">
                    <p:embed/>
                  </p:oleObj>
                </mc:Choice>
                <mc:Fallback>
                  <p:oleObj name="Equation" r:id="rId4" imgW="622300" imgH="927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3600"/>
                          <a:ext cx="39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1FC66CF6-6378-4A91-BFD4-074279493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88"/>
              <a:ext cx="552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AE </a:t>
              </a:r>
              <a:r>
                <a:rPr lang="ru-RU" altLang="ru-RU" dirty="0"/>
                <a:t>прямоугольного треугольника </a:t>
              </a:r>
              <a:r>
                <a:rPr lang="en-US" altLang="ru-RU" i="1" dirty="0"/>
                <a:t>ACA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Имеем, </a:t>
              </a:r>
              <a:r>
                <a:rPr lang="en-US" altLang="ru-RU" i="1" dirty="0"/>
                <a:t>AA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1, </a:t>
              </a:r>
              <a:r>
                <a:rPr lang="en-US" altLang="ru-RU" i="1" dirty="0"/>
                <a:t>AC </a:t>
              </a:r>
              <a:r>
                <a:rPr lang="en-US" altLang="ru-RU" dirty="0"/>
                <a:t>=       , </a:t>
              </a:r>
              <a:r>
                <a:rPr lang="en-US" altLang="ru-RU" i="1" dirty="0"/>
                <a:t>CA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 .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AE = </a:t>
              </a:r>
              <a:r>
                <a:rPr lang="en-US" altLang="ru-RU" dirty="0"/>
                <a:t>      .</a:t>
              </a:r>
              <a:endParaRPr lang="ru-RU" altLang="ru-RU" dirty="0"/>
            </a:p>
          </p:txBody>
        </p:sp>
        <p:graphicFrame>
          <p:nvGraphicFramePr>
            <p:cNvPr id="21513" name="Object 9">
              <a:extLst>
                <a:ext uri="{FF2B5EF4-FFF2-40B4-BE49-F238E27FC236}">
                  <a16:creationId xmlns:a16="http://schemas.microsoft.com/office/drawing/2014/main" id="{58F62BC3-4B12-451E-A885-DEA5A3E641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928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8918" imgH="380835" progId="Equation.DSMT4">
                    <p:embed/>
                  </p:oleObj>
                </mc:Choice>
                <mc:Fallback>
                  <p:oleObj name="Equation" r:id="rId6" imgW="418918" imgH="3808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928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4" name="Object 10">
              <a:extLst>
                <a:ext uri="{FF2B5EF4-FFF2-40B4-BE49-F238E27FC236}">
                  <a16:creationId xmlns:a16="http://schemas.microsoft.com/office/drawing/2014/main" id="{11A5AB69-F769-440E-9273-B52B81E48B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2928"/>
            <a:ext cx="25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48" imgH="393359" progId="Equation.DSMT4">
                    <p:embed/>
                  </p:oleObj>
                </mc:Choice>
                <mc:Fallback>
                  <p:oleObj name="Equation" r:id="rId8" imgW="406048" imgH="39335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928"/>
                          <a:ext cx="258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Object 11">
              <a:extLst>
                <a:ext uri="{FF2B5EF4-FFF2-40B4-BE49-F238E27FC236}">
                  <a16:creationId xmlns:a16="http://schemas.microsoft.com/office/drawing/2014/main" id="{34891F9F-404F-4311-8980-C4C941ED85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168"/>
            <a:ext cx="298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69696" imgH="799753" progId="Equation.DSMT4">
                    <p:embed/>
                  </p:oleObj>
                </mc:Choice>
                <mc:Fallback>
                  <p:oleObj name="Equation" r:id="rId10" imgW="469696" imgH="799753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168"/>
                          <a:ext cx="298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16" name="Picture 12">
              <a:extLst>
                <a:ext uri="{FF2B5EF4-FFF2-40B4-BE49-F238E27FC236}">
                  <a16:creationId xmlns:a16="http://schemas.microsoft.com/office/drawing/2014/main" id="{744C12AC-7E7E-4D0D-86A1-C4EC9F854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6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1C7A1A0-8CE1-466A-8F2B-04170699B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21506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прям</a:t>
            </a:r>
            <a:r>
              <a:rPr lang="ru-RU" altLang="ru-RU" sz="2800" dirty="0"/>
              <a:t>ой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EDE8F4DA-7179-478B-876B-1632A3AD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038" name="Group 14">
            <a:extLst>
              <a:ext uri="{FF2B5EF4-FFF2-40B4-BE49-F238E27FC236}">
                <a16:creationId xmlns:a16="http://schemas.microsoft.com/office/drawing/2014/main" id="{8BD3B565-8007-4FAD-94D4-193DDB0704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8915400" cy="5270500"/>
            <a:chOff x="144" y="816"/>
            <a:chExt cx="5616" cy="3320"/>
          </a:xfrm>
        </p:grpSpPr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8F485EF3-3D81-4C06-9BE4-6C6BB841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648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graphicFrame>
          <p:nvGraphicFramePr>
            <p:cNvPr id="22535" name="Object 7">
              <a:extLst>
                <a:ext uri="{FF2B5EF4-FFF2-40B4-BE49-F238E27FC236}">
                  <a16:creationId xmlns:a16="http://schemas.microsoft.com/office/drawing/2014/main" id="{6D957F63-007C-4300-A067-83753EC38E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8" y="3552"/>
            <a:ext cx="39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22300" imgH="927100" progId="Equation.DSMT4">
                    <p:embed/>
                  </p:oleObj>
                </mc:Choice>
                <mc:Fallback>
                  <p:oleObj name="Equation" r:id="rId4" imgW="622300" imgH="927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8" y="3552"/>
                          <a:ext cx="39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6" name="Text Box 8">
              <a:extLst>
                <a:ext uri="{FF2B5EF4-FFF2-40B4-BE49-F238E27FC236}">
                  <a16:creationId xmlns:a16="http://schemas.microsoft.com/office/drawing/2014/main" id="{12546C67-EF51-4668-A995-31BB69130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88"/>
              <a:ext cx="561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AE </a:t>
              </a:r>
              <a:r>
                <a:rPr lang="ru-RU" altLang="ru-RU"/>
                <a:t>прямоугольного треугольника </a:t>
              </a:r>
              <a:r>
                <a:rPr lang="en-US" altLang="ru-RU" i="1"/>
                <a:t>ABD</a:t>
              </a:r>
              <a:r>
                <a:rPr lang="en-US" altLang="ru-RU" baseline="-25000"/>
                <a:t>1</a:t>
              </a:r>
              <a:r>
                <a:rPr lang="en-US" altLang="ru-RU"/>
                <a:t>. </a:t>
              </a:r>
              <a:r>
                <a:rPr lang="ru-RU" altLang="ru-RU"/>
                <a:t>Имеем, </a:t>
              </a:r>
              <a:r>
                <a:rPr lang="en-US" altLang="ru-RU" i="1"/>
                <a:t>AB</a:t>
              </a:r>
              <a:r>
                <a:rPr lang="en-US" altLang="ru-RU"/>
                <a:t> = 1, </a:t>
              </a:r>
              <a:r>
                <a:rPr lang="en-US" altLang="ru-RU" i="1"/>
                <a:t>AD</a:t>
              </a:r>
              <a:r>
                <a:rPr lang="en-US" altLang="ru-RU" baseline="-25000"/>
                <a:t>1</a:t>
              </a:r>
              <a:r>
                <a:rPr lang="en-US" altLang="ru-RU" i="1"/>
                <a:t> </a:t>
              </a:r>
              <a:r>
                <a:rPr lang="en-US" altLang="ru-RU"/>
                <a:t>=       , </a:t>
              </a:r>
              <a:r>
                <a:rPr lang="en-US" altLang="ru-RU" i="1"/>
                <a:t>BD</a:t>
              </a:r>
              <a:r>
                <a:rPr lang="en-US" altLang="ru-RU" baseline="-25000"/>
                <a:t>1</a:t>
              </a:r>
              <a:r>
                <a:rPr lang="en-US" altLang="ru-RU"/>
                <a:t> =       .</a:t>
              </a:r>
              <a:endParaRPr lang="ru-RU" altLang="ru-RU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 </a:t>
              </a:r>
              <a:r>
                <a:rPr lang="ru-RU" altLang="ru-RU"/>
                <a:t>Следовательно, </a:t>
              </a:r>
              <a:r>
                <a:rPr lang="en-US" altLang="ru-RU" i="1"/>
                <a:t>AE = </a:t>
              </a:r>
              <a:r>
                <a:rPr lang="en-US" altLang="ru-RU"/>
                <a:t>      .</a:t>
              </a:r>
              <a:endParaRPr lang="ru-RU" altLang="ru-RU"/>
            </a:p>
          </p:txBody>
        </p:sp>
        <p:graphicFrame>
          <p:nvGraphicFramePr>
            <p:cNvPr id="22537" name="Object 9">
              <a:extLst>
                <a:ext uri="{FF2B5EF4-FFF2-40B4-BE49-F238E27FC236}">
                  <a16:creationId xmlns:a16="http://schemas.microsoft.com/office/drawing/2014/main" id="{707DA8D8-221A-4E90-862D-C2AB823855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2928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8918" imgH="380835" progId="Equation.DSMT4">
                    <p:embed/>
                  </p:oleObj>
                </mc:Choice>
                <mc:Fallback>
                  <p:oleObj name="Equation" r:id="rId6" imgW="418918" imgH="3808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928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8" name="Object 10">
              <a:extLst>
                <a:ext uri="{FF2B5EF4-FFF2-40B4-BE49-F238E27FC236}">
                  <a16:creationId xmlns:a16="http://schemas.microsoft.com/office/drawing/2014/main" id="{C51D586E-791A-46CD-81E2-77E0F58536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2928"/>
            <a:ext cx="25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48" imgH="393359" progId="Equation.DSMT4">
                    <p:embed/>
                  </p:oleObj>
                </mc:Choice>
                <mc:Fallback>
                  <p:oleObj name="Equation" r:id="rId8" imgW="406048" imgH="39335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928"/>
                          <a:ext cx="258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Object 11">
              <a:extLst>
                <a:ext uri="{FF2B5EF4-FFF2-40B4-BE49-F238E27FC236}">
                  <a16:creationId xmlns:a16="http://schemas.microsoft.com/office/drawing/2014/main" id="{41D412B6-696F-47EE-9C87-1EB12CD27A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168"/>
            <a:ext cx="298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69696" imgH="799753" progId="Equation.DSMT4">
                    <p:embed/>
                  </p:oleObj>
                </mc:Choice>
                <mc:Fallback>
                  <p:oleObj name="Equation" r:id="rId10" imgW="469696" imgH="799753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168"/>
                          <a:ext cx="298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40" name="Picture 12">
              <a:extLst>
                <a:ext uri="{FF2B5EF4-FFF2-40B4-BE49-F238E27FC236}">
                  <a16:creationId xmlns:a16="http://schemas.microsoft.com/office/drawing/2014/main" id="{B6DB469B-E4AF-41B7-9DD5-3B86E405A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6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BC98B53E-7162-46E6-ACA3-96589FFD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правильном единичном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95571897-3F5A-429B-8D2F-2B8D391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579813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1083" name="Group 11">
            <a:extLst>
              <a:ext uri="{FF2B5EF4-FFF2-40B4-BE49-F238E27FC236}">
                <a16:creationId xmlns:a16="http://schemas.microsoft.com/office/drawing/2014/main" id="{2D8DAA5E-D0A8-46ED-B918-69B46FCCF62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8610600" cy="5130800"/>
            <a:chOff x="192" y="864"/>
            <a:chExt cx="5424" cy="3232"/>
          </a:xfrm>
        </p:grpSpPr>
        <p:sp>
          <p:nvSpPr>
            <p:cNvPr id="23558" name="Text Box 5">
              <a:extLst>
                <a:ext uri="{FF2B5EF4-FFF2-40B4-BE49-F238E27FC236}">
                  <a16:creationId xmlns:a16="http://schemas.microsoft.com/office/drawing/2014/main" id="{A7B96AAD-50B0-4703-B8E6-99C5201CA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23559" name="Object 6">
              <a:extLst>
                <a:ext uri="{FF2B5EF4-FFF2-40B4-BE49-F238E27FC236}">
                  <a16:creationId xmlns:a16="http://schemas.microsoft.com/office/drawing/2014/main" id="{19D4BAE8-72A2-489E-91E9-FAA1ABA985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600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700" imgH="787400" progId="Equation.DSMT4">
                    <p:embed/>
                  </p:oleObj>
                </mc:Choice>
                <mc:Fallback>
                  <p:oleObj name="Equation" r:id="rId4" imgW="5207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600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560" name="Picture 7">
              <a:extLst>
                <a:ext uri="{FF2B5EF4-FFF2-40B4-BE49-F238E27FC236}">
                  <a16:creationId xmlns:a16="http://schemas.microsoft.com/office/drawing/2014/main" id="{7885904A-5453-4968-8B68-C76AB8281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864"/>
              <a:ext cx="2255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1" name="Text Box 8">
              <a:extLst>
                <a:ext uri="{FF2B5EF4-FFF2-40B4-BE49-F238E27FC236}">
                  <a16:creationId xmlns:a16="http://schemas.microsoft.com/office/drawing/2014/main" id="{F6CA25A1-C1CD-4FA9-9A32-63156AFE5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28"/>
              <a:ext cx="54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</a:t>
              </a:r>
              <a:r>
                <a:rPr lang="en-US" altLang="ru-RU" i="1" dirty="0"/>
                <a:t>ABC.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23562" name="Object 9">
              <a:extLst>
                <a:ext uri="{FF2B5EF4-FFF2-40B4-BE49-F238E27FC236}">
                  <a16:creationId xmlns:a16="http://schemas.microsoft.com/office/drawing/2014/main" id="{A57B1383-9C41-4621-B707-8307E9E9B8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3216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787400" progId="Equation.DSMT4">
                    <p:embed/>
                  </p:oleObj>
                </mc:Choice>
                <mc:Fallback>
                  <p:oleObj name="Equation" r:id="rId7" imgW="520700" imgH="787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3216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7" name="Rectangle 10">
            <a:extLst>
              <a:ext uri="{FF2B5EF4-FFF2-40B4-BE49-F238E27FC236}">
                <a16:creationId xmlns:a16="http://schemas.microsoft.com/office/drawing/2014/main" id="{54A84C9F-D381-4F0F-B84B-A7A04D85C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Пирамида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CCE37B46-95EE-4510-91AD-E6B0C2D3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AB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6FF8A517-1307-44AB-8E49-A7561C9F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31" name="Group 11">
            <a:extLst>
              <a:ext uri="{FF2B5EF4-FFF2-40B4-BE49-F238E27FC236}">
                <a16:creationId xmlns:a16="http://schemas.microsoft.com/office/drawing/2014/main" id="{0BD85317-AC31-4185-A9D7-9E2F3C2BB49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51000"/>
            <a:ext cx="8610600" cy="5207000"/>
            <a:chOff x="192" y="1040"/>
            <a:chExt cx="5424" cy="3280"/>
          </a:xfrm>
        </p:grpSpPr>
        <p:sp>
          <p:nvSpPr>
            <p:cNvPr id="24582" name="Text Box 5">
              <a:extLst>
                <a:ext uri="{FF2B5EF4-FFF2-40B4-BE49-F238E27FC236}">
                  <a16:creationId xmlns:a16="http://schemas.microsoft.com/office/drawing/2014/main" id="{4EC2628F-1BA4-40DE-9B93-60561365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4583" name="Text Box 6">
              <a:extLst>
                <a:ext uri="{FF2B5EF4-FFF2-40B4-BE49-F238E27FC236}">
                  <a16:creationId xmlns:a16="http://schemas.microsoft.com/office/drawing/2014/main" id="{C4B9AFE7-6423-4EDD-843C-08976494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04"/>
              <a:ext cx="54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SH </a:t>
              </a:r>
              <a:r>
                <a:rPr lang="ru-RU" altLang="ru-RU" dirty="0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</a:t>
              </a:r>
              <a:r>
                <a:rPr lang="en-US" altLang="ru-RU" i="1" dirty="0"/>
                <a:t>SAB.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24584" name="Object 7">
              <a:extLst>
                <a:ext uri="{FF2B5EF4-FFF2-40B4-BE49-F238E27FC236}">
                  <a16:creationId xmlns:a16="http://schemas.microsoft.com/office/drawing/2014/main" id="{DFC69344-7920-4828-AFDD-B0CD2CEED5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339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700" imgH="787400" progId="Equation.DSMT4">
                    <p:embed/>
                  </p:oleObj>
                </mc:Choice>
                <mc:Fallback>
                  <p:oleObj name="Equation" r:id="rId4" imgW="5207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339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8">
              <a:extLst>
                <a:ext uri="{FF2B5EF4-FFF2-40B4-BE49-F238E27FC236}">
                  <a16:creationId xmlns:a16="http://schemas.microsoft.com/office/drawing/2014/main" id="{C68AD75B-8D79-469B-80AF-6FF5441B2D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8" y="382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700" imgH="787400" progId="Equation.DSMT4">
                    <p:embed/>
                  </p:oleObj>
                </mc:Choice>
                <mc:Fallback>
                  <p:oleObj name="Equation" r:id="rId6" imgW="5207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382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586" name="Picture 9">
              <a:extLst>
                <a:ext uri="{FF2B5EF4-FFF2-40B4-BE49-F238E27FC236}">
                  <a16:creationId xmlns:a16="http://schemas.microsoft.com/office/drawing/2014/main" id="{8F18A54D-2A59-4E05-B866-D9701F39E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40"/>
              <a:ext cx="2208" cy="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3B257605-38AF-4A06-8BF3-DD9E1EF7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SB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31AD9F1B-9829-4D06-884C-104843DB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5179" name="Group 11">
            <a:extLst>
              <a:ext uri="{FF2B5EF4-FFF2-40B4-BE49-F238E27FC236}">
                <a16:creationId xmlns:a16="http://schemas.microsoft.com/office/drawing/2014/main" id="{9C2E7D32-3568-4EBF-806F-5BA6D0561B3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51000"/>
            <a:ext cx="8610600" cy="5207000"/>
            <a:chOff x="192" y="1040"/>
            <a:chExt cx="5424" cy="3280"/>
          </a:xfrm>
        </p:grpSpPr>
        <p:sp>
          <p:nvSpPr>
            <p:cNvPr id="25606" name="Text Box 5">
              <a:extLst>
                <a:ext uri="{FF2B5EF4-FFF2-40B4-BE49-F238E27FC236}">
                  <a16:creationId xmlns:a16="http://schemas.microsoft.com/office/drawing/2014/main" id="{F2D49C5A-3A0D-4E27-A050-F4ABC3B7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5607" name="Text Box 6">
              <a:extLst>
                <a:ext uri="{FF2B5EF4-FFF2-40B4-BE49-F238E27FC236}">
                  <a16:creationId xmlns:a16="http://schemas.microsoft.com/office/drawing/2014/main" id="{7BD1A222-D377-4BA4-8EC5-9481DEDCB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04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SAB.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25608" name="Object 7">
              <a:extLst>
                <a:ext uri="{FF2B5EF4-FFF2-40B4-BE49-F238E27FC236}">
                  <a16:creationId xmlns:a16="http://schemas.microsoft.com/office/drawing/2014/main" id="{037980EB-C5BE-45B9-832B-EDA532986F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339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700" imgH="787400" progId="Equation.DSMT4">
                    <p:embed/>
                  </p:oleObj>
                </mc:Choice>
                <mc:Fallback>
                  <p:oleObj name="Equation" r:id="rId4" imgW="5207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339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8">
              <a:extLst>
                <a:ext uri="{FF2B5EF4-FFF2-40B4-BE49-F238E27FC236}">
                  <a16:creationId xmlns:a16="http://schemas.microsoft.com/office/drawing/2014/main" id="{E6642442-2C84-4116-949A-D122BC58DF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8" y="382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700" imgH="787400" progId="Equation.DSMT4">
                    <p:embed/>
                  </p:oleObj>
                </mc:Choice>
                <mc:Fallback>
                  <p:oleObj name="Equation" r:id="rId6" imgW="5207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382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610" name="Picture 9">
              <a:extLst>
                <a:ext uri="{FF2B5EF4-FFF2-40B4-BE49-F238E27FC236}">
                  <a16:creationId xmlns:a16="http://schemas.microsoft.com/office/drawing/2014/main" id="{E23FEBB4-B04E-462C-87D2-2F23C9A5A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4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789FEEA7-8BE8-4B23-8892-16C47982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SC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08ABBE4E-F10C-4557-9B16-BF82A658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8B119CE5-0D2E-4F4E-BE87-95B2F2C90B7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05000"/>
            <a:ext cx="7467600" cy="4800600"/>
            <a:chOff x="336" y="720"/>
            <a:chExt cx="4704" cy="3024"/>
          </a:xfrm>
        </p:grpSpPr>
        <p:sp>
          <p:nvSpPr>
            <p:cNvPr id="26630" name="Text Box 5">
              <a:extLst>
                <a:ext uri="{FF2B5EF4-FFF2-40B4-BE49-F238E27FC236}">
                  <a16:creationId xmlns:a16="http://schemas.microsoft.com/office/drawing/2014/main" id="{03B42BC1-1F5A-4C47-A05B-CC88DD8C5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1. </a:t>
              </a:r>
            </a:p>
          </p:txBody>
        </p:sp>
        <p:sp>
          <p:nvSpPr>
            <p:cNvPr id="26631" name="Text Box 6">
              <a:extLst>
                <a:ext uri="{FF2B5EF4-FFF2-40B4-BE49-F238E27FC236}">
                  <a16:creationId xmlns:a16="http://schemas.microsoft.com/office/drawing/2014/main" id="{17113B40-D0D5-4DB3-8B16-CDFCA695A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880"/>
              <a:ext cx="47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Треугольник </a:t>
              </a:r>
              <a:r>
                <a:rPr lang="en-US" altLang="ru-RU" i="1" dirty="0"/>
                <a:t>SAC </a:t>
              </a:r>
              <a:r>
                <a:rPr lang="ru-RU" altLang="ru-RU" dirty="0"/>
                <a:t>прямоугольный. Искомое расстояние равно катету </a:t>
              </a:r>
              <a:r>
                <a:rPr lang="en-US" altLang="ru-RU" i="1" dirty="0"/>
                <a:t>SA </a:t>
              </a:r>
              <a:r>
                <a:rPr lang="ru-RU" altLang="ru-RU" dirty="0"/>
                <a:t>и равно 1.</a:t>
              </a:r>
            </a:p>
          </p:txBody>
        </p:sp>
        <p:pic>
          <p:nvPicPr>
            <p:cNvPr id="26632" name="Picture 7">
              <a:extLst>
                <a:ext uri="{FF2B5EF4-FFF2-40B4-BE49-F238E27FC236}">
                  <a16:creationId xmlns:a16="http://schemas.microsoft.com/office/drawing/2014/main" id="{8A3B3D57-1D0E-4FE7-B78E-60CBB4070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72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88DF17B1-F6AD-492A-85FB-6ABF7AFF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AB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7887C245-9E7A-4DDE-8CE1-D45C7F35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75" name="Group 11">
            <a:extLst>
              <a:ext uri="{FF2B5EF4-FFF2-40B4-BE49-F238E27FC236}">
                <a16:creationId xmlns:a16="http://schemas.microsoft.com/office/drawing/2014/main" id="{4D93108E-BE40-4417-93B6-3D84DC9D766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51000"/>
            <a:ext cx="8610600" cy="5207000"/>
            <a:chOff x="192" y="1040"/>
            <a:chExt cx="5424" cy="3280"/>
          </a:xfrm>
        </p:grpSpPr>
        <p:sp>
          <p:nvSpPr>
            <p:cNvPr id="27654" name="Text Box 5">
              <a:extLst>
                <a:ext uri="{FF2B5EF4-FFF2-40B4-BE49-F238E27FC236}">
                  <a16:creationId xmlns:a16="http://schemas.microsoft.com/office/drawing/2014/main" id="{9747ACF5-E886-4A3B-9A3C-A4859A22D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7655" name="Text Box 6">
              <a:extLst>
                <a:ext uri="{FF2B5EF4-FFF2-40B4-BE49-F238E27FC236}">
                  <a16:creationId xmlns:a16="http://schemas.microsoft.com/office/drawing/2014/main" id="{F45A8D14-1CE8-4B22-B368-FCD12B25D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04"/>
              <a:ext cx="54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SH </a:t>
              </a:r>
              <a:r>
                <a:rPr lang="ru-RU" altLang="ru-RU" dirty="0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</a:t>
              </a:r>
              <a:r>
                <a:rPr lang="en-US" altLang="ru-RU" i="1" dirty="0"/>
                <a:t>SAB.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27656" name="Object 7">
              <a:extLst>
                <a:ext uri="{FF2B5EF4-FFF2-40B4-BE49-F238E27FC236}">
                  <a16:creationId xmlns:a16="http://schemas.microsoft.com/office/drawing/2014/main" id="{7643D7F6-E9BA-43FA-ADC9-3C6EBAD416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392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60400" imgH="787400" progId="Equation.DSMT4">
                    <p:embed/>
                  </p:oleObj>
                </mc:Choice>
                <mc:Fallback>
                  <p:oleObj name="Equation" r:id="rId4" imgW="6604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392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Object 8">
              <a:extLst>
                <a:ext uri="{FF2B5EF4-FFF2-40B4-BE49-F238E27FC236}">
                  <a16:creationId xmlns:a16="http://schemas.microsoft.com/office/drawing/2014/main" id="{F3CEED75-E687-4090-ACD7-96911E993A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400" imgH="787400" progId="Equation.DSMT4">
                    <p:embed/>
                  </p:oleObj>
                </mc:Choice>
                <mc:Fallback>
                  <p:oleObj name="Equation" r:id="rId6" imgW="6604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658" name="Picture 9">
              <a:extLst>
                <a:ext uri="{FF2B5EF4-FFF2-40B4-BE49-F238E27FC236}">
                  <a16:creationId xmlns:a16="http://schemas.microsoft.com/office/drawing/2014/main" id="{DB597CE4-969F-427A-8EA4-562E8E53B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40"/>
              <a:ext cx="2241" cy="2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FA42D545-6E76-436B-92EC-CE32E0F8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AC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2F59C19B-5F59-4A84-85B5-7C285674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1323" name="Group 11">
            <a:extLst>
              <a:ext uri="{FF2B5EF4-FFF2-40B4-BE49-F238E27FC236}">
                <a16:creationId xmlns:a16="http://schemas.microsoft.com/office/drawing/2014/main" id="{65EDEFEB-F957-48DD-8165-C94A7A09AA5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27200"/>
            <a:ext cx="8610600" cy="5130800"/>
            <a:chOff x="192" y="1088"/>
            <a:chExt cx="5424" cy="3232"/>
          </a:xfrm>
        </p:grpSpPr>
        <p:sp>
          <p:nvSpPr>
            <p:cNvPr id="28678" name="Text Box 5">
              <a:extLst>
                <a:ext uri="{FF2B5EF4-FFF2-40B4-BE49-F238E27FC236}">
                  <a16:creationId xmlns:a16="http://schemas.microsoft.com/office/drawing/2014/main" id="{9052F885-4D2F-4398-822F-68D1EC407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8679" name="Text Box 6">
              <a:extLst>
                <a:ext uri="{FF2B5EF4-FFF2-40B4-BE49-F238E27FC236}">
                  <a16:creationId xmlns:a16="http://schemas.microsoft.com/office/drawing/2014/main" id="{CD8A99DB-6962-461A-A8BE-492410F77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52"/>
              <a:ext cx="54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SH </a:t>
              </a:r>
              <a:r>
                <a:rPr lang="ru-RU" altLang="ru-RU" dirty="0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</a:t>
              </a:r>
              <a:r>
                <a:rPr lang="en-US" altLang="ru-RU" i="1" dirty="0"/>
                <a:t>SAC.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28680" name="Object 7">
              <a:extLst>
                <a:ext uri="{FF2B5EF4-FFF2-40B4-BE49-F238E27FC236}">
                  <a16:creationId xmlns:a16="http://schemas.microsoft.com/office/drawing/2014/main" id="{CEBB7508-7A79-4910-8916-A7BD65DD52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440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60400" imgH="787400" progId="Equation.DSMT4">
                    <p:embed/>
                  </p:oleObj>
                </mc:Choice>
                <mc:Fallback>
                  <p:oleObj name="Equation" r:id="rId4" imgW="6604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440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8">
              <a:extLst>
                <a:ext uri="{FF2B5EF4-FFF2-40B4-BE49-F238E27FC236}">
                  <a16:creationId xmlns:a16="http://schemas.microsoft.com/office/drawing/2014/main" id="{5B71C5E5-6018-40C0-8583-C238B0D944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400" imgH="787400" progId="Equation.DSMT4">
                    <p:embed/>
                  </p:oleObj>
                </mc:Choice>
                <mc:Fallback>
                  <p:oleObj name="Equation" r:id="rId6" imgW="6604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682" name="Picture 9">
              <a:extLst>
                <a:ext uri="{FF2B5EF4-FFF2-40B4-BE49-F238E27FC236}">
                  <a16:creationId xmlns:a16="http://schemas.microsoft.com/office/drawing/2014/main" id="{D2602138-306A-4FA9-8FEC-FB2FE2029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88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B254C5FF-90AB-4AFE-9AD2-D985AF84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AD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9545F12-5D67-4478-B7F7-46737BE4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71" name="Group 11">
            <a:extLst>
              <a:ext uri="{FF2B5EF4-FFF2-40B4-BE49-F238E27FC236}">
                <a16:creationId xmlns:a16="http://schemas.microsoft.com/office/drawing/2014/main" id="{94B0AABF-5A14-449F-984C-AE28B58E771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610600" cy="4876800"/>
            <a:chOff x="192" y="1200"/>
            <a:chExt cx="5424" cy="3072"/>
          </a:xfrm>
        </p:grpSpPr>
        <p:sp>
          <p:nvSpPr>
            <p:cNvPr id="29702" name="Text Box 5">
              <a:extLst>
                <a:ext uri="{FF2B5EF4-FFF2-40B4-BE49-F238E27FC236}">
                  <a16:creationId xmlns:a16="http://schemas.microsoft.com/office/drawing/2014/main" id="{BD8FA7A7-DAA7-4986-A939-9215FB197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8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29703" name="Text Box 6">
              <a:extLst>
                <a:ext uri="{FF2B5EF4-FFF2-40B4-BE49-F238E27FC236}">
                  <a16:creationId xmlns:a16="http://schemas.microsoft.com/office/drawing/2014/main" id="{25A8457B-17F8-497B-A1E7-EA8BD71D0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16"/>
              <a:ext cx="54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SH </a:t>
              </a:r>
              <a:r>
                <a:rPr lang="ru-RU" altLang="ru-RU" dirty="0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</a:t>
              </a:r>
              <a:r>
                <a:rPr lang="en-US" altLang="ru-RU" i="1" dirty="0"/>
                <a:t>SAD.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29704" name="Object 7">
              <a:extLst>
                <a:ext uri="{FF2B5EF4-FFF2-40B4-BE49-F238E27FC236}">
                  <a16:creationId xmlns:a16="http://schemas.microsoft.com/office/drawing/2014/main" id="{6DC5898E-EF86-45C5-8190-42A57AF067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3600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307" imgH="393529" progId="Equation.DSMT4">
                    <p:embed/>
                  </p:oleObj>
                </mc:Choice>
                <mc:Fallback>
                  <p:oleObj name="Equation" r:id="rId4" imgW="444307" imgH="39352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00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5" name="Object 8">
              <a:extLst>
                <a:ext uri="{FF2B5EF4-FFF2-40B4-BE49-F238E27FC236}">
                  <a16:creationId xmlns:a16="http://schemas.microsoft.com/office/drawing/2014/main" id="{276F1931-054C-49D0-9DBF-35FD85D056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2" y="4012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307" imgH="393529" progId="Equation.DSMT4">
                    <p:embed/>
                  </p:oleObj>
                </mc:Choice>
                <mc:Fallback>
                  <p:oleObj name="Equation" r:id="rId6" imgW="444307" imgH="39352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4012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706" name="Picture 9">
              <a:extLst>
                <a:ext uri="{FF2B5EF4-FFF2-40B4-BE49-F238E27FC236}">
                  <a16:creationId xmlns:a16="http://schemas.microsoft.com/office/drawing/2014/main" id="{3D513B96-FE08-4776-99AF-EC55B6939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9">
            <a:extLst>
              <a:ext uri="{FF2B5EF4-FFF2-40B4-BE49-F238E27FC236}">
                <a16:creationId xmlns:a16="http://schemas.microsoft.com/office/drawing/2014/main" id="{BA5B7B2E-E76D-4613-86E4-B08396EF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Rectangle 1035">
            <a:extLst>
              <a:ext uri="{FF2B5EF4-FFF2-40B4-BE49-F238E27FC236}">
                <a16:creationId xmlns:a16="http://schemas.microsoft.com/office/drawing/2014/main" id="{2A1CBC26-E15F-47BA-969F-447984925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" name="Text Box 1039">
            <a:extLst>
              <a:ext uri="{FF2B5EF4-FFF2-40B4-BE49-F238E27FC236}">
                <a16:creationId xmlns:a16="http://schemas.microsoft.com/office/drawing/2014/main" id="{2A326987-6DBE-4DBF-885B-1787C37A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Для нахождения расстояния от точки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до прямой </a:t>
            </a:r>
            <a:r>
              <a:rPr lang="en-US" altLang="ru-RU" i="1" dirty="0">
                <a:cs typeface="Times New Roman" panose="02020603050405020304" pitchFamily="18" charset="0"/>
              </a:rPr>
              <a:t>l </a:t>
            </a:r>
            <a:r>
              <a:rPr lang="ru-RU" altLang="ru-RU" dirty="0">
                <a:cs typeface="Times New Roman" panose="02020603050405020304" pitchFamily="18" charset="0"/>
              </a:rPr>
              <a:t>перпендикуляр </a:t>
            </a:r>
            <a:r>
              <a:rPr lang="en-US" altLang="ru-RU" i="1" dirty="0">
                <a:cs typeface="Times New Roman" panose="02020603050405020304" pitchFamily="18" charset="0"/>
              </a:rPr>
              <a:t>AH</a:t>
            </a:r>
            <a:r>
              <a:rPr lang="ru-RU" altLang="ru-RU" dirty="0">
                <a:cs typeface="Times New Roman" panose="02020603050405020304" pitchFamily="18" charset="0"/>
              </a:rPr>
              <a:t>, опущенный из данной точки на данную прямую, представляют в качестве высоты треугольника, одной вершиной которого является  точка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а сторона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, противолежащая этой вершине, лежит 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. Зная стороны этого треугольника, можно найти и его высоту.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При этом возможны следующие случаи:</a:t>
            </a:r>
          </a:p>
        </p:txBody>
      </p:sp>
      <p:grpSp>
        <p:nvGrpSpPr>
          <p:cNvPr id="190481" name="Group 1041">
            <a:extLst>
              <a:ext uri="{FF2B5EF4-FFF2-40B4-BE49-F238E27FC236}">
                <a16:creationId xmlns:a16="http://schemas.microsoft.com/office/drawing/2014/main" id="{82A557DF-E5C5-45C0-9984-9BDA8165840A}"/>
              </a:ext>
            </a:extLst>
          </p:cNvPr>
          <p:cNvGrpSpPr>
            <a:grpSpLocks/>
          </p:cNvGrpSpPr>
          <p:nvPr/>
        </p:nvGrpSpPr>
        <p:grpSpPr bwMode="auto">
          <a:xfrm>
            <a:off x="0" y="3276600"/>
            <a:ext cx="9144000" cy="3094038"/>
            <a:chOff x="0" y="2064"/>
            <a:chExt cx="5760" cy="1949"/>
          </a:xfrm>
        </p:grpSpPr>
        <p:sp>
          <p:nvSpPr>
            <p:cNvPr id="3079" name="Text Box 1027">
              <a:extLst>
                <a:ext uri="{FF2B5EF4-FFF2-40B4-BE49-F238E27FC236}">
                  <a16:creationId xmlns:a16="http://schemas.microsoft.com/office/drawing/2014/main" id="{46846A22-CA8A-42C4-983C-422FB7702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64"/>
              <a:ext cx="5760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	1</a:t>
              </a:r>
              <a:r>
                <a:rPr lang="ru-RU" altLang="ru-RU" dirty="0">
                  <a:cs typeface="Times New Roman" panose="02020603050405020304" pitchFamily="18" charset="0"/>
                </a:rPr>
                <a:t>. Треугольник </a:t>
              </a:r>
              <a:r>
                <a:rPr lang="en-US" altLang="ru-RU" i="1" dirty="0">
                  <a:cs typeface="Times New Roman" panose="02020603050405020304" pitchFamily="18" charset="0"/>
                </a:rPr>
                <a:t>ABC </a:t>
              </a:r>
              <a:r>
                <a:rPr lang="ru-RU" altLang="ru-RU" dirty="0">
                  <a:cs typeface="Times New Roman" panose="02020603050405020304" pitchFamily="18" charset="0"/>
                </a:rPr>
                <a:t>– равнобедренный, </a:t>
              </a:r>
              <a:r>
                <a:rPr lang="en-US" altLang="ru-RU" i="1" dirty="0">
                  <a:cs typeface="Times New Roman" panose="02020603050405020304" pitchFamily="18" charset="0"/>
                </a:rPr>
                <a:t>AB</a:t>
              </a:r>
              <a:r>
                <a:rPr lang="ru-RU" altLang="ru-RU" i="1" dirty="0">
                  <a:cs typeface="Times New Roman" panose="02020603050405020304" pitchFamily="18" charset="0"/>
                </a:rPr>
                <a:t> = </a:t>
              </a:r>
              <a:r>
                <a:rPr lang="en-US" altLang="ru-RU" i="1" dirty="0">
                  <a:cs typeface="Times New Roman" panose="02020603050405020304" pitchFamily="18" charset="0"/>
                </a:rPr>
                <a:t>AC</a:t>
              </a:r>
              <a:r>
                <a:rPr lang="ru-RU" altLang="ru-RU" dirty="0">
                  <a:cs typeface="Times New Roman" panose="02020603050405020304" pitchFamily="18" charset="0"/>
                </a:rPr>
                <a:t>. Пусть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en-US" altLang="ru-RU" i="1" dirty="0">
                  <a:cs typeface="Times New Roman" panose="02020603050405020304" pitchFamily="18" charset="0"/>
                </a:rPr>
                <a:t>AB = AC = b</a:t>
              </a:r>
              <a:r>
                <a:rPr lang="en-US" altLang="ru-RU" dirty="0">
                  <a:cs typeface="Times New Roman" panose="02020603050405020304" pitchFamily="18" charset="0"/>
                </a:rPr>
                <a:t>, </a:t>
              </a:r>
              <a:r>
                <a:rPr lang="en-US" altLang="ru-RU" i="1" dirty="0">
                  <a:cs typeface="Times New Roman" panose="02020603050405020304" pitchFamily="18" charset="0"/>
                </a:rPr>
                <a:t>BC = a</a:t>
              </a:r>
              <a:r>
                <a:rPr lang="en-US" altLang="ru-RU" dirty="0">
                  <a:cs typeface="Times New Roman" panose="02020603050405020304" pitchFamily="18" charset="0"/>
                </a:rPr>
                <a:t>.</a:t>
              </a:r>
              <a:r>
                <a:rPr lang="ru-RU" altLang="ru-RU" dirty="0">
                  <a:cs typeface="Times New Roman" panose="02020603050405020304" pitchFamily="18" charset="0"/>
                </a:rPr>
                <a:t> Искомый перпендикуляр находится из прямоугольного треугольника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ABH</a:t>
              </a:r>
              <a:r>
                <a:rPr lang="ru-RU" altLang="ru-RU" dirty="0">
                  <a:cs typeface="Times New Roman" panose="02020603050405020304" pitchFamily="18" charset="0"/>
                </a:rPr>
                <a:t>: </a:t>
              </a:r>
              <a:endParaRPr lang="ru-RU" altLang="ru-RU" dirty="0"/>
            </a:p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</a:t>
              </a:r>
            </a:p>
          </p:txBody>
        </p:sp>
        <p:pic>
          <p:nvPicPr>
            <p:cNvPr id="3080" name="Picture 1031" descr="3">
              <a:extLst>
                <a:ext uri="{FF2B5EF4-FFF2-40B4-BE49-F238E27FC236}">
                  <a16:creationId xmlns:a16="http://schemas.microsoft.com/office/drawing/2014/main" id="{6134E5A3-F3F7-4172-95E2-FDF00E64B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84"/>
              <a:ext cx="1872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1" name="Object 1033">
              <a:extLst>
                <a:ext uri="{FF2B5EF4-FFF2-40B4-BE49-F238E27FC236}">
                  <a16:creationId xmlns:a16="http://schemas.microsoft.com/office/drawing/2014/main" id="{E7DD95CD-8D8C-452A-975A-850B678A47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2784"/>
            <a:ext cx="1232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67893" imgH="533169" progId="Equation.DSMT4">
                    <p:embed/>
                  </p:oleObj>
                </mc:Choice>
                <mc:Fallback>
                  <p:oleObj name="Equation" r:id="rId4" imgW="1167893" imgH="533169" progId="Equation.DSMT4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784"/>
                          <a:ext cx="1232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Text Box 1040">
              <a:extLst>
                <a:ext uri="{FF2B5EF4-FFF2-40B4-BE49-F238E27FC236}">
                  <a16:creationId xmlns:a16="http://schemas.microsoft.com/office/drawing/2014/main" id="{60520E76-BD69-4653-9288-D0B91878E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744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200" i="1"/>
                <a:t>H</a:t>
              </a:r>
              <a:endParaRPr lang="ru-RU" altLang="ru-RU" sz="22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0AF1CCBC-1581-4416-A861-61DEBF4F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SB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1D15302B-B604-4A49-8913-47EBD989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419" name="Group 11">
            <a:extLst>
              <a:ext uri="{FF2B5EF4-FFF2-40B4-BE49-F238E27FC236}">
                <a16:creationId xmlns:a16="http://schemas.microsoft.com/office/drawing/2014/main" id="{A1F4921C-CD13-4ED9-8706-76AD2D701E6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03400"/>
            <a:ext cx="8610600" cy="5054600"/>
            <a:chOff x="192" y="1136"/>
            <a:chExt cx="5424" cy="3184"/>
          </a:xfrm>
        </p:grpSpPr>
        <p:sp>
          <p:nvSpPr>
            <p:cNvPr id="30726" name="Text Box 5">
              <a:extLst>
                <a:ext uri="{FF2B5EF4-FFF2-40B4-BE49-F238E27FC236}">
                  <a16:creationId xmlns:a16="http://schemas.microsoft.com/office/drawing/2014/main" id="{26675EE1-6627-45E7-8A67-59A4204F5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0727" name="Text Box 6">
              <a:extLst>
                <a:ext uri="{FF2B5EF4-FFF2-40B4-BE49-F238E27FC236}">
                  <a16:creationId xmlns:a16="http://schemas.microsoft.com/office/drawing/2014/main" id="{F23F0ADC-3F86-4E0C-B617-B8734D0BF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52"/>
              <a:ext cx="54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Искомое расстояние равно высоте </a:t>
              </a:r>
              <a:r>
                <a:rPr lang="en-US" altLang="ru-RU" i="1"/>
                <a:t>AH </a:t>
              </a:r>
              <a:r>
                <a:rPr lang="ru-RU" altLang="ru-RU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 </a:t>
              </a:r>
              <a:r>
                <a:rPr lang="en-US" altLang="ru-RU" i="1"/>
                <a:t>SAB. </a:t>
              </a:r>
              <a:r>
                <a:rPr lang="ru-RU" altLang="ru-RU"/>
                <a:t>Оно равно</a:t>
              </a:r>
            </a:p>
          </p:txBody>
        </p:sp>
        <p:graphicFrame>
          <p:nvGraphicFramePr>
            <p:cNvPr id="30728" name="Object 7">
              <a:extLst>
                <a:ext uri="{FF2B5EF4-FFF2-40B4-BE49-F238E27FC236}">
                  <a16:creationId xmlns:a16="http://schemas.microsoft.com/office/drawing/2014/main" id="{2C3F3B56-F34F-4317-961E-19D214AB46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4" y="3412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60400" imgH="787400" progId="Equation.DSMT4">
                    <p:embed/>
                  </p:oleObj>
                </mc:Choice>
                <mc:Fallback>
                  <p:oleObj name="Equation" r:id="rId4" imgW="6604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3412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9" name="Object 8">
              <a:extLst>
                <a:ext uri="{FF2B5EF4-FFF2-40B4-BE49-F238E27FC236}">
                  <a16:creationId xmlns:a16="http://schemas.microsoft.com/office/drawing/2014/main" id="{E7E7EADB-37BF-4B7C-A717-6CBA17134F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400" imgH="787400" progId="Equation.DSMT4">
                    <p:embed/>
                  </p:oleObj>
                </mc:Choice>
                <mc:Fallback>
                  <p:oleObj name="Equation" r:id="rId6" imgW="6604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730" name="Picture 9">
              <a:extLst>
                <a:ext uri="{FF2B5EF4-FFF2-40B4-BE49-F238E27FC236}">
                  <a16:creationId xmlns:a16="http://schemas.microsoft.com/office/drawing/2014/main" id="{EFBBB4E4-E50A-45F1-B7FC-F3A02B8E1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36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310EA776-E388-4941-81F7-0E0D05FA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SC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CA1E4C8D-8848-4AAD-BAB7-CAAA8CA8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7" name="Group 11">
            <a:extLst>
              <a:ext uri="{FF2B5EF4-FFF2-40B4-BE49-F238E27FC236}">
                <a16:creationId xmlns:a16="http://schemas.microsoft.com/office/drawing/2014/main" id="{E281A1B9-9CB3-4F49-9C64-FEC97B7A385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03400"/>
            <a:ext cx="8610600" cy="5054600"/>
            <a:chOff x="192" y="1136"/>
            <a:chExt cx="5424" cy="3184"/>
          </a:xfrm>
        </p:grpSpPr>
        <p:sp>
          <p:nvSpPr>
            <p:cNvPr id="31750" name="Text Box 5">
              <a:extLst>
                <a:ext uri="{FF2B5EF4-FFF2-40B4-BE49-F238E27FC236}">
                  <a16:creationId xmlns:a16="http://schemas.microsoft.com/office/drawing/2014/main" id="{D32D46B2-E63A-440A-92FF-B317F8BD0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2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1751" name="Text Box 6">
              <a:extLst>
                <a:ext uri="{FF2B5EF4-FFF2-40B4-BE49-F238E27FC236}">
                  <a16:creationId xmlns:a16="http://schemas.microsoft.com/office/drawing/2014/main" id="{828A2D1C-04C8-4CDD-A999-A908B7ADF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52"/>
              <a:ext cx="542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</a:t>
              </a:r>
              <a:r>
                <a:rPr lang="en-US" altLang="ru-RU" i="1" dirty="0"/>
                <a:t>SAC.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31752" name="Object 7">
              <a:extLst>
                <a:ext uri="{FF2B5EF4-FFF2-40B4-BE49-F238E27FC236}">
                  <a16:creationId xmlns:a16="http://schemas.microsoft.com/office/drawing/2014/main" id="{3D5B1B5C-B76F-4C8D-8B28-7D0F74E31C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6" y="3412"/>
            <a:ext cx="43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85800" imgH="787400" progId="Equation.DSMT4">
                    <p:embed/>
                  </p:oleObj>
                </mc:Choice>
                <mc:Fallback>
                  <p:oleObj name="Equation" r:id="rId4" imgW="6858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6" y="3412"/>
                          <a:ext cx="43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8">
              <a:extLst>
                <a:ext uri="{FF2B5EF4-FFF2-40B4-BE49-F238E27FC236}">
                  <a16:creationId xmlns:a16="http://schemas.microsoft.com/office/drawing/2014/main" id="{4ACC5EC4-C783-4BA4-A76A-E0C91018A6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6" y="3824"/>
            <a:ext cx="43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787400" progId="Equation.DSMT4">
                    <p:embed/>
                  </p:oleObj>
                </mc:Choice>
                <mc:Fallback>
                  <p:oleObj name="Equation" r:id="rId6" imgW="6858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" y="3824"/>
                          <a:ext cx="43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754" name="Picture 9">
              <a:extLst>
                <a:ext uri="{FF2B5EF4-FFF2-40B4-BE49-F238E27FC236}">
                  <a16:creationId xmlns:a16="http://schemas.microsoft.com/office/drawing/2014/main" id="{3FB96363-0784-4E0E-9CC2-3E66ED3E8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36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34D28D2E-DE67-4CE9-966E-12A19135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прямой </a:t>
            </a:r>
            <a:r>
              <a:rPr lang="en-US" altLang="ru-RU" sz="2800" i="1" dirty="0"/>
              <a:t>SD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C938A63D-C41B-4532-ABF6-86C03FB6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57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5" name="Group 11">
            <a:extLst>
              <a:ext uri="{FF2B5EF4-FFF2-40B4-BE49-F238E27FC236}">
                <a16:creationId xmlns:a16="http://schemas.microsoft.com/office/drawing/2014/main" id="{6949FAD1-E808-4B11-B87D-71D3753D289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8610600" cy="4572000"/>
            <a:chOff x="192" y="1296"/>
            <a:chExt cx="5424" cy="2880"/>
          </a:xfrm>
        </p:grpSpPr>
        <p:sp>
          <p:nvSpPr>
            <p:cNvPr id="32774" name="Text Box 5">
              <a:extLst>
                <a:ext uri="{FF2B5EF4-FFF2-40B4-BE49-F238E27FC236}">
                  <a16:creationId xmlns:a16="http://schemas.microsoft.com/office/drawing/2014/main" id="{BB224772-13B9-4F5D-B0F8-DCF4031B3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32775" name="Text Box 6">
              <a:extLst>
                <a:ext uri="{FF2B5EF4-FFF2-40B4-BE49-F238E27FC236}">
                  <a16:creationId xmlns:a16="http://schemas.microsoft.com/office/drawing/2014/main" id="{A92C0D3D-9F7F-435A-8224-D43B78A10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54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равностороннего треугольника </a:t>
              </a:r>
              <a:r>
                <a:rPr lang="en-US" altLang="ru-RU" i="1" dirty="0"/>
                <a:t>SAD. </a:t>
              </a:r>
              <a:r>
                <a:rPr lang="ru-RU" altLang="ru-RU" dirty="0"/>
                <a:t>Оно равно</a:t>
              </a:r>
            </a:p>
          </p:txBody>
        </p:sp>
        <p:graphicFrame>
          <p:nvGraphicFramePr>
            <p:cNvPr id="32776" name="Object 7">
              <a:extLst>
                <a:ext uri="{FF2B5EF4-FFF2-40B4-BE49-F238E27FC236}">
                  <a16:creationId xmlns:a16="http://schemas.microsoft.com/office/drawing/2014/main" id="{3302CF4D-EE92-49FF-8E5D-F54392C0B2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3600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4307" imgH="393529" progId="Equation.DSMT4">
                    <p:embed/>
                  </p:oleObj>
                </mc:Choice>
                <mc:Fallback>
                  <p:oleObj name="Equation" r:id="rId4" imgW="444307" imgH="39352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600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7" name="Object 8">
              <a:extLst>
                <a:ext uri="{FF2B5EF4-FFF2-40B4-BE49-F238E27FC236}">
                  <a16:creationId xmlns:a16="http://schemas.microsoft.com/office/drawing/2014/main" id="{1CD2F82C-5A27-40AD-9473-42C0A66B20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2" y="3916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307" imgH="393529" progId="Equation.DSMT4">
                    <p:embed/>
                  </p:oleObj>
                </mc:Choice>
                <mc:Fallback>
                  <p:oleObj name="Equation" r:id="rId6" imgW="444307" imgH="39352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3916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778" name="Picture 9">
              <a:extLst>
                <a:ext uri="{FF2B5EF4-FFF2-40B4-BE49-F238E27FC236}">
                  <a16:creationId xmlns:a16="http://schemas.microsoft.com/office/drawing/2014/main" id="{51A6BE95-3F14-4E42-8009-99ECD65B2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96"/>
              <a:ext cx="2241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8B552C9A-1603-4C03-B7A6-FAF268A1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6DE95D26-F1DD-47F6-9101-EE4255F3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5D4B7A7-B1E5-4C07-B297-051C9DD2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89865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6688D0C5-71A7-4FD5-8115-87DA03FD5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Призма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44624DA-DCC6-4F70-BB1F-FBB85A20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04011CCB-D2C9-4ED9-BA72-3DD2D6CB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E0E2DCC4-BD16-47F3-82DC-42EB1CFE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2719F7C5-B3FA-4762-9591-D9B5FE12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8047D604-0682-4B0F-9E48-1674F104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2E28E81-6869-4C2E-AFA9-1F8EFF00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F877F892-2B4D-43B8-831A-43285140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/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.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88204C3F-5CB4-4BDB-B40D-6F28B13A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en-US" altLang="ru-RU"/>
              <a:t>1.</a:t>
            </a:r>
            <a:r>
              <a:rPr lang="ru-RU" alt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73366805-752E-4C74-A30B-FD37560C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1E6A5F6F-A532-455B-8599-534D10A9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прямой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5651" name="Group 3">
            <a:extLst>
              <a:ext uri="{FF2B5EF4-FFF2-40B4-BE49-F238E27FC236}">
                <a16:creationId xmlns:a16="http://schemas.microsoft.com/office/drawing/2014/main" id="{05CF7248-978E-48EB-BE53-B3863928B80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37894" name="Text Box 4">
              <a:extLst>
                <a:ext uri="{FF2B5EF4-FFF2-40B4-BE49-F238E27FC236}">
                  <a16:creationId xmlns:a16="http://schemas.microsoft.com/office/drawing/2014/main" id="{FB9F74C0-BE34-4F1C-B1AF-A6A422541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37895" name="Object 5">
              <a:extLst>
                <a:ext uri="{FF2B5EF4-FFF2-40B4-BE49-F238E27FC236}">
                  <a16:creationId xmlns:a16="http://schemas.microsoft.com/office/drawing/2014/main" id="{4421F738-CEAA-4539-B8CC-B7B1326FE6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68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900" imgH="914400" progId="Equation.DSMT4">
                    <p:embed/>
                  </p:oleObj>
                </mc:Choice>
                <mc:Fallback>
                  <p:oleObj name="Equation" r:id="rId3" imgW="5969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68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892" name="Picture 6">
            <a:extLst>
              <a:ext uri="{FF2B5EF4-FFF2-40B4-BE49-F238E27FC236}">
                <a16:creationId xmlns:a16="http://schemas.microsoft.com/office/drawing/2014/main" id="{8EB7203B-9EA4-4260-8F7E-D3BE3C55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115FDAB9-2B1A-4C61-86C9-39ACF207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</a:t>
            </a:r>
          </a:p>
          <a:p>
            <a:pPr marL="0" lvl="1"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</a:t>
            </a:r>
            <a:r>
              <a:rPr lang="en-US" altLang="ru-RU" i="1" dirty="0"/>
              <a:t>BA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grpSp>
        <p:nvGrpSpPr>
          <p:cNvPr id="157699" name="Group 3">
            <a:extLst>
              <a:ext uri="{FF2B5EF4-FFF2-40B4-BE49-F238E27FC236}">
                <a16:creationId xmlns:a16="http://schemas.microsoft.com/office/drawing/2014/main" id="{57ECC959-5718-49B6-A91B-34D69B68EAE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38918" name="Text Box 4">
              <a:extLst>
                <a:ext uri="{FF2B5EF4-FFF2-40B4-BE49-F238E27FC236}">
                  <a16:creationId xmlns:a16="http://schemas.microsoft.com/office/drawing/2014/main" id="{85F9F24E-753F-4D25-9ADF-3F0C823AA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38919" name="Object 5">
              <a:extLst>
                <a:ext uri="{FF2B5EF4-FFF2-40B4-BE49-F238E27FC236}">
                  <a16:creationId xmlns:a16="http://schemas.microsoft.com/office/drawing/2014/main" id="{FAE9087F-4484-4942-8C1A-8947BFA560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168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22300" imgH="914400" progId="Equation.DSMT4">
                    <p:embed/>
                  </p:oleObj>
                </mc:Choice>
                <mc:Fallback>
                  <p:oleObj name="Equation" r:id="rId2" imgW="6223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168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916" name="Picture 6">
            <a:extLst>
              <a:ext uri="{FF2B5EF4-FFF2-40B4-BE49-F238E27FC236}">
                <a16:creationId xmlns:a16="http://schemas.microsoft.com/office/drawing/2014/main" id="{CCB78432-352D-4583-B7AB-4B0CF62D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DB23312B-418E-4717-A18B-A51FE8F5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</a:t>
            </a:r>
            <a:r>
              <a:rPr lang="en-US" altLang="ru-RU" i="1" dirty="0"/>
              <a:t>CA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grpSp>
        <p:nvGrpSpPr>
          <p:cNvPr id="158723" name="Group 3">
            <a:extLst>
              <a:ext uri="{FF2B5EF4-FFF2-40B4-BE49-F238E27FC236}">
                <a16:creationId xmlns:a16="http://schemas.microsoft.com/office/drawing/2014/main" id="{B42C715D-8F09-422D-AAC6-B42890F9E43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029200"/>
            <a:ext cx="3048000" cy="914400"/>
            <a:chOff x="528" y="3168"/>
            <a:chExt cx="1920" cy="576"/>
          </a:xfrm>
        </p:grpSpPr>
        <p:sp>
          <p:nvSpPr>
            <p:cNvPr id="39942" name="Text Box 4">
              <a:extLst>
                <a:ext uri="{FF2B5EF4-FFF2-40B4-BE49-F238E27FC236}">
                  <a16:creationId xmlns:a16="http://schemas.microsoft.com/office/drawing/2014/main" id="{7F288D09-AE3C-40C2-A711-705C7836D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39943" name="Object 5">
              <a:extLst>
                <a:ext uri="{FF2B5EF4-FFF2-40B4-BE49-F238E27FC236}">
                  <a16:creationId xmlns:a16="http://schemas.microsoft.com/office/drawing/2014/main" id="{2CEBFEDF-BB7C-4D88-969C-16C90E0008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168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22300" imgH="914400" progId="Equation.DSMT4">
                    <p:embed/>
                  </p:oleObj>
                </mc:Choice>
                <mc:Fallback>
                  <p:oleObj name="Equation" r:id="rId2" imgW="6223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168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940" name="Picture 6">
            <a:extLst>
              <a:ext uri="{FF2B5EF4-FFF2-40B4-BE49-F238E27FC236}">
                <a16:creationId xmlns:a16="http://schemas.microsoft.com/office/drawing/2014/main" id="{6DBC6D98-BB89-4695-A0B2-8C55B1B9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895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28">
            <a:extLst>
              <a:ext uri="{FF2B5EF4-FFF2-40B4-BE49-F238E27FC236}">
                <a16:creationId xmlns:a16="http://schemas.microsoft.com/office/drawing/2014/main" id="{08B1205E-769B-439D-88B2-AF898D41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en-US" altLang="ru-RU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Треугольник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– равнобедренный,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Пусть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 = c</a:t>
            </a:r>
            <a:r>
              <a:rPr lang="en-US" altLang="ru-RU" dirty="0">
                <a:cs typeface="Times New Roman" panose="02020603050405020304" pitchFamily="18" charset="0"/>
              </a:rPr>
              <a:t>,</a:t>
            </a:r>
            <a:r>
              <a:rPr lang="en-US" altLang="ru-RU" i="1" dirty="0">
                <a:cs typeface="Times New Roman" panose="02020603050405020304" pitchFamily="18" charset="0"/>
              </a:rPr>
              <a:t> AC = BC = a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Н</a:t>
            </a:r>
            <a:r>
              <a:rPr lang="ru-RU" altLang="ru-RU" dirty="0">
                <a:cs typeface="Times New Roman" panose="02020603050405020304" pitchFamily="18" charset="0"/>
              </a:rPr>
              <a:t>айдем высоту </a:t>
            </a:r>
            <a:r>
              <a:rPr lang="en-US" altLang="ru-RU" i="1" dirty="0">
                <a:cs typeface="Times New Roman" panose="02020603050405020304" pitchFamily="18" charset="0"/>
              </a:rPr>
              <a:t>CG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Площадь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равна  </a:t>
            </a:r>
            <a:r>
              <a:rPr lang="ru-RU" altLang="ru-RU" dirty="0"/>
              <a:t>                    </a:t>
            </a:r>
            <a:endParaRPr lang="en-US" altLang="ru-RU" dirty="0"/>
          </a:p>
          <a:p>
            <a:pPr eaLnBrk="1" hangingPunct="1"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С другой стороны, площадь этого треугольника равна  </a:t>
            </a:r>
            <a:r>
              <a:rPr lang="ru-RU" altLang="ru-RU" dirty="0"/>
              <a:t>                             </a:t>
            </a:r>
            <a:r>
              <a:rPr lang="en-US" altLang="ru-RU" dirty="0"/>
              <a:t>			</a:t>
            </a:r>
            <a:r>
              <a:rPr lang="ru-RU" altLang="ru-RU" dirty="0">
                <a:cs typeface="Times New Roman" panose="02020603050405020304" pitchFamily="18" charset="0"/>
              </a:rPr>
              <a:t>Приравнивая первое и второе значения площади, получим значение искомого перпендикуляра </a:t>
            </a:r>
          </a:p>
        </p:txBody>
      </p:sp>
      <p:sp>
        <p:nvSpPr>
          <p:cNvPr id="4100" name="Rectangle 1029">
            <a:extLst>
              <a:ext uri="{FF2B5EF4-FFF2-40B4-BE49-F238E27FC236}">
                <a16:creationId xmlns:a16="http://schemas.microsoft.com/office/drawing/2014/main" id="{70D08BA1-5582-4B59-9B68-0EC6B2CA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Rectangle 1030">
            <a:extLst>
              <a:ext uri="{FF2B5EF4-FFF2-40B4-BE49-F238E27FC236}">
                <a16:creationId xmlns:a16="http://schemas.microsoft.com/office/drawing/2014/main" id="{596877DD-E09A-4E79-AF58-1BCC2FEB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Rectangle 1033">
            <a:extLst>
              <a:ext uri="{FF2B5EF4-FFF2-40B4-BE49-F238E27FC236}">
                <a16:creationId xmlns:a16="http://schemas.microsoft.com/office/drawing/2014/main" id="{15205E48-FF71-4232-8AAE-330E7AC8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3" name="Picture 1034" descr="4">
            <a:extLst>
              <a:ext uri="{FF2B5EF4-FFF2-40B4-BE49-F238E27FC236}">
                <a16:creationId xmlns:a16="http://schemas.microsoft.com/office/drawing/2014/main" id="{1F0556A9-1CD4-4092-AC39-D3D01728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124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4" name="Object 1035">
            <a:extLst>
              <a:ext uri="{FF2B5EF4-FFF2-40B4-BE49-F238E27FC236}">
                <a16:creationId xmlns:a16="http://schemas.microsoft.com/office/drawing/2014/main" id="{137A80D6-939F-4E63-AC8C-E831C497CC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838200"/>
          <a:ext cx="19812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533400" progId="Equation.DSMT4">
                  <p:embed/>
                </p:oleObj>
              </mc:Choice>
              <mc:Fallback>
                <p:oleObj name="Equation" r:id="rId4" imgW="1155700" imgH="533400" progId="Equation.DSMT4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38200"/>
                        <a:ext cx="19812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036">
            <a:extLst>
              <a:ext uri="{FF2B5EF4-FFF2-40B4-BE49-F238E27FC236}">
                <a16:creationId xmlns:a16="http://schemas.microsoft.com/office/drawing/2014/main" id="{69C6870C-E226-4F63-8C42-E57BAC8651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600200"/>
          <a:ext cx="41910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2100" imgH="520700" progId="Equation.DSMT4">
                  <p:embed/>
                </p:oleObj>
              </mc:Choice>
              <mc:Fallback>
                <p:oleObj name="Equation" r:id="rId6" imgW="2832100" imgH="520700" progId="Equation.DSMT4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41910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37">
            <a:extLst>
              <a:ext uri="{FF2B5EF4-FFF2-40B4-BE49-F238E27FC236}">
                <a16:creationId xmlns:a16="http://schemas.microsoft.com/office/drawing/2014/main" id="{96F7B0F2-BAB2-44FD-B2D0-EE6568EC7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667000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6811" imgH="444307" progId="Equation.DSMT4">
                  <p:embed/>
                </p:oleObj>
              </mc:Choice>
              <mc:Fallback>
                <p:oleObj name="Equation" r:id="rId8" imgW="1586811" imgH="444307" progId="Equation.DSMT4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038">
            <a:extLst>
              <a:ext uri="{FF2B5EF4-FFF2-40B4-BE49-F238E27FC236}">
                <a16:creationId xmlns:a16="http://schemas.microsoft.com/office/drawing/2014/main" id="{26B2AE92-BC4D-4A64-86F2-AB07F2C32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810000"/>
          <a:ext cx="2203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900" imgH="520700" progId="Equation.DSMT4">
                  <p:embed/>
                </p:oleObj>
              </mc:Choice>
              <mc:Fallback>
                <p:oleObj name="Equation" r:id="rId10" imgW="1358900" imgH="5207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22034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CEEDA68D-5C8A-48E4-ACBD-E6C736EBB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1EDF8B28-CDA3-4384-9FA3-A0EBF29C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757" name="Group 13">
            <a:extLst>
              <a:ext uri="{FF2B5EF4-FFF2-40B4-BE49-F238E27FC236}">
                <a16:creationId xmlns:a16="http://schemas.microsoft.com/office/drawing/2014/main" id="{8D2377CE-15D6-4D6E-9E59-3A9AC84133D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71600"/>
            <a:ext cx="8229600" cy="4572000"/>
            <a:chOff x="480" y="864"/>
            <a:chExt cx="5184" cy="2880"/>
          </a:xfrm>
        </p:grpSpPr>
        <p:sp>
          <p:nvSpPr>
            <p:cNvPr id="40966" name="Text Box 6">
              <a:extLst>
                <a:ext uri="{FF2B5EF4-FFF2-40B4-BE49-F238E27FC236}">
                  <a16:creationId xmlns:a16="http://schemas.microsoft.com/office/drawing/2014/main" id="{5C09E541-2D03-4312-BD44-1918A90FC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40967" name="Object 7">
              <a:extLst>
                <a:ext uri="{FF2B5EF4-FFF2-40B4-BE49-F238E27FC236}">
                  <a16:creationId xmlns:a16="http://schemas.microsoft.com/office/drawing/2014/main" id="{19232C51-3F31-4E20-992A-A7EEB3AB92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6" y="3168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300" imgH="914400" progId="Equation.DSMT4">
                    <p:embed/>
                  </p:oleObj>
                </mc:Choice>
                <mc:Fallback>
                  <p:oleObj name="Equation" r:id="rId3" imgW="6223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" y="3168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8" name="Text Box 8">
              <a:extLst>
                <a:ext uri="{FF2B5EF4-FFF2-40B4-BE49-F238E27FC236}">
                  <a16:creationId xmlns:a16="http://schemas.microsoft.com/office/drawing/2014/main" id="{26B35548-1318-44E3-ACE5-6ECFD4D23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00"/>
              <a:ext cx="30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AD </a:t>
              </a:r>
              <a:r>
                <a:rPr lang="ru-RU" altLang="ru-RU" dirty="0"/>
                <a:t>равнобедренного треугольника </a:t>
              </a:r>
              <a:r>
                <a:rPr lang="en-US" altLang="ru-RU" i="1" dirty="0"/>
                <a:t>AB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Имеем,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 </a:t>
              </a:r>
              <a:r>
                <a:rPr lang="en-US" altLang="ru-RU" dirty="0"/>
                <a:t>= 1; </a:t>
              </a:r>
              <a:r>
                <a:rPr lang="en-US" altLang="ru-RU" i="1" dirty="0"/>
                <a:t>AB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=</a:t>
              </a:r>
              <a:r>
                <a:rPr lang="en-US" altLang="ru-RU" dirty="0"/>
                <a:t> </a:t>
              </a:r>
              <a:r>
                <a:rPr lang="ru-RU" altLang="ru-RU" dirty="0"/>
                <a:t>     </a:t>
              </a:r>
              <a:r>
                <a:rPr lang="en-US" altLang="ru-RU" dirty="0"/>
                <a:t>.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AD = </a:t>
              </a:r>
              <a:r>
                <a:rPr lang="en-US" altLang="ru-RU" dirty="0"/>
                <a:t>      </a:t>
              </a:r>
              <a:endParaRPr lang="ru-RU" altLang="ru-RU" dirty="0"/>
            </a:p>
          </p:txBody>
        </p:sp>
        <p:graphicFrame>
          <p:nvGraphicFramePr>
            <p:cNvPr id="40969" name="Object 9">
              <a:extLst>
                <a:ext uri="{FF2B5EF4-FFF2-40B4-BE49-F238E27FC236}">
                  <a16:creationId xmlns:a16="http://schemas.microsoft.com/office/drawing/2014/main" id="{351972EF-B5A9-438B-B8D8-B4BFF076AC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016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18918" imgH="380835" progId="Equation.DSMT4">
                    <p:embed/>
                  </p:oleObj>
                </mc:Choice>
                <mc:Fallback>
                  <p:oleObj name="Equation" r:id="rId5" imgW="418918" imgH="3808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016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0" name="Object 10">
              <a:extLst>
                <a:ext uri="{FF2B5EF4-FFF2-40B4-BE49-F238E27FC236}">
                  <a16:creationId xmlns:a16="http://schemas.microsoft.com/office/drawing/2014/main" id="{5754E7DE-C7C8-4619-AA9D-0F3AFBEF14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2256"/>
            <a:ext cx="347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45863" imgH="787058" progId="Equation.DSMT4">
                    <p:embed/>
                  </p:oleObj>
                </mc:Choice>
                <mc:Fallback>
                  <p:oleObj name="Equation" r:id="rId7" imgW="545863" imgH="787058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256"/>
                          <a:ext cx="347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971" name="Picture 11">
              <a:extLst>
                <a:ext uri="{FF2B5EF4-FFF2-40B4-BE49-F238E27FC236}">
                  <a16:creationId xmlns:a16="http://schemas.microsoft.com/office/drawing/2014/main" id="{F41F2CC9-D726-4891-A3E2-EDF8E8AD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64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F4A322D7-13EF-4858-BFD8-44085AC9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 </a:t>
            </a:r>
            <a:r>
              <a:rPr lang="en-US" altLang="ru-RU" i="1" dirty="0"/>
              <a:t>BC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0577D101-CC09-49B3-9C9F-BCCB320A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781" name="Group 13">
            <a:extLst>
              <a:ext uri="{FF2B5EF4-FFF2-40B4-BE49-F238E27FC236}">
                <a16:creationId xmlns:a16="http://schemas.microsoft.com/office/drawing/2014/main" id="{8731DEA6-B906-41AD-A67E-A32D8F3A147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8458200" cy="4419600"/>
            <a:chOff x="432" y="960"/>
            <a:chExt cx="5328" cy="2784"/>
          </a:xfrm>
        </p:grpSpPr>
        <p:sp>
          <p:nvSpPr>
            <p:cNvPr id="41990" name="Text Box 6">
              <a:extLst>
                <a:ext uri="{FF2B5EF4-FFF2-40B4-BE49-F238E27FC236}">
                  <a16:creationId xmlns:a16="http://schemas.microsoft.com/office/drawing/2014/main" id="{B8C81520-4B28-4D35-9026-29946CD37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41991" name="Object 7">
              <a:extLst>
                <a:ext uri="{FF2B5EF4-FFF2-40B4-BE49-F238E27FC236}">
                  <a16:creationId xmlns:a16="http://schemas.microsoft.com/office/drawing/2014/main" id="{B527CCC2-8185-4269-BBB4-C8A9BAFBAB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4" y="3168"/>
            <a:ext cx="48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62000" imgH="914400" progId="Equation.DSMT4">
                    <p:embed/>
                  </p:oleObj>
                </mc:Choice>
                <mc:Fallback>
                  <p:oleObj name="Equation" r:id="rId3" imgW="7620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3168"/>
                          <a:ext cx="48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2" name="Text Box 8">
              <a:extLst>
                <a:ext uri="{FF2B5EF4-FFF2-40B4-BE49-F238E27FC236}">
                  <a16:creationId xmlns:a16="http://schemas.microsoft.com/office/drawing/2014/main" id="{4C9264BB-4726-4281-BAE2-ECD7FA0BF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008"/>
              <a:ext cx="30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AD </a:t>
              </a:r>
              <a:r>
                <a:rPr lang="ru-RU" altLang="ru-RU" dirty="0"/>
                <a:t>равнобедренного треугольника </a:t>
              </a:r>
              <a:r>
                <a:rPr lang="en-US" altLang="ru-RU" i="1" dirty="0"/>
                <a:t>ABC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Имеем,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i="1" dirty="0"/>
                <a:t>AB </a:t>
              </a:r>
              <a:r>
                <a:rPr lang="en-US" altLang="ru-RU" dirty="0"/>
                <a:t>= 1;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BC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=</a:t>
              </a:r>
              <a:r>
                <a:rPr lang="en-US" altLang="ru-RU" dirty="0"/>
                <a:t> </a:t>
              </a:r>
              <a:r>
                <a:rPr lang="ru-RU" altLang="ru-RU" dirty="0"/>
                <a:t>     </a:t>
              </a:r>
              <a:r>
                <a:rPr lang="en-US" altLang="ru-RU" dirty="0"/>
                <a:t>.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AD = </a:t>
              </a:r>
              <a:r>
                <a:rPr lang="en-US" altLang="ru-RU" dirty="0"/>
                <a:t>      </a:t>
              </a:r>
              <a:endParaRPr lang="ru-RU" altLang="ru-RU" dirty="0"/>
            </a:p>
          </p:txBody>
        </p:sp>
        <p:graphicFrame>
          <p:nvGraphicFramePr>
            <p:cNvPr id="41993" name="Object 9">
              <a:extLst>
                <a:ext uri="{FF2B5EF4-FFF2-40B4-BE49-F238E27FC236}">
                  <a16:creationId xmlns:a16="http://schemas.microsoft.com/office/drawing/2014/main" id="{238F5357-317E-462E-87CE-9ACAB05CA1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6" y="1824"/>
            <a:ext cx="26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18918" imgH="380835" progId="Equation.DSMT4">
                    <p:embed/>
                  </p:oleObj>
                </mc:Choice>
                <mc:Fallback>
                  <p:oleObj name="Equation" r:id="rId5" imgW="418918" imgH="3808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824"/>
                          <a:ext cx="26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4" name="Object 10">
              <a:extLst>
                <a:ext uri="{FF2B5EF4-FFF2-40B4-BE49-F238E27FC236}">
                  <a16:creationId xmlns:a16="http://schemas.microsoft.com/office/drawing/2014/main" id="{D78BB420-84AF-427C-A202-4E1CA0AB19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20" y="2064"/>
            <a:ext cx="42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60400" imgH="787400" progId="Equation.DSMT4">
                    <p:embed/>
                  </p:oleObj>
                </mc:Choice>
                <mc:Fallback>
                  <p:oleObj name="Equation" r:id="rId7" imgW="660400" imgH="787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" y="2064"/>
                          <a:ext cx="420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995" name="Picture 11">
              <a:extLst>
                <a:ext uri="{FF2B5EF4-FFF2-40B4-BE49-F238E27FC236}">
                  <a16:creationId xmlns:a16="http://schemas.microsoft.com/office/drawing/2014/main" id="{2688453E-CC10-4048-B78C-7CD761C87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939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B58FCA2-13BA-4B1D-944E-37DB024A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правильной треугольной призме </a:t>
            </a:r>
            <a:r>
              <a:rPr lang="en-US" altLang="ru-RU" i="1" dirty="0">
                <a:cs typeface="Times New Roman" panose="02020603050405020304" pitchFamily="18" charset="0"/>
              </a:rPr>
              <a:t>ABCA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 </a:t>
            </a:r>
            <a:r>
              <a:rPr lang="ru-RU" altLang="ru-RU" dirty="0">
                <a:cs typeface="Times New Roman" panose="02020603050405020304" pitchFamily="18" charset="0"/>
              </a:rPr>
              <a:t>прям</a:t>
            </a:r>
            <a:r>
              <a:rPr lang="ru-RU" altLang="ru-RU" dirty="0"/>
              <a:t>ой  </a:t>
            </a:r>
            <a:r>
              <a:rPr lang="en-US" altLang="ru-RU" i="1" dirty="0"/>
              <a:t>BD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ru-RU" altLang="ru-RU" dirty="0"/>
              <a:t>где 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ru-RU" altLang="ru-RU" dirty="0"/>
              <a:t> – середина ребра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43012" name="Picture 12">
            <a:extLst>
              <a:ext uri="{FF2B5EF4-FFF2-40B4-BE49-F238E27FC236}">
                <a16:creationId xmlns:a16="http://schemas.microsoft.com/office/drawing/2014/main" id="{E320F816-8A74-4C6F-A36D-F505180B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6495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9" name="Text Box 7">
            <a:extLst>
              <a:ext uri="{FF2B5EF4-FFF2-40B4-BE49-F238E27FC236}">
                <a16:creationId xmlns:a16="http://schemas.microsoft.com/office/drawing/2014/main" id="{0DD96C72-9C87-4C24-902E-2040144DF8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657600" y="1905000"/>
            <a:ext cx="5486400" cy="3118931"/>
          </a:xfrm>
          <a:prstGeom prst="rect">
            <a:avLst/>
          </a:prstGeom>
          <a:blipFill rotWithShape="1">
            <a:blip r:embed="rId3"/>
            <a:stretch>
              <a:fillRect l="-1667" t="-1566" r="-2111" b="-97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>
                <a:noFill/>
              </a:rPr>
              <a:t> </a:t>
            </a:r>
          </a:p>
        </p:txBody>
      </p:sp>
      <p:pic>
        <p:nvPicPr>
          <p:cNvPr id="43014" name="Picture 16">
            <a:extLst>
              <a:ext uri="{FF2B5EF4-FFF2-40B4-BE49-F238E27FC236}">
                <a16:creationId xmlns:a16="http://schemas.microsoft.com/office/drawing/2014/main" id="{7B241314-8D37-4D4C-9EC8-7A73717E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6495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BBAEFA2A-74F8-4503-B1AF-A86AD4A2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graphicFrame>
        <p:nvGraphicFramePr>
          <p:cNvPr id="44035" name="Object 3">
            <a:extLst>
              <a:ext uri="{FF2B5EF4-FFF2-40B4-BE49-F238E27FC236}">
                <a16:creationId xmlns:a16="http://schemas.microsoft.com/office/drawing/2014/main" id="{123F54B2-96CD-43DD-900F-1119C485D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151" imgH="215619" progId="Equation.3">
                  <p:embed/>
                </p:oleObj>
              </mc:Choice>
              <mc:Fallback>
                <p:oleObj name="Формула" r:id="rId2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Text Box 4">
            <a:extLst>
              <a:ext uri="{FF2B5EF4-FFF2-40B4-BE49-F238E27FC236}">
                <a16:creationId xmlns:a16="http://schemas.microsoft.com/office/drawing/2014/main" id="{9FBFDDCD-6805-4263-B7E2-3BEE5113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 </a:t>
            </a:r>
            <a:r>
              <a:rPr lang="en-US" altLang="ru-RU">
                <a:solidFill>
                  <a:srgbClr val="FF0000"/>
                </a:solidFill>
              </a:rPr>
              <a:t>1.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179CA3C5-EFF5-4B27-BAF0-921347BC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865313"/>
            <a:ext cx="407193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F60AAFD-C123-4AC3-9638-09B6F74D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0D14C8AB-9F5D-42C2-9952-0458F022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29" name="Group 13">
            <a:extLst>
              <a:ext uri="{FF2B5EF4-FFF2-40B4-BE49-F238E27FC236}">
                <a16:creationId xmlns:a16="http://schemas.microsoft.com/office/drawing/2014/main" id="{E28811EE-F6A1-4A46-B837-001A2D1D1FD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95400"/>
            <a:ext cx="8305800" cy="4710113"/>
            <a:chOff x="288" y="816"/>
            <a:chExt cx="5232" cy="2967"/>
          </a:xfrm>
        </p:grpSpPr>
        <p:sp>
          <p:nvSpPr>
            <p:cNvPr id="45062" name="Text Box 7">
              <a:extLst>
                <a:ext uri="{FF2B5EF4-FFF2-40B4-BE49-F238E27FC236}">
                  <a16:creationId xmlns:a16="http://schemas.microsoft.com/office/drawing/2014/main" id="{BF3CF283-09BF-4E07-97CC-8F3C0477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880"/>
              <a:ext cx="52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расстоянием является длина отрезка </a:t>
              </a:r>
              <a:r>
                <a:rPr lang="en-US" altLang="ru-RU" i="1" dirty="0"/>
                <a:t>AC</a:t>
              </a:r>
              <a:r>
                <a:rPr lang="en-US" altLang="ru-RU" dirty="0"/>
                <a:t>. </a:t>
              </a:r>
              <a:r>
                <a:rPr lang="ru-RU" altLang="ru-RU" dirty="0"/>
                <a:t>Она равна        . </a:t>
              </a:r>
              <a:r>
                <a:rPr lang="en-US" altLang="ru-RU" i="1" dirty="0"/>
                <a:t> </a:t>
              </a:r>
              <a:endParaRPr lang="ru-RU" altLang="ru-RU" i="1" dirty="0"/>
            </a:p>
          </p:txBody>
        </p:sp>
        <p:sp>
          <p:nvSpPr>
            <p:cNvPr id="45063" name="Text Box 8">
              <a:extLst>
                <a:ext uri="{FF2B5EF4-FFF2-40B4-BE49-F238E27FC236}">
                  <a16:creationId xmlns:a16="http://schemas.microsoft.com/office/drawing/2014/main" id="{711F604A-5965-474B-BF58-20105258A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</a:t>
              </a:r>
              <a:r>
                <a:rPr lang="ru-RU" altLang="ru-RU" sz="2800">
                  <a:solidFill>
                    <a:srgbClr val="FF3300"/>
                  </a:solidFill>
                </a:rPr>
                <a:t>     .</a:t>
              </a:r>
            </a:p>
          </p:txBody>
        </p:sp>
        <p:graphicFrame>
          <p:nvGraphicFramePr>
            <p:cNvPr id="45064" name="Object 9">
              <a:extLst>
                <a:ext uri="{FF2B5EF4-FFF2-40B4-BE49-F238E27FC236}">
                  <a16:creationId xmlns:a16="http://schemas.microsoft.com/office/drawing/2014/main" id="{A354C93E-ADB9-469A-9635-60D78C74D5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456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002" imgH="444307" progId="Equation.DSMT4">
                    <p:embed/>
                  </p:oleObj>
                </mc:Choice>
                <mc:Fallback>
                  <p:oleObj name="Equation" r:id="rId3" imgW="457002" imgH="444307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5065" name="Picture 10">
              <a:extLst>
                <a:ext uri="{FF2B5EF4-FFF2-40B4-BE49-F238E27FC236}">
                  <a16:creationId xmlns:a16="http://schemas.microsoft.com/office/drawing/2014/main" id="{689CDD64-9CA8-476A-B554-F3B87B6E1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16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5066" name="Object 12">
              <a:extLst>
                <a:ext uri="{FF2B5EF4-FFF2-40B4-BE49-F238E27FC236}">
                  <a16:creationId xmlns:a16="http://schemas.microsoft.com/office/drawing/2014/main" id="{239BFDD2-528F-4FDD-9E21-CA7B42C6CE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3120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7002" imgH="444307" progId="Equation.DSMT4">
                    <p:embed/>
                  </p:oleObj>
                </mc:Choice>
                <mc:Fallback>
                  <p:oleObj name="Equation" r:id="rId6" imgW="457002" imgH="444307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120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676D4B6-882C-4C75-88C6-3CEEBB1C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2EFC7EEE-A5A9-4034-9B4E-E1574ACD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4" name="Group 4">
            <a:extLst>
              <a:ext uri="{FF2B5EF4-FFF2-40B4-BE49-F238E27FC236}">
                <a16:creationId xmlns:a16="http://schemas.microsoft.com/office/drawing/2014/main" id="{9838CF08-4DCD-497A-AC16-AFB8C31FFFA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8610600" cy="4633913"/>
            <a:chOff x="192" y="912"/>
            <a:chExt cx="5424" cy="2919"/>
          </a:xfrm>
        </p:grpSpPr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30AB37A1-523E-4E15-875B-B69AF2655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2</a:t>
              </a:r>
              <a:r>
                <a:rPr lang="ru-RU" altLang="ru-RU" sz="2800">
                  <a:solidFill>
                    <a:srgbClr val="FF0000"/>
                  </a:solidFill>
                </a:rPr>
                <a:t>.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A636D9C7-628D-4BB4-A13B-AF80EDA07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24"/>
              <a:ext cx="54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AD.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2.</a:t>
              </a:r>
              <a:endParaRPr lang="ru-RU" altLang="ru-RU" i="1" dirty="0"/>
            </a:p>
          </p:txBody>
        </p:sp>
        <p:pic>
          <p:nvPicPr>
            <p:cNvPr id="46088" name="Picture 7">
              <a:extLst>
                <a:ext uri="{FF2B5EF4-FFF2-40B4-BE49-F238E27FC236}">
                  <a16:creationId xmlns:a16="http://schemas.microsoft.com/office/drawing/2014/main" id="{C78BD08F-3D9A-4199-B812-21410638C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12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B0B72C5A-B4BE-4C7C-809E-AE222F3A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DE</a:t>
            </a:r>
            <a:r>
              <a:rPr lang="ru-RU" altLang="ru-RU" i="1" dirty="0"/>
              <a:t>.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459C0483-05CA-48B0-A1A4-7C833E43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875" name="Group 11">
            <a:extLst>
              <a:ext uri="{FF2B5EF4-FFF2-40B4-BE49-F238E27FC236}">
                <a16:creationId xmlns:a16="http://schemas.microsoft.com/office/drawing/2014/main" id="{4D58388E-95DA-425A-A8A8-A51160CC990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6553200" cy="4724400"/>
            <a:chOff x="576" y="864"/>
            <a:chExt cx="4128" cy="2976"/>
          </a:xfrm>
        </p:grpSpPr>
        <p:sp>
          <p:nvSpPr>
            <p:cNvPr id="47110" name="Text Box 5">
              <a:extLst>
                <a:ext uri="{FF2B5EF4-FFF2-40B4-BE49-F238E27FC236}">
                  <a16:creationId xmlns:a16="http://schemas.microsoft.com/office/drawing/2014/main" id="{A1841843-F641-4607-92A9-7F308F3F3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   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47111" name="Text Box 6">
              <a:extLst>
                <a:ext uri="{FF2B5EF4-FFF2-40B4-BE49-F238E27FC236}">
                  <a16:creationId xmlns:a16="http://schemas.microsoft.com/office/drawing/2014/main" id="{C77A2922-C676-4FB5-96E4-EA9D59411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AE.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      .</a:t>
              </a:r>
              <a:endParaRPr lang="ru-RU" altLang="ru-RU" i="1" dirty="0"/>
            </a:p>
          </p:txBody>
        </p:sp>
        <p:graphicFrame>
          <p:nvGraphicFramePr>
            <p:cNvPr id="47112" name="Object 7">
              <a:extLst>
                <a:ext uri="{FF2B5EF4-FFF2-40B4-BE49-F238E27FC236}">
                  <a16:creationId xmlns:a16="http://schemas.microsoft.com/office/drawing/2014/main" id="{51472966-9415-4239-9761-698661502B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86580"/>
                </p:ext>
              </p:extLst>
            </p:nvPr>
          </p:nvGraphicFramePr>
          <p:xfrm>
            <a:off x="2496" y="3248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002" imgH="444307" progId="Equation.DSMT4">
                    <p:embed/>
                  </p:oleObj>
                </mc:Choice>
                <mc:Fallback>
                  <p:oleObj name="Equation" r:id="rId3" imgW="457002" imgH="44430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248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8">
              <a:extLst>
                <a:ext uri="{FF2B5EF4-FFF2-40B4-BE49-F238E27FC236}">
                  <a16:creationId xmlns:a16="http://schemas.microsoft.com/office/drawing/2014/main" id="{633C4FEF-62C7-45AD-94BB-613F0DD895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552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002" imgH="444307" progId="Equation.DSMT4">
                    <p:embed/>
                  </p:oleObj>
                </mc:Choice>
                <mc:Fallback>
                  <p:oleObj name="Equation" r:id="rId5" imgW="457002" imgH="444307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552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114" name="Picture 9">
              <a:extLst>
                <a:ext uri="{FF2B5EF4-FFF2-40B4-BE49-F238E27FC236}">
                  <a16:creationId xmlns:a16="http://schemas.microsoft.com/office/drawing/2014/main" id="{302B2A31-9F4A-4EAE-A2CD-DDD57E296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64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0CC3F8E0-FEDD-46DA-B68C-44160FA4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DC</a:t>
            </a:r>
            <a:r>
              <a:rPr lang="ru-RU" altLang="ru-RU" i="1" dirty="0"/>
              <a:t>.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0623FDCB-02A4-4C0D-8A0D-AD5EE295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5899" name="Group 11">
            <a:extLst>
              <a:ext uri="{FF2B5EF4-FFF2-40B4-BE49-F238E27FC236}">
                <a16:creationId xmlns:a16="http://schemas.microsoft.com/office/drawing/2014/main" id="{17CD49BF-9057-4220-82C6-CC90B9C3E31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6553200" cy="4724400"/>
            <a:chOff x="576" y="864"/>
            <a:chExt cx="4128" cy="2976"/>
          </a:xfrm>
        </p:grpSpPr>
        <p:sp>
          <p:nvSpPr>
            <p:cNvPr id="48134" name="Text Box 5">
              <a:extLst>
                <a:ext uri="{FF2B5EF4-FFF2-40B4-BE49-F238E27FC236}">
                  <a16:creationId xmlns:a16="http://schemas.microsoft.com/office/drawing/2014/main" id="{4327D007-A575-403D-80A1-3E040E3F9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   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48135" name="Text Box 6">
              <a:extLst>
                <a:ext uri="{FF2B5EF4-FFF2-40B4-BE49-F238E27FC236}">
                  <a16:creationId xmlns:a16="http://schemas.microsoft.com/office/drawing/2014/main" id="{58AA92D1-818A-4FCE-913A-74E9B315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AC.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      .</a:t>
              </a:r>
              <a:endParaRPr lang="ru-RU" altLang="ru-RU" i="1" dirty="0"/>
            </a:p>
          </p:txBody>
        </p:sp>
        <p:graphicFrame>
          <p:nvGraphicFramePr>
            <p:cNvPr id="48136" name="Object 7">
              <a:extLst>
                <a:ext uri="{FF2B5EF4-FFF2-40B4-BE49-F238E27FC236}">
                  <a16:creationId xmlns:a16="http://schemas.microsoft.com/office/drawing/2014/main" id="{DC7B467B-49B4-4BE8-9ADA-1756E4B843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1829059"/>
                </p:ext>
              </p:extLst>
            </p:nvPr>
          </p:nvGraphicFramePr>
          <p:xfrm>
            <a:off x="2505" y="3272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002" imgH="444307" progId="Equation.DSMT4">
                    <p:embed/>
                  </p:oleObj>
                </mc:Choice>
                <mc:Fallback>
                  <p:oleObj name="Equation" r:id="rId3" imgW="457002" imgH="44430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5" y="3272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7" name="Object 8">
              <a:extLst>
                <a:ext uri="{FF2B5EF4-FFF2-40B4-BE49-F238E27FC236}">
                  <a16:creationId xmlns:a16="http://schemas.microsoft.com/office/drawing/2014/main" id="{661DDABC-6F8C-422D-A0AD-746CD899C7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552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002" imgH="444307" progId="Equation.DSMT4">
                    <p:embed/>
                  </p:oleObj>
                </mc:Choice>
                <mc:Fallback>
                  <p:oleObj name="Equation" r:id="rId5" imgW="457002" imgH="444307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552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8138" name="Picture 9">
              <a:extLst>
                <a:ext uri="{FF2B5EF4-FFF2-40B4-BE49-F238E27FC236}">
                  <a16:creationId xmlns:a16="http://schemas.microsoft.com/office/drawing/2014/main" id="{6F1D48D2-189B-4210-8055-57FE74C61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64"/>
              <a:ext cx="2565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17C43A02-34DC-41E2-A97C-48FFF9D6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BC</a:t>
            </a:r>
            <a:r>
              <a:rPr lang="ru-RU" altLang="ru-RU" i="1" dirty="0"/>
              <a:t>.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21BC493F-BC3E-4F60-9840-9D5DF851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923" name="Group 11">
            <a:extLst>
              <a:ext uri="{FF2B5EF4-FFF2-40B4-BE49-F238E27FC236}">
                <a16:creationId xmlns:a16="http://schemas.microsoft.com/office/drawing/2014/main" id="{4F3F75D3-075E-43A7-9CC9-969F7DC04FB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143000"/>
            <a:ext cx="8686800" cy="5480050"/>
            <a:chOff x="192" y="720"/>
            <a:chExt cx="5472" cy="3452"/>
          </a:xfrm>
        </p:grpSpPr>
        <p:sp>
          <p:nvSpPr>
            <p:cNvPr id="49158" name="Text Box 5">
              <a:extLst>
                <a:ext uri="{FF2B5EF4-FFF2-40B4-BE49-F238E27FC236}">
                  <a16:creationId xmlns:a16="http://schemas.microsoft.com/office/drawing/2014/main" id="{E9C75C90-D2FE-41ED-B6AD-E9C529268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49159" name="Text Box 6">
              <a:extLst>
                <a:ext uri="{FF2B5EF4-FFF2-40B4-BE49-F238E27FC236}">
                  <a16:creationId xmlns:a16="http://schemas.microsoft.com/office/drawing/2014/main" id="{8EC375ED-9C6D-43CC-AC13-280EDA382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47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Продолжим отрезки </a:t>
              </a:r>
              <a:r>
                <a:rPr lang="en-US" altLang="ru-RU" i="1" dirty="0"/>
                <a:t>CB</a:t>
              </a:r>
              <a:r>
                <a:rPr lang="en-US" altLang="ru-RU" dirty="0"/>
                <a:t> </a:t>
              </a:r>
              <a:r>
                <a:rPr lang="ru-RU" altLang="ru-RU" dirty="0"/>
                <a:t>и</a:t>
              </a:r>
              <a:r>
                <a:rPr lang="ru-RU" altLang="ru-RU" i="1" dirty="0"/>
                <a:t> </a:t>
              </a:r>
              <a:r>
                <a:rPr lang="en-US" altLang="ru-RU" i="1" dirty="0"/>
                <a:t>FA </a:t>
              </a:r>
              <a:r>
                <a:rPr lang="ru-RU" altLang="ru-RU" dirty="0"/>
                <a:t>до пересечения в точке </a:t>
              </a:r>
              <a:r>
                <a:rPr lang="en-US" altLang="ru-RU" i="1" dirty="0"/>
                <a:t>G</a:t>
              </a:r>
              <a:r>
                <a:rPr lang="ru-RU" altLang="ru-RU" dirty="0"/>
                <a:t>. Треугольник </a:t>
              </a:r>
              <a:r>
                <a:rPr lang="en-US" altLang="ru-RU" i="1" dirty="0"/>
                <a:t>ABG </a:t>
              </a:r>
              <a:r>
                <a:rPr lang="ru-RU" altLang="ru-RU" dirty="0"/>
                <a:t>равносторонний. Искомым  расстоянием является длина высоты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 </a:t>
              </a:r>
              <a:r>
                <a:rPr lang="en-US" altLang="ru-RU" i="1" dirty="0"/>
                <a:t>ABG.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</a:t>
              </a:r>
              <a:endParaRPr lang="ru-RU" altLang="ru-RU" i="1" dirty="0"/>
            </a:p>
          </p:txBody>
        </p:sp>
        <p:graphicFrame>
          <p:nvGraphicFramePr>
            <p:cNvPr id="49160" name="Object 7">
              <a:extLst>
                <a:ext uri="{FF2B5EF4-FFF2-40B4-BE49-F238E27FC236}">
                  <a16:creationId xmlns:a16="http://schemas.microsoft.com/office/drawing/2014/main" id="{A52F80D2-DBE0-4F31-BDBF-30BBDB4DA4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2" y="331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900" imgH="914400" progId="Equation.DSMT4">
                    <p:embed/>
                  </p:oleObj>
                </mc:Choice>
                <mc:Fallback>
                  <p:oleObj name="Equation" r:id="rId3" imgW="5969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31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1" name="Object 8">
              <a:extLst>
                <a:ext uri="{FF2B5EF4-FFF2-40B4-BE49-F238E27FC236}">
                  <a16:creationId xmlns:a16="http://schemas.microsoft.com/office/drawing/2014/main" id="{A3BED17A-B2AA-4DAE-9BB7-BF953BE5A3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8" y="3596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900" imgH="914400" progId="Equation.DSMT4">
                    <p:embed/>
                  </p:oleObj>
                </mc:Choice>
                <mc:Fallback>
                  <p:oleObj name="Equation" r:id="rId5" imgW="59690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" y="3596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9162" name="Picture 9">
              <a:extLst>
                <a:ext uri="{FF2B5EF4-FFF2-40B4-BE49-F238E27FC236}">
                  <a16:creationId xmlns:a16="http://schemas.microsoft.com/office/drawing/2014/main" id="{76FDCDA5-4A32-4E4B-9FEF-C7C3FFF0A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20"/>
              <a:ext cx="2403" cy="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693B34D0-0F93-4F12-A581-B73FCCB5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784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BD</a:t>
            </a:r>
            <a:r>
              <a:rPr lang="ru-RU" altLang="ru-RU" i="1" dirty="0"/>
              <a:t>.</a:t>
            </a: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2567AC5F-BED1-4EFF-932C-5F867F2E378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6553200" cy="1295400"/>
            <a:chOff x="576" y="3024"/>
            <a:chExt cx="4128" cy="816"/>
          </a:xfrm>
        </p:grpSpPr>
        <p:sp>
          <p:nvSpPr>
            <p:cNvPr id="50182" name="Text Box 4">
              <a:extLst>
                <a:ext uri="{FF2B5EF4-FFF2-40B4-BE49-F238E27FC236}">
                  <a16:creationId xmlns:a16="http://schemas.microsoft.com/office/drawing/2014/main" id="{F378B58A-E5F3-4A69-8D44-470FCB387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55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1</a:t>
              </a:r>
              <a:r>
                <a:rPr lang="ru-RU" altLang="ru-RU">
                  <a:solidFill>
                    <a:srgbClr val="FF0000"/>
                  </a:solidFill>
                </a:rPr>
                <a:t>.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0183" name="Text Box 5">
              <a:extLst>
                <a:ext uri="{FF2B5EF4-FFF2-40B4-BE49-F238E27FC236}">
                  <a16:creationId xmlns:a16="http://schemas.microsoft.com/office/drawing/2014/main" id="{EA18B9C2-6CA7-4EDC-85D5-EB09183D0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41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AB.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</a:t>
              </a:r>
              <a:r>
                <a:rPr lang="en-US" altLang="ru-RU" dirty="0"/>
                <a:t>1</a:t>
              </a:r>
              <a:r>
                <a:rPr lang="ru-RU" altLang="ru-RU" dirty="0"/>
                <a:t>.</a:t>
              </a:r>
              <a:endParaRPr lang="ru-RU" altLang="ru-RU" i="1" dirty="0"/>
            </a:p>
          </p:txBody>
        </p:sp>
      </p:grpSp>
      <p:pic>
        <p:nvPicPr>
          <p:cNvPr id="50180" name="Picture 6">
            <a:extLst>
              <a:ext uri="{FF2B5EF4-FFF2-40B4-BE49-F238E27FC236}">
                <a16:creationId xmlns:a16="http://schemas.microsoft.com/office/drawing/2014/main" id="{979FBF50-E64D-4A9C-94E1-EC87B3D7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366ABA6D-9255-4B59-93B0-EF646CBE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ru-RU" sz="28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cs typeface="Times New Roman" panose="02020603050405020304" pitchFamily="18" charset="0"/>
              </a:rPr>
              <a:t>. 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– прямоугольный,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– прямой. </a:t>
            </a:r>
            <a:r>
              <a:rPr lang="ru-RU" altLang="ru-RU" sz="2800" dirty="0"/>
              <a:t>Пусть </a:t>
            </a:r>
            <a:r>
              <a:rPr lang="en-US" altLang="ru-RU" sz="2800" i="1" dirty="0"/>
              <a:t>AB = c</a:t>
            </a:r>
            <a:r>
              <a:rPr lang="en-US" altLang="ru-RU" sz="2800" dirty="0"/>
              <a:t>, </a:t>
            </a:r>
            <a:r>
              <a:rPr lang="en-US" altLang="ru-RU" sz="2800" i="1" dirty="0"/>
              <a:t>AC = b</a:t>
            </a:r>
            <a:r>
              <a:rPr lang="en-US" altLang="ru-RU" sz="2800" dirty="0"/>
              <a:t>. </a:t>
            </a:r>
            <a:r>
              <a:rPr lang="en-US" altLang="ru-RU" sz="2800" i="1" dirty="0"/>
              <a:t> </a:t>
            </a:r>
            <a:r>
              <a:rPr lang="ru-RU" altLang="ru-RU" sz="2800" dirty="0"/>
              <a:t>Тогда гипотенуза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равна            . Удвоенная площадь треугольника </a:t>
            </a:r>
            <a:r>
              <a:rPr lang="en-US" altLang="ru-RU" sz="2800" i="1" dirty="0"/>
              <a:t>ABC</a:t>
            </a:r>
            <a:r>
              <a:rPr lang="ru-RU" altLang="ru-RU" sz="2800" dirty="0"/>
              <a:t>, с одной стороны, равна </a:t>
            </a:r>
            <a:r>
              <a:rPr lang="en-US" altLang="ru-RU" sz="2800" i="1" dirty="0" err="1"/>
              <a:t>bc</a:t>
            </a:r>
            <a:r>
              <a:rPr lang="ru-RU" altLang="ru-RU" sz="2800" dirty="0"/>
              <a:t>, а с другой                  . Следовательно,                  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11D05712-B9C0-49A7-B2D8-15C50AFE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05AF03B5-F0CD-4EE2-B635-2A45B947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44658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6" name="Object 9">
            <a:extLst>
              <a:ext uri="{FF2B5EF4-FFF2-40B4-BE49-F238E27FC236}">
                <a16:creationId xmlns:a16="http://schemas.microsoft.com/office/drawing/2014/main" id="{F31689FD-73F9-476E-88BE-79D0859309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057400"/>
          <a:ext cx="12398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79400" progId="Equation.DSMT4">
                  <p:embed/>
                </p:oleObj>
              </mc:Choice>
              <mc:Fallback>
                <p:oleObj name="Equation" r:id="rId4" imgW="7493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12398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EC5FC611-49FF-4B6C-970F-EFA1A8169F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1219200"/>
          <a:ext cx="1092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400" imgH="279400" progId="Equation.DSMT4">
                  <p:embed/>
                </p:oleObj>
              </mc:Choice>
              <mc:Fallback>
                <p:oleObj name="Equation" r:id="rId6" imgW="6604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219200"/>
                        <a:ext cx="10922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1">
            <a:extLst>
              <a:ext uri="{FF2B5EF4-FFF2-40B4-BE49-F238E27FC236}">
                <a16:creationId xmlns:a16="http://schemas.microsoft.com/office/drawing/2014/main" id="{1B7ED58E-0699-49E0-BA74-92BCE2078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1981200"/>
          <a:ext cx="1466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495085" progId="Equation.DSMT4">
                  <p:embed/>
                </p:oleObj>
              </mc:Choice>
              <mc:Fallback>
                <p:oleObj name="Equation" r:id="rId8" imgW="952087" imgH="49508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81200"/>
                        <a:ext cx="14668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FC7C530B-89B5-4FEE-8EE7-22BF38F6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BE</a:t>
            </a:r>
            <a:r>
              <a:rPr lang="ru-RU" altLang="ru-RU" i="1" dirty="0"/>
              <a:t>.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D6426D14-CC19-4784-B565-F7DEB2CE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814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971" name="Group 11">
            <a:extLst>
              <a:ext uri="{FF2B5EF4-FFF2-40B4-BE49-F238E27FC236}">
                <a16:creationId xmlns:a16="http://schemas.microsoft.com/office/drawing/2014/main" id="{9A3A87FF-574F-4359-8156-4790787FD4D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71600"/>
            <a:ext cx="8534400" cy="5486400"/>
            <a:chOff x="192" y="864"/>
            <a:chExt cx="5376" cy="3456"/>
          </a:xfrm>
        </p:grpSpPr>
        <p:sp>
          <p:nvSpPr>
            <p:cNvPr id="51206" name="Text Box 5">
              <a:extLst>
                <a:ext uri="{FF2B5EF4-FFF2-40B4-BE49-F238E27FC236}">
                  <a16:creationId xmlns:a16="http://schemas.microsoft.com/office/drawing/2014/main" id="{A9826408-0029-4887-9073-6331C8533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8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1207" name="Text Box 6">
              <a:extLst>
                <a:ext uri="{FF2B5EF4-FFF2-40B4-BE49-F238E27FC236}">
                  <a16:creationId xmlns:a16="http://schemas.microsoft.com/office/drawing/2014/main" id="{829C1FA9-C41A-4C69-BD28-321AF4CB4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24"/>
              <a:ext cx="537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Пусть </a:t>
              </a:r>
              <a:r>
                <a:rPr lang="en-US" altLang="ru-RU" i="1" dirty="0"/>
                <a:t>O </a:t>
              </a:r>
              <a:r>
                <a:rPr lang="ru-RU" altLang="ru-RU" i="1" dirty="0"/>
                <a:t>– </a:t>
              </a:r>
              <a:r>
                <a:rPr lang="ru-RU" altLang="ru-RU" dirty="0"/>
                <a:t>центр нижнего основания</a:t>
              </a:r>
              <a:r>
                <a:rPr lang="en-US" altLang="ru-RU" dirty="0"/>
                <a:t>. </a:t>
              </a:r>
              <a:r>
                <a:rPr lang="ru-RU" altLang="ru-RU" dirty="0"/>
                <a:t>Треугольник </a:t>
              </a:r>
              <a:r>
                <a:rPr lang="en-US" altLang="ru-RU" i="1" dirty="0"/>
                <a:t>ABO </a:t>
              </a:r>
              <a:r>
                <a:rPr lang="ru-RU" altLang="ru-RU" i="1" dirty="0"/>
                <a:t>– </a:t>
              </a:r>
              <a:r>
                <a:rPr lang="ru-RU" altLang="ru-RU" dirty="0"/>
                <a:t>равносторонний. Искомое 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этого треугольника.</a:t>
              </a:r>
              <a:r>
                <a:rPr lang="en-US" altLang="ru-RU" dirty="0"/>
                <a:t> </a:t>
              </a:r>
              <a:r>
                <a:rPr lang="ru-RU" altLang="ru-RU" dirty="0"/>
                <a:t>Она равна </a:t>
              </a:r>
              <a:endParaRPr lang="ru-RU" altLang="ru-RU" i="1" dirty="0"/>
            </a:p>
          </p:txBody>
        </p:sp>
        <p:graphicFrame>
          <p:nvGraphicFramePr>
            <p:cNvPr id="51208" name="Object 7">
              <a:extLst>
                <a:ext uri="{FF2B5EF4-FFF2-40B4-BE49-F238E27FC236}">
                  <a16:creationId xmlns:a16="http://schemas.microsoft.com/office/drawing/2014/main" id="{6BE42AA6-34E9-4D69-A8A2-51445D7CF3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3456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900" imgH="914400" progId="Equation.DSMT4">
                    <p:embed/>
                  </p:oleObj>
                </mc:Choice>
                <mc:Fallback>
                  <p:oleObj name="Equation" r:id="rId3" imgW="5969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456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09" name="Object 8">
              <a:extLst>
                <a:ext uri="{FF2B5EF4-FFF2-40B4-BE49-F238E27FC236}">
                  <a16:creationId xmlns:a16="http://schemas.microsoft.com/office/drawing/2014/main" id="{66E6D772-5AD4-455F-BCF4-03B2755993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744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900" imgH="914400" progId="Equation.DSMT4">
                    <p:embed/>
                  </p:oleObj>
                </mc:Choice>
                <mc:Fallback>
                  <p:oleObj name="Equation" r:id="rId5" imgW="59690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744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210" name="Picture 9">
              <a:extLst>
                <a:ext uri="{FF2B5EF4-FFF2-40B4-BE49-F238E27FC236}">
                  <a16:creationId xmlns:a16="http://schemas.microsoft.com/office/drawing/2014/main" id="{4F82903F-E9D9-40E9-BDBC-EDC936DD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64"/>
              <a:ext cx="2403" cy="2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C7B80536-8B22-4211-8968-38227E2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BF</a:t>
            </a:r>
            <a:r>
              <a:rPr lang="ru-RU" altLang="ru-RU" i="1" dirty="0"/>
              <a:t>.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D52AC2EA-5FBF-4ACD-9383-20CD16E9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DDF729E7-2BE3-403A-B99B-044C5DBE20B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143000"/>
            <a:ext cx="8534400" cy="5518150"/>
            <a:chOff x="192" y="720"/>
            <a:chExt cx="5376" cy="3476"/>
          </a:xfrm>
        </p:grpSpPr>
        <p:sp>
          <p:nvSpPr>
            <p:cNvPr id="52230" name="Text Box 5">
              <a:extLst>
                <a:ext uri="{FF2B5EF4-FFF2-40B4-BE49-F238E27FC236}">
                  <a16:creationId xmlns:a16="http://schemas.microsoft.com/office/drawing/2014/main" id="{01620C4A-B617-4250-A04C-CC1624ABA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2231" name="Text Box 6">
              <a:extLst>
                <a:ext uri="{FF2B5EF4-FFF2-40B4-BE49-F238E27FC236}">
                  <a16:creationId xmlns:a16="http://schemas.microsoft.com/office/drawing/2014/main" id="{96E691FD-FCDD-4A6B-8801-EA39581C8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Пусть </a:t>
              </a:r>
              <a:r>
                <a:rPr lang="en-US" altLang="ru-RU" i="1" dirty="0"/>
                <a:t>O </a:t>
              </a:r>
              <a:r>
                <a:rPr lang="ru-RU" altLang="ru-RU" i="1" dirty="0"/>
                <a:t>– </a:t>
              </a:r>
              <a:r>
                <a:rPr lang="ru-RU" altLang="ru-RU" dirty="0"/>
                <a:t>центр нижнего основания, </a:t>
              </a:r>
              <a:r>
                <a:rPr lang="en-US" altLang="ru-RU" i="1" dirty="0"/>
                <a:t>H</a:t>
              </a:r>
              <a:r>
                <a:rPr lang="ru-RU" altLang="ru-RU" dirty="0"/>
                <a:t> – точка пересечения </a:t>
              </a:r>
              <a:r>
                <a:rPr lang="en-US" altLang="ru-RU" i="1" dirty="0"/>
                <a:t>AO </a:t>
              </a:r>
              <a:r>
                <a:rPr lang="ru-RU" altLang="ru-RU" dirty="0"/>
                <a:t>и </a:t>
              </a:r>
              <a:r>
                <a:rPr lang="en-US" altLang="ru-RU" i="1" dirty="0"/>
                <a:t>BF</a:t>
              </a:r>
              <a:r>
                <a:rPr lang="ru-RU" altLang="ru-RU" dirty="0"/>
                <a:t>. Тогда </a:t>
              </a:r>
              <a:r>
                <a:rPr lang="en-US" altLang="ru-RU" i="1" dirty="0"/>
                <a:t>AH – </a:t>
              </a:r>
              <a:r>
                <a:rPr lang="ru-RU" altLang="ru-RU" dirty="0"/>
                <a:t>искомое расстояние.</a:t>
              </a:r>
              <a:r>
                <a:rPr lang="en-US" altLang="ru-RU" dirty="0"/>
                <a:t> </a:t>
              </a:r>
              <a:r>
                <a:rPr lang="ru-RU" altLang="ru-RU" dirty="0"/>
                <a:t>Оно равно </a:t>
              </a:r>
              <a:endParaRPr lang="ru-RU" altLang="ru-RU" i="1" dirty="0"/>
            </a:p>
          </p:txBody>
        </p:sp>
        <p:graphicFrame>
          <p:nvGraphicFramePr>
            <p:cNvPr id="52232" name="Object 7">
              <a:extLst>
                <a:ext uri="{FF2B5EF4-FFF2-40B4-BE49-F238E27FC236}">
                  <a16:creationId xmlns:a16="http://schemas.microsoft.com/office/drawing/2014/main" id="{EE8D3FEE-C49E-443C-9184-FDCF184A0C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312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446" imgH="825142" progId="Equation.DSMT4">
                    <p:embed/>
                  </p:oleObj>
                </mc:Choice>
                <mc:Fallback>
                  <p:oleObj name="Equation" r:id="rId3" imgW="355446" imgH="825142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312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3" name="Object 8">
              <a:extLst>
                <a:ext uri="{FF2B5EF4-FFF2-40B4-BE49-F238E27FC236}">
                  <a16:creationId xmlns:a16="http://schemas.microsoft.com/office/drawing/2014/main" id="{ACEC8F0A-0F02-4F29-BEB7-1F4C0AB872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8" y="3676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446" imgH="825142" progId="Equation.DSMT4">
                    <p:embed/>
                  </p:oleObj>
                </mc:Choice>
                <mc:Fallback>
                  <p:oleObj name="Equation" r:id="rId5" imgW="355446" imgH="825142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" y="3676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2234" name="Picture 9">
              <a:extLst>
                <a:ext uri="{FF2B5EF4-FFF2-40B4-BE49-F238E27FC236}">
                  <a16:creationId xmlns:a16="http://schemas.microsoft.com/office/drawing/2014/main" id="{5B829651-2147-4D4D-9B3D-1ECE84A55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20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AB938CFE-BD6C-45B8-9C8B-43147130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CE</a:t>
            </a:r>
            <a:r>
              <a:rPr lang="ru-RU" altLang="ru-RU" i="1" dirty="0"/>
              <a:t>.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74AEFD78-CF20-4FDA-896C-F88DE9F0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019" name="Group 11">
            <a:extLst>
              <a:ext uri="{FF2B5EF4-FFF2-40B4-BE49-F238E27FC236}">
                <a16:creationId xmlns:a16="http://schemas.microsoft.com/office/drawing/2014/main" id="{45805E8E-B2EF-40F5-B30E-0E79E2E3BE3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534400" cy="4940300"/>
            <a:chOff x="192" y="768"/>
            <a:chExt cx="5376" cy="3112"/>
          </a:xfrm>
        </p:grpSpPr>
        <p:sp>
          <p:nvSpPr>
            <p:cNvPr id="53254" name="Text Box 5">
              <a:extLst>
                <a:ext uri="{FF2B5EF4-FFF2-40B4-BE49-F238E27FC236}">
                  <a16:creationId xmlns:a16="http://schemas.microsoft.com/office/drawing/2014/main" id="{8F1ECF4F-2093-4CCF-8BF0-18E133FCF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3255" name="Text Box 6">
              <a:extLst>
                <a:ext uri="{FF2B5EF4-FFF2-40B4-BE49-F238E27FC236}">
                  <a16:creationId xmlns:a16="http://schemas.microsoft.com/office/drawing/2014/main" id="{4ECE6D67-8E89-4A7B-BCA2-10AE6C7B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Проведем диагональ </a:t>
              </a:r>
              <a:r>
                <a:rPr lang="en-US" altLang="ru-RU" i="1" dirty="0"/>
                <a:t>AD</a:t>
              </a:r>
              <a:r>
                <a:rPr lang="en-US" altLang="ru-RU" dirty="0"/>
                <a:t>. </a:t>
              </a:r>
              <a:r>
                <a:rPr lang="ru-RU" altLang="ru-RU" dirty="0"/>
                <a:t>Обозначим </a:t>
              </a:r>
              <a:r>
                <a:rPr lang="en-US" altLang="ru-RU" i="1" dirty="0"/>
                <a:t>G </a:t>
              </a:r>
              <a:r>
                <a:rPr lang="ru-RU" altLang="ru-RU" i="1" dirty="0"/>
                <a:t>– </a:t>
              </a:r>
              <a:r>
                <a:rPr lang="ru-RU" altLang="ru-RU" dirty="0"/>
                <a:t>ее точку пересечения с </a:t>
              </a:r>
              <a:r>
                <a:rPr lang="en-US" altLang="ru-RU" i="1" dirty="0"/>
                <a:t>CE</a:t>
              </a:r>
              <a:r>
                <a:rPr lang="en-US" altLang="ru-RU" dirty="0"/>
                <a:t>.</a:t>
              </a:r>
              <a:r>
                <a:rPr lang="en-US" altLang="ru-RU" i="1" dirty="0"/>
                <a:t> AG – </a:t>
              </a:r>
              <a:r>
                <a:rPr lang="ru-RU" altLang="ru-RU" dirty="0"/>
                <a:t>искомое расстояние.</a:t>
              </a:r>
              <a:r>
                <a:rPr lang="en-US" altLang="ru-RU" dirty="0"/>
                <a:t> </a:t>
              </a:r>
              <a:r>
                <a:rPr lang="ru-RU" altLang="ru-RU" dirty="0"/>
                <a:t>Оно равно </a:t>
              </a:r>
              <a:endParaRPr lang="ru-RU" altLang="ru-RU" i="1" dirty="0"/>
            </a:p>
          </p:txBody>
        </p:sp>
        <p:graphicFrame>
          <p:nvGraphicFramePr>
            <p:cNvPr id="53256" name="Object 7">
              <a:extLst>
                <a:ext uri="{FF2B5EF4-FFF2-40B4-BE49-F238E27FC236}">
                  <a16:creationId xmlns:a16="http://schemas.microsoft.com/office/drawing/2014/main" id="{6B7B020F-87D8-4ED1-B3C0-15E312A255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3072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446" imgH="825142" progId="Equation.DSMT4">
                    <p:embed/>
                  </p:oleObj>
                </mc:Choice>
                <mc:Fallback>
                  <p:oleObj name="Equation" r:id="rId3" imgW="355446" imgH="825142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3072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7" name="Object 8">
              <a:extLst>
                <a:ext uri="{FF2B5EF4-FFF2-40B4-BE49-F238E27FC236}">
                  <a16:creationId xmlns:a16="http://schemas.microsoft.com/office/drawing/2014/main" id="{69D18E8C-A4A2-422F-B373-9A2694AA1C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3360"/>
            <a:ext cx="2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446" imgH="825142" progId="Equation.DSMT4">
                    <p:embed/>
                  </p:oleObj>
                </mc:Choice>
                <mc:Fallback>
                  <p:oleObj name="Equation" r:id="rId5" imgW="355446" imgH="825142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360"/>
                          <a:ext cx="22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3258" name="Picture 9">
              <a:extLst>
                <a:ext uri="{FF2B5EF4-FFF2-40B4-BE49-F238E27FC236}">
                  <a16:creationId xmlns:a16="http://schemas.microsoft.com/office/drawing/2014/main" id="{866ABF4B-134C-488F-86BD-709A97E8F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68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0555FB42-AB1B-4C63-96A2-68E8C77D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CF</a:t>
            </a:r>
            <a:r>
              <a:rPr lang="ru-RU" altLang="ru-RU" i="1" dirty="0"/>
              <a:t>.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77A29AA7-7328-4978-81A5-CB20BA6C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147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3" name="Group 11">
            <a:extLst>
              <a:ext uri="{FF2B5EF4-FFF2-40B4-BE49-F238E27FC236}">
                <a16:creationId xmlns:a16="http://schemas.microsoft.com/office/drawing/2014/main" id="{3B3A6CDD-CC28-4055-B5F6-AAA8CF7C4A9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534400" cy="4984750"/>
            <a:chOff x="192" y="768"/>
            <a:chExt cx="5376" cy="3140"/>
          </a:xfrm>
        </p:grpSpPr>
        <p:sp>
          <p:nvSpPr>
            <p:cNvPr id="54278" name="Text Box 5">
              <a:extLst>
                <a:ext uri="{FF2B5EF4-FFF2-40B4-BE49-F238E27FC236}">
                  <a16:creationId xmlns:a16="http://schemas.microsoft.com/office/drawing/2014/main" id="{3E0461B4-561D-4676-877E-E4F336BD8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4279" name="Text Box 6">
              <a:extLst>
                <a:ext uri="{FF2B5EF4-FFF2-40B4-BE49-F238E27FC236}">
                  <a16:creationId xmlns:a16="http://schemas.microsoft.com/office/drawing/2014/main" id="{99B0FDB4-6FE6-4CFA-BACD-702E717B6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Проведем отрезок </a:t>
              </a:r>
              <a:r>
                <a:rPr lang="en-US" altLang="ru-RU" i="1" dirty="0"/>
                <a:t>AE</a:t>
              </a:r>
              <a:r>
                <a:rPr lang="en-US" altLang="ru-RU" dirty="0"/>
                <a:t>. </a:t>
              </a:r>
              <a:r>
                <a:rPr lang="ru-RU" altLang="ru-RU" dirty="0"/>
                <a:t>Обозначим </a:t>
              </a:r>
              <a:r>
                <a:rPr lang="en-US" altLang="ru-RU" i="1" dirty="0"/>
                <a:t>G </a:t>
              </a:r>
              <a:r>
                <a:rPr lang="ru-RU" altLang="ru-RU" i="1" dirty="0"/>
                <a:t>– </a:t>
              </a:r>
              <a:r>
                <a:rPr lang="ru-RU" altLang="ru-RU" dirty="0"/>
                <a:t>его точку пересечения с </a:t>
              </a:r>
              <a:r>
                <a:rPr lang="en-US" altLang="ru-RU" i="1" dirty="0"/>
                <a:t>C</a:t>
              </a:r>
              <a:r>
                <a:rPr lang="ru-RU" altLang="ru-RU" i="1" dirty="0"/>
                <a:t>А</a:t>
              </a:r>
              <a:r>
                <a:rPr lang="en-US" altLang="ru-RU" dirty="0"/>
                <a:t>.</a:t>
              </a:r>
              <a:r>
                <a:rPr lang="en-US" altLang="ru-RU" i="1" dirty="0"/>
                <a:t> AG – </a:t>
              </a:r>
              <a:r>
                <a:rPr lang="ru-RU" altLang="ru-RU" dirty="0"/>
                <a:t>искомое расстояние.</a:t>
              </a:r>
              <a:r>
                <a:rPr lang="en-US" altLang="ru-RU" dirty="0"/>
                <a:t> </a:t>
              </a:r>
              <a:r>
                <a:rPr lang="ru-RU" altLang="ru-RU" dirty="0"/>
                <a:t>Оно равно </a:t>
              </a:r>
              <a:endParaRPr lang="ru-RU" altLang="ru-RU" i="1" dirty="0"/>
            </a:p>
          </p:txBody>
        </p:sp>
        <p:graphicFrame>
          <p:nvGraphicFramePr>
            <p:cNvPr id="54280" name="Object 7">
              <a:extLst>
                <a:ext uri="{FF2B5EF4-FFF2-40B4-BE49-F238E27FC236}">
                  <a16:creationId xmlns:a16="http://schemas.microsoft.com/office/drawing/2014/main" id="{8A1E6A22-E362-4B01-9874-512E3C761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0" y="3044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900" imgH="914400" progId="Equation.DSMT4">
                    <p:embed/>
                  </p:oleObj>
                </mc:Choice>
                <mc:Fallback>
                  <p:oleObj name="Equation" r:id="rId3" imgW="5969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0" y="3044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1" name="Object 8">
              <a:extLst>
                <a:ext uri="{FF2B5EF4-FFF2-40B4-BE49-F238E27FC236}">
                  <a16:creationId xmlns:a16="http://schemas.microsoft.com/office/drawing/2014/main" id="{A534C127-1931-4522-931C-83EB49B3CF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" y="3332"/>
            <a:ext cx="3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900" imgH="914400" progId="Equation.DSMT4">
                    <p:embed/>
                  </p:oleObj>
                </mc:Choice>
                <mc:Fallback>
                  <p:oleObj name="Equation" r:id="rId5" imgW="596900" imgH="914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3332"/>
                          <a:ext cx="37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4282" name="Picture 9">
              <a:extLst>
                <a:ext uri="{FF2B5EF4-FFF2-40B4-BE49-F238E27FC236}">
                  <a16:creationId xmlns:a16="http://schemas.microsoft.com/office/drawing/2014/main" id="{C1525140-F597-4F3F-9F0E-0EA8D615B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68"/>
              <a:ext cx="240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E6E55496-5EEB-40EE-9303-08F34E1F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FBA6B00D-8AFC-4080-8DFF-85261EC3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Ответ:</a:t>
            </a:r>
            <a:r>
              <a:rPr lang="en-US" altLang="ru-RU">
                <a:solidFill>
                  <a:srgbClr val="FF0000"/>
                </a:solidFill>
              </a:rPr>
              <a:t> 1.</a:t>
            </a:r>
            <a:r>
              <a:rPr lang="ru-RU" altLang="ru-RU">
                <a:solidFill>
                  <a:srgbClr val="FF0000"/>
                </a:solidFill>
              </a:rPr>
              <a:t>  </a:t>
            </a:r>
            <a:endParaRPr lang="ru-RU" altLang="ru-RU" sz="2800" baseline="30000">
              <a:solidFill>
                <a:srgbClr val="FF0000"/>
              </a:solidFill>
            </a:endParaRP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BF18DDA-70FD-47F8-BB8B-8A7C9BDC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71938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CEEC621F-DB4B-49AC-99A7-93F32AA7A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en-US" altLang="ru-RU" i="1" dirty="0"/>
              <a:t>E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082E5BB4-5E26-45DD-AD0C-CD246727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1" name="Group 11">
            <a:extLst>
              <a:ext uri="{FF2B5EF4-FFF2-40B4-BE49-F238E27FC236}">
                <a16:creationId xmlns:a16="http://schemas.microsoft.com/office/drawing/2014/main" id="{A8423D18-4877-4B49-BCA2-986C7EED98F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95400"/>
            <a:ext cx="8839200" cy="4953000"/>
            <a:chOff x="192" y="816"/>
            <a:chExt cx="5568" cy="3120"/>
          </a:xfrm>
        </p:grpSpPr>
        <p:sp>
          <p:nvSpPr>
            <p:cNvPr id="56326" name="Text Box 6">
              <a:extLst>
                <a:ext uri="{FF2B5EF4-FFF2-40B4-BE49-F238E27FC236}">
                  <a16:creationId xmlns:a16="http://schemas.microsoft.com/office/drawing/2014/main" id="{409EC7FB-D966-4D25-80A1-05600B3C7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4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2.</a:t>
              </a:r>
              <a:r>
                <a:rPr lang="ru-RU" altLang="ru-RU">
                  <a:solidFill>
                    <a:srgbClr val="FF0000"/>
                  </a:solidFill>
                </a:rPr>
                <a:t>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6327" name="Text Box 7">
              <a:extLst>
                <a:ext uri="{FF2B5EF4-FFF2-40B4-BE49-F238E27FC236}">
                  <a16:creationId xmlns:a16="http://schemas.microsoft.com/office/drawing/2014/main" id="{222B003A-D7AC-430F-9BC8-D58070AD6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56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AE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.</a:t>
              </a:r>
              <a:r>
                <a:rPr lang="en-US" altLang="ru-RU" dirty="0"/>
                <a:t> </a:t>
              </a:r>
              <a:r>
                <a:rPr lang="ru-RU" altLang="ru-RU" dirty="0"/>
                <a:t>В прямоугольном треугольнике </a:t>
              </a:r>
              <a:r>
                <a:rPr lang="en-US" altLang="ru-RU" i="1" dirty="0"/>
                <a:t>AEE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имеем: </a:t>
              </a:r>
              <a:r>
                <a:rPr lang="en-US" altLang="ru-RU" i="1" dirty="0"/>
                <a:t>EE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1, </a:t>
              </a:r>
              <a:r>
                <a:rPr lang="en-US" altLang="ru-RU" i="1" dirty="0"/>
                <a:t>AE =      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</a:t>
              </a:r>
              <a:r>
                <a:rPr lang="ru-RU" altLang="ru-RU" dirty="0"/>
                <a:t> </a:t>
              </a:r>
              <a:r>
                <a:rPr lang="en-US" altLang="ru-RU" dirty="0"/>
                <a:t>2.</a:t>
              </a:r>
              <a:endParaRPr lang="ru-RU" altLang="ru-RU" dirty="0"/>
            </a:p>
          </p:txBody>
        </p:sp>
        <p:graphicFrame>
          <p:nvGraphicFramePr>
            <p:cNvPr id="56328" name="Object 8">
              <a:extLst>
                <a:ext uri="{FF2B5EF4-FFF2-40B4-BE49-F238E27FC236}">
                  <a16:creationId xmlns:a16="http://schemas.microsoft.com/office/drawing/2014/main" id="{7E4541E6-9A2D-4D97-A393-954B814FD2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120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48" imgH="393359" progId="Equation.DSMT4">
                    <p:embed/>
                  </p:oleObj>
                </mc:Choice>
                <mc:Fallback>
                  <p:oleObj name="Equation" r:id="rId3" imgW="406048" imgH="39335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120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6329" name="Picture 9">
              <a:extLst>
                <a:ext uri="{FF2B5EF4-FFF2-40B4-BE49-F238E27FC236}">
                  <a16:creationId xmlns:a16="http://schemas.microsoft.com/office/drawing/2014/main" id="{201782BB-D018-4950-A931-4DEAE25A0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16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50576A5B-D2CE-4725-B634-4B97D3F9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46E173B9-A256-47E3-BCBE-7F1B20D6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14" name="Group 10">
            <a:extLst>
              <a:ext uri="{FF2B5EF4-FFF2-40B4-BE49-F238E27FC236}">
                <a16:creationId xmlns:a16="http://schemas.microsoft.com/office/drawing/2014/main" id="{81494BFB-7A8B-442A-B7EE-E9995480715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839200" cy="5029200"/>
            <a:chOff x="192" y="768"/>
            <a:chExt cx="5568" cy="3168"/>
          </a:xfrm>
        </p:grpSpPr>
        <p:sp>
          <p:nvSpPr>
            <p:cNvPr id="57350" name="Text Box 5">
              <a:extLst>
                <a:ext uri="{FF2B5EF4-FFF2-40B4-BE49-F238E27FC236}">
                  <a16:creationId xmlns:a16="http://schemas.microsoft.com/office/drawing/2014/main" id="{7496F01D-71AC-48F3-A144-BCC5D1F15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4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2.</a:t>
              </a:r>
              <a:r>
                <a:rPr lang="ru-RU" altLang="ru-RU">
                  <a:solidFill>
                    <a:srgbClr val="FF0000"/>
                  </a:solidFill>
                </a:rPr>
                <a:t>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7351" name="Text Box 6">
              <a:extLst>
                <a:ext uri="{FF2B5EF4-FFF2-40B4-BE49-F238E27FC236}">
                  <a16:creationId xmlns:a16="http://schemas.microsoft.com/office/drawing/2014/main" id="{063DA041-D841-4BE1-8542-BF8423B5C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56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.</a:t>
              </a:r>
              <a:r>
                <a:rPr lang="en-US" altLang="ru-RU" dirty="0"/>
                <a:t> </a:t>
              </a:r>
              <a:r>
                <a:rPr lang="ru-RU" altLang="ru-RU" dirty="0"/>
                <a:t>В прямоугольном треугольнике </a:t>
              </a:r>
              <a:r>
                <a:rPr lang="en-US" altLang="ru-RU" i="1" dirty="0"/>
                <a:t>ACC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имеем: </a:t>
              </a:r>
              <a:r>
                <a:rPr lang="en-US" altLang="ru-RU" i="1" dirty="0"/>
                <a:t>CC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1, </a:t>
              </a:r>
              <a:r>
                <a:rPr lang="en-US" altLang="ru-RU" i="1" dirty="0"/>
                <a:t>AC =      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</a:t>
              </a:r>
              <a:r>
                <a:rPr lang="ru-RU" altLang="ru-RU" dirty="0"/>
                <a:t> </a:t>
              </a:r>
              <a:r>
                <a:rPr lang="en-US" altLang="ru-RU" dirty="0"/>
                <a:t>2.</a:t>
              </a:r>
              <a:endParaRPr lang="ru-RU" altLang="ru-RU" dirty="0"/>
            </a:p>
          </p:txBody>
        </p:sp>
        <p:graphicFrame>
          <p:nvGraphicFramePr>
            <p:cNvPr id="57352" name="Object 7">
              <a:extLst>
                <a:ext uri="{FF2B5EF4-FFF2-40B4-BE49-F238E27FC236}">
                  <a16:creationId xmlns:a16="http://schemas.microsoft.com/office/drawing/2014/main" id="{C1E5F5F4-59C0-405A-BDB8-55F89181CB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120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48" imgH="393359" progId="Equation.DSMT4">
                    <p:embed/>
                  </p:oleObj>
                </mc:Choice>
                <mc:Fallback>
                  <p:oleObj name="Equation" r:id="rId3" imgW="406048" imgH="39335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120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7353" name="Picture 8">
              <a:extLst>
                <a:ext uri="{FF2B5EF4-FFF2-40B4-BE49-F238E27FC236}">
                  <a16:creationId xmlns:a16="http://schemas.microsoft.com/office/drawing/2014/main" id="{6C3FA8FD-B06D-4293-82BC-434047184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68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B428F1FA-39F3-465F-BBCC-C0899C84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821A8CF6-17F5-4FA8-9D27-443B599C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07193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40" name="Group 12">
            <a:extLst>
              <a:ext uri="{FF2B5EF4-FFF2-40B4-BE49-F238E27FC236}">
                <a16:creationId xmlns:a16="http://schemas.microsoft.com/office/drawing/2014/main" id="{0781F9CC-D409-4B34-8981-6FFB6B9CB15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8839200" cy="5638800"/>
            <a:chOff x="192" y="672"/>
            <a:chExt cx="5568" cy="3552"/>
          </a:xfrm>
        </p:grpSpPr>
        <p:sp>
          <p:nvSpPr>
            <p:cNvPr id="58374" name="Text Box 5">
              <a:extLst>
                <a:ext uri="{FF2B5EF4-FFF2-40B4-BE49-F238E27FC236}">
                  <a16:creationId xmlns:a16="http://schemas.microsoft.com/office/drawing/2014/main" id="{4A574E64-E2B4-47FD-87D7-E04562CE3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8" y="383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Ответ: </a:t>
              </a:r>
              <a:endParaRPr lang="ru-RU" altLang="ru-RU" sz="28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8375" name="Text Box 6">
              <a:extLst>
                <a:ext uri="{FF2B5EF4-FFF2-40B4-BE49-F238E27FC236}">
                  <a16:creationId xmlns:a16="http://schemas.microsoft.com/office/drawing/2014/main" id="{2A92476D-B803-4ECB-89D6-9A42DFFD7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784"/>
              <a:ext cx="556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 </a:t>
              </a:r>
              <a:r>
                <a:rPr lang="ru-RU" altLang="ru-RU" dirty="0"/>
                <a:t>Достроим призму, присоединив к ней правильную треугольную призму </a:t>
              </a:r>
              <a:r>
                <a:rPr lang="en-US" altLang="ru-RU" i="1" dirty="0"/>
                <a:t>ABGA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G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Искомым  расстоянием является длина отрезка </a:t>
              </a:r>
              <a:r>
                <a:rPr lang="en-US" altLang="ru-RU" i="1" dirty="0"/>
                <a:t>AH</a:t>
              </a:r>
              <a:r>
                <a:rPr lang="en-US" altLang="ru-RU" baseline="-25000" dirty="0"/>
                <a:t>1</a:t>
              </a:r>
              <a:r>
                <a:rPr lang="ru-RU" altLang="ru-RU" dirty="0"/>
                <a:t>, где </a:t>
              </a:r>
              <a:r>
                <a:rPr lang="en-US" altLang="ru-RU" i="1" dirty="0"/>
                <a:t>H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– середина ребра 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G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В прямоугольном треугольнике </a:t>
              </a:r>
              <a:r>
                <a:rPr lang="en-US" altLang="ru-RU" i="1" dirty="0"/>
                <a:t>AHH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имеем: </a:t>
              </a:r>
              <a:r>
                <a:rPr lang="en-US" altLang="ru-RU" i="1" dirty="0"/>
                <a:t>HH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1, </a:t>
              </a:r>
              <a:r>
                <a:rPr lang="en-US" altLang="ru-RU" i="1" dirty="0"/>
                <a:t>AH = </a:t>
              </a:r>
              <a:r>
                <a:rPr lang="ru-RU" altLang="ru-RU" i="1" dirty="0"/>
                <a:t>	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AH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</a:t>
              </a:r>
              <a:endParaRPr lang="ru-RU" altLang="ru-RU" dirty="0"/>
            </a:p>
          </p:txBody>
        </p:sp>
        <p:graphicFrame>
          <p:nvGraphicFramePr>
            <p:cNvPr id="58376" name="Object 7">
              <a:extLst>
                <a:ext uri="{FF2B5EF4-FFF2-40B4-BE49-F238E27FC236}">
                  <a16:creationId xmlns:a16="http://schemas.microsoft.com/office/drawing/2014/main" id="{FD8EAE0D-A7F5-41DC-943D-1AE522BFB8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8345014"/>
                </p:ext>
              </p:extLst>
            </p:nvPr>
          </p:nvGraphicFramePr>
          <p:xfrm>
            <a:off x="2632" y="3648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863" imgH="787058" progId="Equation.DSMT4">
                    <p:embed/>
                  </p:oleObj>
                </mc:Choice>
                <mc:Fallback>
                  <p:oleObj name="Equation" r:id="rId3" imgW="545863" imgH="787058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3648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7" name="Object 8">
              <a:extLst>
                <a:ext uri="{FF2B5EF4-FFF2-40B4-BE49-F238E27FC236}">
                  <a16:creationId xmlns:a16="http://schemas.microsoft.com/office/drawing/2014/main" id="{AF80549F-0673-4440-95D4-FCB6C914A0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288756"/>
                </p:ext>
              </p:extLst>
            </p:nvPr>
          </p:nvGraphicFramePr>
          <p:xfrm>
            <a:off x="308" y="3728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700" imgH="787400" progId="Equation.DSMT4">
                    <p:embed/>
                  </p:oleObj>
                </mc:Choice>
                <mc:Fallback>
                  <p:oleObj name="Equation" r:id="rId5" imgW="5207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" y="3728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8" name="Object 9">
              <a:extLst>
                <a:ext uri="{FF2B5EF4-FFF2-40B4-BE49-F238E27FC236}">
                  <a16:creationId xmlns:a16="http://schemas.microsoft.com/office/drawing/2014/main" id="{DDAF85C6-D714-41DD-8427-C032CEF25E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160110"/>
                </p:ext>
              </p:extLst>
            </p:nvPr>
          </p:nvGraphicFramePr>
          <p:xfrm>
            <a:off x="3736" y="3726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45863" imgH="787058" progId="Equation.DSMT4">
                    <p:embed/>
                  </p:oleObj>
                </mc:Choice>
                <mc:Fallback>
                  <p:oleObj name="Equation" r:id="rId7" imgW="545863" imgH="787058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6" y="3726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79" name="Picture 10">
              <a:extLst>
                <a:ext uri="{FF2B5EF4-FFF2-40B4-BE49-F238E27FC236}">
                  <a16:creationId xmlns:a16="http://schemas.microsoft.com/office/drawing/2014/main" id="{F6BFA9E9-5731-4860-946A-69CF87259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72"/>
              <a:ext cx="2403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3F366CA4-D6CB-4A50-8F83-8B188668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E</a:t>
            </a:r>
            <a:r>
              <a:rPr lang="en-US" altLang="ru-RU" baseline="-25000" dirty="0"/>
              <a:t>1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grpSp>
        <p:nvGrpSpPr>
          <p:cNvPr id="177155" name="Group 3">
            <a:extLst>
              <a:ext uri="{FF2B5EF4-FFF2-40B4-BE49-F238E27FC236}">
                <a16:creationId xmlns:a16="http://schemas.microsoft.com/office/drawing/2014/main" id="{3EA72FD0-0DDF-41D5-ABD0-4A9B778C6E3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19600"/>
            <a:ext cx="8001000" cy="1397000"/>
            <a:chOff x="720" y="2784"/>
            <a:chExt cx="5040" cy="880"/>
          </a:xfrm>
        </p:grpSpPr>
        <p:sp>
          <p:nvSpPr>
            <p:cNvPr id="59398" name="Text Box 4">
              <a:extLst>
                <a:ext uri="{FF2B5EF4-FFF2-40B4-BE49-F238E27FC236}">
                  <a16:creationId xmlns:a16="http://schemas.microsoft.com/office/drawing/2014/main" id="{F9FCE80D-6DC9-4ED1-8D5E-E23BDDD5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26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59399" name="Text Box 5">
              <a:extLst>
                <a:ext uri="{FF2B5EF4-FFF2-40B4-BE49-F238E27FC236}">
                  <a16:creationId xmlns:a16="http://schemas.microsoft.com/office/drawing/2014/main" id="{F2951172-C3BC-4CE2-A573-5063EE82D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784"/>
              <a:ext cx="5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</a:t>
              </a:r>
              <a:r>
                <a:rPr lang="en-US" altLang="ru-RU" dirty="0">
                  <a:solidFill>
                    <a:srgbClr val="FF0000"/>
                  </a:solidFill>
                </a:rPr>
                <a:t> </a:t>
              </a:r>
              <a:r>
                <a:rPr lang="ru-RU" altLang="ru-RU" dirty="0"/>
                <a:t>аналогично решению предыдущей задачи.</a:t>
              </a:r>
            </a:p>
          </p:txBody>
        </p:sp>
        <p:graphicFrame>
          <p:nvGraphicFramePr>
            <p:cNvPr id="59400" name="Object 6">
              <a:extLst>
                <a:ext uri="{FF2B5EF4-FFF2-40B4-BE49-F238E27FC236}">
                  <a16:creationId xmlns:a16="http://schemas.microsoft.com/office/drawing/2014/main" id="{93FAC572-9A52-4C51-88A6-F1E9C104B4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3168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45863" imgH="787058" progId="Equation.DSMT4">
                    <p:embed/>
                  </p:oleObj>
                </mc:Choice>
                <mc:Fallback>
                  <p:oleObj name="Equation" r:id="rId2" imgW="545863" imgH="787058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168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9396" name="Picture 7">
            <a:extLst>
              <a:ext uri="{FF2B5EF4-FFF2-40B4-BE49-F238E27FC236}">
                <a16:creationId xmlns:a16="http://schemas.microsoft.com/office/drawing/2014/main" id="{78BB7F02-4357-4F55-8771-059FA287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E5284549-75CB-424A-A1D6-9563C0D5D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BA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grpSp>
        <p:nvGrpSpPr>
          <p:cNvPr id="178179" name="Group 3">
            <a:extLst>
              <a:ext uri="{FF2B5EF4-FFF2-40B4-BE49-F238E27FC236}">
                <a16:creationId xmlns:a16="http://schemas.microsoft.com/office/drawing/2014/main" id="{1347DECC-3EA2-4D6C-809F-8BA8B8C0B447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4876800"/>
            <a:ext cx="5943600" cy="914400"/>
            <a:chOff x="604" y="3072"/>
            <a:chExt cx="3744" cy="576"/>
          </a:xfrm>
        </p:grpSpPr>
        <p:sp>
          <p:nvSpPr>
            <p:cNvPr id="60422" name="Text Box 4">
              <a:extLst>
                <a:ext uri="{FF2B5EF4-FFF2-40B4-BE49-F238E27FC236}">
                  <a16:creationId xmlns:a16="http://schemas.microsoft.com/office/drawing/2014/main" id="{CCEB62D6-7474-4521-8F2F-37F2349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31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0423" name="Object 5">
              <a:extLst>
                <a:ext uri="{FF2B5EF4-FFF2-40B4-BE49-F238E27FC236}">
                  <a16:creationId xmlns:a16="http://schemas.microsoft.com/office/drawing/2014/main" id="{42EFB1C5-D082-4461-B43C-04B30264A4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2" y="3072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22300" imgH="914400" progId="Equation.DSMT4">
                    <p:embed/>
                  </p:oleObj>
                </mc:Choice>
                <mc:Fallback>
                  <p:oleObj name="Equation" r:id="rId2" imgW="6223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3072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0420" name="Picture 6">
            <a:extLst>
              <a:ext uri="{FF2B5EF4-FFF2-40B4-BE49-F238E27FC236}">
                <a16:creationId xmlns:a16="http://schemas.microsoft.com/office/drawing/2014/main" id="{FCAD8738-3095-47D6-8631-ECE43A8F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071938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>
            <a:extLst>
              <a:ext uri="{FF2B5EF4-FFF2-40B4-BE49-F238E27FC236}">
                <a16:creationId xmlns:a16="http://schemas.microsoft.com/office/drawing/2014/main" id="{A9D8176F-71AA-40BC-BCF6-C399C584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	4. Треугольник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– произвольный. </a:t>
            </a:r>
            <a:endParaRPr lang="ru-RU" altLang="ru-RU" dirty="0"/>
          </a:p>
          <a:p>
            <a:pPr eaLnBrk="1" hangingPunct="1">
              <a:lnSpc>
                <a:spcPct val="15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Пусть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 = c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 = 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 = a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                    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 теореме косинусов имеет место равенство </a:t>
            </a:r>
            <a:r>
              <a:rPr lang="ru-RU" altLang="ru-RU" dirty="0"/>
              <a:t>                                               </a:t>
            </a:r>
            <a:r>
              <a:rPr lang="ru-RU" altLang="ru-RU" dirty="0">
                <a:cs typeface="Times New Roman" panose="02020603050405020304" pitchFamily="18" charset="0"/>
              </a:rPr>
              <a:t>Откуда  </a:t>
            </a:r>
            <a:r>
              <a:rPr lang="ru-RU" altLang="ru-RU" dirty="0"/>
              <a:t>                                  			</a:t>
            </a:r>
            <a:r>
              <a:rPr lang="ru-RU" altLang="ru-RU" dirty="0">
                <a:cs typeface="Times New Roman" panose="02020603050405020304" pitchFamily="18" charset="0"/>
              </a:rPr>
              <a:t>Зная косинус угла, можно найти его синус</a:t>
            </a:r>
            <a:r>
              <a:rPr lang="ru-RU" altLang="ru-RU" dirty="0"/>
              <a:t>                                		        </a:t>
            </a:r>
            <a:r>
              <a:rPr lang="ru-RU" altLang="ru-RU" dirty="0">
                <a:cs typeface="Times New Roman" panose="02020603050405020304" pitchFamily="18" charset="0"/>
              </a:rPr>
              <a:t>а зная синус , можно найти высоту </a:t>
            </a:r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543021E0-07CA-4543-9A72-570A3767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91E42D35-EB60-4F64-ADF5-074931B6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1030">
            <a:extLst>
              <a:ext uri="{FF2B5EF4-FFF2-40B4-BE49-F238E27FC236}">
                <a16:creationId xmlns:a16="http://schemas.microsoft.com/office/drawing/2014/main" id="{9B4E3023-A4F3-487B-8F4B-063F359D3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51" name="Object 1036">
            <a:extLst>
              <a:ext uri="{FF2B5EF4-FFF2-40B4-BE49-F238E27FC236}">
                <a16:creationId xmlns:a16="http://schemas.microsoft.com/office/drawing/2014/main" id="{511EBD05-AFB9-4515-B7DC-DC6409C8B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219200"/>
          <a:ext cx="14668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215806" progId="Equation.DSMT4">
                  <p:embed/>
                </p:oleObj>
              </mc:Choice>
              <mc:Fallback>
                <p:oleObj name="Equation" r:id="rId3" imgW="799753" imgH="215806" progId="Equation.DSMT4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19200"/>
                        <a:ext cx="14668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37">
            <a:extLst>
              <a:ext uri="{FF2B5EF4-FFF2-40B4-BE49-F238E27FC236}">
                <a16:creationId xmlns:a16="http://schemas.microsoft.com/office/drawing/2014/main" id="{C456CDE2-A351-43E8-A0B1-40704E645A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676400"/>
          <a:ext cx="32893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254000" progId="Equation.DSMT4">
                  <p:embed/>
                </p:oleObj>
              </mc:Choice>
              <mc:Fallback>
                <p:oleObj name="Equation" r:id="rId5" imgW="1701800" imgH="254000" progId="Equation.DSMT4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32893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038">
            <a:extLst>
              <a:ext uri="{FF2B5EF4-FFF2-40B4-BE49-F238E27FC236}">
                <a16:creationId xmlns:a16="http://schemas.microsoft.com/office/drawing/2014/main" id="{8353DB70-5BCD-4B3D-8EB4-94D169B322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057400"/>
          <a:ext cx="25908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59866" imgH="482391" progId="Equation.DSMT4">
                  <p:embed/>
                </p:oleObj>
              </mc:Choice>
              <mc:Fallback>
                <p:oleObj name="Equation" r:id="rId7" imgW="1459866" imgH="482391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5908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39">
            <a:extLst>
              <a:ext uri="{FF2B5EF4-FFF2-40B4-BE49-F238E27FC236}">
                <a16:creationId xmlns:a16="http://schemas.microsoft.com/office/drawing/2014/main" id="{F9984C8C-F4B9-40C5-924F-9506DB8AD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819400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304800" progId="Equation.DSMT4">
                  <p:embed/>
                </p:oleObj>
              </mc:Choice>
              <mc:Fallback>
                <p:oleObj name="Equation" r:id="rId9" imgW="1371600" imgH="304800" progId="Equation.DSMT4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19400"/>
                        <a:ext cx="228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040">
            <a:extLst>
              <a:ext uri="{FF2B5EF4-FFF2-40B4-BE49-F238E27FC236}">
                <a16:creationId xmlns:a16="http://schemas.microsoft.com/office/drawing/2014/main" id="{430F36C3-5F39-4C4B-A78C-E9B353323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2819400"/>
          <a:ext cx="1981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254" imgH="215806" progId="Equation.DSMT4">
                  <p:embed/>
                </p:oleObj>
              </mc:Choice>
              <mc:Fallback>
                <p:oleObj name="Equation" r:id="rId11" imgW="1028254" imgH="215806" progId="Equation.DSMT4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19400"/>
                        <a:ext cx="19812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042">
            <a:extLst>
              <a:ext uri="{FF2B5EF4-FFF2-40B4-BE49-F238E27FC236}">
                <a16:creationId xmlns:a16="http://schemas.microsoft.com/office/drawing/2014/main" id="{8CC3AA96-0A1E-49CB-958D-A1F5FE385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7" name="Picture 1041" descr="5">
            <a:extLst>
              <a:ext uri="{FF2B5EF4-FFF2-40B4-BE49-F238E27FC236}">
                <a16:creationId xmlns:a16="http://schemas.microsoft.com/office/drawing/2014/main" id="{0933A08A-9F63-49BB-842A-11C9B633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9718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67FEE8F5-6082-4745-92B0-42EB207B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BD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grpSp>
        <p:nvGrpSpPr>
          <p:cNvPr id="179203" name="Group 3">
            <a:extLst>
              <a:ext uri="{FF2B5EF4-FFF2-40B4-BE49-F238E27FC236}">
                <a16:creationId xmlns:a16="http://schemas.microsoft.com/office/drawing/2014/main" id="{A30DB143-B16A-4764-B463-8C339761F95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0"/>
            <a:ext cx="8534400" cy="1371600"/>
            <a:chOff x="192" y="2880"/>
            <a:chExt cx="5376" cy="864"/>
          </a:xfrm>
        </p:grpSpPr>
        <p:sp>
          <p:nvSpPr>
            <p:cNvPr id="61446" name="Text Box 4">
              <a:extLst>
                <a:ext uri="{FF2B5EF4-FFF2-40B4-BE49-F238E27FC236}">
                  <a16:creationId xmlns:a16="http://schemas.microsoft.com/office/drawing/2014/main" id="{95E03B6E-6EEE-4B84-B983-1F00612EC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1.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61447" name="Text Box 5">
              <a:extLst>
                <a:ext uri="{FF2B5EF4-FFF2-40B4-BE49-F238E27FC236}">
                  <a16:creationId xmlns:a16="http://schemas.microsoft.com/office/drawing/2014/main" id="{D7CC8411-F2E3-487E-8FEA-3126AD1C7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3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Искомым расстоянием является длина отрезка </a:t>
              </a:r>
              <a:r>
                <a:rPr lang="en-US" altLang="ru-RU" i="1" dirty="0"/>
                <a:t>AB</a:t>
              </a:r>
              <a:r>
                <a:rPr lang="en-US" altLang="ru-RU" dirty="0"/>
                <a:t>. </a:t>
              </a:r>
              <a:r>
                <a:rPr lang="ru-RU" altLang="ru-RU" dirty="0"/>
                <a:t>Она равна 1.</a:t>
              </a:r>
              <a:endParaRPr lang="ru-RU" altLang="ru-RU" i="1" dirty="0"/>
            </a:p>
          </p:txBody>
        </p:sp>
      </p:grpSp>
      <p:pic>
        <p:nvPicPr>
          <p:cNvPr id="61444" name="Picture 6">
            <a:extLst>
              <a:ext uri="{FF2B5EF4-FFF2-40B4-BE49-F238E27FC236}">
                <a16:creationId xmlns:a16="http://schemas.microsoft.com/office/drawing/2014/main" id="{7C201EE5-CF4C-4A1B-9FDD-812CC0B0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C396332A-3BD2-4637-9513-3F1775B0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BE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146E1A68-2F36-4800-B18D-6FD0CF77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42" name="Group 18">
            <a:extLst>
              <a:ext uri="{FF2B5EF4-FFF2-40B4-BE49-F238E27FC236}">
                <a16:creationId xmlns:a16="http://schemas.microsoft.com/office/drawing/2014/main" id="{6BDE81E5-03A1-4A85-8565-443570646BB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8915400" cy="5143500"/>
            <a:chOff x="144" y="960"/>
            <a:chExt cx="5616" cy="3240"/>
          </a:xfrm>
        </p:grpSpPr>
        <p:sp>
          <p:nvSpPr>
            <p:cNvPr id="62470" name="Text Box 7">
              <a:extLst>
                <a:ext uri="{FF2B5EF4-FFF2-40B4-BE49-F238E27FC236}">
                  <a16:creationId xmlns:a16="http://schemas.microsoft.com/office/drawing/2014/main" id="{C478B793-0BA4-4EA7-886C-528B5206E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76"/>
              <a:ext cx="55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прямоугольного треугольника </a:t>
              </a:r>
              <a:r>
                <a:rPr lang="en-US" altLang="ru-RU" i="1" dirty="0"/>
                <a:t>ABE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AB = </a:t>
              </a:r>
              <a:r>
                <a:rPr lang="en-US" altLang="ru-RU" dirty="0"/>
                <a:t>1, </a:t>
              </a:r>
              <a:r>
                <a:rPr lang="en-US" altLang="ru-RU" i="1" dirty="0"/>
                <a:t>AE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2, </a:t>
              </a:r>
              <a:r>
                <a:rPr lang="en-US" altLang="ru-RU" i="1" dirty="0"/>
                <a:t>BE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      </a:t>
              </a:r>
            </a:p>
          </p:txBody>
        </p:sp>
        <p:pic>
          <p:nvPicPr>
            <p:cNvPr id="62471" name="Picture 8">
              <a:extLst>
                <a:ext uri="{FF2B5EF4-FFF2-40B4-BE49-F238E27FC236}">
                  <a16:creationId xmlns:a16="http://schemas.microsoft.com/office/drawing/2014/main" id="{5223D7D2-1229-4D43-B98C-2AE22A7AD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960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72" name="Text Box 11">
              <a:extLst>
                <a:ext uri="{FF2B5EF4-FFF2-40B4-BE49-F238E27FC236}">
                  <a16:creationId xmlns:a16="http://schemas.microsoft.com/office/drawing/2014/main" id="{215AC42F-6B53-44E3-ADFD-6228DC782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2473" name="Object 12">
              <a:extLst>
                <a:ext uri="{FF2B5EF4-FFF2-40B4-BE49-F238E27FC236}">
                  <a16:creationId xmlns:a16="http://schemas.microsoft.com/office/drawing/2014/main" id="{1598DB00-6319-4468-B368-431A18D036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696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85800" imgH="800100" progId="Equation.DSMT4">
                    <p:embed/>
                  </p:oleObj>
                </mc:Choice>
                <mc:Fallback>
                  <p:oleObj name="Equation" r:id="rId4" imgW="685800" imgH="8001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696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4" name="Object 14">
              <a:extLst>
                <a:ext uri="{FF2B5EF4-FFF2-40B4-BE49-F238E27FC236}">
                  <a16:creationId xmlns:a16="http://schemas.microsoft.com/office/drawing/2014/main" id="{BE12F50A-1D32-472D-BBC9-3BE088A6BA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2" y="3456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800100" progId="Equation.DSMT4">
                    <p:embed/>
                  </p:oleObj>
                </mc:Choice>
                <mc:Fallback>
                  <p:oleObj name="Equation" r:id="rId6" imgW="685800" imgH="8001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456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5" name="Text Box 15">
              <a:extLst>
                <a:ext uri="{FF2B5EF4-FFF2-40B4-BE49-F238E27FC236}">
                  <a16:creationId xmlns:a16="http://schemas.microsoft.com/office/drawing/2014/main" id="{177F6B0E-13C2-410D-89A7-83E0A4A34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504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Из подобия треугольников </a:t>
              </a:r>
              <a:r>
                <a:rPr lang="en-US" altLang="ru-RU" i="1"/>
                <a:t>ABE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 </a:t>
              </a:r>
              <a:r>
                <a:rPr lang="en-US" altLang="ru-RU" i="1"/>
                <a:t>BHA </a:t>
              </a:r>
              <a:r>
                <a:rPr lang="ru-RU" altLang="ru-RU"/>
                <a:t>находим </a:t>
              </a:r>
              <a:r>
                <a:rPr lang="en-US" altLang="ru-RU" i="1"/>
                <a:t>AH =</a:t>
              </a:r>
              <a:endParaRPr lang="ru-RU" altLang="ru-RU"/>
            </a:p>
          </p:txBody>
        </p:sp>
        <p:graphicFrame>
          <p:nvGraphicFramePr>
            <p:cNvPr id="62476" name="Object 17">
              <a:extLst>
                <a:ext uri="{FF2B5EF4-FFF2-40B4-BE49-F238E27FC236}">
                  <a16:creationId xmlns:a16="http://schemas.microsoft.com/office/drawing/2014/main" id="{049CF996-EC40-4D86-806C-CC84A9EBC0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3216"/>
            <a:ext cx="288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002" imgH="393529" progId="Equation.DSMT4">
                    <p:embed/>
                  </p:oleObj>
                </mc:Choice>
                <mc:Fallback>
                  <p:oleObj name="Equation" r:id="rId8" imgW="457002" imgH="393529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3216"/>
                          <a:ext cx="288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ED75D315-D0C1-4010-9BA1-CC3CAA7F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BF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1E8B2C4-2896-4E80-A38C-ADDA95C9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1267" name="Group 19">
            <a:extLst>
              <a:ext uri="{FF2B5EF4-FFF2-40B4-BE49-F238E27FC236}">
                <a16:creationId xmlns:a16="http://schemas.microsoft.com/office/drawing/2014/main" id="{E3E82E72-F818-4E75-B1E8-14ADC6E0747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58850"/>
            <a:ext cx="8915400" cy="5899150"/>
            <a:chOff x="144" y="604"/>
            <a:chExt cx="5616" cy="3716"/>
          </a:xfrm>
        </p:grpSpPr>
        <p:sp>
          <p:nvSpPr>
            <p:cNvPr id="63494" name="Text Box 6">
              <a:extLst>
                <a:ext uri="{FF2B5EF4-FFF2-40B4-BE49-F238E27FC236}">
                  <a16:creationId xmlns:a16="http://schemas.microsoft.com/office/drawing/2014/main" id="{E38FC11A-E36A-42FD-A2EC-9898D9AAD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1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3495" name="Object 7">
              <a:extLst>
                <a:ext uri="{FF2B5EF4-FFF2-40B4-BE49-F238E27FC236}">
                  <a16:creationId xmlns:a16="http://schemas.microsoft.com/office/drawing/2014/main" id="{EAFF2C52-48C5-428A-A0D6-53F67F027F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0" y="3824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863" imgH="787058" progId="Equation.DSMT4">
                    <p:embed/>
                  </p:oleObj>
                </mc:Choice>
                <mc:Fallback>
                  <p:oleObj name="Equation" r:id="rId3" imgW="545863" imgH="787058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3824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496" name="Text Box 8">
              <a:extLst>
                <a:ext uri="{FF2B5EF4-FFF2-40B4-BE49-F238E27FC236}">
                  <a16:creationId xmlns:a16="http://schemas.microsoft.com/office/drawing/2014/main" id="{0DAC50EB-A077-4230-B2AB-C6B68BDE5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024"/>
              <a:ext cx="556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Обозначим     угол </a:t>
              </a:r>
              <a:r>
                <a:rPr lang="en-US" altLang="ru-RU" i="1" dirty="0"/>
                <a:t>ABF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</a:t>
              </a:r>
              <a:r>
                <a:rPr lang="ru-RU" altLang="ru-RU" dirty="0"/>
                <a:t> По теореме косинусов, примененной к</a:t>
              </a:r>
              <a:endParaRPr lang="en-US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треугольнику </a:t>
              </a:r>
              <a:r>
                <a:rPr lang="en-US" altLang="ru-RU" i="1" dirty="0"/>
                <a:t>ABF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имеем</a:t>
              </a:r>
              <a:r>
                <a:rPr lang="en-US" altLang="ru-RU" dirty="0"/>
                <a:t>                  </a:t>
              </a:r>
              <a:r>
                <a:rPr lang="ru-RU" altLang="ru-RU" dirty="0"/>
                <a:t>Следовательно,                   и, значит</a:t>
              </a:r>
              <a:r>
                <a:rPr lang="en-US" altLang="ru-RU" dirty="0"/>
                <a:t>,</a:t>
              </a:r>
              <a:r>
                <a:rPr lang="ru-RU" altLang="ru-RU" dirty="0"/>
                <a:t> </a:t>
              </a:r>
              <a:r>
                <a:rPr lang="en-US" altLang="ru-RU" i="1" dirty="0"/>
                <a:t>AH = </a:t>
              </a:r>
              <a:r>
                <a:rPr lang="ru-RU" altLang="ru-RU" dirty="0"/>
                <a:t> </a:t>
              </a:r>
            </a:p>
          </p:txBody>
        </p:sp>
        <p:graphicFrame>
          <p:nvGraphicFramePr>
            <p:cNvPr id="63497" name="Object 9">
              <a:extLst>
                <a:ext uri="{FF2B5EF4-FFF2-40B4-BE49-F238E27FC236}">
                  <a16:creationId xmlns:a16="http://schemas.microsoft.com/office/drawing/2014/main" id="{1D632B00-BA55-45DA-BB11-AB3CCFC0A6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3292"/>
            <a:ext cx="77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31366" imgH="723586" progId="Equation.DSMT4">
                    <p:embed/>
                  </p:oleObj>
                </mc:Choice>
                <mc:Fallback>
                  <p:oleObj name="Equation" r:id="rId5" imgW="1231366" imgH="723586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292"/>
                          <a:ext cx="77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8" name="Object 10">
              <a:extLst>
                <a:ext uri="{FF2B5EF4-FFF2-40B4-BE49-F238E27FC236}">
                  <a16:creationId xmlns:a16="http://schemas.microsoft.com/office/drawing/2014/main" id="{CBD89F8B-34E0-4443-BEF5-48A00AF038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3292"/>
            <a:ext cx="84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46200" imgH="787400" progId="Equation.DSMT4">
                    <p:embed/>
                  </p:oleObj>
                </mc:Choice>
                <mc:Fallback>
                  <p:oleObj name="Equation" r:id="rId7" imgW="1346200" imgH="787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3292"/>
                          <a:ext cx="84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9" name="Object 11">
              <a:extLst>
                <a:ext uri="{FF2B5EF4-FFF2-40B4-BE49-F238E27FC236}">
                  <a16:creationId xmlns:a16="http://schemas.microsoft.com/office/drawing/2014/main" id="{6F40DF10-2E61-4D48-8A8B-ED4A9CE571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58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5863" imgH="787058" progId="Equation.DSMT4">
                    <p:embed/>
                  </p:oleObj>
                </mc:Choice>
                <mc:Fallback>
                  <p:oleObj name="Equation" r:id="rId9" imgW="545863" imgH="787058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58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0" name="Text Box 14">
              <a:extLst>
                <a:ext uri="{FF2B5EF4-FFF2-40B4-BE49-F238E27FC236}">
                  <a16:creationId xmlns:a16="http://schemas.microsoft.com/office/drawing/2014/main" id="{C46FECB2-125D-48F3-A1EC-F2D497431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572"/>
              <a:ext cx="55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 </a:t>
              </a:r>
              <a:r>
                <a:rPr lang="en-US" altLang="ru-RU" i="1" dirty="0"/>
                <a:t>ABF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AB = </a:t>
              </a:r>
              <a:r>
                <a:rPr lang="en-US" altLang="ru-RU" dirty="0"/>
                <a:t>1,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, </a:t>
              </a:r>
              <a:r>
                <a:rPr lang="en-US" altLang="ru-RU" i="1" dirty="0"/>
                <a:t>BE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2.</a:t>
              </a:r>
              <a:r>
                <a:rPr lang="en-US" altLang="ru-RU" i="1" dirty="0"/>
                <a:t>      </a:t>
              </a:r>
            </a:p>
          </p:txBody>
        </p:sp>
        <p:graphicFrame>
          <p:nvGraphicFramePr>
            <p:cNvPr id="63501" name="Object 15">
              <a:extLst>
                <a:ext uri="{FF2B5EF4-FFF2-40B4-BE49-F238E27FC236}">
                  <a16:creationId xmlns:a16="http://schemas.microsoft.com/office/drawing/2014/main" id="{BE79FB83-72DD-4B46-8983-0A2A5507E6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281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8918" imgH="380835" progId="Equation.DSMT4">
                    <p:embed/>
                  </p:oleObj>
                </mc:Choice>
                <mc:Fallback>
                  <p:oleObj name="Equation" r:id="rId11" imgW="418918" imgH="38083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812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502" name="Picture 16">
              <a:extLst>
                <a:ext uri="{FF2B5EF4-FFF2-40B4-BE49-F238E27FC236}">
                  <a16:creationId xmlns:a16="http://schemas.microsoft.com/office/drawing/2014/main" id="{463FB5E4-8355-4CF3-8127-3C88A26BC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04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3503" name="Object 18">
              <a:extLst>
                <a:ext uri="{FF2B5EF4-FFF2-40B4-BE49-F238E27FC236}">
                  <a16:creationId xmlns:a16="http://schemas.microsoft.com/office/drawing/2014/main" id="{941ADF7B-A259-48EB-9F36-F3BE3A5CB0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10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619" imgH="266353" progId="Equation.DSMT4">
                    <p:embed/>
                  </p:oleObj>
                </mc:Choice>
                <mc:Fallback>
                  <p:oleObj name="Equation" r:id="rId14" imgW="215619" imgH="266353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0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F61279E9-A49C-4823-8D83-8B7FC5919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BC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4515" name="Picture 11">
            <a:extLst>
              <a:ext uri="{FF2B5EF4-FFF2-40B4-BE49-F238E27FC236}">
                <a16:creationId xmlns:a16="http://schemas.microsoft.com/office/drawing/2014/main" id="{3248C1FD-2A7A-4EBB-A422-1432ED95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91" name="Group 19">
            <a:extLst>
              <a:ext uri="{FF2B5EF4-FFF2-40B4-BE49-F238E27FC236}">
                <a16:creationId xmlns:a16="http://schemas.microsoft.com/office/drawing/2014/main" id="{EE4EC01E-FC68-4491-8AD4-AF721E08E505}"/>
              </a:ext>
            </a:extLst>
          </p:cNvPr>
          <p:cNvGrpSpPr>
            <a:grpSpLocks/>
          </p:cNvGrpSpPr>
          <p:nvPr/>
        </p:nvGrpSpPr>
        <p:grpSpPr bwMode="auto">
          <a:xfrm>
            <a:off x="0" y="1168400"/>
            <a:ext cx="9144000" cy="5689600"/>
            <a:chOff x="0" y="736"/>
            <a:chExt cx="5760" cy="3584"/>
          </a:xfrm>
        </p:grpSpPr>
        <p:sp>
          <p:nvSpPr>
            <p:cNvPr id="64518" name="Text Box 13">
              <a:extLst>
                <a:ext uri="{FF2B5EF4-FFF2-40B4-BE49-F238E27FC236}">
                  <a16:creationId xmlns:a16="http://schemas.microsoft.com/office/drawing/2014/main" id="{F29E00CD-11C9-409D-BCDE-9AA71A567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00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 </a:t>
              </a:r>
              <a:r>
                <a:rPr lang="en-US" altLang="ru-RU" i="1" dirty="0"/>
                <a:t>ABC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AB = </a:t>
              </a:r>
              <a:r>
                <a:rPr lang="en-US" altLang="ru-RU" dirty="0"/>
                <a:t>1, </a:t>
              </a:r>
              <a:r>
                <a:rPr lang="en-US" altLang="ru-RU" i="1" dirty="0"/>
                <a:t>BC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,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2.</a:t>
              </a:r>
              <a:r>
                <a:rPr lang="en-US" altLang="ru-RU" i="1" dirty="0"/>
                <a:t>      </a:t>
              </a:r>
            </a:p>
          </p:txBody>
        </p:sp>
        <p:graphicFrame>
          <p:nvGraphicFramePr>
            <p:cNvPr id="64519" name="Object 14">
              <a:extLst>
                <a:ext uri="{FF2B5EF4-FFF2-40B4-BE49-F238E27FC236}">
                  <a16:creationId xmlns:a16="http://schemas.microsoft.com/office/drawing/2014/main" id="{90C05C2A-8D76-4096-A7E0-29DE30C7B5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040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18918" imgH="380835" progId="Equation.DSMT4">
                    <p:embed/>
                  </p:oleObj>
                </mc:Choice>
                <mc:Fallback>
                  <p:oleObj name="Equation" r:id="rId3" imgW="418918" imgH="38083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040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520" name="Picture 15">
              <a:extLst>
                <a:ext uri="{FF2B5EF4-FFF2-40B4-BE49-F238E27FC236}">
                  <a16:creationId xmlns:a16="http://schemas.microsoft.com/office/drawing/2014/main" id="{CD47222F-2B82-4DBD-B486-AEB213452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36"/>
              <a:ext cx="2565" cy="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521" name="Text Box 5">
              <a:extLst>
                <a:ext uri="{FF2B5EF4-FFF2-40B4-BE49-F238E27FC236}">
                  <a16:creationId xmlns:a16="http://schemas.microsoft.com/office/drawing/2014/main" id="{5A77367D-7A96-48A2-8581-26CEADCDA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920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4522" name="Object 6">
              <a:extLst>
                <a:ext uri="{FF2B5EF4-FFF2-40B4-BE49-F238E27FC236}">
                  <a16:creationId xmlns:a16="http://schemas.microsoft.com/office/drawing/2014/main" id="{CB5D1C21-DEB6-4DF4-91E9-62A7B01D48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3824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60400" imgH="787400" progId="Equation.DSMT4">
                    <p:embed/>
                  </p:oleObj>
                </mc:Choice>
                <mc:Fallback>
                  <p:oleObj name="Equation" r:id="rId6" imgW="6604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824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3" name="Text Box 7">
              <a:extLst>
                <a:ext uri="{FF2B5EF4-FFF2-40B4-BE49-F238E27FC236}">
                  <a16:creationId xmlns:a16="http://schemas.microsoft.com/office/drawing/2014/main" id="{63ACB5DA-10D0-4D61-AFCF-14A58C610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48"/>
              <a:ext cx="571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/>
                <a:t>Обозначим     угол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dirty="0"/>
                <a:t>.</a:t>
              </a:r>
              <a:r>
                <a:rPr lang="ru-RU" altLang="ru-RU" dirty="0"/>
                <a:t> По теореме косинусов, примененной к</a:t>
              </a:r>
              <a:endParaRPr lang="en-US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 треугольнику </a:t>
              </a:r>
              <a:r>
                <a:rPr lang="en-US" altLang="ru-RU" i="1" dirty="0"/>
                <a:t>ABC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имеем</a:t>
              </a:r>
              <a:r>
                <a:rPr lang="en-US" altLang="ru-RU" dirty="0"/>
                <a:t>                       </a:t>
              </a:r>
              <a:r>
                <a:rPr lang="ru-RU" altLang="ru-RU" dirty="0"/>
                <a:t>Следовательно,                   и, значит</a:t>
              </a:r>
              <a:r>
                <a:rPr lang="en-US" altLang="ru-RU" dirty="0"/>
                <a:t>,</a:t>
              </a:r>
              <a:r>
                <a:rPr lang="ru-RU" altLang="ru-RU" dirty="0"/>
                <a:t> </a:t>
              </a:r>
              <a:r>
                <a:rPr lang="en-US" altLang="ru-RU" i="1" dirty="0"/>
                <a:t>AH = </a:t>
              </a:r>
              <a:r>
                <a:rPr lang="ru-RU" altLang="ru-RU" dirty="0"/>
                <a:t> </a:t>
              </a:r>
            </a:p>
          </p:txBody>
        </p:sp>
        <p:graphicFrame>
          <p:nvGraphicFramePr>
            <p:cNvPr id="64524" name="Object 8">
              <a:extLst>
                <a:ext uri="{FF2B5EF4-FFF2-40B4-BE49-F238E27FC236}">
                  <a16:creationId xmlns:a16="http://schemas.microsoft.com/office/drawing/2014/main" id="{17F84FFC-C10B-40E2-A023-D0FDB9154F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2" y="3472"/>
            <a:ext cx="101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12900" imgH="800100" progId="Equation.DSMT4">
                    <p:embed/>
                  </p:oleObj>
                </mc:Choice>
                <mc:Fallback>
                  <p:oleObj name="Equation" r:id="rId8" imgW="1612900" imgH="800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472"/>
                          <a:ext cx="101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5" name="Object 9">
              <a:extLst>
                <a:ext uri="{FF2B5EF4-FFF2-40B4-BE49-F238E27FC236}">
                  <a16:creationId xmlns:a16="http://schemas.microsoft.com/office/drawing/2014/main" id="{2B3E20D2-C587-4C90-BBA3-606E939D6C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472"/>
            <a:ext cx="92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59866" imgH="799753" progId="Equation.DSMT4">
                    <p:embed/>
                  </p:oleObj>
                </mc:Choice>
                <mc:Fallback>
                  <p:oleObj name="Equation" r:id="rId10" imgW="1459866" imgH="799753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472"/>
                          <a:ext cx="92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6" name="Object 10">
              <a:extLst>
                <a:ext uri="{FF2B5EF4-FFF2-40B4-BE49-F238E27FC236}">
                  <a16:creationId xmlns:a16="http://schemas.microsoft.com/office/drawing/2014/main" id="{2F845FEE-8F17-4C01-A197-6E4A7C4923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8" y="3760"/>
            <a:ext cx="41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60400" imgH="787400" progId="Equation.DSMT4">
                    <p:embed/>
                  </p:oleObj>
                </mc:Choice>
                <mc:Fallback>
                  <p:oleObj name="Equation" r:id="rId12" imgW="660400" imgH="787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3760"/>
                          <a:ext cx="41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7" name="Object 17">
              <a:extLst>
                <a:ext uri="{FF2B5EF4-FFF2-40B4-BE49-F238E27FC236}">
                  <a16:creationId xmlns:a16="http://schemas.microsoft.com/office/drawing/2014/main" id="{56035F41-7CED-49C2-AC77-BED10D50CB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3344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619" imgH="266353" progId="Equation.DSMT4">
                    <p:embed/>
                  </p:oleObj>
                </mc:Choice>
                <mc:Fallback>
                  <p:oleObj name="Equation" r:id="rId14" imgW="215619" imgH="266353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344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38A16B6B-68E0-45CC-80B1-6603DADB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CD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CDAD500B-07F0-458F-BEA0-9B341EE9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3309" name="Group 13">
            <a:extLst>
              <a:ext uri="{FF2B5EF4-FFF2-40B4-BE49-F238E27FC236}">
                <a16:creationId xmlns:a16="http://schemas.microsoft.com/office/drawing/2014/main" id="{387570B9-FB4F-43AD-BF20-9AB1BBD437E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620000" cy="4800600"/>
            <a:chOff x="480" y="960"/>
            <a:chExt cx="4800" cy="3024"/>
          </a:xfrm>
        </p:grpSpPr>
        <p:sp>
          <p:nvSpPr>
            <p:cNvPr id="65542" name="Text Box 5">
              <a:extLst>
                <a:ext uri="{FF2B5EF4-FFF2-40B4-BE49-F238E27FC236}">
                  <a16:creationId xmlns:a16="http://schemas.microsoft.com/office/drawing/2014/main" id="{1E32687C-26E5-4B9C-95C6-E10D84E49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5543" name="Object 6">
              <a:extLst>
                <a:ext uri="{FF2B5EF4-FFF2-40B4-BE49-F238E27FC236}">
                  <a16:creationId xmlns:a16="http://schemas.microsoft.com/office/drawing/2014/main" id="{79347A49-1AC5-467F-BAF7-C7F5885367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696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307" imgH="393529" progId="Equation.DSMT4">
                    <p:embed/>
                  </p:oleObj>
                </mc:Choice>
                <mc:Fallback>
                  <p:oleObj name="Equation" r:id="rId3" imgW="444307" imgH="39352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4" name="Text Box 8">
              <a:extLst>
                <a:ext uri="{FF2B5EF4-FFF2-40B4-BE49-F238E27FC236}">
                  <a16:creationId xmlns:a16="http://schemas.microsoft.com/office/drawing/2014/main" id="{FF9F0598-E964-4DA3-9521-D4045CDD2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28"/>
              <a:ext cx="480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длине отрезка </a:t>
              </a:r>
              <a:r>
                <a:rPr lang="en-US" altLang="ru-RU" i="1" dirty="0"/>
                <a:t>AC</a:t>
              </a:r>
              <a:r>
                <a:rPr lang="en-US" altLang="ru-RU" dirty="0"/>
                <a:t>.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Оно равно</a:t>
              </a:r>
            </a:p>
          </p:txBody>
        </p:sp>
        <p:pic>
          <p:nvPicPr>
            <p:cNvPr id="65545" name="Picture 9">
              <a:extLst>
                <a:ext uri="{FF2B5EF4-FFF2-40B4-BE49-F238E27FC236}">
                  <a16:creationId xmlns:a16="http://schemas.microsoft.com/office/drawing/2014/main" id="{22724E11-0AD8-462A-8654-35DC1E8C1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60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5546" name="Object 12">
              <a:extLst>
                <a:ext uri="{FF2B5EF4-FFF2-40B4-BE49-F238E27FC236}">
                  <a16:creationId xmlns:a16="http://schemas.microsoft.com/office/drawing/2014/main" id="{0EEBB2FB-C0F5-48D3-AD4E-03FAA2FF37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3312"/>
            <a:ext cx="28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4307" imgH="393529" progId="Equation.DSMT4">
                    <p:embed/>
                  </p:oleObj>
                </mc:Choice>
                <mc:Fallback>
                  <p:oleObj name="Equation" r:id="rId6" imgW="444307" imgH="39352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312"/>
                          <a:ext cx="28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54BFD55A-0171-47B8-9FD3-3A11FE8E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CE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8B2FDDBD-61B6-4288-9484-4C094F3C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7193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34" name="Group 14">
            <a:extLst>
              <a:ext uri="{FF2B5EF4-FFF2-40B4-BE49-F238E27FC236}">
                <a16:creationId xmlns:a16="http://schemas.microsoft.com/office/drawing/2014/main" id="{08F39BF4-1F87-46B1-8633-7A54C0122B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00200"/>
            <a:ext cx="8382000" cy="4902200"/>
            <a:chOff x="240" y="1008"/>
            <a:chExt cx="5280" cy="3088"/>
          </a:xfrm>
        </p:grpSpPr>
        <p:pic>
          <p:nvPicPr>
            <p:cNvPr id="66566" name="Picture 6">
              <a:extLst>
                <a:ext uri="{FF2B5EF4-FFF2-40B4-BE49-F238E27FC236}">
                  <a16:creationId xmlns:a16="http://schemas.microsoft.com/office/drawing/2014/main" id="{FC56A5B8-9B96-4BCA-B5D9-CCD0B0CE7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08"/>
              <a:ext cx="2565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67" name="Text Box 7">
              <a:extLst>
                <a:ext uri="{FF2B5EF4-FFF2-40B4-BE49-F238E27FC236}">
                  <a16:creationId xmlns:a16="http://schemas.microsoft.com/office/drawing/2014/main" id="{F4B760B8-3A65-4AB0-A970-FDE905720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072"/>
              <a:ext cx="52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 </a:t>
              </a:r>
              <a:r>
                <a:rPr lang="en-US" altLang="ru-RU" i="1" dirty="0"/>
                <a:t>ACE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AC = </a:t>
              </a:r>
              <a:r>
                <a:rPr lang="en-US" altLang="ru-RU" dirty="0"/>
                <a:t> </a:t>
              </a:r>
              <a:r>
                <a:rPr lang="en-US" altLang="ru-RU" i="1" dirty="0"/>
                <a:t>      , CE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 </a:t>
              </a:r>
              <a:r>
                <a:rPr lang="en-US" altLang="ru-RU" dirty="0"/>
                <a:t>=</a:t>
              </a:r>
              <a:r>
                <a:rPr lang="en-US" altLang="ru-RU" i="1" dirty="0"/>
                <a:t> </a:t>
              </a:r>
              <a:r>
                <a:rPr lang="en-US" altLang="ru-RU" dirty="0"/>
                <a:t>2.</a:t>
              </a:r>
              <a:r>
                <a:rPr lang="en-US" altLang="ru-RU" i="1" dirty="0"/>
                <a:t> </a:t>
              </a:r>
            </a:p>
          </p:txBody>
        </p:sp>
        <p:sp>
          <p:nvSpPr>
            <p:cNvPr id="66568" name="Text Box 8">
              <a:extLst>
                <a:ext uri="{FF2B5EF4-FFF2-40B4-BE49-F238E27FC236}">
                  <a16:creationId xmlns:a16="http://schemas.microsoft.com/office/drawing/2014/main" id="{BEF7481C-678B-40D4-A736-50BCD54B1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96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</a:t>
              </a:r>
              <a:r>
                <a:rPr lang="en-US" altLang="ru-RU">
                  <a:solidFill>
                    <a:srgbClr val="FF0000"/>
                  </a:solidFill>
                </a:rPr>
                <a:t>         .</a:t>
              </a:r>
              <a:r>
                <a:rPr lang="ru-RU" altLang="ru-RU">
                  <a:solidFill>
                    <a:srgbClr val="FF0000"/>
                  </a:solidFill>
                </a:rPr>
                <a:t>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6569" name="Object 9">
              <a:extLst>
                <a:ext uri="{FF2B5EF4-FFF2-40B4-BE49-F238E27FC236}">
                  <a16:creationId xmlns:a16="http://schemas.microsoft.com/office/drawing/2014/main" id="{9E3B9CD5-3A97-4685-A451-D5753AA53C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600"/>
            <a:ext cx="3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600" imgH="787400" progId="Equation.DSMT4">
                    <p:embed/>
                  </p:oleObj>
                </mc:Choice>
                <mc:Fallback>
                  <p:oleObj name="Equation" r:id="rId4" imgW="609600" imgH="787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600"/>
                          <a:ext cx="3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0" name="Text Box 10">
              <a:extLst>
                <a:ext uri="{FF2B5EF4-FFF2-40B4-BE49-F238E27FC236}">
                  <a16:creationId xmlns:a16="http://schemas.microsoft.com/office/drawing/2014/main" id="{722A39AD-3E93-4194-8A20-B821129B4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96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i="1"/>
                <a:t>AH =          .</a:t>
              </a:r>
              <a:endParaRPr lang="ru-RU" altLang="ru-RU"/>
            </a:p>
          </p:txBody>
        </p:sp>
        <p:graphicFrame>
          <p:nvGraphicFramePr>
            <p:cNvPr id="66571" name="Object 11">
              <a:extLst>
                <a:ext uri="{FF2B5EF4-FFF2-40B4-BE49-F238E27FC236}">
                  <a16:creationId xmlns:a16="http://schemas.microsoft.com/office/drawing/2014/main" id="{E70F4FC2-CB7A-41A9-9068-383028E6B0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12" y="3600"/>
            <a:ext cx="3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600" imgH="787400" progId="Equation.DSMT4">
                    <p:embed/>
                  </p:oleObj>
                </mc:Choice>
                <mc:Fallback>
                  <p:oleObj name="Equation" r:id="rId6" imgW="609600" imgH="7874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600"/>
                          <a:ext cx="3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2" name="Object 13">
              <a:extLst>
                <a:ext uri="{FF2B5EF4-FFF2-40B4-BE49-F238E27FC236}">
                  <a16:creationId xmlns:a16="http://schemas.microsoft.com/office/drawing/2014/main" id="{32F2094A-C716-4FFA-9745-6E41BFFCBE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331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48" imgH="393359" progId="Equation.DSMT4">
                    <p:embed/>
                  </p:oleObj>
                </mc:Choice>
                <mc:Fallback>
                  <p:oleObj name="Equation" r:id="rId8" imgW="406048" imgH="393359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31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B01C8684-CF37-4893-A073-F16CC3A4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CF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EDB5C5D2-8C63-4D46-BA7D-CA06E3D1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364" name="Group 20">
            <a:extLst>
              <a:ext uri="{FF2B5EF4-FFF2-40B4-BE49-F238E27FC236}">
                <a16:creationId xmlns:a16="http://schemas.microsoft.com/office/drawing/2014/main" id="{D72D37A8-6F63-470A-BC46-05F2EA8DD85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71600"/>
            <a:ext cx="8763000" cy="5295900"/>
            <a:chOff x="96" y="864"/>
            <a:chExt cx="5520" cy="3336"/>
          </a:xfrm>
        </p:grpSpPr>
        <p:sp>
          <p:nvSpPr>
            <p:cNvPr id="67590" name="Text Box 6">
              <a:extLst>
                <a:ext uri="{FF2B5EF4-FFF2-40B4-BE49-F238E27FC236}">
                  <a16:creationId xmlns:a16="http://schemas.microsoft.com/office/drawing/2014/main" id="{DA8D18B8-97EA-48B0-9659-57900FA2D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79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67591" name="Text Box 7">
              <a:extLst>
                <a:ext uri="{FF2B5EF4-FFF2-40B4-BE49-F238E27FC236}">
                  <a16:creationId xmlns:a16="http://schemas.microsoft.com/office/drawing/2014/main" id="{C4B2900C-8CA6-4AFF-AE6A-BA3B31BE3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408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Из подобия треугольников </a:t>
              </a:r>
              <a:r>
                <a:rPr lang="en-US" altLang="ru-RU" i="1"/>
                <a:t>ACF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и </a:t>
              </a:r>
              <a:r>
                <a:rPr lang="en-US" altLang="ru-RU" i="1"/>
                <a:t>HAF</a:t>
              </a:r>
              <a:r>
                <a:rPr lang="en-US" altLang="ru-RU" baseline="-25000"/>
                <a:t>1</a:t>
              </a:r>
              <a:r>
                <a:rPr lang="en-US" altLang="ru-RU"/>
                <a:t> </a:t>
              </a:r>
              <a:r>
                <a:rPr lang="ru-RU" altLang="ru-RU"/>
                <a:t>находим </a:t>
              </a:r>
              <a:r>
                <a:rPr lang="en-US" altLang="ru-RU" i="1"/>
                <a:t>AH = </a:t>
              </a:r>
              <a:endParaRPr lang="ru-RU" altLang="ru-RU"/>
            </a:p>
          </p:txBody>
        </p:sp>
        <p:graphicFrame>
          <p:nvGraphicFramePr>
            <p:cNvPr id="67592" name="Object 8">
              <a:extLst>
                <a:ext uri="{FF2B5EF4-FFF2-40B4-BE49-F238E27FC236}">
                  <a16:creationId xmlns:a16="http://schemas.microsoft.com/office/drawing/2014/main" id="{4DF461B6-4D38-4ED3-B717-327C7DE60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312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85800" imgH="800100" progId="Equation.DSMT4">
                    <p:embed/>
                  </p:oleObj>
                </mc:Choice>
                <mc:Fallback>
                  <p:oleObj name="Equation" r:id="rId3" imgW="685800" imgH="800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312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3" name="Object 9">
              <a:extLst>
                <a:ext uri="{FF2B5EF4-FFF2-40B4-BE49-F238E27FC236}">
                  <a16:creationId xmlns:a16="http://schemas.microsoft.com/office/drawing/2014/main" id="{1BC4430D-42D1-4AF9-A391-E0FD95E86F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696"/>
            <a:ext cx="43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85800" imgH="800100" progId="Equation.DSMT4">
                    <p:embed/>
                  </p:oleObj>
                </mc:Choice>
                <mc:Fallback>
                  <p:oleObj name="Equation" r:id="rId5" imgW="685800" imgH="8001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696"/>
                          <a:ext cx="43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7594" name="Picture 14">
              <a:extLst>
                <a:ext uri="{FF2B5EF4-FFF2-40B4-BE49-F238E27FC236}">
                  <a16:creationId xmlns:a16="http://schemas.microsoft.com/office/drawing/2014/main" id="{7906A4C0-BCCD-4B21-8B3B-83769FD65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64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595" name="Text Box 15">
              <a:extLst>
                <a:ext uri="{FF2B5EF4-FFF2-40B4-BE49-F238E27FC236}">
                  <a16:creationId xmlns:a16="http://schemas.microsoft.com/office/drawing/2014/main" id="{28694527-BF58-4A40-B173-1982CDCCA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32"/>
              <a:ext cx="54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прямоугольного треугольника </a:t>
              </a:r>
              <a:r>
                <a:rPr lang="en-US" altLang="ru-RU" i="1" dirty="0"/>
                <a:t>ACF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AC =</a:t>
              </a:r>
              <a:r>
                <a:rPr lang="en-US" altLang="ru-RU" dirty="0"/>
                <a:t> </a:t>
              </a:r>
              <a:r>
                <a:rPr lang="en-US" altLang="ru-RU" i="1" dirty="0"/>
                <a:t>      </a:t>
              </a:r>
              <a:r>
                <a:rPr lang="en-US" altLang="ru-RU" dirty="0"/>
                <a:t>,</a:t>
              </a:r>
              <a:r>
                <a:rPr lang="en-US" altLang="ru-RU" i="1" dirty="0"/>
                <a:t>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 , </a:t>
              </a:r>
              <a:r>
                <a:rPr lang="en-US" altLang="ru-RU" i="1" dirty="0"/>
                <a:t>CF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 .</a:t>
              </a:r>
              <a:r>
                <a:rPr lang="en-US" altLang="ru-RU" i="1" dirty="0"/>
                <a:t> </a:t>
              </a:r>
            </a:p>
          </p:txBody>
        </p:sp>
        <p:graphicFrame>
          <p:nvGraphicFramePr>
            <p:cNvPr id="67596" name="Object 17">
              <a:extLst>
                <a:ext uri="{FF2B5EF4-FFF2-40B4-BE49-F238E27FC236}">
                  <a16:creationId xmlns:a16="http://schemas.microsoft.com/office/drawing/2014/main" id="{C1701B61-C10D-4BB0-B917-A722D4ABD7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307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048" imgH="393359" progId="Equation.DSMT4">
                    <p:embed/>
                  </p:oleObj>
                </mc:Choice>
                <mc:Fallback>
                  <p:oleObj name="Equation" r:id="rId8" imgW="406048" imgH="393359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07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7" name="Object 18">
              <a:extLst>
                <a:ext uri="{FF2B5EF4-FFF2-40B4-BE49-F238E27FC236}">
                  <a16:creationId xmlns:a16="http://schemas.microsoft.com/office/drawing/2014/main" id="{FAA156DF-78A7-4109-BD38-271BD52C3A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2" y="307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18918" imgH="380835" progId="Equation.DSMT4">
                    <p:embed/>
                  </p:oleObj>
                </mc:Choice>
                <mc:Fallback>
                  <p:oleObj name="Equation" r:id="rId10" imgW="418918" imgH="38083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072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8" name="Object 19">
              <a:extLst>
                <a:ext uri="{FF2B5EF4-FFF2-40B4-BE49-F238E27FC236}">
                  <a16:creationId xmlns:a16="http://schemas.microsoft.com/office/drawing/2014/main" id="{A6EB8D74-A779-4C17-9F7E-D7628D6907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07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06048" imgH="393359" progId="Equation.DSMT4">
                    <p:embed/>
                  </p:oleObj>
                </mc:Choice>
                <mc:Fallback>
                  <p:oleObj name="Equation" r:id="rId12" imgW="406048" imgH="393359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07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814D15C5-F528-4382-B258-6F2A854A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6-й призме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…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ребра которой равны 1,</a:t>
            </a:r>
            <a:r>
              <a:rPr lang="ru-RU" altLang="ru-RU" dirty="0">
                <a:cs typeface="Times New Roman" panose="02020603050405020304" pitchFamily="18" charset="0"/>
              </a:rPr>
              <a:t> найдите </a:t>
            </a:r>
            <a:r>
              <a:rPr lang="ru-RU" altLang="ru-RU" dirty="0"/>
              <a:t>расстояние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от точки </a:t>
            </a:r>
            <a:r>
              <a:rPr lang="en-US" altLang="ru-RU" i="1" dirty="0"/>
              <a:t>A </a:t>
            </a:r>
            <a:r>
              <a:rPr lang="ru-RU" altLang="ru-RU" dirty="0"/>
              <a:t>до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ой</a:t>
            </a:r>
            <a:r>
              <a:rPr lang="en-US" altLang="ru-RU" dirty="0"/>
              <a:t> </a:t>
            </a:r>
            <a:r>
              <a:rPr lang="en-US" altLang="ru-RU" i="1" dirty="0"/>
              <a:t>CB</a:t>
            </a:r>
            <a:r>
              <a:rPr lang="en-US" altLang="ru-RU" baseline="-25000" dirty="0"/>
              <a:t>1</a:t>
            </a:r>
            <a:r>
              <a:rPr lang="ru-RU" altLang="ru-RU" i="1" dirty="0"/>
              <a:t>.</a:t>
            </a: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235150F3-31EF-4017-A43D-5B3BB2AB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8147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6392" name="Group 24">
            <a:extLst>
              <a:ext uri="{FF2B5EF4-FFF2-40B4-BE49-F238E27FC236}">
                <a16:creationId xmlns:a16="http://schemas.microsoft.com/office/drawing/2014/main" id="{97738AC4-9E36-4084-BE00-FC4DE5A6EAE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09800"/>
            <a:ext cx="5334000" cy="2844800"/>
            <a:chOff x="2400" y="1392"/>
            <a:chExt cx="3360" cy="1792"/>
          </a:xfrm>
        </p:grpSpPr>
        <p:sp>
          <p:nvSpPr>
            <p:cNvPr id="68624" name="Text Box 10">
              <a:extLst>
                <a:ext uri="{FF2B5EF4-FFF2-40B4-BE49-F238E27FC236}">
                  <a16:creationId xmlns:a16="http://schemas.microsoft.com/office/drawing/2014/main" id="{1527ED47-C9FD-4E75-AD91-0A7D688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392"/>
              <a:ext cx="3360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Высота </a:t>
              </a:r>
              <a:r>
                <a:rPr lang="en-US" altLang="ru-RU" i="1"/>
                <a:t>BG </a:t>
              </a:r>
              <a:r>
                <a:rPr lang="ru-RU" altLang="ru-RU"/>
                <a:t>этого треугольника равна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        Его площадь равна </a:t>
              </a:r>
            </a:p>
            <a:p>
              <a:pPr eaLnBrk="1" hangingPunct="1">
                <a:spcBef>
                  <a:spcPct val="50000"/>
                </a:spcBef>
              </a:pPr>
              <a:endParaRPr lang="ru-RU" altLang="ru-RU"/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С другой стороны, эта площадь равна</a:t>
              </a:r>
            </a:p>
          </p:txBody>
        </p:sp>
        <p:graphicFrame>
          <p:nvGraphicFramePr>
            <p:cNvPr id="68625" name="Object 11">
              <a:extLst>
                <a:ext uri="{FF2B5EF4-FFF2-40B4-BE49-F238E27FC236}">
                  <a16:creationId xmlns:a16="http://schemas.microsoft.com/office/drawing/2014/main" id="{7EF8D329-BBEA-408B-AC5A-8563B03B70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1632"/>
            <a:ext cx="33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9" imgH="787058" progId="Equation.DSMT4">
                    <p:embed/>
                  </p:oleObj>
                </mc:Choice>
                <mc:Fallback>
                  <p:oleObj name="Equation" r:id="rId3" imgW="533169" imgH="787058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632"/>
                          <a:ext cx="33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6" name="Object 12">
              <a:extLst>
                <a:ext uri="{FF2B5EF4-FFF2-40B4-BE49-F238E27FC236}">
                  <a16:creationId xmlns:a16="http://schemas.microsoft.com/office/drawing/2014/main" id="{ED3C0AE9-593A-4826-A2BA-58B2DB5EEE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2016"/>
            <a:ext cx="142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60600" imgH="787400" progId="Equation.DSMT4">
                    <p:embed/>
                  </p:oleObj>
                </mc:Choice>
                <mc:Fallback>
                  <p:oleObj name="Equation" r:id="rId5" imgW="2260600" imgH="7874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016"/>
                          <a:ext cx="142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7" name="Object 13">
              <a:extLst>
                <a:ext uri="{FF2B5EF4-FFF2-40B4-BE49-F238E27FC236}">
                  <a16:creationId xmlns:a16="http://schemas.microsoft.com/office/drawing/2014/main" id="{4B6B4EB1-12F2-4CA5-86D0-46DDCE2225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2688"/>
            <a:ext cx="173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55900" imgH="787400" progId="Equation.DSMT4">
                    <p:embed/>
                  </p:oleObj>
                </mc:Choice>
                <mc:Fallback>
                  <p:oleObj name="Equation" r:id="rId7" imgW="2755900" imgH="7874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688"/>
                          <a:ext cx="173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6393" name="Group 25">
            <a:extLst>
              <a:ext uri="{FF2B5EF4-FFF2-40B4-BE49-F238E27FC236}">
                <a16:creationId xmlns:a16="http://schemas.microsoft.com/office/drawing/2014/main" id="{D08F17C4-5390-4DB6-BE65-6F7BA599AD5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6248400" cy="1473200"/>
            <a:chOff x="240" y="3216"/>
            <a:chExt cx="3936" cy="928"/>
          </a:xfrm>
        </p:grpSpPr>
        <p:sp>
          <p:nvSpPr>
            <p:cNvPr id="68620" name="Text Box 15">
              <a:extLst>
                <a:ext uri="{FF2B5EF4-FFF2-40B4-BE49-F238E27FC236}">
                  <a16:creationId xmlns:a16="http://schemas.microsoft.com/office/drawing/2014/main" id="{6DC79354-2702-47A8-B984-519572594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744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Ответ:   </a:t>
              </a:r>
              <a:endParaRPr lang="ru-RU" altLang="ru-RU" sz="2800" baseline="30000">
                <a:solidFill>
                  <a:srgbClr val="FF0000"/>
                </a:solidFill>
              </a:endParaRPr>
            </a:p>
          </p:txBody>
        </p:sp>
        <p:graphicFrame>
          <p:nvGraphicFramePr>
            <p:cNvPr id="68621" name="Object 16">
              <a:extLst>
                <a:ext uri="{FF2B5EF4-FFF2-40B4-BE49-F238E27FC236}">
                  <a16:creationId xmlns:a16="http://schemas.microsoft.com/office/drawing/2014/main" id="{0B392371-7A1B-4D94-8E70-387A578398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0" y="3648"/>
            <a:ext cx="43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85800" imgH="787400" progId="Equation.DSMT4">
                    <p:embed/>
                  </p:oleObj>
                </mc:Choice>
                <mc:Fallback>
                  <p:oleObj name="Equation" r:id="rId9" imgW="685800" imgH="7874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3648"/>
                          <a:ext cx="43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2" name="Text Box 17">
              <a:extLst>
                <a:ext uri="{FF2B5EF4-FFF2-40B4-BE49-F238E27FC236}">
                  <a16:creationId xmlns:a16="http://schemas.microsoft.com/office/drawing/2014/main" id="{E6FC0E19-435C-458C-9D5D-C6D893FD6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12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Приравнивая площади, получим </a:t>
              </a:r>
            </a:p>
          </p:txBody>
        </p:sp>
        <p:graphicFrame>
          <p:nvGraphicFramePr>
            <p:cNvPr id="68623" name="Object 18">
              <a:extLst>
                <a:ext uri="{FF2B5EF4-FFF2-40B4-BE49-F238E27FC236}">
                  <a16:creationId xmlns:a16="http://schemas.microsoft.com/office/drawing/2014/main" id="{EEC94778-B394-41F7-8CCC-7FC27B424D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3216"/>
            <a:ext cx="92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60500" imgH="787400" progId="Equation.DSMT4">
                    <p:embed/>
                  </p:oleObj>
                </mc:Choice>
                <mc:Fallback>
                  <p:oleObj name="Equation" r:id="rId11" imgW="1460500" imgH="7874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216"/>
                          <a:ext cx="92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6391" name="Group 23">
            <a:extLst>
              <a:ext uri="{FF2B5EF4-FFF2-40B4-BE49-F238E27FC236}">
                <a16:creationId xmlns:a16="http://schemas.microsoft.com/office/drawing/2014/main" id="{598CCA19-DDD0-4C35-923E-8A3BBE03A831}"/>
              </a:ext>
            </a:extLst>
          </p:cNvPr>
          <p:cNvGrpSpPr>
            <a:grpSpLocks/>
          </p:cNvGrpSpPr>
          <p:nvPr/>
        </p:nvGrpSpPr>
        <p:grpSpPr bwMode="auto">
          <a:xfrm>
            <a:off x="0" y="1066800"/>
            <a:ext cx="9144000" cy="3336925"/>
            <a:chOff x="0" y="672"/>
            <a:chExt cx="5760" cy="2102"/>
          </a:xfrm>
        </p:grpSpPr>
        <p:pic>
          <p:nvPicPr>
            <p:cNvPr id="68616" name="Picture 8">
              <a:extLst>
                <a:ext uri="{FF2B5EF4-FFF2-40B4-BE49-F238E27FC236}">
                  <a16:creationId xmlns:a16="http://schemas.microsoft.com/office/drawing/2014/main" id="{19D4534A-1106-42D2-919F-F871D7FE4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2403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17" name="Text Box 6">
              <a:extLst>
                <a:ext uri="{FF2B5EF4-FFF2-40B4-BE49-F238E27FC236}">
                  <a16:creationId xmlns:a16="http://schemas.microsoft.com/office/drawing/2014/main" id="{E1720B23-10D4-41F5-B8F2-737E72225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672"/>
              <a:ext cx="33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Искомое расстояние равно высоте </a:t>
              </a:r>
              <a:r>
                <a:rPr lang="en-US" altLang="ru-RU" i="1" dirty="0"/>
                <a:t>AH </a:t>
              </a:r>
              <a:r>
                <a:rPr lang="ru-RU" altLang="ru-RU" dirty="0"/>
                <a:t>треугольника </a:t>
              </a:r>
              <a:r>
                <a:rPr lang="en-US" altLang="ru-RU" i="1" dirty="0"/>
                <a:t>ACA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ru-RU" altLang="ru-RU" dirty="0"/>
                <a:t>в котором </a:t>
              </a:r>
              <a:r>
                <a:rPr lang="en-US" altLang="ru-RU" i="1" dirty="0"/>
                <a:t>AC =</a:t>
              </a:r>
              <a:r>
                <a:rPr lang="en-US" altLang="ru-RU" dirty="0"/>
                <a:t> </a:t>
              </a:r>
              <a:r>
                <a:rPr lang="en-US" altLang="ru-RU" i="1" dirty="0"/>
                <a:t>      </a:t>
              </a:r>
              <a:r>
                <a:rPr lang="en-US" altLang="ru-RU" dirty="0"/>
                <a:t>,</a:t>
              </a:r>
              <a:r>
                <a:rPr lang="en-US" altLang="ru-RU" i="1" dirty="0"/>
                <a:t> AB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</a:t>
              </a:r>
              <a:r>
                <a:rPr lang="en-US" altLang="ru-RU" i="1" dirty="0"/>
                <a:t>CB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      .</a:t>
              </a:r>
              <a:r>
                <a:rPr lang="en-US" altLang="ru-RU" i="1" dirty="0"/>
                <a:t> </a:t>
              </a:r>
            </a:p>
          </p:txBody>
        </p:sp>
        <p:graphicFrame>
          <p:nvGraphicFramePr>
            <p:cNvPr id="68618" name="Object 20">
              <a:extLst>
                <a:ext uri="{FF2B5EF4-FFF2-40B4-BE49-F238E27FC236}">
                  <a16:creationId xmlns:a16="http://schemas.microsoft.com/office/drawing/2014/main" id="{A17C3560-4540-44B4-8C33-F588C726E8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1152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06048" imgH="393359" progId="Equation.DSMT4">
                    <p:embed/>
                  </p:oleObj>
                </mc:Choice>
                <mc:Fallback>
                  <p:oleObj name="Equation" r:id="rId14" imgW="406048" imgH="393359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52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9" name="Object 21">
              <a:extLst>
                <a:ext uri="{FF2B5EF4-FFF2-40B4-BE49-F238E27FC236}">
                  <a16:creationId xmlns:a16="http://schemas.microsoft.com/office/drawing/2014/main" id="{5407259A-7F35-4C31-97BF-FAEDD39617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115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18918" imgH="380835" progId="Equation.DSMT4">
                    <p:embed/>
                  </p:oleObj>
                </mc:Choice>
                <mc:Fallback>
                  <p:oleObj name="Equation" r:id="rId16" imgW="418918" imgH="38083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1152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A7CADD9-AB59-4B19-A1A0-A0DC3F6E5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i="1" dirty="0"/>
              <a:t>.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3D6D24B3-F7A5-4C54-9465-01221F52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7BF4C44-3125-4C8A-88B1-BF62D3BE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036FD930-3A61-45B0-BBD9-CAC60E27D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Куб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EB59A21-31D4-444F-B6D7-051592A8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CD</a:t>
            </a:r>
            <a:r>
              <a:rPr lang="ru-RU" altLang="ru-RU" sz="2800" i="1" dirty="0"/>
              <a:t>.</a:t>
            </a: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3E79FCF6-5EC5-4177-831A-DE66FDC5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256596D-183B-428A-B6A2-87CC91ED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7653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D6E35895-62BC-415A-8869-32504EA8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DD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86F314C1-BCC4-44D1-B1F7-493F87FE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CA3D35D-40B3-4293-9CCA-6B3A2D56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0386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3031</Words>
  <Application>Microsoft Office PowerPoint</Application>
  <PresentationFormat>Экран (4:3)</PresentationFormat>
  <Paragraphs>276</Paragraphs>
  <Slides>67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Times New Roman</vt:lpstr>
      <vt:lpstr>Arial</vt:lpstr>
      <vt:lpstr>Оформление по умолчанию</vt:lpstr>
      <vt:lpstr>MathType 5.0 Equation</vt:lpstr>
      <vt:lpstr>Microsoft Equation 3.0</vt:lpstr>
      <vt:lpstr>Расстояние в пространстве</vt:lpstr>
      <vt:lpstr>РАССТОЯНИЕ ОТ ТОЧКИ ДО ПРЯМОЙ </vt:lpstr>
      <vt:lpstr>Презентация PowerPoint</vt:lpstr>
      <vt:lpstr>Презентация PowerPoint</vt:lpstr>
      <vt:lpstr>Презентация PowerPoint</vt:lpstr>
      <vt:lpstr>Презентация PowerPoint</vt:lpstr>
      <vt:lpstr>Куб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Смирнов Владимир Алексеевич</cp:lastModifiedBy>
  <cp:revision>40</cp:revision>
  <dcterms:created xsi:type="dcterms:W3CDTF">2007-10-22T16:06:58Z</dcterms:created>
  <dcterms:modified xsi:type="dcterms:W3CDTF">2021-07-15T03:35:55Z</dcterms:modified>
</cp:coreProperties>
</file>