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363" r:id="rId4"/>
    <p:sldId id="266" r:id="rId5"/>
    <p:sldId id="370" r:id="rId6"/>
    <p:sldId id="371" r:id="rId7"/>
    <p:sldId id="372" r:id="rId8"/>
    <p:sldId id="373" r:id="rId9"/>
    <p:sldId id="369" r:id="rId10"/>
    <p:sldId id="366" r:id="rId11"/>
    <p:sldId id="365" r:id="rId12"/>
    <p:sldId id="367" r:id="rId13"/>
    <p:sldId id="286" r:id="rId14"/>
    <p:sldId id="368" r:id="rId15"/>
    <p:sldId id="374" r:id="rId16"/>
    <p:sldId id="375" r:id="rId17"/>
    <p:sldId id="379" r:id="rId18"/>
    <p:sldId id="376" r:id="rId19"/>
    <p:sldId id="380" r:id="rId20"/>
    <p:sldId id="381" r:id="rId21"/>
    <p:sldId id="377" r:id="rId22"/>
    <p:sldId id="3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6154" autoAdjust="0"/>
  </p:normalViewPr>
  <p:slideViewPr>
    <p:cSldViewPr>
      <p:cViewPr varScale="1">
        <p:scale>
          <a:sx n="103" d="100"/>
          <a:sy n="103" d="100"/>
        </p:scale>
        <p:origin x="3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C694ED3-7340-47DF-99D1-AEB2986781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5C47E4E-F5EB-4BBF-88E6-2879952423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5D9AC25F-26D4-4885-BD03-48211CB5C43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3E9A3DF3-DBA4-4BE2-9127-11E1E55578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40402AAE-B742-4F9F-9091-71875F2EFD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41207A0-E5B2-4254-A701-ED9373A941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524AE1-14CC-438F-9C44-B72D73CA45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CC4243-32B6-4E89-BECA-3F14CE30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B9924-721A-424D-ABF7-7844DAAFE1B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0153223-48EC-47BD-B0CA-260BA111E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63CA1D5-6290-43FE-832A-2F3F74629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51724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46803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0503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76486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92324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8808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65483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12333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578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CC4243-32B6-4E89-BECA-3F14CE30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B9924-721A-424D-ABF7-7844DAAFE1B2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0153223-48EC-47BD-B0CA-260BA111E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63CA1D5-6290-43FE-832A-2F3F74629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84781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8471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40856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8FEB9C-01C0-4643-80B3-2F644D9D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38789-86D5-4593-BFCB-7063B409427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F6E281F-BD0E-4474-A2A5-C684733C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385E674-382F-4DE4-8206-283F3F9D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2614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50D5A-52A4-4A62-8DE1-1D19DF4D1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8D7F-850D-4AB7-B192-3EC5C3E72655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4774FF10-3698-4FA3-964C-686A80650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AB254F1-0510-40AD-94ED-A9CE0DB97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536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501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4463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9079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0017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312EE0-704B-4056-A12B-DD50E06AD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43D2-4957-4ED4-916E-EF3977A4B38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291976E-9FCD-4FC1-B874-04F9D9663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044810-1497-4F8F-A1C4-FE54FEF9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8456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C7026-E9C9-46B2-BF08-BA0398262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A08D30-D82D-47B7-AE2B-6F8BB15A7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62231-C941-42CB-AD9C-0E738EB9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0A43B-1937-46FB-AFAA-F7EE9B5D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404A81-AAEA-4267-BBCD-A3E279C0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9638-104C-4158-839A-9694281365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48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E5A97-E476-4E8C-BBC5-B17F2624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E004A9-EE07-4BE9-9D2F-4152F630F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AC1F7-1BBD-46AB-AEF0-69C5814B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96177-D68A-4942-ABAD-FFCBD461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2073C-EA0E-4B7A-A0EF-664D8220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B7A81-F118-4D9E-9150-BD02506E3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114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6F3A21-3EE3-4007-B863-596CA0AC4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D0F6F1-5BB7-466C-9689-FE36D139E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35591A-047C-4987-81A0-A377701E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0D57E-7A31-41FC-9345-EDD76EC8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962AA-8036-48F0-A0C3-868BA5FB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18E1F-F725-450F-8042-30502980C4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96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8EFE3-30FF-4B43-9B31-0B39E3A4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F64FD-0706-4D28-B600-A417CE421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0C23B-DA18-45D9-B790-791E570A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B2A05-D4D2-46E1-83BF-969540CB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BE9C2-534D-42D1-AC76-B9D3601F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E9CCD-84A8-48F2-86AE-42F065D9F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51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0C3B6-7496-4596-A4E4-C7574D59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64DE38-A822-458C-96AB-DAFED40F2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35316-3088-4FDA-BFD4-3E2A9592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E61A6-2F8A-40AF-98F9-607F3EA3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08AED-852B-4503-AEC8-BB0A4F83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46C27-8BBE-4987-BC95-347963473B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5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0408B-7B23-409F-ACBD-E753104B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652F2-6D8E-4E2B-B921-FC5F51951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ABEEE4-41AC-4B88-BA30-5E09E0E55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0B39A-EE7C-46E0-B45E-3EB15B98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177D4-5C19-4553-A80C-BBED10A8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C05C8-9F21-4AD6-92EE-4C178E07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53459-4245-44C7-9696-3E84FB6C9A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85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8E965-C3DC-4298-923E-0D2B296F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070A44-63B8-4328-BA6E-B6704D6D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FAF11C-0709-4A0D-AE86-B1A88829F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F60261-281B-4D5E-8125-12F96C23F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D8BB8F-4A6F-4D8E-9DA5-6D4E3A9D7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1B87E8-94AB-4A6E-9089-289A98FC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91AE3-491C-42CF-890D-BFA4F24F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1121D2-EF4E-4595-ADF9-B59E0F0F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0A8F-F1E2-4EA8-A642-25EBEB2FEB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00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5C252-B5A2-4400-B2D2-B6E63FEF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171B79-8EFA-409D-8378-58B9BB0B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883FAF-A19A-4B32-B2A0-ED292EA9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E2190-1B7D-49F1-AD4F-B14D6E28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D074B-7CCB-4C06-82A3-81C876EA3D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30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C2E9F5-F305-4CB5-8762-5E13A20D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E4AE5F-05AF-4A56-897C-03BEA63D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651771-797B-4540-ADB9-4F047D87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EDAC-41DB-4701-A532-270B5724FE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40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F2C5D-77A5-40A9-B479-CA1C19AE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5E016-C08B-4E16-8821-17F1532C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15296-C7E0-4CA2-B33A-3B8697D7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B97F7-B7FB-4788-9163-DA8E0B1B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567394-1EB2-45CA-9076-C1AE16F1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C597D-2A67-4012-B80C-FFF46244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531A8-7E16-45D3-B843-600AB52797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286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52D04-A85F-4B41-8835-8F57D6B7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AF7A50-EB1F-4752-A160-870A6A798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1871BE-4585-47EC-AF34-99917A1D8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2BC8C-70F0-404E-9BF3-E3F11FD8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4AA022-7397-4740-89D7-EC3AC138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8BA9B-50D6-4536-850C-A1B973F7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EDE02-FF58-47DE-A0C6-61036BAFBA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74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1CA917-FE90-4A4C-BA67-EDF24DC5B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4AC121-B57E-4B0B-9F4D-F4D9E9B28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D4548E-F313-4339-A59D-31C0B7A341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AA0E52-AA06-413F-BC8B-660C77A9EB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C3BE64-204C-47CC-90AF-5CE265C5D2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41A757-6483-4C52-88E2-529F28389B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7194004-9D34-4B58-A68B-A475827683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484784"/>
            <a:ext cx="7772400" cy="1080120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Сфера и шар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>
            <a:extLst>
              <a:ext uri="{FF2B5EF4-FFF2-40B4-BE49-F238E27FC236}">
                <a16:creationId xmlns:a16="http://schemas.microsoft.com/office/drawing/2014/main" id="{816D50D5-5315-469E-94E2-052C7DD2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3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Докажите, если расстояние между центрами двух сфер равно сумме их радиусов, то эти сферы касаются, т. е. имеют только одну общую точку.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FC2485-8CED-4CDA-B25D-FE949BA28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263176"/>
            <a:ext cx="4464496" cy="2666045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6D2FD0C-9910-4557-BC15-2E567408D01E}"/>
              </a:ext>
            </a:extLst>
          </p:cNvPr>
          <p:cNvGrpSpPr/>
          <p:nvPr/>
        </p:nvGrpSpPr>
        <p:grpSpPr>
          <a:xfrm>
            <a:off x="0" y="1152746"/>
            <a:ext cx="9144000" cy="5738520"/>
            <a:chOff x="0" y="1152746"/>
            <a:chExt cx="9144000" cy="5738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284" name="Text Box 4">
                  <a:extLst>
                    <a:ext uri="{FF2B5EF4-FFF2-40B4-BE49-F238E27FC236}">
                      <a16:creationId xmlns:a16="http://schemas.microsoft.com/office/drawing/2014/main" id="{259D5D9E-2154-43C8-A1C6-2BABD95BD0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844278"/>
                  <a:ext cx="9144000" cy="30469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Рассмотрим сферы с центрами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 </a:t>
                  </a:r>
                  <a:r>
                    <a:rPr lang="ru-RU" altLang="ru-RU" dirty="0"/>
                    <a:t>и радиусами соответственно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=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+ 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Тогда точка </a:t>
                  </a:r>
                  <a:r>
                    <a:rPr lang="en-US" altLang="ru-RU" i="1" dirty="0"/>
                    <a:t>A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сферы с центром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dirty="0"/>
                    <a:t>, принадлежащая отрезку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будет принадлежать сфере с центром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Для любой другой точки </a:t>
                  </a:r>
                  <a:r>
                    <a:rPr lang="en-US" altLang="ru-RU" i="1" dirty="0"/>
                    <a:t>B </a:t>
                  </a:r>
                  <a:r>
                    <a:rPr lang="ru-RU" altLang="ru-RU" dirty="0"/>
                    <a:t>этой сферы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выполняются неравенства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ru-RU" i="1" dirty="0"/>
                    <a:t>BO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US" altLang="ru-RU" i="1" dirty="0"/>
                    <a:t> 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–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B</a:t>
                  </a:r>
                  <a:r>
                    <a:rPr lang="en-US" altLang="ru-RU" dirty="0"/>
                    <a:t> =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</a:t>
                  </a:r>
                  <a:endParaRPr lang="ru-RU" altLang="ru-RU" i="1" dirty="0"/>
                </a:p>
                <a:p>
                  <a:pPr algn="just">
                    <a:spcBef>
                      <a:spcPts val="0"/>
                    </a:spcBef>
                  </a:pPr>
                  <a:r>
                    <a:rPr lang="en-US" altLang="ru-RU" i="1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точка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не принадлежит второй сфере. Значит, эти сферы имеют только одну общую точку.</a:t>
                  </a:r>
                  <a:endParaRPr lang="en-US" altLang="ru-RU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284" name="Text Box 4">
                  <a:extLst>
                    <a:ext uri="{FF2B5EF4-FFF2-40B4-BE49-F238E27FC236}">
                      <a16:creationId xmlns:a16="http://schemas.microsoft.com/office/drawing/2014/main" id="{259D5D9E-2154-43C8-A1C6-2BABD95BD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844278"/>
                  <a:ext cx="9144000" cy="3046988"/>
                </a:xfrm>
                <a:prstGeom prst="rect">
                  <a:avLst/>
                </a:prstGeom>
                <a:blipFill>
                  <a:blip r:embed="rId4"/>
                  <a:stretch>
                    <a:fillRect l="-1000" t="-1603" r="-1000" b="-38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09366C0-F9C6-4956-8C4B-A9E97B301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4629" y="1152746"/>
              <a:ext cx="4553555" cy="2838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370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>
            <a:extLst>
              <a:ext uri="{FF2B5EF4-FFF2-40B4-BE49-F238E27FC236}">
                <a16:creationId xmlns:a16="http://schemas.microsoft.com/office/drawing/2014/main" id="{816D50D5-5315-469E-94E2-052C7DD2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Докажите, если расстояние между центрами двух сфер меньше разности их радиусов, то эти сферы не имеют общих точек.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79372A-9352-4DE4-8261-19195A834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124745"/>
            <a:ext cx="3600400" cy="3460658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1D425A5-322B-4748-820E-15AF1B3CAAEA}"/>
              </a:ext>
            </a:extLst>
          </p:cNvPr>
          <p:cNvGrpSpPr/>
          <p:nvPr/>
        </p:nvGrpSpPr>
        <p:grpSpPr>
          <a:xfrm>
            <a:off x="152400" y="1135881"/>
            <a:ext cx="8839200" cy="5713809"/>
            <a:chOff x="152400" y="1135881"/>
            <a:chExt cx="8839200" cy="5713809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833A361-AFE4-4DF9-BAE1-58038C039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8953" y="1135881"/>
              <a:ext cx="3683134" cy="34452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57D068D8-7287-4D85-BD5F-E725C9530F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" y="4541366"/>
                  <a:ext cx="8839200" cy="2308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Рассмотрим сферы с центрами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 </a:t>
                  </a:r>
                  <a:r>
                    <a:rPr lang="ru-RU" altLang="ru-RU" dirty="0"/>
                    <a:t>и радиусами соответственно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&lt;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– 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Для любой точки </a:t>
                  </a:r>
                  <a:r>
                    <a:rPr lang="en-US" altLang="ru-RU" i="1" dirty="0"/>
                    <a:t>A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сферы с центром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выполняются неравенства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ru-RU" i="1" dirty="0"/>
                    <a:t>AO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altLang="ru-RU" i="1" dirty="0"/>
                    <a:t> 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 – 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&gt;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</a:t>
                  </a:r>
                  <a:endParaRPr lang="ru-RU" altLang="ru-RU" i="1" dirty="0"/>
                </a:p>
                <a:p>
                  <a:pPr algn="just">
                    <a:spcBef>
                      <a:spcPts val="0"/>
                    </a:spcBef>
                  </a:pPr>
                  <a:r>
                    <a:rPr lang="en-US" altLang="ru-RU" i="1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точка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не принадлежит второй сфере. Значит, эти сферы не имеют общих точек.</a:t>
                  </a:r>
                  <a:endParaRPr lang="en-US" altLang="ru-RU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57D068D8-7287-4D85-BD5F-E725C9530F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" y="4541366"/>
                  <a:ext cx="8839200" cy="2308324"/>
                </a:xfrm>
                <a:prstGeom prst="rect">
                  <a:avLst/>
                </a:prstGeom>
                <a:blipFill>
                  <a:blip r:embed="rId5"/>
                  <a:stretch>
                    <a:fillRect l="-1034" t="-2111" r="-1034" b="-50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73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>
            <a:extLst>
              <a:ext uri="{FF2B5EF4-FFF2-40B4-BE49-F238E27FC236}">
                <a16:creationId xmlns:a16="http://schemas.microsoft.com/office/drawing/2014/main" id="{816D50D5-5315-469E-94E2-052C7DD2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312" y="34561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Докажите, если расстояние между центрами двух сфер равно разности их радиусов, то эти сферы касаются, т. е. имеют только одну общую точку.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0BA887-35BC-4743-8216-29ADBA315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946056"/>
            <a:ext cx="3134734" cy="3010124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192417D-DF51-4DF5-B3CB-DAA9CDFA21F1}"/>
              </a:ext>
            </a:extLst>
          </p:cNvPr>
          <p:cNvGrpSpPr/>
          <p:nvPr/>
        </p:nvGrpSpPr>
        <p:grpSpPr>
          <a:xfrm>
            <a:off x="0" y="895068"/>
            <a:ext cx="9144000" cy="6084976"/>
            <a:chOff x="0" y="895068"/>
            <a:chExt cx="9144000" cy="6084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57D068D8-7287-4D85-BD5F-E725C9530F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933056"/>
                  <a:ext cx="9144000" cy="30469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Рассмотрим сферы с центрами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 </a:t>
                  </a:r>
                  <a:r>
                    <a:rPr lang="ru-RU" altLang="ru-RU" dirty="0"/>
                    <a:t>и радиусами соответственно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=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– 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Тогда точка </a:t>
                  </a:r>
                  <a:r>
                    <a:rPr lang="en-US" altLang="ru-RU" i="1" dirty="0"/>
                    <a:t>A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сферы с центром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dirty="0"/>
                    <a:t>, принадлежащая лучу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будет принадлежать сфере с центром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Для любой другой точки </a:t>
                  </a:r>
                  <a:r>
                    <a:rPr lang="en-US" altLang="ru-RU" i="1" dirty="0"/>
                    <a:t>B </a:t>
                  </a:r>
                  <a:r>
                    <a:rPr lang="ru-RU" altLang="ru-RU" dirty="0"/>
                    <a:t>этой сферы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выполняются неравенства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ru-RU" i="1" dirty="0"/>
                    <a:t>BO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US" altLang="ru-RU" i="1" dirty="0"/>
                    <a:t> 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 – 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=</a:t>
                  </a:r>
                  <a:r>
                    <a:rPr lang="en-US" altLang="ru-RU" dirty="0"/>
                    <a:t>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</a:t>
                  </a:r>
                  <a:endParaRPr lang="ru-RU" altLang="ru-RU" i="1" dirty="0"/>
                </a:p>
                <a:p>
                  <a:pPr algn="just">
                    <a:spcBef>
                      <a:spcPts val="0"/>
                    </a:spcBef>
                  </a:pPr>
                  <a:r>
                    <a:rPr lang="en-US" altLang="ru-RU" i="1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точка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не принадлежит второй сфере. Значит, эти сферы имеют только одну общую точку.</a:t>
                  </a:r>
                  <a:endParaRPr lang="en-US" altLang="ru-RU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 Box 4">
                  <a:extLst>
                    <a:ext uri="{FF2B5EF4-FFF2-40B4-BE49-F238E27FC236}">
                      <a16:creationId xmlns:a16="http://schemas.microsoft.com/office/drawing/2014/main" id="{57D068D8-7287-4D85-BD5F-E725C9530F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933056"/>
                  <a:ext cx="9144000" cy="3046988"/>
                </a:xfrm>
                <a:prstGeom prst="rect">
                  <a:avLst/>
                </a:prstGeom>
                <a:blipFill>
                  <a:blip r:embed="rId4"/>
                  <a:stretch>
                    <a:fillRect l="-1000" t="-1600" r="-1000" b="-36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5709F7F-B1F4-4700-A7A7-2D680796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3848" y="895068"/>
              <a:ext cx="3134734" cy="306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4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Радиусы двух сфер равны 5 и 3. Расстояние между их центрами равно: а) 10; б) 8; в) 2; г) 1. Как эти сферы расположены друг относительно друга?</a:t>
            </a: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DE83F3F8-230A-4434-98BF-FE36C6094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а), г) Не имеют общих точек; б), в) касаются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Расстояние между центрами двух касающихся сфер равно 5. Радиус одной сферы равен 2. Найдите радиус другой сферы.</a:t>
            </a: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DE83F3F8-230A-4434-98BF-FE36C6094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3 или 7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Сформулируйте определения того, что прямая касается сферы.</a:t>
            </a:r>
            <a:endParaRPr lang="ru-RU" altLang="ru-RU" dirty="0"/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DE83F3F8-230A-4434-98BF-FE36C6094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73016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Прямая касается сферы, если она имеет с этой сферой только одну общую точку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Сколько касательных прямых к данной сфере можно провести через данную точку? Рассмотрите различные случаи расположения точки.</a:t>
            </a:r>
            <a:endParaRPr lang="ru-RU" altLang="ru-RU" dirty="0"/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DE83F3F8-230A-4434-98BF-FE36C6094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73016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Если точка принадлежит сфере или находится вне её, то касательных прямых бесконечно много. Если точка находится внутри сферы, то касательных прямых нет.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Докажите, что любая прямая, проходящая через точку сферы и перпендикулярная радиусу, проведенному в эту точку, будет касательной к сфере.</a:t>
            </a:r>
            <a:endParaRPr lang="ru-RU" altLang="ru-RU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6A3AE18-6AC2-44AF-8B67-59D58642E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8" y="4098978"/>
            <a:ext cx="895610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 </a:t>
            </a:r>
            <a:r>
              <a:rPr lang="ru-RU" altLang="ru-RU" dirty="0"/>
              <a:t>Пусть прямая </a:t>
            </a:r>
            <a:r>
              <a:rPr lang="en-US" altLang="ru-RU" i="1" dirty="0"/>
              <a:t>a </a:t>
            </a:r>
            <a:r>
              <a:rPr lang="ru-RU" altLang="ru-RU" dirty="0"/>
              <a:t>проходит через точку </a:t>
            </a:r>
            <a:r>
              <a:rPr lang="en-US" altLang="ru-RU" i="1" dirty="0"/>
              <a:t>A </a:t>
            </a:r>
            <a:r>
              <a:rPr lang="ru-RU" altLang="ru-RU" dirty="0"/>
              <a:t>сферы с центром </a:t>
            </a:r>
            <a:r>
              <a:rPr lang="en-US" altLang="ru-RU" i="1" dirty="0"/>
              <a:t>O </a:t>
            </a:r>
            <a:r>
              <a:rPr lang="ru-RU" altLang="ru-RU" dirty="0"/>
              <a:t>и перпендикулярна радиусу </a:t>
            </a:r>
            <a:r>
              <a:rPr lang="en-US" altLang="ru-RU" i="1" dirty="0"/>
              <a:t>OA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altLang="ru-RU" dirty="0"/>
              <a:t>Для любой другой точки </a:t>
            </a:r>
            <a:r>
              <a:rPr lang="en-US" altLang="ru-RU" i="1" dirty="0"/>
              <a:t>B </a:t>
            </a:r>
            <a:r>
              <a:rPr lang="ru-RU" altLang="ru-RU" dirty="0"/>
              <a:t>прямой </a:t>
            </a:r>
            <a:r>
              <a:rPr lang="en-US" altLang="ru-RU" i="1" dirty="0"/>
              <a:t>a </a:t>
            </a:r>
            <a:r>
              <a:rPr lang="ru-RU" altLang="ru-RU" dirty="0"/>
              <a:t>отрезок </a:t>
            </a:r>
            <a:r>
              <a:rPr lang="en-US" altLang="ru-RU" i="1" dirty="0"/>
              <a:t>OB </a:t>
            </a:r>
            <a:r>
              <a:rPr lang="ru-RU" altLang="ru-RU" dirty="0"/>
              <a:t>будет наклонной, следовательно, больше отрезка </a:t>
            </a:r>
            <a:r>
              <a:rPr lang="en-US" altLang="ru-RU" i="1" dirty="0"/>
              <a:t>OA</a:t>
            </a:r>
            <a:r>
              <a:rPr lang="en-US" altLang="ru-RU" dirty="0"/>
              <a:t>. </a:t>
            </a:r>
            <a:r>
              <a:rPr lang="ru-RU" altLang="ru-RU" dirty="0"/>
              <a:t>Значит, точка </a:t>
            </a:r>
            <a:r>
              <a:rPr lang="en-US" altLang="ru-RU" i="1" dirty="0"/>
              <a:t>B </a:t>
            </a:r>
            <a:r>
              <a:rPr lang="ru-RU" altLang="ru-RU" dirty="0"/>
              <a:t>не принадлежит сфере. Таким образом, прямая </a:t>
            </a:r>
            <a:r>
              <a:rPr lang="en-US" altLang="ru-RU" i="1" dirty="0"/>
              <a:t>a </a:t>
            </a:r>
            <a:r>
              <a:rPr lang="ru-RU" altLang="ru-RU" dirty="0"/>
              <a:t>имеет только одну общую точку </a:t>
            </a:r>
            <a:r>
              <a:rPr lang="en-US" altLang="ru-RU" i="1" dirty="0"/>
              <a:t>A </a:t>
            </a:r>
            <a:r>
              <a:rPr lang="ru-RU" altLang="ru-RU" dirty="0"/>
              <a:t>со сферой, т. е. является касательной.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8A49BF-4791-4DF7-BCBD-5BC4181FE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556792"/>
            <a:ext cx="2592288" cy="21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Докажите, что если расстояние от центра сферы до прямой равно радиусу сферы, то прямая касается сферы.</a:t>
            </a:r>
            <a:endParaRPr lang="ru-RU" altLang="ru-RU" dirty="0"/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DE83F3F8-230A-4434-98BF-FE36C6094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861631"/>
            <a:ext cx="895610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 </a:t>
            </a:r>
            <a:r>
              <a:rPr lang="ru-RU" altLang="ru-RU" dirty="0"/>
              <a:t>Из центра </a:t>
            </a:r>
            <a:r>
              <a:rPr lang="en-US" altLang="ru-RU" i="1" dirty="0"/>
              <a:t>O </a:t>
            </a:r>
            <a:r>
              <a:rPr lang="ru-RU" altLang="ru-RU" dirty="0"/>
              <a:t>сферы опустим перпендикуляр </a:t>
            </a:r>
            <a:r>
              <a:rPr lang="en-US" altLang="ru-RU" i="1" dirty="0"/>
              <a:t>OA </a:t>
            </a:r>
            <a:r>
              <a:rPr lang="ru-RU" altLang="ru-RU" dirty="0"/>
              <a:t>на прямую </a:t>
            </a:r>
            <a:r>
              <a:rPr lang="en-US" altLang="ru-RU" i="1" dirty="0"/>
              <a:t>a</a:t>
            </a:r>
            <a:r>
              <a:rPr lang="en-US" altLang="ru-RU" dirty="0"/>
              <a:t>. </a:t>
            </a:r>
            <a:r>
              <a:rPr lang="ru-RU" altLang="ru-RU" dirty="0"/>
              <a:t>Так как его длина равна радиусу сферы, то точка </a:t>
            </a:r>
            <a:r>
              <a:rPr lang="en-US" altLang="ru-RU" i="1" dirty="0"/>
              <a:t>A </a:t>
            </a:r>
            <a:r>
              <a:rPr lang="ru-RU" altLang="ru-RU" dirty="0"/>
              <a:t>принадлежит сфере. Для любой другой точки </a:t>
            </a:r>
            <a:r>
              <a:rPr lang="en-US" altLang="ru-RU" i="1" dirty="0"/>
              <a:t>B </a:t>
            </a:r>
            <a:r>
              <a:rPr lang="ru-RU" altLang="ru-RU" dirty="0"/>
              <a:t>прямой </a:t>
            </a:r>
            <a:r>
              <a:rPr lang="en-US" altLang="ru-RU" i="1" dirty="0"/>
              <a:t>a </a:t>
            </a:r>
            <a:r>
              <a:rPr lang="ru-RU" altLang="ru-RU" dirty="0"/>
              <a:t>отрезок </a:t>
            </a:r>
            <a:r>
              <a:rPr lang="en-US" altLang="ru-RU" i="1" dirty="0"/>
              <a:t>OB </a:t>
            </a:r>
            <a:r>
              <a:rPr lang="ru-RU" altLang="ru-RU" dirty="0"/>
              <a:t>будет наклонной, следовательно, больше отрезка </a:t>
            </a:r>
            <a:r>
              <a:rPr lang="en-US" altLang="ru-RU" i="1" dirty="0"/>
              <a:t>OA</a:t>
            </a:r>
            <a:r>
              <a:rPr lang="en-US" altLang="ru-RU" dirty="0"/>
              <a:t>. </a:t>
            </a:r>
            <a:r>
              <a:rPr lang="ru-RU" altLang="ru-RU" dirty="0"/>
              <a:t>Значит, точка </a:t>
            </a:r>
            <a:r>
              <a:rPr lang="en-US" altLang="ru-RU" i="1" dirty="0"/>
              <a:t>B </a:t>
            </a:r>
            <a:r>
              <a:rPr lang="ru-RU" altLang="ru-RU" dirty="0"/>
              <a:t>не принадлежит сфере. Таким образом, прямая </a:t>
            </a:r>
            <a:r>
              <a:rPr lang="en-US" altLang="ru-RU" i="1" dirty="0"/>
              <a:t>a </a:t>
            </a:r>
            <a:r>
              <a:rPr lang="ru-RU" altLang="ru-RU" dirty="0"/>
              <a:t>имеет только одну общую точку </a:t>
            </a:r>
            <a:r>
              <a:rPr lang="en-US" altLang="ru-RU" i="1" dirty="0"/>
              <a:t>A </a:t>
            </a:r>
            <a:r>
              <a:rPr lang="ru-RU" altLang="ru-RU" dirty="0"/>
              <a:t>со сферой, т. е. является касательной.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52DB29-9753-4E7E-B24E-F46770220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268760"/>
            <a:ext cx="2721543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если расстояние от центра сферы до прямой больше радиуса сферы, то прямая и сфера не имеют общих точек.</a:t>
            </a:r>
            <a:endParaRPr lang="ru-RU" altLang="ru-RU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0235C33-6799-4A1C-8AAB-4FCA6292A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433044"/>
            <a:ext cx="895610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 </a:t>
            </a:r>
            <a:r>
              <a:rPr lang="ru-RU" altLang="ru-RU" dirty="0"/>
              <a:t>Из центра </a:t>
            </a:r>
            <a:r>
              <a:rPr lang="en-US" altLang="ru-RU" i="1" dirty="0"/>
              <a:t>O </a:t>
            </a:r>
            <a:r>
              <a:rPr lang="ru-RU" altLang="ru-RU" dirty="0"/>
              <a:t>сферы опустим перпендикуляр </a:t>
            </a:r>
            <a:r>
              <a:rPr lang="en-US" altLang="ru-RU" i="1" dirty="0"/>
              <a:t>OA </a:t>
            </a:r>
            <a:r>
              <a:rPr lang="ru-RU" altLang="ru-RU" dirty="0"/>
              <a:t>на прямую </a:t>
            </a:r>
            <a:r>
              <a:rPr lang="en-US" altLang="ru-RU" i="1" dirty="0"/>
              <a:t>a</a:t>
            </a:r>
            <a:r>
              <a:rPr lang="en-US" altLang="ru-RU" dirty="0"/>
              <a:t>. </a:t>
            </a:r>
            <a:r>
              <a:rPr lang="ru-RU" altLang="ru-RU" dirty="0"/>
              <a:t>Так как его длина больше радиуса сферы, то точка </a:t>
            </a:r>
            <a:r>
              <a:rPr lang="en-US" altLang="ru-RU" i="1" dirty="0"/>
              <a:t>A </a:t>
            </a:r>
            <a:r>
              <a:rPr lang="ru-RU" altLang="ru-RU" dirty="0"/>
              <a:t>не принадлежит сфере. Для любой другой точки </a:t>
            </a:r>
            <a:r>
              <a:rPr lang="en-US" altLang="ru-RU" i="1" dirty="0"/>
              <a:t>B </a:t>
            </a:r>
            <a:r>
              <a:rPr lang="ru-RU" altLang="ru-RU" dirty="0"/>
              <a:t>прямой </a:t>
            </a:r>
            <a:r>
              <a:rPr lang="en-US" altLang="ru-RU" i="1" dirty="0"/>
              <a:t>a </a:t>
            </a:r>
            <a:r>
              <a:rPr lang="ru-RU" altLang="ru-RU" dirty="0"/>
              <a:t>отрезок </a:t>
            </a:r>
            <a:r>
              <a:rPr lang="en-US" altLang="ru-RU" i="1" dirty="0"/>
              <a:t>OB </a:t>
            </a:r>
            <a:r>
              <a:rPr lang="ru-RU" altLang="ru-RU" dirty="0"/>
              <a:t>будет наклонной, следовательно, больше отрезка </a:t>
            </a:r>
            <a:r>
              <a:rPr lang="en-US" altLang="ru-RU" i="1" dirty="0"/>
              <a:t>OA</a:t>
            </a:r>
            <a:r>
              <a:rPr lang="en-US" altLang="ru-RU" dirty="0"/>
              <a:t>. </a:t>
            </a:r>
            <a:r>
              <a:rPr lang="ru-RU" altLang="ru-RU" dirty="0"/>
              <a:t>Значит, точка </a:t>
            </a:r>
            <a:r>
              <a:rPr lang="en-US" altLang="ru-RU" i="1" dirty="0"/>
              <a:t>B </a:t>
            </a:r>
            <a:r>
              <a:rPr lang="ru-RU" altLang="ru-RU" dirty="0"/>
              <a:t>не принадлежит сфере. Таким образом, прямая </a:t>
            </a:r>
            <a:r>
              <a:rPr lang="en-US" altLang="ru-RU" i="1" dirty="0"/>
              <a:t>a </a:t>
            </a:r>
            <a:r>
              <a:rPr lang="ru-RU" altLang="ru-RU" dirty="0"/>
              <a:t>не имеет со сферой общих точек.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440DED-7B7E-4F1B-9A62-2F329BB47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484784"/>
            <a:ext cx="3024336" cy="26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20789879-F606-4A0C-A3B6-5E306F817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264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Сферой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называется фигура, состоящая из всех точек пространства, удаленных от данной точки, называемой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центром</a:t>
            </a:r>
            <a:r>
              <a:rPr lang="ru-RU" altLang="ru-RU" dirty="0">
                <a:cs typeface="Times New Roman" panose="02020603050405020304" pitchFamily="18" charset="0"/>
              </a:rPr>
              <a:t>, на данное расстояние, называемое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радиусом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36971B24-F4D9-4ABD-BF50-D9D15ABA1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2463809"/>
            <a:ext cx="5553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Шаром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называется фигура, состоящая из всех точек пространства, удаленных от данной точки, называемой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центром</a:t>
            </a:r>
            <a:r>
              <a:rPr lang="ru-RU" altLang="ru-RU" dirty="0">
                <a:cs typeface="Times New Roman" panose="02020603050405020304" pitchFamily="18" charset="0"/>
              </a:rPr>
              <a:t>, на расстояние, не превосходящее данное, называемое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радиусом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19C35D07-96AC-43A9-AF37-AF2079EA9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5" y="4772133"/>
            <a:ext cx="5553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Сфера с тем же центром и того же радиуса, что и данный шар,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поверхностью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шара.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graphicFrame>
        <p:nvGraphicFramePr>
          <p:cNvPr id="2064" name="Object 16">
            <a:extLst>
              <a:ext uri="{FF2B5EF4-FFF2-40B4-BE49-F238E27FC236}">
                <a16:creationId xmlns:a16="http://schemas.microsoft.com/office/drawing/2014/main" id="{75D44637-29F3-424E-92C9-9CCCDDDB9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28286"/>
              </p:ext>
            </p:extLst>
          </p:nvPr>
        </p:nvGraphicFramePr>
        <p:xfrm>
          <a:off x="8316" y="2733491"/>
          <a:ext cx="3362325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362794" imgH="3304762" progId="Paint.Picture">
                  <p:embed/>
                </p:oleObj>
              </mc:Choice>
              <mc:Fallback>
                <p:oleObj name="Точечный рисунок" r:id="rId3" imgW="3362794" imgH="3304762" progId="Paint.Picture">
                  <p:embed/>
                  <p:pic>
                    <p:nvPicPr>
                      <p:cNvPr id="2064" name="Object 16">
                        <a:extLst>
                          <a:ext uri="{FF2B5EF4-FFF2-40B4-BE49-F238E27FC236}">
                            <a16:creationId xmlns:a16="http://schemas.microsoft.com/office/drawing/2014/main" id="{75D44637-29F3-424E-92C9-9CCCDDDB95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" y="2733491"/>
                        <a:ext cx="3362325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3EC81A5D-ED01-41FC-80D8-8ACFC9EB3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1593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Отрезок, соединяющий произвольные две точки сферы, называется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хордой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Хорда, проходящая через центр, называется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диаметром сферы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8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если расстояние от центра сферы до прямой меньше радиуса сферы, то прямая и сфера имеют две общие точки (пересекаются).</a:t>
            </a:r>
            <a:endParaRPr lang="ru-RU" altLang="ru-RU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0235C33-6799-4A1C-8AAB-4FCA6292A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" y="4167327"/>
            <a:ext cx="895610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 </a:t>
            </a:r>
            <a:r>
              <a:rPr lang="ru-RU" altLang="ru-RU" dirty="0"/>
              <a:t>Через центр </a:t>
            </a:r>
            <a:r>
              <a:rPr lang="en-US" altLang="ru-RU" i="1" dirty="0"/>
              <a:t>O </a:t>
            </a:r>
            <a:r>
              <a:rPr lang="ru-RU" altLang="ru-RU" dirty="0"/>
              <a:t>сферы и данную прямую </a:t>
            </a:r>
            <a:r>
              <a:rPr lang="en-US" altLang="ru-RU" i="1" dirty="0"/>
              <a:t>a </a:t>
            </a:r>
            <a:r>
              <a:rPr lang="ru-RU" altLang="ru-RU" dirty="0"/>
              <a:t>проведём плоскость. Она пересекает сферу по окружности. Так как расстояние от центра </a:t>
            </a:r>
            <a:r>
              <a:rPr lang="en-US" altLang="ru-RU" i="1" dirty="0"/>
              <a:t>O </a:t>
            </a:r>
            <a:r>
              <a:rPr lang="ru-RU" altLang="ru-RU" dirty="0"/>
              <a:t>этой окружности</a:t>
            </a:r>
            <a:r>
              <a:rPr lang="en-US" altLang="ru-RU" dirty="0"/>
              <a:t> </a:t>
            </a:r>
            <a:r>
              <a:rPr lang="ru-RU" altLang="ru-RU" dirty="0"/>
              <a:t>до прямой </a:t>
            </a:r>
            <a:r>
              <a:rPr lang="en-US" altLang="ru-RU" i="1" dirty="0"/>
              <a:t>a </a:t>
            </a:r>
            <a:r>
              <a:rPr lang="ru-RU" altLang="ru-RU" dirty="0"/>
              <a:t>меньше радиуса окружности, то эти прямая и окружность имеют две общие точки. Эти точки будут искомыми точками, принадлежащими сфере.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853E81-A155-4BD3-8D01-2339FE8C5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628800"/>
            <a:ext cx="2761223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Докажите, что отрезки касательных к сфере, проведенных из од­ной точки, равны.</a:t>
            </a:r>
            <a:endParaRPr lang="ru-RU" alt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244" name="Text Box 4">
                <a:extLst>
                  <a:ext uri="{FF2B5EF4-FFF2-40B4-BE49-F238E27FC236}">
                    <a16:creationId xmlns:a16="http://schemas.microsoft.com/office/drawing/2014/main" id="{DE83F3F8-230A-4434-98BF-FE36C60940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4077072"/>
                <a:ext cx="8839200" cy="2356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 </a:t>
                </a:r>
                <a:r>
                  <a:rPr lang="ru-RU" altLang="ru-RU" dirty="0"/>
                  <a:t>Пусть радиус сферы с центром </a:t>
                </a:r>
                <a:r>
                  <a:rPr lang="en-US" altLang="ru-RU" i="1" dirty="0"/>
                  <a:t>O </a:t>
                </a:r>
                <a:r>
                  <a:rPr lang="ru-RU" altLang="ru-RU" dirty="0"/>
                  <a:t>равен </a:t>
                </a:r>
                <a:r>
                  <a:rPr lang="en-US" altLang="ru-RU" i="1" dirty="0"/>
                  <a:t>R</a:t>
                </a:r>
                <a:r>
                  <a:rPr lang="en-US" altLang="ru-RU" dirty="0"/>
                  <a:t>.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Расстояние </a:t>
                </a:r>
                <a:r>
                  <a:rPr lang="en-US" altLang="ru-RU" i="1" dirty="0"/>
                  <a:t>OA </a:t>
                </a:r>
                <a:r>
                  <a:rPr lang="ru-RU" altLang="ru-RU" dirty="0"/>
                  <a:t>от точки </a:t>
                </a:r>
                <a:r>
                  <a:rPr lang="en-US" altLang="ru-RU" i="1" dirty="0"/>
                  <a:t>A </a:t>
                </a:r>
                <a:r>
                  <a:rPr lang="ru-RU" altLang="ru-RU" dirty="0"/>
                  <a:t>до центра сферы равно </a:t>
                </a:r>
                <a:r>
                  <a:rPr lang="en-US" altLang="ru-RU" i="1" dirty="0"/>
                  <a:t>d &gt; R</a:t>
                </a:r>
                <a:r>
                  <a:rPr lang="en-US" altLang="ru-RU" dirty="0"/>
                  <a:t>.</a:t>
                </a:r>
                <a:r>
                  <a:rPr lang="en-US" altLang="ru-RU" i="1" dirty="0"/>
                  <a:t> AB – </a:t>
                </a:r>
                <a:r>
                  <a:rPr lang="ru-RU" altLang="ru-RU" dirty="0"/>
                  <a:t>отрезок касательной. Треугольник </a:t>
                </a:r>
                <a:r>
                  <a:rPr lang="en-US" altLang="ru-RU" i="1" dirty="0"/>
                  <a:t>AOB </a:t>
                </a:r>
                <a:r>
                  <a:rPr lang="ru-RU" altLang="ru-RU" dirty="0"/>
                  <a:t>прямоугольный, </a:t>
                </a:r>
                <a:r>
                  <a:rPr lang="en-US" altLang="ru-RU" i="1" dirty="0"/>
                  <a:t>OA = d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OB = R</a:t>
                </a:r>
                <a:r>
                  <a:rPr lang="en-US" altLang="ru-RU" dirty="0"/>
                  <a:t>,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следовательно,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ru-RU" i="1" dirty="0"/>
                  <a:t>. </a:t>
                </a:r>
                <a:r>
                  <a:rPr lang="ru-RU" altLang="ru-RU" dirty="0"/>
                  <a:t>Таким образом, длины отрезков касательных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не зависят от положения точки касания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и равны.</a:t>
                </a:r>
                <a:r>
                  <a:rPr lang="en-US" altLang="ru-RU" i="1" dirty="0"/>
                  <a:t> </a:t>
                </a:r>
                <a:endParaRPr lang="en-US" altLang="ru-RU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8244" name="Text Box 4">
                <a:extLst>
                  <a:ext uri="{FF2B5EF4-FFF2-40B4-BE49-F238E27FC236}">
                    <a16:creationId xmlns:a16="http://schemas.microsoft.com/office/drawing/2014/main" id="{DE83F3F8-230A-4434-98BF-FE36C6094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4077072"/>
                <a:ext cx="8839200" cy="2356607"/>
              </a:xfrm>
              <a:prstGeom prst="rect">
                <a:avLst/>
              </a:prstGeom>
              <a:blipFill>
                <a:blip r:embed="rId3"/>
                <a:stretch>
                  <a:fillRect l="-1034" t="-2073" r="-1034" b="-51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948B6A-5B77-4FF2-8B83-D0A6E3311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39" y="1237663"/>
            <a:ext cx="3535397" cy="24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>
            <a:extLst>
              <a:ext uri="{FF2B5EF4-FFF2-40B4-BE49-F238E27FC236}">
                <a16:creationId xmlns:a16="http://schemas.microsoft.com/office/drawing/2014/main" id="{036B38E2-4F28-4676-80AA-2C14AD5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Радиус сферы равен 3. Расстояние от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центра сферы равно 5. Найдите отрезок касательной, проведённой к сфере из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DE83F3F8-230A-4434-98BF-FE36C6094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21088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Ответ. </a:t>
            </a:r>
            <a:r>
              <a:rPr lang="ru-RU" altLang="ru-RU" dirty="0"/>
              <a:t>4.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BD917-A346-49FA-85D6-A733EDDAB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556792"/>
            <a:ext cx="308034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>
            <a:extLst>
              <a:ext uri="{FF2B5EF4-FFF2-40B4-BE49-F238E27FC236}">
                <a16:creationId xmlns:a16="http://schemas.microsoft.com/office/drawing/2014/main" id="{F7D336D4-1731-4A56-A546-BAFFE915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	</a:t>
            </a:r>
            <a:r>
              <a:rPr lang="ru-RU" altLang="ru-RU" dirty="0"/>
              <a:t> На рисунке показано изображение сферы с параллелями, меридианами и полюсами, полученное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35910-119E-45C0-BB67-0D0856F7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340768"/>
            <a:ext cx="4222130" cy="40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>
            <a:extLst>
              <a:ext uri="{FF2B5EF4-FFF2-40B4-BE49-F238E27FC236}">
                <a16:creationId xmlns:a16="http://schemas.microsoft.com/office/drawing/2014/main" id="{816D50D5-5315-469E-94E2-052C7DD2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Упражнения</a:t>
            </a:r>
            <a:endParaRPr lang="en-US" alt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4974001-A346-410B-A483-280782D0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Какому неравенству удовлетворяют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принадлежащие шару с центром в точке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радиусом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Какому неравенству удовлетворяют точки вне этого шара?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E7274880-6298-4ACA-BF35-E5C19E4FDA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93096"/>
                <a:ext cx="91440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Ответ. </a:t>
                </a:r>
                <a:r>
                  <a:rPr lang="en-US" altLang="ru-RU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OA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OA &gt; R</a:t>
                </a:r>
                <a:r>
                  <a:rPr lang="en-US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E7274880-6298-4ACA-BF35-E5C19E4FD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93096"/>
                <a:ext cx="9144000" cy="523220"/>
              </a:xfrm>
              <a:prstGeom prst="rect">
                <a:avLst/>
              </a:prstGeom>
              <a:blipFill>
                <a:blip r:embed="rId3"/>
                <a:stretch>
                  <a:fillRect b="-23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94974001-A346-410B-A483-280782D0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расположена вне сферы радиуса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удалена от центра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этой сферы на расстояние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Чему равн</a:t>
            </a:r>
            <a:r>
              <a:rPr lang="ru-RU" dirty="0">
                <a:ea typeface="Times New Roman" panose="02020603050405020304" pitchFamily="18" charset="0"/>
              </a:rPr>
              <a:t>ы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наименьшее и наибольшее расстояния от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точек данной сферы?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7274880-6298-4ACA-BF35-E5C19E4FD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9715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Ответ. </a:t>
            </a:r>
            <a:r>
              <a:rPr lang="en-US" altLang="ru-RU" i="1" dirty="0">
                <a:cs typeface="Times New Roman" panose="02020603050405020304" pitchFamily="18" charset="0"/>
              </a:rPr>
              <a:t>d + R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d – R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D8ADB4-A156-45B2-B6AD-93EAF00D1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361568"/>
            <a:ext cx="2891525" cy="21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0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94974001-A346-410B-A483-280782D0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расположена внутри сферы радиуса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удалена от центра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этой сферы на расстояние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Чему равны наименьшее и наибольшее расстояния от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точек данной сферы?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7274880-6298-4ACA-BF35-E5C19E4FD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3688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Ответ. </a:t>
            </a:r>
            <a:r>
              <a:rPr lang="en-US" altLang="ru-RU" i="1" dirty="0">
                <a:cs typeface="Times New Roman" panose="02020603050405020304" pitchFamily="18" charset="0"/>
              </a:rPr>
              <a:t>R – d, R + d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9CF5E8-5E0B-4695-A770-0A6015C9B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332630"/>
            <a:ext cx="2192740" cy="21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4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94974001-A346-410B-A483-280782D0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Наибольшее и наименьшее расстояния от данной точки, расположенной вне сферы, до точек сферы равны соответственно 50 см и 20 см. Найдите радиус данной сферы.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7274880-6298-4ACA-BF35-E5C19E4FD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Ответ. </a:t>
            </a:r>
            <a:r>
              <a:rPr lang="en-US" altLang="ru-RU" dirty="0">
                <a:cs typeface="Times New Roman" panose="02020603050405020304" pitchFamily="18" charset="0"/>
              </a:rPr>
              <a:t>15 </a:t>
            </a:r>
            <a:r>
              <a:rPr lang="ru-RU" altLang="ru-RU" dirty="0">
                <a:cs typeface="Times New Roman" panose="02020603050405020304" pitchFamily="18" charset="0"/>
              </a:rPr>
              <a:t>см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70D8BF-DCFE-467E-9FFA-8723A976D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25" y="2332630"/>
            <a:ext cx="3580550" cy="21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5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94974001-A346-410B-A483-280782D0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Наибольшее и наименьшее расстояния от данной точки, расположенной внутри сферы, до точек сферы равны соответственно 20 см и 4 см. Найдите радиус данной сферы.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7274880-6298-4ACA-BF35-E5C19E4FD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9309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Ответ. </a:t>
            </a:r>
            <a:r>
              <a:rPr lang="en-US" altLang="ru-RU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2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см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7468E2-9097-41B8-A0A3-8E0CDEAA9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22" y="2132856"/>
            <a:ext cx="2336756" cy="23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6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>
            <a:extLst>
              <a:ext uri="{FF2B5EF4-FFF2-40B4-BE49-F238E27FC236}">
                <a16:creationId xmlns:a16="http://schemas.microsoft.com/office/drawing/2014/main" id="{816D50D5-5315-469E-94E2-052C7DD2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Докажите, если расстояние между центрами двух сфер больше суммы их радиусов, то эти сферы не имеют общих точек.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DF5B06-5027-4AD8-A4C7-D23DB1BC0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645" y="1264932"/>
            <a:ext cx="5217690" cy="299103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74F0F5D-2F89-47C3-B4B9-5E55C7EBF28E}"/>
              </a:ext>
            </a:extLst>
          </p:cNvPr>
          <p:cNvGrpSpPr/>
          <p:nvPr/>
        </p:nvGrpSpPr>
        <p:grpSpPr>
          <a:xfrm>
            <a:off x="152400" y="1215653"/>
            <a:ext cx="8839200" cy="5450512"/>
            <a:chOff x="152400" y="1215653"/>
            <a:chExt cx="8839200" cy="5450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284" name="Text Box 4">
                  <a:extLst>
                    <a:ext uri="{FF2B5EF4-FFF2-40B4-BE49-F238E27FC236}">
                      <a16:creationId xmlns:a16="http://schemas.microsoft.com/office/drawing/2014/main" id="{259D5D9E-2154-43C8-A1C6-2BABD95BD0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" y="4357841"/>
                  <a:ext cx="8839200" cy="2308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Рассмотрим сферы с центрами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 </a:t>
                  </a:r>
                  <a:r>
                    <a:rPr lang="ru-RU" altLang="ru-RU" dirty="0"/>
                    <a:t>и радиусами соответственно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&gt;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+ 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Для любой точки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сферы с центром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выполняются неравенства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altLang="ru-RU" i="1" dirty="0"/>
                    <a:t> 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–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&gt; </a:t>
                  </a:r>
                  <a:r>
                    <a:rPr lang="en-US" altLang="ru-RU" i="1" dirty="0"/>
                    <a:t>R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.</a:t>
                  </a:r>
                  <a:endParaRPr lang="ru-RU" altLang="ru-RU" i="1" dirty="0"/>
                </a:p>
                <a:p>
                  <a:pPr algn="just">
                    <a:spcBef>
                      <a:spcPts val="0"/>
                    </a:spcBef>
                  </a:pPr>
                  <a:r>
                    <a:rPr lang="en-US" altLang="ru-RU" i="1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точка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en-US" altLang="ru-RU" baseline="-25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не принадлежит второй сфере. Значит, эти сферы не имеют общих точек.</a:t>
                  </a:r>
                  <a:endParaRPr lang="en-US" altLang="ru-RU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284" name="Text Box 4">
                  <a:extLst>
                    <a:ext uri="{FF2B5EF4-FFF2-40B4-BE49-F238E27FC236}">
                      <a16:creationId xmlns:a16="http://schemas.microsoft.com/office/drawing/2014/main" id="{259D5D9E-2154-43C8-A1C6-2BABD95BD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" y="4357841"/>
                  <a:ext cx="8839200" cy="2308324"/>
                </a:xfrm>
                <a:prstGeom prst="rect">
                  <a:avLst/>
                </a:prstGeom>
                <a:blipFill>
                  <a:blip r:embed="rId4"/>
                  <a:stretch>
                    <a:fillRect l="-1034" t="-2111" r="-1034" b="-50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06428FF-8363-4D2D-AE90-3231E78F3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5736" y="1215653"/>
              <a:ext cx="5022599" cy="296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91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1589</Words>
  <Application>Microsoft Office PowerPoint</Application>
  <PresentationFormat>Экран (4:3)</PresentationFormat>
  <Paragraphs>97</Paragraphs>
  <Slides>22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Сфера и шар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Смирнов Владимир Алексеевич</cp:lastModifiedBy>
  <cp:revision>59</cp:revision>
  <dcterms:created xsi:type="dcterms:W3CDTF">2006-06-14T12:10:42Z</dcterms:created>
  <dcterms:modified xsi:type="dcterms:W3CDTF">2021-07-15T08:26:10Z</dcterms:modified>
</cp:coreProperties>
</file>