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7" r:id="rId2"/>
    <p:sldId id="334" r:id="rId3"/>
    <p:sldId id="319" r:id="rId4"/>
    <p:sldId id="320" r:id="rId5"/>
    <p:sldId id="321" r:id="rId6"/>
    <p:sldId id="322" r:id="rId7"/>
    <p:sldId id="323" r:id="rId8"/>
    <p:sldId id="324" r:id="rId9"/>
    <p:sldId id="331" r:id="rId10"/>
    <p:sldId id="329" r:id="rId11"/>
    <p:sldId id="333" r:id="rId12"/>
    <p:sldId id="318" r:id="rId13"/>
    <p:sldId id="258" r:id="rId14"/>
    <p:sldId id="303" r:id="rId15"/>
    <p:sldId id="259" r:id="rId16"/>
    <p:sldId id="265" r:id="rId17"/>
    <p:sldId id="266" r:id="rId18"/>
    <p:sldId id="294" r:id="rId19"/>
    <p:sldId id="268" r:id="rId20"/>
    <p:sldId id="290" r:id="rId21"/>
    <p:sldId id="296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2" autoAdjust="0"/>
    <p:restoredTop sz="96321" autoAdjust="0"/>
  </p:normalViewPr>
  <p:slideViewPr>
    <p:cSldViewPr>
      <p:cViewPr varScale="1">
        <p:scale>
          <a:sx n="100" d="100"/>
          <a:sy n="100" d="100"/>
        </p:scale>
        <p:origin x="1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95D6705F-36C1-4CC1-8469-C90B8AB9B0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3CF7102B-16A9-4DC2-A001-7222E3AA2C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80900" name="Rectangle 1028">
            <a:extLst>
              <a:ext uri="{FF2B5EF4-FFF2-40B4-BE49-F238E27FC236}">
                <a16:creationId xmlns:a16="http://schemas.microsoft.com/office/drawing/2014/main" id="{A8284FA6-B5E1-4283-86CE-75450945031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1029">
            <a:extLst>
              <a:ext uri="{FF2B5EF4-FFF2-40B4-BE49-F238E27FC236}">
                <a16:creationId xmlns:a16="http://schemas.microsoft.com/office/drawing/2014/main" id="{74A381CB-6F1E-444B-9402-541AB5E90F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0902" name="Rectangle 1030">
            <a:extLst>
              <a:ext uri="{FF2B5EF4-FFF2-40B4-BE49-F238E27FC236}">
                <a16:creationId xmlns:a16="http://schemas.microsoft.com/office/drawing/2014/main" id="{15F6B06F-335A-41C3-8979-50B65CD803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0903" name="Rectangle 1031">
            <a:extLst>
              <a:ext uri="{FF2B5EF4-FFF2-40B4-BE49-F238E27FC236}">
                <a16:creationId xmlns:a16="http://schemas.microsoft.com/office/drawing/2014/main" id="{4606F709-65A6-45AE-9F59-C0720ABF4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34B27A-47CC-46A6-A973-13E2B3A872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0327785C-C56C-4CEA-B0D6-7B76DFBDE7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FEF7D-E8E2-4A72-BF60-E94EEBF48F5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704A8B4-A801-4E50-BA5A-664CD7643A9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DD383FA-7C06-4413-92F2-B1528234D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0C382683-133E-453D-AA22-C65152074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36BD1-720D-440A-9DFC-C1A42F120AF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A3D48779-EB1E-4E12-B220-1577878DEF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CBA15BC-8E96-45F9-BDC3-82938CECA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FD0CF7B-B237-4D68-8647-6484F64EE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9C3-4F67-4E56-8396-6EE59DEE0A0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12F3B0C0-3F11-4675-BCBD-98843C8266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8BEE733B-ED57-4234-AF1F-811E9A71E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0F01C14-9F4E-4683-BE2C-22148E8F5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303FC-413A-469F-B1C0-DE746B10BE9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16190757-3487-40BD-B84E-442008C716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DC9B07B-BF99-4935-8A1A-35C58B3D9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C8B63034-3F05-40CF-BF7A-ACCE834CA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F3162-FB0A-434C-81B9-528D5750CA5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302C783-A084-41CE-A6B1-05E02F3606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5955749-C391-486F-8CFC-66B7A91E7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4B83D2D8-9144-48EA-A985-E3879AFDF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433E7-3BD9-48E7-9B15-4448C9B1E0D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2B6B595D-FE74-466F-8A42-4F9A1B0C9D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A694950-9CD5-4A95-B4F9-B28A31385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857D5-D98D-4764-8F78-A5A33D6F3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383C7-E05C-408A-99AB-AA55103BA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714FC-0EBA-48C9-8779-F698A456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D4989-6F6F-4502-B9BB-A3D3D421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66B706-317A-4C31-A4F0-442C46F5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6902B-F532-4D58-AAC9-C5236A3C3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4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405BA-2927-4B5F-BA9B-A3984A08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A41450-8858-4B54-B89D-E46B6CF24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1A653-7AC0-45C1-A2B9-DBB4D023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70725-1A47-47EE-8A63-00601D47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661E2-4EE1-47F2-A6DC-B375CB6C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014F9-9B25-4D94-907E-BE24987EB5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50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58D3CE-9BE0-40B2-80F3-618980DE1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CF8902-3AD7-4400-AF31-86FB03EF5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81889-B0AC-4275-9E1B-451A69EC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E7FE1E-C3E3-4ACB-BC9D-B0784069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39FB9-B1B6-4DD6-B306-4155BF6B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7896-85A9-465F-9F2B-F3DAA8E951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13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BDAE3-C03F-4410-AF2E-094A2222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2111C-6429-4173-B896-AED66DD4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D35CD-4F61-436D-9E30-42EE3C0E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97337-F18E-4C8C-AED0-4FC516D1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FFD8B-5C28-49B3-95D2-ABA84474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F1217-919D-4C0D-B704-07E8BE0E5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96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80FD0-08DE-4DA6-99D9-040B3D2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0F62F-A4D2-4903-B10C-A4F48DEB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5A44D-9582-48DE-B24D-FC877C1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5EDB6-3DC6-49C2-BFC9-8BCD5C2C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91AB9-E5A5-4B9C-A7A4-B0423FD3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AC18B-0318-4C97-B29F-8AC2AF8CB5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12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7E4A1-4E6F-4492-8AAA-394E2FB0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DF56E-7CE2-4DFC-8BDB-863850AF9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8D5540-7AB2-479D-8A91-976A474A4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9BFFF-9E83-4872-BCA1-24138A13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0B97BA-0695-4B40-9303-ABA2BCF9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571333-FA6D-4D65-BECD-3FC71999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0FA54-A0F5-4CAC-B0A6-F03B32FBC3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87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EA209-8874-4AE0-B70C-A271DA97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D20EBF-785D-4370-A15E-03640BB3A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07A224-B010-48D8-B878-53AF55241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4F60F3-13FA-44B5-9531-40A09407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62FDC-9343-4C88-B850-589B25648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59498C-4C68-4184-88C7-61FD27DD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0076F1-30AD-47D2-852B-EDE25793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FE639D-1BE1-4FD3-A9EA-7A65DEF0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EDF62-F173-4781-9109-F5503F3976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38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6A0D-4E1E-4EF3-8BDA-8B9B1D93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881FC5-C0AD-4F2D-AFD3-11634BE4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477DF-D8B7-4124-83C9-AAAE1378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E2AC47-33BB-47BD-B46F-32F68829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34CD0-CCDE-429C-932C-5A49D87D7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31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E395C4-EB82-4E61-9253-F0D45511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9321E8-B27E-4AE5-9DA2-6E3CFB6F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17F4B-1180-4840-A31A-6F3E05ED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07131-D2E0-403D-BEE0-88F8D0D05D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49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2FABC-2A39-4CB3-8FF3-F6DCA9F8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00A35-AB2A-4574-90C6-A0BE3731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63756E-C205-48E7-A71C-65E50A60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A1EF8-A1D6-4002-9FC9-1A3C34B6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6450AA-84D8-4D99-AF64-DA836540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FF8DB-C2E1-49AA-BEB4-DE971F53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E2821-FA85-405C-BE7E-F915F7174B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84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97900-8246-4B5D-8956-78AEA903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A01D2E-9AF9-4B54-9BE7-FCF76A621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2F96F-63F1-43AE-9419-B34568E12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57B26-9CDC-43F7-9164-FF7E3F53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055C17-B2D5-477D-8FA5-54AFC8F4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1DF5F0-06E9-488B-B2CA-4E0C1238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03471-FAFD-41ED-926E-CF81ED75A6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15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0B5315-5356-4698-90A6-AAD16F916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37A65C-0E4E-42CD-AEF2-A25C2BD1C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A4660F-C28C-4155-9347-757B1F5E70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928643-DDA5-4641-9160-6DA66A8310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895E38-FE5E-4784-977C-BAC2D331F5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24AB58-7590-4646-8576-111E2FF271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mm.ru/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0BE872C-D983-45A6-A993-97CBD25D6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700808"/>
            <a:ext cx="7772400" cy="83671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КРИСТАЛЛЫ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F6E6DBD-BB88-44A0-9EB7-3A7F376B1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61180E99-BDE2-4ED2-9B73-15AFF44E6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Можно ли равными ромбододекаэдрами заполнить все пространство, т. е. составить пространственный паркет?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2B5CC0F6-635B-4F73-B367-C070FB2E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Да.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7829" name="Picture 5">
            <a:extLst>
              <a:ext uri="{FF2B5EF4-FFF2-40B4-BE49-F238E27FC236}">
                <a16:creationId xmlns:a16="http://schemas.microsoft.com/office/drawing/2014/main" id="{69BBC7A8-2651-40BC-8097-3AC25928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>
            <a:extLst>
              <a:ext uri="{FF2B5EF4-FFF2-40B4-BE49-F238E27FC236}">
                <a16:creationId xmlns:a16="http://schemas.microsoft.com/office/drawing/2014/main" id="{4FF30AFB-5D85-43E2-97FB-AF3DAD27E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515937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grpSp>
        <p:nvGrpSpPr>
          <p:cNvPr id="93192" name="Group 1032">
            <a:extLst>
              <a:ext uri="{FF2B5EF4-FFF2-40B4-BE49-F238E27FC236}">
                <a16:creationId xmlns:a16="http://schemas.microsoft.com/office/drawing/2014/main" id="{24D16D25-A885-4C25-A172-D1A7146C53F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84313"/>
            <a:ext cx="8610600" cy="4064000"/>
            <a:chOff x="192" y="935"/>
            <a:chExt cx="5424" cy="2560"/>
          </a:xfrm>
        </p:grpSpPr>
        <p:sp>
          <p:nvSpPr>
            <p:cNvPr id="93188" name="Text Box 1028">
              <a:extLst>
                <a:ext uri="{FF2B5EF4-FFF2-40B4-BE49-F238E27FC236}">
                  <a16:creationId xmlns:a16="http://schemas.microsoft.com/office/drawing/2014/main" id="{E1BF2C72-FFB0-45F2-A2D6-74F108F7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5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 </a:t>
              </a:r>
              <a:r>
                <a:rPr lang="ru-RU" altLang="ru-RU" sz="2800"/>
                <a:t>Да</a:t>
              </a:r>
              <a:r>
                <a:rPr lang="ru-RU" altLang="ru-RU" sz="28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93189" name="Picture 1029">
              <a:extLst>
                <a:ext uri="{FF2B5EF4-FFF2-40B4-BE49-F238E27FC236}">
                  <a16:creationId xmlns:a16="http://schemas.microsoft.com/office/drawing/2014/main" id="{EF396C05-EAE0-4171-9468-0A4434D78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935"/>
              <a:ext cx="2328" cy="2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191" name="Text Box 1031">
            <a:extLst>
              <a:ext uri="{FF2B5EF4-FFF2-40B4-BE49-F238E27FC236}">
                <a16:creationId xmlns:a16="http://schemas.microsoft.com/office/drawing/2014/main" id="{55F91FD7-2F55-4AC4-A17D-5046C586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Можно ли из усеченных октаэдров составить пространственный паркет?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17B1AEAF-D42C-4EF0-A908-5AF9AB96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688"/>
            <a:ext cx="4495800" cy="35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>
            <a:extLst>
              <a:ext uri="{FF2B5EF4-FFF2-40B4-BE49-F238E27FC236}">
                <a16:creationId xmlns:a16="http://schemas.microsoft.com/office/drawing/2014/main" id="{927DD638-DA5E-4A54-8D18-C630F0FB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F2CC9DE1-C4DB-4B33-8F49-AD9B27BD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51263"/>
            <a:ext cx="46482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>
            <a:extLst>
              <a:ext uri="{FF2B5EF4-FFF2-40B4-BE49-F238E27FC236}">
                <a16:creationId xmlns:a16="http://schemas.microsoft.com/office/drawing/2014/main" id="{91C47B5A-21AF-46DC-A6DA-51F29C35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3886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Здесь представлены фотографии кристаллов минералогического музея им. А.Е. Ферсмана в Москве, информацию о котором можно узнать на сайте </a:t>
            </a:r>
            <a:r>
              <a:rPr lang="en-US" altLang="ru-RU">
                <a:hlinkClick r:id="rId5"/>
              </a:rPr>
              <a:t>www.fmm.ru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3D140112-67F7-4F0C-84F8-7814E06D99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3810000" cy="762000"/>
          </a:xfrm>
        </p:spPr>
        <p:txBody>
          <a:bodyPr/>
          <a:lstStyle/>
          <a:p>
            <a:r>
              <a:rPr lang="ru-RU" altLang="ru-RU" sz="2400">
                <a:solidFill>
                  <a:srgbClr val="FF3300"/>
                </a:solidFill>
              </a:rPr>
              <a:t>Кристаллы – природные </a:t>
            </a:r>
            <a:br>
              <a:rPr lang="ru-RU" altLang="ru-RU" sz="2400">
                <a:solidFill>
                  <a:srgbClr val="FF3300"/>
                </a:solidFill>
              </a:rPr>
            </a:br>
            <a:r>
              <a:rPr lang="ru-RU" altLang="ru-RU" sz="2400">
                <a:solidFill>
                  <a:srgbClr val="FF3300"/>
                </a:solidFill>
              </a:rPr>
              <a:t>многогранники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D1C8F3F-D863-467C-9ABE-DCFC3615D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Алмаз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A9065F80-218D-43CE-B08A-123C272D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55307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1A90A3E-F52A-48D8-80DC-FCDD5495F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Альмандин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E2C3846E-4C7E-426D-9BF2-183939CA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ADD8A37-B1B0-43E0-B44E-2C6DA0646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Аметист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36261C5E-EF8B-439C-BE3E-A77433BF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6134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35AEF6E-73DC-4B63-B3FE-5B44F15BD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Гранат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FBAEC27B-B285-4DC8-9F59-A8D06416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70389EC-6D63-4053-9FF7-F88A41A5D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Изумруд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5376230E-7023-461C-B672-782F876B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029EEAC-FBED-484E-9FA2-4003398F0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Кальцит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1340FD52-7545-4A80-B1C4-B9702B6F1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72E2852-26D2-4CCC-8737-21C463C5E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Кварц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AE2091DC-97C5-4568-A219-5BCEC1E40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>
            <a:extLst>
              <a:ext uri="{FF2B5EF4-FFF2-40B4-BE49-F238E27FC236}">
                <a16:creationId xmlns:a16="http://schemas.microsoft.com/office/drawing/2014/main" id="{5DB27D4D-B6B2-45E6-A051-793523C9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9144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Многие формы многогранников придумал не сам человек, а их создала природа в виде кристаллов.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Кристаллы поваренной соли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имеют форму куба,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кристаллы льда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горного хрусталя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(кварца) напоминают отточенный с двух сторон карандаш, т. е. имеют форму шестиугольной призмы, на основания которой поставлены шестиугольные пирамиды. </a:t>
            </a: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392C1F86-FC83-4062-8EC6-DBFED7F1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44243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1" name="Picture 5">
            <a:extLst>
              <a:ext uri="{FF2B5EF4-FFF2-40B4-BE49-F238E27FC236}">
                <a16:creationId xmlns:a16="http://schemas.microsoft.com/office/drawing/2014/main" id="{92EA8485-5AC1-47D2-AB23-B040CFED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1768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42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626F4FD-0FD8-4DC8-A50B-051B2A4A6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Пирит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CAAF035D-E098-4D8A-A2D7-85883AA97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8486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D6BD7F8-FD26-4D60-B4A7-A77C6A9D3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Сера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6EDF35A2-024C-46D6-9B0B-1FA0F53E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3914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0D5A408-4EB4-48C9-8AB3-BAF470986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Флюорит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A832D308-5B3A-4BE7-BA91-1F4BCEDC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1027">
            <a:extLst>
              <a:ext uri="{FF2B5EF4-FFF2-40B4-BE49-F238E27FC236}">
                <a16:creationId xmlns:a16="http://schemas.microsoft.com/office/drawing/2014/main" id="{0B55C5A4-B5D7-406D-B61F-04C0DFCE2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987"/>
            <a:ext cx="9144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Алмаз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чаще всего встречается в виде октаэдра, иногда куба и даже </a:t>
            </a:r>
            <a:r>
              <a:rPr lang="ru-RU" altLang="ru-RU" sz="2800" dirty="0" err="1">
                <a:cs typeface="Times New Roman" panose="02020603050405020304" pitchFamily="18" charset="0"/>
              </a:rPr>
              <a:t>кубооктаэдра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Исландский шпат,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который раздваивает изображение, имеет форму косого параллелепипеда.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Пирит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– куб или октаэдр, иногда встречается в виде </a:t>
            </a:r>
            <a:r>
              <a:rPr lang="ru-RU" altLang="ru-RU" sz="2800" dirty="0"/>
              <a:t>усеченного </a:t>
            </a:r>
            <a:r>
              <a:rPr lang="ru-RU" altLang="ru-RU" sz="2800" dirty="0">
                <a:cs typeface="Times New Roman" panose="02020603050405020304" pitchFamily="18" charset="0"/>
              </a:rPr>
              <a:t>октаэдра.</a:t>
            </a:r>
          </a:p>
        </p:txBody>
      </p:sp>
      <p:pic>
        <p:nvPicPr>
          <p:cNvPr id="67591" name="Picture 1031">
            <a:extLst>
              <a:ext uri="{FF2B5EF4-FFF2-40B4-BE49-F238E27FC236}">
                <a16:creationId xmlns:a16="http://schemas.microsoft.com/office/drawing/2014/main" id="{E173F9BF-B365-443B-9FA0-AFE2C641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848600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A5CD3956-08DE-43FC-BCA9-863DC54B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Кристалл граната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имеет форму ромбододекаэдра (иногда его называют ромбоидальный, или ромбический, додекаэдр) - двенадцатигранника,  гранями которого являются двенадцать равных ромбов.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2472BD88-C650-4DF4-A024-C3B864BB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>
            <a:extLst>
              <a:ext uri="{FF2B5EF4-FFF2-40B4-BE49-F238E27FC236}">
                <a16:creationId xmlns:a16="http://schemas.microsoft.com/office/drawing/2014/main" id="{DC62B179-1C0D-47E5-AEFA-9DAA43F39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69635" name="Text Box 1027">
            <a:extLst>
              <a:ext uri="{FF2B5EF4-FFF2-40B4-BE49-F238E27FC236}">
                <a16:creationId xmlns:a16="http://schemas.microsoft.com/office/drawing/2014/main" id="{D57E533D-75C9-471C-89E5-A7291A49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Возьмем два одинаковых куба. Разобьем один из них на шесть одинаковых четырехугольных пирамид с вершинами в центре куба и основаниями - гранями куба. Приложим теперь эти пирамиды к граням второго куба так, чтобы основания пирамид совместились с гранями куба. Покажите, что образовавшийся при этом многогранник будет ромбододекаэдром.</a:t>
            </a:r>
          </a:p>
        </p:txBody>
      </p:sp>
      <p:pic>
        <p:nvPicPr>
          <p:cNvPr id="69637" name="Picture 1029">
            <a:extLst>
              <a:ext uri="{FF2B5EF4-FFF2-40B4-BE49-F238E27FC236}">
                <a16:creationId xmlns:a16="http://schemas.microsoft.com/office/drawing/2014/main" id="{DDC46EC8-91C5-4D7B-8A12-602C2AE6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325913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95321F2-E01E-47EF-ABE6-49F7CC0BF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E1950AC1-5DD3-48F2-A3C1-CC4AE833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Найдите углы ромбов, являющихся гранями ромбододекаэдра.</a:t>
            </a:r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CA2D7005-8C75-429B-8ACE-272DBE3F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25913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63" name="Group 7">
            <a:extLst>
              <a:ext uri="{FF2B5EF4-FFF2-40B4-BE49-F238E27FC236}">
                <a16:creationId xmlns:a16="http://schemas.microsoft.com/office/drawing/2014/main" id="{126C11E4-1138-4441-9369-004AB631AD2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953000"/>
            <a:ext cx="6096000" cy="736600"/>
            <a:chOff x="192" y="3120"/>
            <a:chExt cx="3840" cy="464"/>
          </a:xfrm>
        </p:grpSpPr>
        <p:sp>
          <p:nvSpPr>
            <p:cNvPr id="70661" name="Text Box 5">
              <a:extLst>
                <a:ext uri="{FF2B5EF4-FFF2-40B4-BE49-F238E27FC236}">
                  <a16:creationId xmlns:a16="http://schemas.microsoft.com/office/drawing/2014/main" id="{A47D2758-BB74-4AED-A1CF-2887AC58B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3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en-US" altLang="ru-RU" sz="2800">
                  <a:cs typeface="Times New Roman" panose="02020603050405020304" pitchFamily="18" charset="0"/>
                </a:rPr>
                <a:t>cos </a:t>
              </a:r>
              <a:r>
                <a:rPr lang="en-US" altLang="ru-RU" sz="2800">
                  <a:cs typeface="Times New Roman" panose="02020603050405020304" pitchFamily="18" charset="0"/>
                  <a:sym typeface="Symbol" panose="05050102010706020507" pitchFamily="18" charset="2"/>
                </a:rPr>
                <a:t></a:t>
              </a:r>
              <a:r>
                <a:rPr lang="ru-RU" altLang="ru-RU" sz="2800">
                  <a:cs typeface="Times New Roman" panose="02020603050405020304" pitchFamily="18" charset="0"/>
                </a:rPr>
                <a:t> =  </a:t>
              </a:r>
            </a:p>
          </p:txBody>
        </p:sp>
        <p:graphicFrame>
          <p:nvGraphicFramePr>
            <p:cNvPr id="70662" name="Object 6">
              <a:extLst>
                <a:ext uri="{FF2B5EF4-FFF2-40B4-BE49-F238E27FC236}">
                  <a16:creationId xmlns:a16="http://schemas.microsoft.com/office/drawing/2014/main" id="{2FB657B2-67B3-4D9F-B47A-779879B071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3120"/>
            <a:ext cx="184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1960" imgH="736560" progId="Equation.DSMT4">
                    <p:embed/>
                  </p:oleObj>
                </mc:Choice>
                <mc:Fallback>
                  <p:oleObj name="Equation" r:id="rId4" imgW="291960" imgH="73656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3120"/>
                          <a:ext cx="184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EE7522C-87D5-4B8F-A4F4-CE1FAA94E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870166ED-7C2F-4BD8-9276-1994C86B0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Ребро куба равно 1. Найдите ребро соответствующего ромбододекаэдра.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86F826D7-7FCA-4331-95B7-03B59624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25913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8" name="Group 8">
            <a:extLst>
              <a:ext uri="{FF2B5EF4-FFF2-40B4-BE49-F238E27FC236}">
                <a16:creationId xmlns:a16="http://schemas.microsoft.com/office/drawing/2014/main" id="{39DBD561-B3C3-4F4F-B546-937948243CE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927600"/>
            <a:ext cx="6096000" cy="787400"/>
            <a:chOff x="192" y="3104"/>
            <a:chExt cx="3840" cy="496"/>
          </a:xfrm>
        </p:grpSpPr>
        <p:sp>
          <p:nvSpPr>
            <p:cNvPr id="71686" name="Text Box 6">
              <a:extLst>
                <a:ext uri="{FF2B5EF4-FFF2-40B4-BE49-F238E27FC236}">
                  <a16:creationId xmlns:a16="http://schemas.microsoft.com/office/drawing/2014/main" id="{13789B8E-277D-4308-859D-105B39CC4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168"/>
              <a:ext cx="3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>
                  <a:solidFill>
                    <a:schemeClr val="accent1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71687" name="Object 7">
              <a:extLst>
                <a:ext uri="{FF2B5EF4-FFF2-40B4-BE49-F238E27FC236}">
                  <a16:creationId xmlns:a16="http://schemas.microsoft.com/office/drawing/2014/main" id="{B2285C57-CFD5-4BC3-B283-8E50A90A820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104"/>
            <a:ext cx="32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0560" imgH="787320" progId="Equation.DSMT4">
                    <p:embed/>
                  </p:oleObj>
                </mc:Choice>
                <mc:Fallback>
                  <p:oleObj name="Equation" r:id="rId4" imgW="520560" imgH="787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104"/>
                          <a:ext cx="32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68DF9DE-8355-4808-85AF-4932F0823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E9CDFA43-A54F-4FF0-AC79-6E0792D0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П</a:t>
            </a:r>
            <a:r>
              <a:rPr lang="ru-RU" altLang="ru-RU" sz="2800" dirty="0">
                <a:cs typeface="Times New Roman" panose="02020603050405020304" pitchFamily="18" charset="0"/>
              </a:rPr>
              <a:t>одсчитайте количество </a:t>
            </a:r>
            <a:r>
              <a:rPr lang="ru-RU" altLang="ru-RU" sz="2800" dirty="0"/>
              <a:t>вершин, ребер и граней ромбододекаэдра.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3AC5ACDB-733E-4F01-9F34-31EEA5C3F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В = 14</a:t>
            </a:r>
            <a:r>
              <a:rPr lang="ru-RU" altLang="ru-RU" sz="2800"/>
              <a:t>,</a:t>
            </a:r>
            <a:r>
              <a:rPr lang="ru-RU" altLang="ru-RU" sz="2800">
                <a:cs typeface="Times New Roman" panose="02020603050405020304" pitchFamily="18" charset="0"/>
              </a:rPr>
              <a:t> Р = 24, Г = 12</a:t>
            </a:r>
            <a:r>
              <a:rPr lang="ru-RU" altLang="ru-RU" sz="2800"/>
              <a:t>.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2712" name="Picture 8">
            <a:extLst>
              <a:ext uri="{FF2B5EF4-FFF2-40B4-BE49-F238E27FC236}">
                <a16:creationId xmlns:a16="http://schemas.microsoft.com/office/drawing/2014/main" id="{24D12DE7-CBFD-4E0E-89CD-6C9ED84C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BF5CEE05-2ECC-401D-826E-B00C8C8BD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5A5ADA27-2019-4FE1-A696-338CD78BE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Вершинами какого многогранника являются центры граней ромбододекаэдра?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6B1636FF-C41E-470D-A985-BD9048774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Кубооктаэдра.</a:t>
            </a:r>
            <a:r>
              <a:rPr lang="ru-RU" altLang="ru-RU" sz="28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9877" name="Picture 5">
            <a:extLst>
              <a:ext uri="{FF2B5EF4-FFF2-40B4-BE49-F238E27FC236}">
                <a16:creationId xmlns:a16="http://schemas.microsoft.com/office/drawing/2014/main" id="{2FEB834C-7AC7-40F0-A32B-DD3A63C4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06705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388</Words>
  <Application>Microsoft Office PowerPoint</Application>
  <PresentationFormat>Экран (4:3)</PresentationFormat>
  <Paragraphs>49</Paragraphs>
  <Slides>22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Times New Roman</vt:lpstr>
      <vt:lpstr>Symbol</vt:lpstr>
      <vt:lpstr>Оформление по умолчанию</vt:lpstr>
      <vt:lpstr>MathType 5.0 Equation</vt:lpstr>
      <vt:lpstr>КРИСТАЛЛЫ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Кристаллы – природные  многогранники</vt:lpstr>
      <vt:lpstr>Алмаз</vt:lpstr>
      <vt:lpstr>Альмандин</vt:lpstr>
      <vt:lpstr>Аметист</vt:lpstr>
      <vt:lpstr>Гранат</vt:lpstr>
      <vt:lpstr>Изумруд</vt:lpstr>
      <vt:lpstr>Кальцит</vt:lpstr>
      <vt:lpstr>Кварц</vt:lpstr>
      <vt:lpstr>Пирит</vt:lpstr>
      <vt:lpstr>Сера</vt:lpstr>
      <vt:lpstr>Флюорит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Кристаллы</dc:title>
  <dc:creator>*</dc:creator>
  <cp:lastModifiedBy>Смирнов Владимир Алексеевич</cp:lastModifiedBy>
  <cp:revision>13</cp:revision>
  <dcterms:created xsi:type="dcterms:W3CDTF">2007-11-28T08:14:18Z</dcterms:created>
  <dcterms:modified xsi:type="dcterms:W3CDTF">2021-07-15T10:32:22Z</dcterms:modified>
</cp:coreProperties>
</file>