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23" r:id="rId2"/>
    <p:sldId id="353" r:id="rId3"/>
    <p:sldId id="324" r:id="rId4"/>
    <p:sldId id="300" r:id="rId5"/>
    <p:sldId id="302" r:id="rId6"/>
    <p:sldId id="339" r:id="rId7"/>
    <p:sldId id="340" r:id="rId8"/>
    <p:sldId id="341" r:id="rId9"/>
    <p:sldId id="348" r:id="rId10"/>
    <p:sldId id="328" r:id="rId11"/>
    <p:sldId id="329" r:id="rId12"/>
    <p:sldId id="330" r:id="rId13"/>
    <p:sldId id="335" r:id="rId14"/>
    <p:sldId id="331" r:id="rId15"/>
    <p:sldId id="332" r:id="rId16"/>
    <p:sldId id="334" r:id="rId17"/>
    <p:sldId id="347" r:id="rId18"/>
    <p:sldId id="342" r:id="rId19"/>
    <p:sldId id="343" r:id="rId20"/>
    <p:sldId id="344" r:id="rId21"/>
    <p:sldId id="304" r:id="rId22"/>
    <p:sldId id="345" r:id="rId23"/>
    <p:sldId id="346" r:id="rId24"/>
    <p:sldId id="336" r:id="rId25"/>
    <p:sldId id="337" r:id="rId26"/>
    <p:sldId id="349" r:id="rId27"/>
    <p:sldId id="350" r:id="rId28"/>
    <p:sldId id="351" r:id="rId29"/>
    <p:sldId id="352" r:id="rId30"/>
    <p:sldId id="31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8" autoAdjust="0"/>
    <p:restoredTop sz="90929"/>
  </p:normalViewPr>
  <p:slideViewPr>
    <p:cSldViewPr>
      <p:cViewPr varScale="1">
        <p:scale>
          <a:sx n="97" d="100"/>
          <a:sy n="97" d="100"/>
        </p:scale>
        <p:origin x="4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8748C3-B338-48C4-886D-AADA42D7BF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A9CD1FB-DA73-4C67-8DD3-A422BB50EF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0C004E3-A33B-476C-8B80-DE0E778D4E9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CE13110-D1C2-42E0-8DAD-493F3B6D22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F328A13-70C5-4035-9838-EB87742A4C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2A5D7DF9-DA0D-4961-8D31-B971E386F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934A26-9189-4C08-AEC8-AC5E9DDB35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495364-A052-425D-8947-98E90459F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D3BCC-F756-47AF-BB4F-6B1A3A18414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D80BF889-3858-4A99-853A-FDC62E810C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7649E78C-A0AA-4863-B921-E1A81CE662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688D99-68A6-467A-9B8E-80081A0C8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C7E82-6708-46BB-8455-D4518BD2A75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E2086B38-5A20-4F6B-B5F4-36E44A2376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8188B6DF-2EDB-44EC-9CFC-6D59F7F286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D22EB4-B7B5-4885-A85E-CDD41DEDE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3FAFF-0112-4C4E-8CD1-51B41387E1B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0C11AC76-159A-4825-96FC-5F0361842D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F7559F6C-BE98-4000-99D6-D6DA890D4C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64E556-92A9-42D0-87F8-B46AE49B5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4BF97-BF38-495C-B241-8C422348060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B27C5A39-E0C5-4B56-93FA-6DFAA2E4DB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7549DB8A-E874-4C60-AFF1-855C3B14AE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BD426C-4263-4DA0-BA5F-44A3F4079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04572-5EEE-4511-8FC9-78AC59E34AB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CDC0E16-AEB0-44EE-9637-026ABE35DE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91B6CF1-5A52-4FA3-8402-2094CB13D95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8A2B0-0CB3-4EC7-91E6-EC203C380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293E1-BF6E-4C84-943A-08F9DEB0A1C3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2ECE9C1E-7427-4F6D-A3A6-B667A586C6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52A59CA5-CFC4-4AF2-86F3-222D138982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D73CC2-44B7-41CE-9316-59F6F78711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8808A-A5EB-4B34-9839-7AA6A2B3AA0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B0CC6742-296C-47B9-A297-B370E843BE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DF948040-51AC-4E5D-A9BE-ECFAA08D3C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83FA5A-7ADD-47D9-9C7F-04D8F22A2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F645B-F0F6-40ED-B4C0-48D2826DE09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D3C07FE6-7126-4697-86B8-713763CFAE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7C70CB54-0AFC-41B4-A450-D50B1A81FF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B2ECEB-13A3-4FA7-B6AC-1A80105D7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7C6CE-5D82-45C2-B055-4C067DD98515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AA3EE292-5E27-46F3-9300-3F26EF1E2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C11756B3-C2CA-40F4-A4AC-BA769837C8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69425B-7901-43D3-B446-3713CF5E4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F098-013B-4A5B-961C-FBD13699D62B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0664CFB1-9E12-4AAC-927A-F9A930000F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830292E2-FCAD-4F0F-9638-F6C85E4325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2B1415-9940-4F85-8809-74B785D5F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31EFC-4CCF-4C0B-85D0-A3B2F97A18D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AF7A7738-8761-4B12-B1C5-FCB796F7E6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A46FA3D7-1A90-46D6-9993-9BC1B91BE7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495364-A052-425D-8947-98E90459F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D3BCC-F756-47AF-BB4F-6B1A3A18414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D80BF889-3858-4A99-853A-FDC62E810C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7649E78C-A0AA-4863-B921-E1A81CE66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34949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327A36-4B83-4585-B5E2-300FEA88A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DFF4D-7735-4418-BCF4-5E31D989F3A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3EA09B9D-AB6F-4C2C-B16A-39BBAC240B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01E87535-572F-47A1-8345-73BBBEBFBC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C4ED5C-83AC-462D-A623-ECCA34B06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8AE14-F7B0-47B5-B1FA-B6F23F66184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53DCFBE6-457B-4A0C-B266-3BF27D162B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E1D965A8-C0B4-4269-816A-600E5E06F1E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601B42-4BC8-48C3-9D0E-2A30620B5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431C9-073D-4ED7-83AD-CDC97F15D4B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4B373594-4922-483D-BDA3-05649B2792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850F49FB-AAFB-4530-83C4-1950BA3BAF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FA2691-E7CA-49F2-9DD6-4BA9B3701E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DE75-4412-44B9-BBD4-49303AE075BF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0D398E4F-87BA-4BB6-A563-5513048AA8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217EBC59-DB49-4DF9-9447-6EE698B41B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95A0DE-FE73-4BA1-9C0B-C78C990333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2AD47-9851-42B8-A123-5AD7C8ED925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4A66196C-2B94-465E-A8BF-BE226DB525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DFC83434-4774-4AEB-B6EC-4D6CF389A3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AD4971-70C2-485C-92EF-20D8E035A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9B779-E61D-41EE-9C86-15556AE5EC1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5A731226-D5D3-422C-BF02-1897E7624A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8BDFB3E-6CA7-4001-9094-9328C4808C9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BAFF34-2337-41B3-BF40-CBEC49261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6FF05-14E5-4B6B-AB88-D2A2B36FBF0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E11A7BE8-3A75-4082-A67A-6B3173339C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185CB215-F28D-4B02-AD09-C9A5235554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7ED828-36D0-4A70-8158-D7769E48D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3EF0A-DCB1-4C14-AAA7-93F0E612250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7CEFF239-69E1-4C50-B9C6-C9DF94943D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C5ED7968-2DC4-49F8-A176-A51A656287C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54D1F0-05B2-42FC-81D3-B7F37952C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4499E-D391-4F95-8273-EB9CF1886CE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138E7527-3740-4776-9D20-8EB41D620E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4E8A795-D338-4867-9A9E-90FA992F2F0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EB43D3-ECDC-477B-92C1-2B2DE5106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7004B-FADE-41DC-9282-D855E14C3D5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9234871B-F159-441E-B649-22B3C9FFED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B8C23000-5BC6-419A-A2E6-78D26D110C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6279F-B88C-40E9-9502-EF378E317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24946B-1302-4EFD-BF26-EF149EB2A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EDF30-BD7E-4D18-BEB0-61972073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191D4D-652A-44C3-91C4-6F7F4F89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B35F5-97CA-4E0D-8DCC-857F5AA9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9C462-86B3-4EEC-B765-C064C62774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67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4502D-ABA3-4E24-80B8-1DA02B64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62FF6E-9FF2-42F6-8B39-9B3078626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4F61DF-7427-4557-A0E5-8B535D43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423FF-4F79-41B5-B094-06C3EDDA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FB66C3-A578-4D49-82C3-CD7932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857E9-ABCF-40F2-97DD-EB1C0BB064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1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BB3617-977C-41F2-BC54-DCAFEAC47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B03AE1-1D52-4804-8BF3-4CF496EBB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4FED9-6D09-444B-A7E8-C3EF91F8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30E013-F752-4D3C-B0D1-1F4E7DD2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578AA2-5341-47E1-99EA-D79B3EF1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3EC00-B055-4BD0-BDE1-87E64F1DCC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970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2E2D9-06B2-4301-8474-A9415B7F7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0C1D4-92E7-41E0-AF8D-767A8385C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EC683D-4573-4446-8E8B-395422A5A0C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FA8ADDA-0C10-44B5-9134-A57CCAED8B2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39AEB99-85CE-4344-958F-65449818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9D831CC-C6D6-4CFD-A9C2-0A132E22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F5B5E8E-62F6-4762-A3FB-49312109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D3F5D4-B181-4CE8-8EFB-FE3638537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60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38FEB-3FA8-4E24-ADE6-A7DE05DE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25F86-4C28-4F24-80FD-33570A95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41CEB-5A7A-4AAE-BBDF-F6056140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123EC-03C3-4745-8FED-AEE01E1B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58E016-1AF7-4407-9F40-EF495B16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FA7C5-AE1F-4498-8FB4-4AE1A722C3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18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F73C3-5C36-4DA1-A1FF-0F49CAB2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34509A-1FD3-426A-8B32-A27AEE113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1C591C-D337-4401-AA6F-E45AB742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6E6123-5CF1-4CAB-B6E3-BC918C1F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BA68B-6E37-4386-8F86-3D5F640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F3B6B-E654-4EC1-9D3C-125A152BD8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653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539A6-3CAD-4C59-9C03-4514D5BE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38D7C-C1D2-4887-A881-7CF6B76C0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E4FE23-53B4-4347-B122-4456B41EC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0570D3-2F95-490E-BD9A-6A113964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8A9F64-DEF2-467F-AB9D-67EA5975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34B478-36FC-4C67-B2E4-BB29B1FC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5C7C-23A6-44A4-BCB1-CF455EFF1C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788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BB156-EC33-4BEB-9C2A-F3183446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71AAE2-04EA-4F41-9B61-41ECEC87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15759B-ABCA-42B0-9601-E09316A6A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3B7F95-9107-4453-A9F3-B9C1C57E1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A1D4D2-83FA-441D-B36B-ABAD3DB34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055F44-1D10-4B5E-872A-CF3C76E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55B709-10CD-4375-91A4-7C05EB68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3B612A-26A0-46D7-AAA8-B949308A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A5002-4638-4FB7-8276-7944C1E5F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90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D8D7B-D5DE-4DFC-AE1C-0C8516BC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B94039-1C8B-40D5-9089-C0580258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96745C-89EE-4A6D-BF4E-BF48D69D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80A4F9-A500-41BF-9EA9-C8AF954C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A28F-23D0-4879-94CB-7466769AD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18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6022B5-BED6-4435-97BA-ADAD49A3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669C2C-47D3-4C25-8CC9-23A6D397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86245F-AAC4-4B1A-8E6D-20555655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818F2-4069-4705-83F2-4EE73EDFEF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75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E2155-7665-435F-9A06-367834A7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6EDFF4-756A-4DE1-8435-123CF2955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517ED-A772-4E6F-81AC-10033DC10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36FC27-0252-4A49-90C1-1BB360B3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027CBE-2E9B-4CB3-9BD6-E1A96D9D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6DAA23-B381-4388-BBE7-CE2037EE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48A8-6A8F-4E50-94E7-772573404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79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49BF4-5DBA-4FC8-B430-FA280C527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F9B099-BF75-4B34-BBD8-31B0E54BB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7D21E9-7B98-47B1-98E7-9BF7346E0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B286D2-0E8F-42B6-B6F3-821235A2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308DBD-A6C6-47B0-9D9A-5013A36C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6BB83E-5E54-41B1-8D65-222A7416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08879-0C5F-481B-92A6-68839D71A0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13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F28E38-558B-4034-8E0E-8C40475C5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3BAA78-7A51-47E3-9190-295C45305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4058B5-6C85-4C8D-8192-03069C9E6C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58937A-CBFA-4D85-AF9D-038DA189FF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C03275-9324-408F-9E50-8A259D965F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216268-CA71-4410-9FD3-AAB00383D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A868CBF9-F991-4E71-85B2-72990D240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560840" cy="2060848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ПЛОЩАДЬ ПОВЕРХНОСТИ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1026">
            <a:extLst>
              <a:ext uri="{FF2B5EF4-FFF2-40B4-BE49-F238E27FC236}">
                <a16:creationId xmlns:a16="http://schemas.microsoft.com/office/drawing/2014/main" id="{2CEB2F42-5695-4BE4-BD74-DE621CF0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47459" name="Group 1027">
            <a:extLst>
              <a:ext uri="{FF2B5EF4-FFF2-40B4-BE49-F238E27FC236}">
                <a16:creationId xmlns:a16="http://schemas.microsoft.com/office/drawing/2014/main" id="{D7B9200D-4610-408F-96FD-904B8F53858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8686800" cy="3048000"/>
            <a:chOff x="144" y="2160"/>
            <a:chExt cx="5472" cy="1920"/>
          </a:xfrm>
        </p:grpSpPr>
        <p:sp>
          <p:nvSpPr>
            <p:cNvPr id="147460" name="Text Box 1028">
              <a:extLst>
                <a:ext uri="{FF2B5EF4-FFF2-40B4-BE49-F238E27FC236}">
                  <a16:creationId xmlns:a16="http://schemas.microsoft.com/office/drawing/2014/main" id="{8D615244-D808-44AC-83E4-C34E3D2A5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22.</a:t>
              </a:r>
            </a:p>
          </p:txBody>
        </p:sp>
        <p:sp>
          <p:nvSpPr>
            <p:cNvPr id="147461" name="Text Box 1029">
              <a:extLst>
                <a:ext uri="{FF2B5EF4-FFF2-40B4-BE49-F238E27FC236}">
                  <a16:creationId xmlns:a16="http://schemas.microsoft.com/office/drawing/2014/main" id="{D85E0BEE-F2F6-4766-9401-1F969C178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двух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четырех прямоугольников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2 и двух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22. </a:t>
              </a:r>
            </a:p>
          </p:txBody>
        </p:sp>
      </p:grpSp>
      <p:pic>
        <p:nvPicPr>
          <p:cNvPr id="147462" name="Picture 1030">
            <a:extLst>
              <a:ext uri="{FF2B5EF4-FFF2-40B4-BE49-F238E27FC236}">
                <a16:creationId xmlns:a16="http://schemas.microsoft.com/office/drawing/2014/main" id="{2085A42B-2854-4306-B90C-3FDC9C734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21478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3" name="Rectangle 1031">
            <a:extLst>
              <a:ext uri="{FF2B5EF4-FFF2-40B4-BE49-F238E27FC236}">
                <a16:creationId xmlns:a16="http://schemas.microsoft.com/office/drawing/2014/main" id="{82A03D99-EC43-47FC-ADD8-A4B691D3BA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334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6</a:t>
            </a:r>
            <a:endParaRPr lang="ru-RU" altLang="ru-RU" sz="3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:a16="http://schemas.microsoft.com/office/drawing/2014/main" id="{B820FEBE-5B24-481B-AD7D-72493F14D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48483" name="Group 3">
            <a:extLst>
              <a:ext uri="{FF2B5EF4-FFF2-40B4-BE49-F238E27FC236}">
                <a16:creationId xmlns:a16="http://schemas.microsoft.com/office/drawing/2014/main" id="{3610B7E7-10CE-4399-88E2-E67650ED1B5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8686800" cy="3048000"/>
            <a:chOff x="144" y="2160"/>
            <a:chExt cx="5472" cy="1920"/>
          </a:xfrm>
        </p:grpSpPr>
        <p:sp>
          <p:nvSpPr>
            <p:cNvPr id="148484" name="Text Box 4">
              <a:extLst>
                <a:ext uri="{FF2B5EF4-FFF2-40B4-BE49-F238E27FC236}">
                  <a16:creationId xmlns:a16="http://schemas.microsoft.com/office/drawing/2014/main" id="{DCDC9AAF-C15A-43CC-AACD-9F2A6F6A2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22.</a:t>
              </a:r>
            </a:p>
          </p:txBody>
        </p:sp>
        <p:sp>
          <p:nvSpPr>
            <p:cNvPr id="148485" name="Text Box 5">
              <a:extLst>
                <a:ext uri="{FF2B5EF4-FFF2-40B4-BE49-F238E27FC236}">
                  <a16:creationId xmlns:a16="http://schemas.microsoft.com/office/drawing/2014/main" id="{33C1434D-ECA1-4A3C-9CD9-314F940D4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двух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четырех прямоугольников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2, и двух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22. </a:t>
              </a:r>
            </a:p>
          </p:txBody>
        </p:sp>
      </p:grpSp>
      <p:pic>
        <p:nvPicPr>
          <p:cNvPr id="148486" name="Picture 6">
            <a:extLst>
              <a:ext uri="{FF2B5EF4-FFF2-40B4-BE49-F238E27FC236}">
                <a16:creationId xmlns:a16="http://schemas.microsoft.com/office/drawing/2014/main" id="{9007D10A-0378-448E-8287-D8D46F772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244725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487" name="Rectangle 7">
            <a:extLst>
              <a:ext uri="{FF2B5EF4-FFF2-40B4-BE49-F238E27FC236}">
                <a16:creationId xmlns:a16="http://schemas.microsoft.com/office/drawing/2014/main" id="{0740F337-93F0-47D1-8E1E-092C0EA11B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7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extLst>
              <a:ext uri="{FF2B5EF4-FFF2-40B4-BE49-F238E27FC236}">
                <a16:creationId xmlns:a16="http://schemas.microsoft.com/office/drawing/2014/main" id="{672B859F-9972-4FDF-8B7E-DB88D88C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49507" name="Group 3">
            <a:extLst>
              <a:ext uri="{FF2B5EF4-FFF2-40B4-BE49-F238E27FC236}">
                <a16:creationId xmlns:a16="http://schemas.microsoft.com/office/drawing/2014/main" id="{28D1B68B-4C0E-4BBA-A43B-C82246C31F5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8686800" cy="3048000"/>
            <a:chOff x="144" y="2160"/>
            <a:chExt cx="5472" cy="1920"/>
          </a:xfrm>
        </p:grpSpPr>
        <p:sp>
          <p:nvSpPr>
            <p:cNvPr id="149508" name="Text Box 4">
              <a:extLst>
                <a:ext uri="{FF2B5EF4-FFF2-40B4-BE49-F238E27FC236}">
                  <a16:creationId xmlns:a16="http://schemas.microsoft.com/office/drawing/2014/main" id="{364F0645-556B-4DD8-B6F9-E4EB617B6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22.</a:t>
              </a:r>
            </a:p>
          </p:txBody>
        </p:sp>
        <p:sp>
          <p:nvSpPr>
            <p:cNvPr id="149509" name="Text Box 5">
              <a:extLst>
                <a:ext uri="{FF2B5EF4-FFF2-40B4-BE49-F238E27FC236}">
                  <a16:creationId xmlns:a16="http://schemas.microsoft.com/office/drawing/2014/main" id="{55052E24-FE91-4827-B56F-18A547F0A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двух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четырех прямоугольников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2 и двух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22. </a:t>
              </a:r>
            </a:p>
          </p:txBody>
        </p:sp>
      </p:grpSp>
      <p:pic>
        <p:nvPicPr>
          <p:cNvPr id="149510" name="Picture 6">
            <a:extLst>
              <a:ext uri="{FF2B5EF4-FFF2-40B4-BE49-F238E27FC236}">
                <a16:creationId xmlns:a16="http://schemas.microsoft.com/office/drawing/2014/main" id="{A12D365D-7BBB-45A0-8FCC-1FF812CC6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800"/>
            <a:ext cx="2244725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511" name="Rectangle 7">
            <a:extLst>
              <a:ext uri="{FF2B5EF4-FFF2-40B4-BE49-F238E27FC236}">
                <a16:creationId xmlns:a16="http://schemas.microsoft.com/office/drawing/2014/main" id="{BC0669D6-0BFD-4074-A2FC-84A6BB777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8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>
            <a:extLst>
              <a:ext uri="{FF2B5EF4-FFF2-40B4-BE49-F238E27FC236}">
                <a16:creationId xmlns:a16="http://schemas.microsoft.com/office/drawing/2014/main" id="{1F0876D2-8A91-4C1E-A357-9CF4F0B0B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 (все двугранные углы прямые).</a:t>
            </a:r>
            <a:r>
              <a:rPr lang="ru-RU" altLang="ru-RU" dirty="0"/>
              <a:t> </a:t>
            </a:r>
          </a:p>
        </p:txBody>
      </p:sp>
      <p:grpSp>
        <p:nvGrpSpPr>
          <p:cNvPr id="154627" name="Group 3">
            <a:extLst>
              <a:ext uri="{FF2B5EF4-FFF2-40B4-BE49-F238E27FC236}">
                <a16:creationId xmlns:a16="http://schemas.microsoft.com/office/drawing/2014/main" id="{29A9D564-9132-4FB3-8810-BB1AC466E2F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67200"/>
            <a:ext cx="8686800" cy="2209800"/>
            <a:chOff x="144" y="2496"/>
            <a:chExt cx="5472" cy="1392"/>
          </a:xfrm>
        </p:grpSpPr>
        <p:sp>
          <p:nvSpPr>
            <p:cNvPr id="154628" name="Text Box 4">
              <a:extLst>
                <a:ext uri="{FF2B5EF4-FFF2-40B4-BE49-F238E27FC236}">
                  <a16:creationId xmlns:a16="http://schemas.microsoft.com/office/drawing/2014/main" id="{9109C06A-1043-41BA-9D72-9B98B0C1B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38.</a:t>
              </a:r>
            </a:p>
          </p:txBody>
        </p:sp>
        <p:sp>
          <p:nvSpPr>
            <p:cNvPr id="154629" name="Text Box 5">
              <a:extLst>
                <a:ext uri="{FF2B5EF4-FFF2-40B4-BE49-F238E27FC236}">
                  <a16:creationId xmlns:a16="http://schemas.microsoft.com/office/drawing/2014/main" id="{8ACBC06D-C9E2-4F7C-9F1C-8982610E6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96"/>
              <a:ext cx="5472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квадрат</a:t>
              </a:r>
              <a:r>
                <a:rPr lang="ru-RU" altLang="ru-RU" dirty="0"/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9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семи прямоугольников площади которых равны 3, и двух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</a:t>
              </a:r>
              <a:r>
                <a:rPr lang="ru-RU" altLang="ru-RU" dirty="0"/>
                <a:t>восьми</a:t>
              </a:r>
              <a:r>
                <a:rPr lang="ru-RU" altLang="ru-RU" dirty="0">
                  <a:cs typeface="Times New Roman" panose="02020603050405020304" pitchFamily="18" charset="0"/>
                </a:rPr>
                <a:t>угольников площад</a:t>
              </a:r>
              <a:r>
                <a:rPr lang="ru-RU" altLang="ru-RU" dirty="0"/>
                <a:t>и которых равны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4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площадь поверхности многогранника равна </a:t>
              </a:r>
              <a:r>
                <a:rPr lang="ru-RU" altLang="ru-RU" dirty="0"/>
                <a:t>38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54630" name="Picture 6">
            <a:extLst>
              <a:ext uri="{FF2B5EF4-FFF2-40B4-BE49-F238E27FC236}">
                <a16:creationId xmlns:a16="http://schemas.microsoft.com/office/drawing/2014/main" id="{CF111612-4757-4DF1-BC49-4CD9045B8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22860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1" name="Rectangle 7">
            <a:extLst>
              <a:ext uri="{FF2B5EF4-FFF2-40B4-BE49-F238E27FC236}">
                <a16:creationId xmlns:a16="http://schemas.microsoft.com/office/drawing/2014/main" id="{5E6E8A76-AECB-4910-854E-CBE939671E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9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>
            <a:extLst>
              <a:ext uri="{FF2B5EF4-FFF2-40B4-BE49-F238E27FC236}">
                <a16:creationId xmlns:a16="http://schemas.microsoft.com/office/drawing/2014/main" id="{D3241284-5006-4780-8627-05E1FAE7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50531" name="Group 3">
            <a:extLst>
              <a:ext uri="{FF2B5EF4-FFF2-40B4-BE49-F238E27FC236}">
                <a16:creationId xmlns:a16="http://schemas.microsoft.com/office/drawing/2014/main" id="{A73C3C08-5B5D-4CA8-B917-6EEBD083716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92600"/>
            <a:ext cx="8686800" cy="2413000"/>
            <a:chOff x="144" y="2560"/>
            <a:chExt cx="5472" cy="1520"/>
          </a:xfrm>
        </p:grpSpPr>
        <p:sp>
          <p:nvSpPr>
            <p:cNvPr id="150532" name="Text Box 4">
              <a:extLst>
                <a:ext uri="{FF2B5EF4-FFF2-40B4-BE49-F238E27FC236}">
                  <a16:creationId xmlns:a16="http://schemas.microsoft.com/office/drawing/2014/main" id="{E9759733-531D-430C-B153-1E3616669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24.</a:t>
              </a:r>
            </a:p>
          </p:txBody>
        </p:sp>
        <p:sp>
          <p:nvSpPr>
            <p:cNvPr id="150533" name="Text Box 5">
              <a:extLst>
                <a:ext uri="{FF2B5EF4-FFF2-40B4-BE49-F238E27FC236}">
                  <a16:creationId xmlns:a16="http://schemas.microsoft.com/office/drawing/2014/main" id="{95BE7061-9A9A-4424-B668-5F8FF581B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560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</a:t>
              </a:r>
              <a:r>
                <a:rPr lang="ru-RU" altLang="ru-RU" dirty="0"/>
                <a:t>трех</a:t>
              </a:r>
              <a:r>
                <a:rPr lang="ru-RU" altLang="ru-RU" dirty="0">
                  <a:cs typeface="Times New Roman" panose="02020603050405020304" pitchFamily="18" charset="0"/>
                </a:rPr>
                <a:t>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</a:t>
              </a:r>
              <a:r>
                <a:rPr lang="ru-RU" altLang="ru-RU" dirty="0"/>
                <a:t>трех квадратов</a:t>
              </a:r>
              <a:r>
                <a:rPr lang="ru-RU" altLang="ru-RU" dirty="0">
                  <a:cs typeface="Times New Roman" panose="02020603050405020304" pitchFamily="18" charset="0"/>
                </a:rPr>
                <a:t>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dirty="0"/>
                <a:t>трех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</a:t>
              </a:r>
              <a:r>
                <a:rPr lang="ru-RU" altLang="ru-RU" dirty="0"/>
                <a:t>4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50534" name="Picture 6">
            <a:extLst>
              <a:ext uri="{FF2B5EF4-FFF2-40B4-BE49-F238E27FC236}">
                <a16:creationId xmlns:a16="http://schemas.microsoft.com/office/drawing/2014/main" id="{6BCD8387-E4C3-4C05-B742-9E4FB11EE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92914"/>
            <a:ext cx="2362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35" name="Rectangle 7">
            <a:extLst>
              <a:ext uri="{FF2B5EF4-FFF2-40B4-BE49-F238E27FC236}">
                <a16:creationId xmlns:a16="http://schemas.microsoft.com/office/drawing/2014/main" id="{20E20554-D1C4-4610-B187-B04E863BF7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10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FDD14E6B-B38F-4B4B-A909-0C43B31C7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51555" name="Group 3">
            <a:extLst>
              <a:ext uri="{FF2B5EF4-FFF2-40B4-BE49-F238E27FC236}">
                <a16:creationId xmlns:a16="http://schemas.microsoft.com/office/drawing/2014/main" id="{E8705AC3-C81B-4CFC-AE70-8F7023273AB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81400"/>
            <a:ext cx="8686800" cy="3048000"/>
            <a:chOff x="144" y="2160"/>
            <a:chExt cx="5472" cy="1920"/>
          </a:xfrm>
        </p:grpSpPr>
        <p:sp>
          <p:nvSpPr>
            <p:cNvPr id="151556" name="Text Box 4">
              <a:extLst>
                <a:ext uri="{FF2B5EF4-FFF2-40B4-BE49-F238E27FC236}">
                  <a16:creationId xmlns:a16="http://schemas.microsoft.com/office/drawing/2014/main" id="{0244BC28-A053-4D74-B083-00D6164E7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92.</a:t>
              </a:r>
            </a:p>
          </p:txBody>
        </p:sp>
        <p:sp>
          <p:nvSpPr>
            <p:cNvPr id="151557" name="Text Box 5">
              <a:extLst>
                <a:ext uri="{FF2B5EF4-FFF2-40B4-BE49-F238E27FC236}">
                  <a16:creationId xmlns:a16="http://schemas.microsoft.com/office/drawing/2014/main" id="{10F819E9-F42A-48D0-828B-8EBFE2C27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</a:t>
              </a:r>
              <a:r>
                <a:rPr lang="ru-RU" altLang="ru-RU" dirty="0"/>
                <a:t>двух</a:t>
              </a:r>
              <a:r>
                <a:rPr lang="ru-RU" altLang="ru-RU" dirty="0">
                  <a:cs typeface="Times New Roman" panose="02020603050405020304" pitchFamily="18" charset="0"/>
                </a:rPr>
                <a:t>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16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прямоугольника площади 12, трех прямоугольников площади 4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двух прямоугольников площади 8, и двух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</a:t>
              </a:r>
              <a:r>
                <a:rPr lang="ru-RU" altLang="ru-RU" dirty="0"/>
                <a:t>восьми</a:t>
              </a:r>
              <a:r>
                <a:rPr lang="ru-RU" altLang="ru-RU" dirty="0">
                  <a:cs typeface="Times New Roman" panose="02020603050405020304" pitchFamily="18" charset="0"/>
                </a:rPr>
                <a:t>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10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площадь поверхности многогранника равна </a:t>
              </a:r>
              <a:r>
                <a:rPr lang="ru-RU" altLang="ru-RU" dirty="0"/>
                <a:t>92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51558" name="Picture 6">
            <a:extLst>
              <a:ext uri="{FF2B5EF4-FFF2-40B4-BE49-F238E27FC236}">
                <a16:creationId xmlns:a16="http://schemas.microsoft.com/office/drawing/2014/main" id="{7AE05580-12A8-42A3-8BBE-D1B9F8DF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22225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9" name="Rectangle 7">
            <a:extLst>
              <a:ext uri="{FF2B5EF4-FFF2-40B4-BE49-F238E27FC236}">
                <a16:creationId xmlns:a16="http://schemas.microsoft.com/office/drawing/2014/main" id="{11B35CC2-DEBF-429D-80DD-3D1844FF5F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11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3C737B80-8147-439B-8A98-D4E719710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 (все двугранные углы прямые).</a:t>
            </a:r>
            <a:r>
              <a:rPr lang="ru-RU" altLang="ru-RU" dirty="0"/>
              <a:t> 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72FF0949-BCB6-4C3B-9ECC-80A1CF8D1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48.</a:t>
            </a:r>
          </a:p>
        </p:txBody>
      </p:sp>
      <p:pic>
        <p:nvPicPr>
          <p:cNvPr id="153604" name="Picture 4">
            <a:extLst>
              <a:ext uri="{FF2B5EF4-FFF2-40B4-BE49-F238E27FC236}">
                <a16:creationId xmlns:a16="http://schemas.microsoft.com/office/drawing/2014/main" id="{B546A8E1-5026-40D5-ABDA-F6581567F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55838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05" name="Rectangle 5">
            <a:extLst>
              <a:ext uri="{FF2B5EF4-FFF2-40B4-BE49-F238E27FC236}">
                <a16:creationId xmlns:a16="http://schemas.microsoft.com/office/drawing/2014/main" id="{A40E5D10-8520-4DFD-9F4D-EF9B7F9506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12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>
            <a:extLst>
              <a:ext uri="{FF2B5EF4-FFF2-40B4-BE49-F238E27FC236}">
                <a16:creationId xmlns:a16="http://schemas.microsoft.com/office/drawing/2014/main" id="{C6F1CBC1-D453-4372-BCEF-14E8E570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каждой грани куба с ребром 6 см проделали сквозное квадратное отверстие со стороной квадрата 2 см. Найдите площадь поверхности оставшейся части.</a:t>
            </a:r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FD7F2AE3-9F4A-4FB3-97C3-10C8025CE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/>
              <a:t>288</a:t>
            </a:r>
            <a:r>
              <a:rPr lang="ru-RU" altLang="ru-RU"/>
              <a:t>.</a:t>
            </a:r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63701619-49DD-47BD-B951-763171FECB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13</a:t>
            </a:r>
            <a:endParaRPr lang="ru-RU" altLang="ru-RU" sz="4400"/>
          </a:p>
        </p:txBody>
      </p:sp>
      <p:graphicFrame>
        <p:nvGraphicFramePr>
          <p:cNvPr id="177160" name="Object 8">
            <a:extLst>
              <a:ext uri="{FF2B5EF4-FFF2-40B4-BE49-F238E27FC236}">
                <a16:creationId xmlns:a16="http://schemas.microsoft.com/office/drawing/2014/main" id="{1972D46A-D34D-4A49-9BFA-3FF8C70691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590800"/>
          <a:ext cx="2147888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704762" imgH="1704762" progId="Paint.Picture">
                  <p:embed/>
                </p:oleObj>
              </mc:Choice>
              <mc:Fallback>
                <p:oleObj name="Точечный рисунок" r:id="rId2" imgW="1704762" imgH="1704762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2147888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CC3D0A1A-A534-4295-BB33-7813D8D2F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r>
              <a:rPr lang="en-US" altLang="ru-RU" sz="3200">
                <a:solidFill>
                  <a:srgbClr val="FF3300"/>
                </a:solidFill>
              </a:rPr>
              <a:t>4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94AF5F61-5EC4-4691-ADBE-60D3772BB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боковой поверхности правильной шестиугольной призмы, сторона основания которой равна 5 см, а высота 10 см.</a:t>
            </a:r>
          </a:p>
        </p:txBody>
      </p:sp>
      <p:sp>
        <p:nvSpPr>
          <p:cNvPr id="166917" name="Text Box 5">
            <a:extLst>
              <a:ext uri="{FF2B5EF4-FFF2-40B4-BE49-F238E27FC236}">
                <a16:creationId xmlns:a16="http://schemas.microsoft.com/office/drawing/2014/main" id="{9D642D4D-4E05-4414-A052-FE8F4216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300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66918" name="Picture 6">
            <a:extLst>
              <a:ext uri="{FF2B5EF4-FFF2-40B4-BE49-F238E27FC236}">
                <a16:creationId xmlns:a16="http://schemas.microsoft.com/office/drawing/2014/main" id="{A888B074-8EE8-4A1E-8B06-AA0430423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3399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B4568B94-AAB0-4ECC-843A-869F0244D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r>
              <a:rPr lang="en-US" altLang="ru-RU" sz="3200">
                <a:solidFill>
                  <a:srgbClr val="FF3300"/>
                </a:solidFill>
              </a:rPr>
              <a:t>5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68963" name="Text Box 3">
            <a:extLst>
              <a:ext uri="{FF2B5EF4-FFF2-40B4-BE49-F238E27FC236}">
                <a16:creationId xmlns:a16="http://schemas.microsoft.com/office/drawing/2014/main" id="{5B8CDBFC-0922-4F64-A872-9528E3F9E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Основанием прямой треугольной призмы служит прямоугольный треугольник с катетами 3 см и 4 см, высота призмы равна 10 см. Найдите площадь поверхности данной призмы.</a:t>
            </a:r>
          </a:p>
        </p:txBody>
      </p:sp>
      <p:sp>
        <p:nvSpPr>
          <p:cNvPr id="168965" name="Text Box 5">
            <a:extLst>
              <a:ext uri="{FF2B5EF4-FFF2-40B4-BE49-F238E27FC236}">
                <a16:creationId xmlns:a16="http://schemas.microsoft.com/office/drawing/2014/main" id="{4B33DEE3-9A73-4579-9316-68C1D228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132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68966" name="Picture 6">
            <a:extLst>
              <a:ext uri="{FF2B5EF4-FFF2-40B4-BE49-F238E27FC236}">
                <a16:creationId xmlns:a16="http://schemas.microsoft.com/office/drawing/2014/main" id="{B7DBFA95-CF84-4485-ADD4-681A2C4E1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50031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A868CBF9-F991-4E71-85B2-72990D240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442913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ПЛОЩАДЬ ПОВЕРХНОСТИ МНОГОГРАННИКА</a:t>
            </a:r>
          </a:p>
        </p:txBody>
      </p:sp>
      <p:pic>
        <p:nvPicPr>
          <p:cNvPr id="135171" name="Picture 3">
            <a:extLst>
              <a:ext uri="{FF2B5EF4-FFF2-40B4-BE49-F238E27FC236}">
                <a16:creationId xmlns:a16="http://schemas.microsoft.com/office/drawing/2014/main" id="{641F6F5C-9DF4-4BDE-9D1A-C053816A8B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644900"/>
            <a:ext cx="2667000" cy="2711450"/>
          </a:xfrm>
          <a:noFill/>
          <a:ln/>
        </p:spPr>
      </p:pic>
      <p:pic>
        <p:nvPicPr>
          <p:cNvPr id="135172" name="Picture 4">
            <a:extLst>
              <a:ext uri="{FF2B5EF4-FFF2-40B4-BE49-F238E27FC236}">
                <a16:creationId xmlns:a16="http://schemas.microsoft.com/office/drawing/2014/main" id="{8AD8C344-91AF-4704-9BAE-332E0DC77D2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076700"/>
            <a:ext cx="2520950" cy="2119313"/>
          </a:xfrm>
          <a:noFill/>
          <a:ln/>
        </p:spPr>
      </p:pic>
      <p:sp>
        <p:nvSpPr>
          <p:cNvPr id="135173" name="Text Box 5">
            <a:extLst>
              <a:ext uri="{FF2B5EF4-FFF2-40B4-BE49-F238E27FC236}">
                <a16:creationId xmlns:a16="http://schemas.microsoft.com/office/drawing/2014/main" id="{9936BAC6-B890-42E0-A4A5-DAE97B826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8713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Площадью поверхности многогранника</a:t>
            </a:r>
            <a:r>
              <a:rPr lang="ru-RU" altLang="ru-RU" dirty="0"/>
              <a:t> по определению считается сумма площадей, входящих в эту поверхность многоугольников.</a:t>
            </a:r>
          </a:p>
        </p:txBody>
      </p:sp>
      <p:sp>
        <p:nvSpPr>
          <p:cNvPr id="135174" name="Text Box 6">
            <a:extLst>
              <a:ext uri="{FF2B5EF4-FFF2-40B4-BE49-F238E27FC236}">
                <a16:creationId xmlns:a16="http://schemas.microsoft.com/office/drawing/2014/main" id="{1936B2FE-D4A8-4F9B-B372-81B3CDBE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Площадь поверхности призмы состоит из площади боковой поверхности и площадей оснований.</a:t>
            </a:r>
          </a:p>
        </p:txBody>
      </p:sp>
      <p:sp>
        <p:nvSpPr>
          <p:cNvPr id="135175" name="Text Box 7">
            <a:extLst>
              <a:ext uri="{FF2B5EF4-FFF2-40B4-BE49-F238E27FC236}">
                <a16:creationId xmlns:a16="http://schemas.microsoft.com/office/drawing/2014/main" id="{CFF5267D-C93E-4C76-8475-F891DB84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9500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Площадь поверхности пирамиды состоит из площади боковой поверхности и площади основания.</a:t>
            </a:r>
          </a:p>
        </p:txBody>
      </p:sp>
      <p:pic>
        <p:nvPicPr>
          <p:cNvPr id="135176" name="Picture 8">
            <a:extLst>
              <a:ext uri="{FF2B5EF4-FFF2-40B4-BE49-F238E27FC236}">
                <a16:creationId xmlns:a16="http://schemas.microsoft.com/office/drawing/2014/main" id="{763069B2-4692-4A07-A41B-64AF7F5D945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3573463"/>
            <a:ext cx="2708275" cy="273843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910972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AD48CF4F-DE85-44AA-B437-805FE1213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r>
              <a:rPr lang="en-US" altLang="ru-RU" sz="3200">
                <a:solidFill>
                  <a:srgbClr val="FF3300"/>
                </a:solidFill>
              </a:rPr>
              <a:t>6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71011" name="Text Box 3">
            <a:extLst>
              <a:ext uri="{FF2B5EF4-FFF2-40B4-BE49-F238E27FC236}">
                <a16:creationId xmlns:a16="http://schemas.microsoft.com/office/drawing/2014/main" id="{991EAE61-E14C-4CC7-BEE9-56D5279C9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 площадь поверхности прямой призмы, в основании которой лежит ромб с диагоналями 6 см и 8 см и боковым ребром 10 см.</a:t>
            </a:r>
          </a:p>
        </p:txBody>
      </p:sp>
      <p:sp>
        <p:nvSpPr>
          <p:cNvPr id="171013" name="Text Box 5">
            <a:extLst>
              <a:ext uri="{FF2B5EF4-FFF2-40B4-BE49-F238E27FC236}">
                <a16:creationId xmlns:a16="http://schemas.microsoft.com/office/drawing/2014/main" id="{0150984F-CC7C-4952-A142-17FA2837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248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71014" name="Picture 6">
            <a:extLst>
              <a:ext uri="{FF2B5EF4-FFF2-40B4-BE49-F238E27FC236}">
                <a16:creationId xmlns:a16="http://schemas.microsoft.com/office/drawing/2014/main" id="{44C37506-EC28-4978-9A39-65DBCA485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525838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355E2D56-7E7D-4D98-A25D-20875A30E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17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9442CC07-0005-4330-B40D-A906B1D1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правильного тетраэдра с ребром 1? </a:t>
            </a:r>
          </a:p>
        </p:txBody>
      </p:sp>
      <p:grpSp>
        <p:nvGrpSpPr>
          <p:cNvPr id="94217" name="Group 9">
            <a:extLst>
              <a:ext uri="{FF2B5EF4-FFF2-40B4-BE49-F238E27FC236}">
                <a16:creationId xmlns:a16="http://schemas.microsoft.com/office/drawing/2014/main" id="{B9F0BC8D-F788-48BF-9C1E-25F7422883E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94214" name="Text Box 6">
              <a:extLst>
                <a:ext uri="{FF2B5EF4-FFF2-40B4-BE49-F238E27FC236}">
                  <a16:creationId xmlns:a16="http://schemas.microsoft.com/office/drawing/2014/main" id="{38CB1828-1AA4-4875-B612-AB6B22D19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94215" name="Object 7">
              <a:extLst>
                <a:ext uri="{FF2B5EF4-FFF2-40B4-BE49-F238E27FC236}">
                  <a16:creationId xmlns:a16="http://schemas.microsoft.com/office/drawing/2014/main" id="{43171A20-3860-4B2E-B8F6-97ABC37D98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38"/>
            <a:ext cx="277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393480" progId="Equation.DSMT4">
                    <p:embed/>
                  </p:oleObj>
                </mc:Choice>
                <mc:Fallback>
                  <p:oleObj name="Equation" r:id="rId3" imgW="44424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38"/>
                          <a:ext cx="277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4216" name="Picture 8">
            <a:extLst>
              <a:ext uri="{FF2B5EF4-FFF2-40B4-BE49-F238E27FC236}">
                <a16:creationId xmlns:a16="http://schemas.microsoft.com/office/drawing/2014/main" id="{DBAECE63-7982-4F52-95C4-9CDC06C13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986213" cy="343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298A4120-7811-4352-8BB0-985756EE4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18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73059" name="Text Box 3">
            <a:extLst>
              <a:ext uri="{FF2B5EF4-FFF2-40B4-BE49-F238E27FC236}">
                <a16:creationId xmlns:a16="http://schemas.microsoft.com/office/drawing/2014/main" id="{D1154F40-7506-4526-859A-6A4ACA4A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изменятся площади боковой и полной поверхностей пирамиды, если все её рёбра: а) увеличить в 2 раза; б) уменьшить в 5 раз? </a:t>
            </a:r>
          </a:p>
        </p:txBody>
      </p:sp>
      <p:sp>
        <p:nvSpPr>
          <p:cNvPr id="173061" name="Text Box 5">
            <a:extLst>
              <a:ext uri="{FF2B5EF4-FFF2-40B4-BE49-F238E27FC236}">
                <a16:creationId xmlns:a16="http://schemas.microsoft.com/office/drawing/2014/main" id="{7B35D883-0950-497C-9BAA-D06B4EB5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1020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Увеличатся в 4 раза; б) уменьшатся в 25 раз.</a:t>
            </a:r>
          </a:p>
        </p:txBody>
      </p:sp>
      <p:graphicFrame>
        <p:nvGraphicFramePr>
          <p:cNvPr id="173062" name="Object 6">
            <a:extLst>
              <a:ext uri="{FF2B5EF4-FFF2-40B4-BE49-F238E27FC236}">
                <a16:creationId xmlns:a16="http://schemas.microsoft.com/office/drawing/2014/main" id="{6243D4AE-8EDF-4A3B-AA41-CF3C68BB03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24955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495238" imgH="2762636" progId="Paint.Picture">
                  <p:embed/>
                </p:oleObj>
              </mc:Choice>
              <mc:Fallback>
                <p:oleObj name="Точечный рисунок" r:id="rId3" imgW="2495238" imgH="276263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2495550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BE03011C-56ED-4FD1-812D-EA23A881D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r>
              <a:rPr lang="en-US" altLang="ru-RU" sz="3200">
                <a:solidFill>
                  <a:srgbClr val="FF3300"/>
                </a:solidFill>
              </a:rPr>
              <a:t>9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75107" name="Text Box 3">
            <a:extLst>
              <a:ext uri="{FF2B5EF4-FFF2-40B4-BE49-F238E27FC236}">
                <a16:creationId xmlns:a16="http://schemas.microsoft.com/office/drawing/2014/main" id="{634498BC-96E2-4D27-B2F0-C7840E74E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Развёртка поверхности правильной треугольной пирамиды представляет собой равносторонний треугольник, площадь которого равна 80 см</a:t>
            </a:r>
            <a:r>
              <a:rPr lang="ru-RU" altLang="ru-RU" sz="2800" baseline="30000" dirty="0"/>
              <a:t>2</a:t>
            </a:r>
            <a:r>
              <a:rPr lang="ru-RU" altLang="ru-RU" sz="2800" dirty="0"/>
              <a:t>. Найдите площадь грани пирамиды.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CE0EC87A-C50E-4B3E-95C9-A6FD3E2D0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20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75110" name="Picture 6">
            <a:extLst>
              <a:ext uri="{FF2B5EF4-FFF2-40B4-BE49-F238E27FC236}">
                <a16:creationId xmlns:a16="http://schemas.microsoft.com/office/drawing/2014/main" id="{FA97DF55-94DE-4D90-B34C-EEDF65AB6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224472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82FED799-8015-4E03-A4D4-B9748F8E2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</a:t>
            </a:r>
            <a:r>
              <a:rPr lang="ru-RU" altLang="ru-RU" sz="32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C0D7DE0B-A313-4E7A-A8FE-11D8A24FF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 октаэдра с ребром 1? </a:t>
            </a:r>
          </a:p>
        </p:txBody>
      </p:sp>
      <p:grpSp>
        <p:nvGrpSpPr>
          <p:cNvPr id="155657" name="Group 9">
            <a:extLst>
              <a:ext uri="{FF2B5EF4-FFF2-40B4-BE49-F238E27FC236}">
                <a16:creationId xmlns:a16="http://schemas.microsoft.com/office/drawing/2014/main" id="{B1DE09E4-24CB-4D24-A477-F25837E7AA5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155654" name="Text Box 6">
              <a:extLst>
                <a:ext uri="{FF2B5EF4-FFF2-40B4-BE49-F238E27FC236}">
                  <a16:creationId xmlns:a16="http://schemas.microsoft.com/office/drawing/2014/main" id="{A81F1DDD-CC32-43AF-90D7-D46259824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155655" name="Object 7">
              <a:extLst>
                <a:ext uri="{FF2B5EF4-FFF2-40B4-BE49-F238E27FC236}">
                  <a16:creationId xmlns:a16="http://schemas.microsoft.com/office/drawing/2014/main" id="{6C277C36-39BA-478C-B8B2-295FC61306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08"/>
            <a:ext cx="3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09480" imgH="393480" progId="Equation.DSMT4">
                    <p:embed/>
                  </p:oleObj>
                </mc:Choice>
                <mc:Fallback>
                  <p:oleObj name="Equation" r:id="rId3" imgW="6094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08"/>
                          <a:ext cx="380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5656" name="Picture 8">
            <a:extLst>
              <a:ext uri="{FF2B5EF4-FFF2-40B4-BE49-F238E27FC236}">
                <a16:creationId xmlns:a16="http://schemas.microsoft.com/office/drawing/2014/main" id="{46D30825-336A-4E0A-9CA0-06CC4A2BD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740150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1F4CF284-1597-4F62-ACAD-95795999B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</a:t>
            </a:r>
            <a:r>
              <a:rPr lang="ru-RU" altLang="ru-RU" sz="32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498CE2B9-EC3D-4A77-B3BB-720DB637E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 икосаэдра с ребром 1? </a:t>
            </a:r>
          </a:p>
        </p:txBody>
      </p:sp>
      <p:grpSp>
        <p:nvGrpSpPr>
          <p:cNvPr id="157705" name="Group 9">
            <a:extLst>
              <a:ext uri="{FF2B5EF4-FFF2-40B4-BE49-F238E27FC236}">
                <a16:creationId xmlns:a16="http://schemas.microsoft.com/office/drawing/2014/main" id="{0FA5465C-4770-46AC-90BB-70822818D43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157702" name="Text Box 6">
              <a:extLst>
                <a:ext uri="{FF2B5EF4-FFF2-40B4-BE49-F238E27FC236}">
                  <a16:creationId xmlns:a16="http://schemas.microsoft.com/office/drawing/2014/main" id="{01322D9C-5AFF-4EB9-823A-2CEE2AFF4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157703" name="Object 7">
              <a:extLst>
                <a:ext uri="{FF2B5EF4-FFF2-40B4-BE49-F238E27FC236}">
                  <a16:creationId xmlns:a16="http://schemas.microsoft.com/office/drawing/2014/main" id="{BA931DD1-7565-428F-BA7C-59106DFECF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08"/>
            <a:ext cx="37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96880" imgH="393480" progId="Equation.DSMT4">
                    <p:embed/>
                  </p:oleObj>
                </mc:Choice>
                <mc:Fallback>
                  <p:oleObj name="Equation" r:id="rId3" imgW="5968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08"/>
                          <a:ext cx="373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7704" name="Picture 8">
            <a:extLst>
              <a:ext uri="{FF2B5EF4-FFF2-40B4-BE49-F238E27FC236}">
                <a16:creationId xmlns:a16="http://schemas.microsoft.com/office/drawing/2014/main" id="{9B2FFDE4-683F-46F1-9A5B-35817439E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353695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D4CB4788-8A9E-44E9-928F-759DEC643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22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74DF3BDF-6E12-4CEF-8AD7-78D2791D3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вершина одного из которых расположена в центре другого, как показано на рисунке. </a:t>
            </a: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01A46F72-90E0-4EFB-A09A-8656DD6A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7368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/>
              <a:t>10,5.</a:t>
            </a:r>
            <a:endParaRPr lang="ru-RU" altLang="ru-RU" sz="2800"/>
          </a:p>
        </p:txBody>
      </p:sp>
      <p:graphicFrame>
        <p:nvGraphicFramePr>
          <p:cNvPr id="180234" name="Object 10">
            <a:extLst>
              <a:ext uri="{FF2B5EF4-FFF2-40B4-BE49-F238E27FC236}">
                <a16:creationId xmlns:a16="http://schemas.microsoft.com/office/drawing/2014/main" id="{0877FF1F-28CB-488F-A189-A74EAFD2E1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743200"/>
          <a:ext cx="26765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676899" imgH="2505425" progId="Paint.Picture">
                  <p:embed/>
                </p:oleObj>
              </mc:Choice>
              <mc:Fallback>
                <p:oleObj name="Точечный рисунок" r:id="rId3" imgW="2676899" imgH="2505425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43200"/>
                        <a:ext cx="26765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0F1418E5-FA2A-4CD2-BABD-4805D1F1B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23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0373BAC7-236B-4225-9548-772F79EE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две вершины одного из которых расположены в центрах граней другого. 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D4F0ECB0-1B39-4A48-91C1-97E4C130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7368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/>
              <a:t>9,5.</a:t>
            </a:r>
            <a:endParaRPr lang="ru-RU" altLang="ru-RU" sz="2800"/>
          </a:p>
        </p:txBody>
      </p:sp>
      <p:graphicFrame>
        <p:nvGraphicFramePr>
          <p:cNvPr id="182279" name="Object 7">
            <a:extLst>
              <a:ext uri="{FF2B5EF4-FFF2-40B4-BE49-F238E27FC236}">
                <a16:creationId xmlns:a16="http://schemas.microsoft.com/office/drawing/2014/main" id="{217BAE80-4C43-4144-A987-D9B325E138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95600"/>
          <a:ext cx="22383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238687" imgH="2219635" progId="Paint.Picture">
                  <p:embed/>
                </p:oleObj>
              </mc:Choice>
              <mc:Fallback>
                <p:oleObj name="Точечный рисунок" r:id="rId3" imgW="2238687" imgH="2219635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22383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DA6044C4-184C-49B5-9765-2690EF6F8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24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95BAFB32-14ED-49FF-AE32-431E3AFDD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Радиус основания цилиндра равен 2 м,  высота - 3 м. Найдите площадь боковой поверхности цилиндра.</a:t>
            </a:r>
            <a:r>
              <a:rPr lang="ru-RU" altLang="ru-RU" sz="2800" dirty="0"/>
              <a:t> </a:t>
            </a:r>
          </a:p>
        </p:txBody>
      </p:sp>
      <p:grpSp>
        <p:nvGrpSpPr>
          <p:cNvPr id="184324" name="Group 4">
            <a:extLst>
              <a:ext uri="{FF2B5EF4-FFF2-40B4-BE49-F238E27FC236}">
                <a16:creationId xmlns:a16="http://schemas.microsoft.com/office/drawing/2014/main" id="{693B8F57-9417-4B06-AB01-E0DAD55FAAC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10200"/>
            <a:ext cx="3048000" cy="519113"/>
            <a:chOff x="576" y="3408"/>
            <a:chExt cx="1920" cy="327"/>
          </a:xfrm>
        </p:grpSpPr>
        <p:sp>
          <p:nvSpPr>
            <p:cNvPr id="184325" name="Text Box 5">
              <a:extLst>
                <a:ext uri="{FF2B5EF4-FFF2-40B4-BE49-F238E27FC236}">
                  <a16:creationId xmlns:a16="http://schemas.microsoft.com/office/drawing/2014/main" id="{AEDEAB0E-C157-42AC-A1A3-A047AB4A9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       </a:t>
              </a:r>
              <a:r>
                <a:rPr lang="ru-RU" altLang="ru-RU" sz="2800"/>
                <a:t>м</a:t>
              </a:r>
              <a:r>
                <a:rPr lang="ru-RU" altLang="ru-RU" sz="2800" baseline="30000"/>
                <a:t>2</a:t>
              </a:r>
              <a:r>
                <a:rPr lang="ru-RU" altLang="ru-RU" sz="2800"/>
                <a:t>.</a:t>
              </a:r>
            </a:p>
          </p:txBody>
        </p:sp>
        <p:graphicFrame>
          <p:nvGraphicFramePr>
            <p:cNvPr id="184326" name="Object 6">
              <a:extLst>
                <a:ext uri="{FF2B5EF4-FFF2-40B4-BE49-F238E27FC236}">
                  <a16:creationId xmlns:a16="http://schemas.microsoft.com/office/drawing/2014/main" id="{EBEA0C05-228F-48AD-8DAE-2BF59A128E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475"/>
            <a:ext cx="344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45760" imgH="317160" progId="Equation.DSMT4">
                    <p:embed/>
                  </p:oleObj>
                </mc:Choice>
                <mc:Fallback>
                  <p:oleObj name="Equation" r:id="rId3" imgW="545760" imgH="317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475"/>
                          <a:ext cx="344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4327" name="Picture 7">
            <a:extLst>
              <a:ext uri="{FF2B5EF4-FFF2-40B4-BE49-F238E27FC236}">
                <a16:creationId xmlns:a16="http://schemas.microsoft.com/office/drawing/2014/main" id="{215C16D2-9CE2-4CE3-A531-8BAC71077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7" y="2132856"/>
            <a:ext cx="304482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3C7F671D-4CB4-4E34-AD6D-7116052E3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25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DB2B1391-2EE2-4700-A09A-FD17AC78F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Площадь осевого сечения цилиндра равна 4 м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.  Найдите площадь боковой поверхности цилиндра.</a:t>
            </a:r>
            <a:r>
              <a:rPr lang="ru-RU" altLang="ru-RU" sz="2800" dirty="0"/>
              <a:t> </a:t>
            </a:r>
          </a:p>
        </p:txBody>
      </p:sp>
      <p:grpSp>
        <p:nvGrpSpPr>
          <p:cNvPr id="186372" name="Group 4">
            <a:extLst>
              <a:ext uri="{FF2B5EF4-FFF2-40B4-BE49-F238E27FC236}">
                <a16:creationId xmlns:a16="http://schemas.microsoft.com/office/drawing/2014/main" id="{E0E097AB-39A9-44AB-A9B0-3E3EEB73280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10200"/>
            <a:ext cx="3048000" cy="519113"/>
            <a:chOff x="576" y="3408"/>
            <a:chExt cx="1920" cy="327"/>
          </a:xfrm>
        </p:grpSpPr>
        <p:sp>
          <p:nvSpPr>
            <p:cNvPr id="186373" name="Text Box 5">
              <a:extLst>
                <a:ext uri="{FF2B5EF4-FFF2-40B4-BE49-F238E27FC236}">
                  <a16:creationId xmlns:a16="http://schemas.microsoft.com/office/drawing/2014/main" id="{61807551-D393-433B-99DC-E8C6B5CF0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08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      </a:t>
              </a:r>
              <a:r>
                <a:rPr lang="ru-RU" altLang="ru-RU" sz="2800"/>
                <a:t>м</a:t>
              </a:r>
              <a:r>
                <a:rPr lang="ru-RU" altLang="ru-RU" sz="2800" baseline="30000"/>
                <a:t>2</a:t>
              </a:r>
              <a:r>
                <a:rPr lang="ru-RU" altLang="ru-RU" sz="2800"/>
                <a:t>.</a:t>
              </a:r>
            </a:p>
          </p:txBody>
        </p:sp>
        <p:graphicFrame>
          <p:nvGraphicFramePr>
            <p:cNvPr id="186374" name="Object 6">
              <a:extLst>
                <a:ext uri="{FF2B5EF4-FFF2-40B4-BE49-F238E27FC236}">
                  <a16:creationId xmlns:a16="http://schemas.microsoft.com/office/drawing/2014/main" id="{1F9D0B36-9851-4962-AB8A-CB0ADEB0DC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3475"/>
            <a:ext cx="26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19040" imgH="317160" progId="Equation.DSMT4">
                    <p:embed/>
                  </p:oleObj>
                </mc:Choice>
                <mc:Fallback>
                  <p:oleObj name="Equation" r:id="rId3" imgW="419040" imgH="317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475"/>
                          <a:ext cx="26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6375" name="Picture 7">
            <a:extLst>
              <a:ext uri="{FF2B5EF4-FFF2-40B4-BE49-F238E27FC236}">
                <a16:creationId xmlns:a16="http://schemas.microsoft.com/office/drawing/2014/main" id="{39FBA159-5AE8-4DEB-8BB1-E529A359D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1997075"/>
            <a:ext cx="284162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745CA799-55E3-489C-8EE6-1E9633865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ПЛОЩАДЬ ПОВЕРХНОСТИ ЦИЛИНДРА</a:t>
            </a:r>
          </a:p>
        </p:txBody>
      </p:sp>
      <p:sp>
        <p:nvSpPr>
          <p:cNvPr id="137219" name="Text Box 3">
            <a:extLst>
              <a:ext uri="{FF2B5EF4-FFF2-40B4-BE49-F238E27FC236}">
                <a16:creationId xmlns:a16="http://schemas.microsoft.com/office/drawing/2014/main" id="{40F0539C-CBB7-4B40-BB08-2CAE303BA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>
                <a:cs typeface="Times New Roman" panose="02020603050405020304" pitchFamily="18" charset="0"/>
              </a:rPr>
              <a:t>Площадь поверхности цилиндра, радиус основания которого равен </a:t>
            </a:r>
            <a:r>
              <a:rPr lang="en-US" altLang="ru-RU" i="1">
                <a:cs typeface="Times New Roman" panose="02020603050405020304" pitchFamily="18" charset="0"/>
              </a:rPr>
              <a:t>R</a:t>
            </a:r>
            <a:r>
              <a:rPr lang="ru-RU" altLang="ru-RU">
                <a:cs typeface="Times New Roman" panose="02020603050405020304" pitchFamily="18" charset="0"/>
              </a:rPr>
              <a:t> и образующая равна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, выражается формулой</a:t>
            </a:r>
            <a:endParaRPr lang="ru-RU" altLang="ru-RU"/>
          </a:p>
        </p:txBody>
      </p:sp>
      <p:graphicFrame>
        <p:nvGraphicFramePr>
          <p:cNvPr id="137220" name="Object 4">
            <a:extLst>
              <a:ext uri="{FF2B5EF4-FFF2-40B4-BE49-F238E27FC236}">
                <a16:creationId xmlns:a16="http://schemas.microsoft.com/office/drawing/2014/main" id="{10779A8A-FA7E-467E-8F9B-382B1C5AD2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828800"/>
          <a:ext cx="2882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82880" imgH="482400" progId="Equation.DSMT4">
                  <p:embed/>
                </p:oleObj>
              </mc:Choice>
              <mc:Fallback>
                <p:oleObj name="Equation" r:id="rId3" imgW="28828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28800"/>
                        <a:ext cx="2882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7221" name="Picture 5">
            <a:extLst>
              <a:ext uri="{FF2B5EF4-FFF2-40B4-BE49-F238E27FC236}">
                <a16:creationId xmlns:a16="http://schemas.microsoft.com/office/drawing/2014/main" id="{554E8AB3-0B0B-4931-8C1C-40B23ECA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562725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FD4803F1-F294-4C16-8997-36202C4B6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2</a:t>
            </a:r>
            <a:r>
              <a:rPr lang="en-US" altLang="ru-RU" sz="3200">
                <a:solidFill>
                  <a:srgbClr val="FF3300"/>
                </a:solidFill>
              </a:rPr>
              <a:t>6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0ACBDCA5-6117-4D46-B138-43F626111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Осевое сечение цилиндра - квадрат. Площадь основания равна </a:t>
            </a:r>
            <a:r>
              <a:rPr lang="ru-RU" altLang="ru-RU" sz="28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площадь поверхности цилиндра.</a:t>
            </a:r>
            <a:r>
              <a:rPr lang="ru-RU" altLang="ru-RU" sz="2800" dirty="0"/>
              <a:t> 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06DBCCC8-39A5-44A4-9330-425BEE8C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6.</a:t>
            </a:r>
          </a:p>
        </p:txBody>
      </p:sp>
      <p:pic>
        <p:nvPicPr>
          <p:cNvPr id="122885" name="Picture 5">
            <a:extLst>
              <a:ext uri="{FF2B5EF4-FFF2-40B4-BE49-F238E27FC236}">
                <a16:creationId xmlns:a16="http://schemas.microsoft.com/office/drawing/2014/main" id="{9C1F7F53-085F-4A9B-93E5-CBDB56309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7" y="2276872"/>
            <a:ext cx="284162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DBDEB43-AF56-4723-86A6-73EE5CA70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ПЛОЩАДЬ ПОВЕРХНОСТИ КОНУСА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EB5FA2EC-F6F7-453D-9BC6-CB3360C25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>
                <a:cs typeface="Times New Roman" panose="02020603050405020304" pitchFamily="18" charset="0"/>
              </a:rPr>
              <a:t>Площадь поверхности </a:t>
            </a:r>
            <a:r>
              <a:rPr lang="ru-RU" altLang="ru-RU"/>
              <a:t>конуса</a:t>
            </a:r>
            <a:r>
              <a:rPr lang="ru-RU" altLang="ru-RU">
                <a:cs typeface="Times New Roman" panose="02020603050405020304" pitchFamily="18" charset="0"/>
              </a:rPr>
              <a:t>, радиус основания которого равен </a:t>
            </a:r>
            <a:r>
              <a:rPr lang="en-US" altLang="ru-RU" i="1">
                <a:cs typeface="Times New Roman" panose="02020603050405020304" pitchFamily="18" charset="0"/>
              </a:rPr>
              <a:t>R</a:t>
            </a:r>
            <a:r>
              <a:rPr lang="ru-RU" altLang="ru-RU">
                <a:cs typeface="Times New Roman" panose="02020603050405020304" pitchFamily="18" charset="0"/>
              </a:rPr>
              <a:t> и образующая равна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, выражается формулой</a:t>
            </a:r>
            <a:endParaRPr lang="ru-RU" altLang="ru-RU"/>
          </a:p>
        </p:txBody>
      </p:sp>
      <p:graphicFrame>
        <p:nvGraphicFramePr>
          <p:cNvPr id="86020" name="Object 4">
            <a:extLst>
              <a:ext uri="{FF2B5EF4-FFF2-40B4-BE49-F238E27FC236}">
                <a16:creationId xmlns:a16="http://schemas.microsoft.com/office/drawing/2014/main" id="{77511B11-1DB7-4FEA-9E98-855349F765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16250" y="1828800"/>
          <a:ext cx="2641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41320" imgH="482400" progId="Equation.DSMT4">
                  <p:embed/>
                </p:oleObj>
              </mc:Choice>
              <mc:Fallback>
                <p:oleObj name="Equation" r:id="rId3" imgW="26413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828800"/>
                        <a:ext cx="2641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6021" name="Picture 5">
            <a:extLst>
              <a:ext uri="{FF2B5EF4-FFF2-40B4-BE49-F238E27FC236}">
                <a16:creationId xmlns:a16="http://schemas.microsoft.com/office/drawing/2014/main" id="{1BF7EA4F-4678-4FA8-B1F7-D16A91B98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17855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B13B79D0-094A-46CF-8EF0-0ABB453B4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C7D81E26-622D-443B-9569-CED3B3DCA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Чему равна площадь поверхности куба с ребром 1?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3890D4DE-67FF-48B4-913B-41D192C9C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6. </a:t>
            </a:r>
          </a:p>
        </p:txBody>
      </p:sp>
      <p:pic>
        <p:nvPicPr>
          <p:cNvPr id="90117" name="Picture 5">
            <a:extLst>
              <a:ext uri="{FF2B5EF4-FFF2-40B4-BE49-F238E27FC236}">
                <a16:creationId xmlns:a16="http://schemas.microsoft.com/office/drawing/2014/main" id="{CEBA967A-33D6-4B82-9F5E-68F7C4231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2135188"/>
            <a:ext cx="2586037" cy="258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D9AD0B1C-CDB0-4DC3-9711-F8B9B80AB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2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60771" name="Text Box 3">
            <a:extLst>
              <a:ext uri="{FF2B5EF4-FFF2-40B4-BE49-F238E27FC236}">
                <a16:creationId xmlns:a16="http://schemas.microsoft.com/office/drawing/2014/main" id="{A167C3B2-DC57-414F-B8A1-31F3F61F7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изменится площадь поверхности куба, если каждое его ребро увеличить в: а) 2 раза; б) 3 раза; в) </a:t>
            </a:r>
            <a:r>
              <a:rPr lang="en-US" altLang="ru-RU" sz="2800" i="1" dirty="0"/>
              <a:t>n</a:t>
            </a:r>
            <a:r>
              <a:rPr lang="ru-RU" altLang="ru-RU" sz="2800" dirty="0"/>
              <a:t> раз?</a:t>
            </a: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85BD596C-3DB2-43F1-B55C-B420BFE57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797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Увеличится в: а) 4 раза; б) 9 раз; в) </a:t>
            </a:r>
            <a:r>
              <a:rPr lang="en-US" altLang="ru-RU" sz="2800" i="1"/>
              <a:t>n</a:t>
            </a:r>
            <a:r>
              <a:rPr lang="ru-RU" altLang="ru-RU" sz="2800" baseline="30000"/>
              <a:t>2 </a:t>
            </a:r>
            <a:r>
              <a:rPr lang="ru-RU" altLang="ru-RU" sz="2800"/>
              <a:t>раз.</a:t>
            </a:r>
          </a:p>
        </p:txBody>
      </p:sp>
      <p:pic>
        <p:nvPicPr>
          <p:cNvPr id="160773" name="Picture 5">
            <a:extLst>
              <a:ext uri="{FF2B5EF4-FFF2-40B4-BE49-F238E27FC236}">
                <a16:creationId xmlns:a16="http://schemas.microsoft.com/office/drawing/2014/main" id="{CDD7A080-EBD2-4D1C-A95A-301C17BD7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2282825"/>
            <a:ext cx="2319337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70B74287-F548-4A46-A087-023A1365D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3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62819" name="Text Box 3">
            <a:extLst>
              <a:ext uri="{FF2B5EF4-FFF2-40B4-BE49-F238E27FC236}">
                <a16:creationId xmlns:a16="http://schemas.microsoft.com/office/drawing/2014/main" id="{B41400F0-F064-4CB3-B731-15CE3E9CE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площадь поверхности прямоугольного параллелепипеда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ребра которого, выходящие из одной вершины, равны 5, 4, 3.</a:t>
            </a:r>
            <a:r>
              <a:rPr lang="ru-RU" altLang="ru-RU" sz="2800" dirty="0"/>
              <a:t> 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923F6EE9-136F-4FA3-8A9F-336780CBB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797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en-US" altLang="ru-RU" sz="2800"/>
              <a:t>94</a:t>
            </a:r>
            <a:r>
              <a:rPr lang="ru-RU" altLang="ru-RU" sz="2800"/>
              <a:t>.</a:t>
            </a:r>
          </a:p>
        </p:txBody>
      </p:sp>
      <p:pic>
        <p:nvPicPr>
          <p:cNvPr id="162823" name="Picture 7">
            <a:extLst>
              <a:ext uri="{FF2B5EF4-FFF2-40B4-BE49-F238E27FC236}">
                <a16:creationId xmlns:a16="http://schemas.microsoft.com/office/drawing/2014/main" id="{056D74F1-D5C9-4AB0-AC8D-F2614339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286385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DAEE5A2F-0E26-4B10-842E-0CFDF1B20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4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64867" name="Text Box 3">
            <a:extLst>
              <a:ext uri="{FF2B5EF4-FFF2-40B4-BE49-F238E27FC236}">
                <a16:creationId xmlns:a16="http://schemas.microsoft.com/office/drawing/2014/main" id="{CF528FC3-5295-4182-8D30-1C1E158B9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Во сколько раз уменьшится площадь поверхности прямоугольного параллелепипеда, если все его ребра уменьшить в 2 раза?</a:t>
            </a:r>
            <a:r>
              <a:rPr lang="ru-RU" altLang="ru-RU" sz="2800" dirty="0"/>
              <a:t> </a:t>
            </a:r>
          </a:p>
        </p:txBody>
      </p:sp>
      <p:sp>
        <p:nvSpPr>
          <p:cNvPr id="164868" name="Text Box 4">
            <a:extLst>
              <a:ext uri="{FF2B5EF4-FFF2-40B4-BE49-F238E27FC236}">
                <a16:creationId xmlns:a16="http://schemas.microsoft.com/office/drawing/2014/main" id="{E8697C46-EA73-482B-B873-A46C6EA88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797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en-US" altLang="ru-RU" sz="2800"/>
              <a:t>4</a:t>
            </a:r>
            <a:r>
              <a:rPr lang="ru-RU" altLang="ru-RU" sz="2800"/>
              <a:t>.</a:t>
            </a:r>
          </a:p>
        </p:txBody>
      </p:sp>
      <p:pic>
        <p:nvPicPr>
          <p:cNvPr id="164870" name="Picture 6">
            <a:extLst>
              <a:ext uri="{FF2B5EF4-FFF2-40B4-BE49-F238E27FC236}">
                <a16:creationId xmlns:a16="http://schemas.microsoft.com/office/drawing/2014/main" id="{AE3CE0DE-FE3C-4565-8590-E569C988D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38798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60CF0AB2-42BF-40A5-81BF-2B9EC0CBF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</a:t>
            </a:r>
            <a:r>
              <a:rPr lang="en-US" altLang="ru-RU" sz="3200">
                <a:solidFill>
                  <a:srgbClr val="FF3300"/>
                </a:solidFill>
              </a:rPr>
              <a:t>5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70EF5874-86A9-4312-947A-CD035FBF7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Два ребра прямоугольного параллелепипеда, выходящие из одной вершины, равны 2. Каким должно быть третье ребро, выходящее из той же вершины, чтобы площадь поверхности этого параллелепипеда равнялась 40?</a:t>
            </a:r>
            <a:r>
              <a:rPr lang="ru-RU" altLang="ru-RU" sz="2800" dirty="0"/>
              <a:t> </a:t>
            </a:r>
          </a:p>
        </p:txBody>
      </p:sp>
      <p:sp>
        <p:nvSpPr>
          <p:cNvPr id="178180" name="Text Box 4">
            <a:extLst>
              <a:ext uri="{FF2B5EF4-FFF2-40B4-BE49-F238E27FC236}">
                <a16:creationId xmlns:a16="http://schemas.microsoft.com/office/drawing/2014/main" id="{7B13B797-D3CC-45E1-916E-7B16FAC4E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797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en-US" altLang="ru-RU" sz="2800"/>
              <a:t>4</a:t>
            </a:r>
            <a:r>
              <a:rPr lang="ru-RU" altLang="ru-RU" sz="2800"/>
              <a:t>.</a:t>
            </a:r>
          </a:p>
        </p:txBody>
      </p:sp>
      <p:graphicFrame>
        <p:nvGraphicFramePr>
          <p:cNvPr id="178183" name="Object 7">
            <a:extLst>
              <a:ext uri="{FF2B5EF4-FFF2-40B4-BE49-F238E27FC236}">
                <a16:creationId xmlns:a16="http://schemas.microsoft.com/office/drawing/2014/main" id="{39B3F7A8-523F-4FB8-B668-B0EAF331C0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819400"/>
          <a:ext cx="19431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1943371" imgH="2247619" progId="Paint.Picture">
                  <p:embed/>
                </p:oleObj>
              </mc:Choice>
              <mc:Fallback>
                <p:oleObj name="Точечный рисунок" r:id="rId3" imgW="1943371" imgH="224761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19400"/>
                        <a:ext cx="19431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1198</Words>
  <Application>Microsoft Office PowerPoint</Application>
  <PresentationFormat>Экран (4:3)</PresentationFormat>
  <Paragraphs>137</Paragraphs>
  <Slides>30</Slides>
  <Notes>22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Times New Roman</vt:lpstr>
      <vt:lpstr>Оформление по умолчанию</vt:lpstr>
      <vt:lpstr>MathType 5.0 Equation</vt:lpstr>
      <vt:lpstr>Точечный рисунок</vt:lpstr>
      <vt:lpstr>ПЛОЩАДЬ ПОВЕРХНОСТИ</vt:lpstr>
      <vt:lpstr>ПЛОЩАДЬ ПОВЕРХНОСТИ МНОГОГРАННИКА</vt:lpstr>
      <vt:lpstr>ПЛОЩАДЬ ПОВЕРХНОСТИ ЦИЛИНДРА</vt:lpstr>
      <vt:lpstr>ПЛОЩАДЬ ПОВЕРХНОСТИ КОНУСА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Смирнов Владимир Алексеевич</cp:lastModifiedBy>
  <cp:revision>23</cp:revision>
  <dcterms:created xsi:type="dcterms:W3CDTF">2007-11-29T06:10:49Z</dcterms:created>
  <dcterms:modified xsi:type="dcterms:W3CDTF">2021-07-15T10:40:38Z</dcterms:modified>
</cp:coreProperties>
</file>