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5" r:id="rId2"/>
    <p:sldId id="366" r:id="rId3"/>
    <p:sldId id="356" r:id="rId4"/>
    <p:sldId id="357" r:id="rId5"/>
    <p:sldId id="363" r:id="rId6"/>
    <p:sldId id="362" r:id="rId7"/>
    <p:sldId id="364" r:id="rId8"/>
    <p:sldId id="365" r:id="rId9"/>
    <p:sldId id="358" r:id="rId10"/>
    <p:sldId id="359" r:id="rId11"/>
    <p:sldId id="360" r:id="rId12"/>
    <p:sldId id="361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0867" autoAdjust="0"/>
  </p:normalViewPr>
  <p:slideViewPr>
    <p:cSldViewPr>
      <p:cViewPr varScale="1">
        <p:scale>
          <a:sx n="95" d="100"/>
          <a:sy n="95" d="100"/>
        </p:scale>
        <p:origin x="3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38F0C6-4350-485E-A195-4E9D3FAAA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75434F9-88B9-48DF-B83B-15045F94F83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D4DBB51-2536-42C5-991E-33F00342346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5A6EF83-9D19-4F60-BCE4-0390B5278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75B7559-6563-46FF-8F3D-6B24F17964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A082BCF-944D-4B37-A289-05FA21594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E60E76-8678-4CB0-AA8A-AE037D7DC1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450A80-7EA7-42EC-A7FC-A9053FDD0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A165-CE70-49AF-B09A-B61F9B59508A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E98A1149-EA55-4D30-89AA-F2D9BCC9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80F9C5E-CF12-497A-A35F-878EC58F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C3FCB4-29CB-4BE8-914F-AABC755AD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CD8F4-C8EA-4303-9FF6-33D5D3879667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740354" name="Rectangle 2">
            <a:extLst>
              <a:ext uri="{FF2B5EF4-FFF2-40B4-BE49-F238E27FC236}">
                <a16:creationId xmlns:a16="http://schemas.microsoft.com/office/drawing/2014/main" id="{6765BCE0-ECAF-471F-8237-2AA7CD77B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0355" name="Rectangle 3">
            <a:extLst>
              <a:ext uri="{FF2B5EF4-FFF2-40B4-BE49-F238E27FC236}">
                <a16:creationId xmlns:a16="http://schemas.microsoft.com/office/drawing/2014/main" id="{81CA4BFE-EBAB-4393-BE95-18FDED10D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DA4838-EB6F-4DDB-9DB2-CCB76407BE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A5DDE-06D5-4988-A2B9-53AFEF582D7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742402" name="Rectangle 2">
            <a:extLst>
              <a:ext uri="{FF2B5EF4-FFF2-40B4-BE49-F238E27FC236}">
                <a16:creationId xmlns:a16="http://schemas.microsoft.com/office/drawing/2014/main" id="{9B74326E-ABDA-418D-ACF0-B5D56827B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2403" name="Rectangle 3">
            <a:extLst>
              <a:ext uri="{FF2B5EF4-FFF2-40B4-BE49-F238E27FC236}">
                <a16:creationId xmlns:a16="http://schemas.microsoft.com/office/drawing/2014/main" id="{A7E5664A-A943-4C0D-B7CE-892AF209B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27958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4605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2519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1738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8743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4103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14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450A80-7EA7-42EC-A7FC-A9053FDD0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A165-CE70-49AF-B09A-B61F9B59508A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E98A1149-EA55-4D30-89AA-F2D9BCC9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80F9C5E-CF12-497A-A35F-878EC58F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7753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037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5799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04120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89144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2272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3100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20F74F-BEE1-4461-AA4B-0BACF189F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70C20-3C2A-4071-A9C7-57B2D7FE84C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734210" name="Rectangle 2">
            <a:extLst>
              <a:ext uri="{FF2B5EF4-FFF2-40B4-BE49-F238E27FC236}">
                <a16:creationId xmlns:a16="http://schemas.microsoft.com/office/drawing/2014/main" id="{F54A4299-0DED-4C0A-BA7A-C543400CF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4211" name="Rectangle 3">
            <a:extLst>
              <a:ext uri="{FF2B5EF4-FFF2-40B4-BE49-F238E27FC236}">
                <a16:creationId xmlns:a16="http://schemas.microsoft.com/office/drawing/2014/main" id="{7B844A58-3C9B-4415-81BE-083193AC9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94B086-B22F-4627-BC2E-E5DCEFEFD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03687-6801-414D-91BF-9A7EF567B42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736258" name="Rectangle 2">
            <a:extLst>
              <a:ext uri="{FF2B5EF4-FFF2-40B4-BE49-F238E27FC236}">
                <a16:creationId xmlns:a16="http://schemas.microsoft.com/office/drawing/2014/main" id="{D6441254-DF3A-4575-9B46-707565F73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6259" name="Rectangle 3">
            <a:extLst>
              <a:ext uri="{FF2B5EF4-FFF2-40B4-BE49-F238E27FC236}">
                <a16:creationId xmlns:a16="http://schemas.microsoft.com/office/drawing/2014/main" id="{B64F129C-B70D-4DE3-9B08-D3C836AA2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B67C8-46E2-4C0A-BCCB-4B975482F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AD1AE-592C-4186-B84E-CF952A6DB9B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748546" name="Rectangle 1026">
            <a:extLst>
              <a:ext uri="{FF2B5EF4-FFF2-40B4-BE49-F238E27FC236}">
                <a16:creationId xmlns:a16="http://schemas.microsoft.com/office/drawing/2014/main" id="{3C864C72-B5B6-4B46-8102-C7AFDAB61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8547" name="Rectangle 1027">
            <a:extLst>
              <a:ext uri="{FF2B5EF4-FFF2-40B4-BE49-F238E27FC236}">
                <a16:creationId xmlns:a16="http://schemas.microsoft.com/office/drawing/2014/main" id="{8546B69F-2DD5-4C09-A7A2-624899EAE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48E1CB-882D-411C-8CFC-23C2C1686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63F55-701A-4B2A-B1C3-69DAA8BEBAF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746498" name="Rectangle 1026">
            <a:extLst>
              <a:ext uri="{FF2B5EF4-FFF2-40B4-BE49-F238E27FC236}">
                <a16:creationId xmlns:a16="http://schemas.microsoft.com/office/drawing/2014/main" id="{77992E96-7469-447F-BF5E-C4030C000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6499" name="Rectangle 1027">
            <a:extLst>
              <a:ext uri="{FF2B5EF4-FFF2-40B4-BE49-F238E27FC236}">
                <a16:creationId xmlns:a16="http://schemas.microsoft.com/office/drawing/2014/main" id="{F9BDE53A-7807-4D5E-9D6C-9A0132221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8E7B0-D3E9-4E67-99F2-422C79002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7A15F-E3EE-41BA-92BF-4F82C0740E2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750594" name="Rectangle 2">
            <a:extLst>
              <a:ext uri="{FF2B5EF4-FFF2-40B4-BE49-F238E27FC236}">
                <a16:creationId xmlns:a16="http://schemas.microsoft.com/office/drawing/2014/main" id="{D67333C4-F867-4A5B-B86E-4CAC920FD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0595" name="Rectangle 3">
            <a:extLst>
              <a:ext uri="{FF2B5EF4-FFF2-40B4-BE49-F238E27FC236}">
                <a16:creationId xmlns:a16="http://schemas.microsoft.com/office/drawing/2014/main" id="{4276C062-6DCC-43DF-9839-93DE533F8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066EE9-698E-4DD7-9923-1E45BAC0D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EA4BF-3C01-408F-899D-5FBAD3F502C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752642" name="Rectangle 2">
            <a:extLst>
              <a:ext uri="{FF2B5EF4-FFF2-40B4-BE49-F238E27FC236}">
                <a16:creationId xmlns:a16="http://schemas.microsoft.com/office/drawing/2014/main" id="{1AE0AAD2-CD6F-425E-B14A-98A11E767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2643" name="Rectangle 3">
            <a:extLst>
              <a:ext uri="{FF2B5EF4-FFF2-40B4-BE49-F238E27FC236}">
                <a16:creationId xmlns:a16="http://schemas.microsoft.com/office/drawing/2014/main" id="{FC2740EB-95B0-4E04-9F59-F9103AF2C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5C1AF2-F230-4393-B364-ECDA42210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223E0-25B7-4C8A-BA47-E0EA34FDEA4B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738306" name="Rectangle 2">
            <a:extLst>
              <a:ext uri="{FF2B5EF4-FFF2-40B4-BE49-F238E27FC236}">
                <a16:creationId xmlns:a16="http://schemas.microsoft.com/office/drawing/2014/main" id="{0F3A6FBE-23A4-4F80-B5E3-B4D6CA7BE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8307" name="Rectangle 3">
            <a:extLst>
              <a:ext uri="{FF2B5EF4-FFF2-40B4-BE49-F238E27FC236}">
                <a16:creationId xmlns:a16="http://schemas.microsoft.com/office/drawing/2014/main" id="{7F9ACA96-0B15-42FA-B3EB-EB779522B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D6557-108B-4A29-82B3-4C623137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650245-7D2D-4A1D-936B-C19C6CF57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B3491-6BC4-4C4E-9846-E83008CC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A3D16-EC30-408C-B432-E805CF3B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0743A-5E27-40DD-A69D-B12A60B7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E3B77-FD6D-4740-9208-287E17ED37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04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C6F24-C2EF-45F0-B63F-47084D01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8E3B04-9594-4481-B069-2F95E9479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3FB0-A0C2-4CD6-BF57-078C47C4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26481-062B-4130-8111-71772EE6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DB9DC-E081-433C-87E9-DFFAB0E3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C6EF4-7653-4E1B-B7BD-3E593B2D4A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10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F117DB-C353-4177-9E3C-E6FC755F2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EA778C-D2D2-48B8-8839-463CB9B59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DB3FD-A466-42EA-B3AB-F8D7A116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14620-BBD6-47DE-BAF7-65564AAD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9854D6-5B4C-4A83-B7B4-CD064617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C9849-9F12-4B71-A877-4684790EEE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277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8C0D3-7CC4-4202-825F-6332ED79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ECBC4-3EF7-4A19-BC09-DED840CA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DDE14-B0C5-4748-A14E-FE55EDED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66631-3559-4003-91DA-2BE64AC6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5D59-2B6D-42B1-B9BD-3709B7EE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B6400-8595-4513-AA53-0BE873A74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5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604D8-D6C2-49B0-BAE4-A271703A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7B19A-780B-4D44-841E-5E80689E4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28CD0-E0C1-4E0B-A2B6-01071A6B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968FF-4F7C-4E91-9D10-5DB1B732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3B64D-715C-4DB3-85CA-22FED11C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18474-506A-477B-8DAE-78E524AE67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8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A2AA6-A828-4339-9423-25AC5776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98794-B079-4B79-BBC7-99AFE4B8C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3A162B-7D4B-4B2B-B515-DA9605F09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8B19F-9094-4CDF-B778-AD57344D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A65036-C228-41C0-9D47-EF21181D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058359-310C-4E8D-84B9-384D0EF3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4DA53-8850-459E-A46F-C2046A14F0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27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D3004-930D-481F-8D06-FE4CFAE2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892478-30CA-445F-B1F2-695E9D314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35523D-75F1-426A-B04E-02C8724F2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D79B2D-4176-46FC-B73F-4138DB872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BA5171-9A4F-43B4-AD16-2D1340851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70125E-E67A-48C3-B1E5-0C9236BF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9E56BC-3E55-4C59-A369-0B20AD2F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3C1A04-1EC1-4B34-8A2D-534B0111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65F4E-3228-449A-B1B4-41B411CB71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50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A5CB6-A354-4BEE-B781-293E508E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9850A9-1E58-455C-82D2-2EC12CA1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DD7A7D-2A1A-4B9E-A6DF-53DD43C8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7A80A8-55CC-4CFA-AEBB-4BC81682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1F34B-B419-4DE9-B0E4-4D9CF10755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94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8E28DC-5590-418B-938F-5CF28494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7AFDA8-9948-4418-B3F8-527D0F79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D73572-A03F-4266-9207-D0601018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381E8-3DBF-4FDB-957A-CDEC1B57EF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85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169E-74C0-452C-8F27-BEA3E71E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3629F-84AD-45C6-951F-24263B65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B4BDE9-C038-47BC-AA62-57E377C34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07605-8E21-46BC-B8D6-4F797C72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851E5C-737A-4609-8BAD-85BBE504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9A74EC-BD99-48D6-A13A-E0224FCC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6D25E-2318-4E93-AF89-591889E60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16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FD71-1FE8-4597-95F2-DAC3EEEC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C4B8ED-87C1-4862-B8D2-36031A558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03DAE3-EA29-4EAC-AF1F-D9A2A131D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B91219-E3AC-4556-9FCD-A149BA94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9622A9-C5E8-4ADB-9925-C1C6DE5B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BF3199-F038-48A6-95B3-7E6C7FC7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AD136-3174-4D27-A7EB-3DF173FA2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8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62F7945-DB96-42A6-BB77-6A641F349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E5A57C-32EB-4791-9803-176673634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BBB279-8F47-4491-96A1-28882C75CF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EB4177-C975-4C8E-A528-7BF43DE7CB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E14FE6-9F71-4544-BB70-9F934EEDEC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B674A0-C7AD-4BAC-B4C5-C7F636AD2D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9CE5C88-19FD-48F5-A405-394E17CF9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40768"/>
            <a:ext cx="8610600" cy="1340768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27</a:t>
            </a:r>
            <a:r>
              <a:rPr lang="ru-RU" altLang="ru-RU">
                <a:solidFill>
                  <a:srgbClr val="FF3300"/>
                </a:solidFill>
              </a:rPr>
              <a:t>,в*. </a:t>
            </a:r>
            <a:r>
              <a:rPr lang="ru-RU" altLang="ru-RU" dirty="0">
                <a:solidFill>
                  <a:srgbClr val="FF3300"/>
                </a:solidFill>
              </a:rPr>
              <a:t>Кривые постоянной ширины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0F8E0209-14B9-436B-B14D-5B89FC7EB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739331" name="Text Box 3">
            <a:extLst>
              <a:ext uri="{FF2B5EF4-FFF2-40B4-BE49-F238E27FC236}">
                <a16:creationId xmlns:a16="http://schemas.microsoft.com/office/drawing/2014/main" id="{0D2E6597-D8AC-4B94-9E8A-56BC91D4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Докажите, что полученная кривая имеет постоянную ширину. Найдите её выражение через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r</a:t>
            </a:r>
            <a:r>
              <a:rPr lang="en-US" altLang="ru-RU" dirty="0"/>
              <a:t>.</a:t>
            </a:r>
            <a:endParaRPr lang="ru-RU" altLang="ru-RU" dirty="0"/>
          </a:p>
        </p:txBody>
      </p:sp>
      <p:sp>
        <p:nvSpPr>
          <p:cNvPr id="739333" name="Text Box 5">
            <a:extLst>
              <a:ext uri="{FF2B5EF4-FFF2-40B4-BE49-F238E27FC236}">
                <a16:creationId xmlns:a16="http://schemas.microsoft.com/office/drawing/2014/main" id="{800823A8-A218-4660-BE23-7BACE6E4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43000"/>
            <a:ext cx="4953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>
                <a:solidFill>
                  <a:srgbClr val="FF3300"/>
                </a:solidFill>
              </a:rPr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Решение.</a:t>
            </a:r>
            <a:r>
              <a:rPr lang="ru-RU" altLang="ru-RU" sz="2000" dirty="0"/>
              <a:t> Через точку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dirty="0"/>
              <a:t> </a:t>
            </a:r>
            <a:r>
              <a:rPr lang="ru-RU" altLang="ru-RU" sz="2000" dirty="0"/>
              <a:t>на дуге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</a:t>
            </a:r>
            <a:r>
              <a:rPr lang="ru-RU" altLang="ru-RU" sz="2000" dirty="0"/>
              <a:t>и точку </a:t>
            </a:r>
            <a:r>
              <a:rPr lang="en-US" altLang="ru-RU" sz="2000" i="1" dirty="0"/>
              <a:t>A </a:t>
            </a:r>
            <a:r>
              <a:rPr lang="ru-RU" altLang="ru-RU" sz="2000" dirty="0"/>
              <a:t>проведём прямую. Её точку пересечения с дугой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4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5</a:t>
            </a:r>
            <a:r>
              <a:rPr lang="ru-RU" altLang="ru-RU" sz="2000" dirty="0"/>
              <a:t> обозначим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4</a:t>
            </a:r>
            <a:r>
              <a:rPr lang="en-US" altLang="ru-RU" sz="2000" dirty="0"/>
              <a:t>. </a:t>
            </a:r>
            <a:r>
              <a:rPr lang="ru-RU" altLang="ru-RU" sz="2000" dirty="0"/>
              <a:t>Касательные к кривой в точках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dirty="0"/>
              <a:t>,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4</a:t>
            </a:r>
            <a:r>
              <a:rPr lang="en-US" altLang="ru-RU" sz="2000" dirty="0"/>
              <a:t> </a:t>
            </a:r>
            <a:r>
              <a:rPr lang="ru-RU" altLang="ru-RU" sz="2000" dirty="0"/>
              <a:t>будут перпендикулярны отрезку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4</a:t>
            </a:r>
            <a:r>
              <a:rPr lang="ru-RU" altLang="ru-RU" sz="2000" dirty="0"/>
              <a:t>. Следовательно, длина этого отрезка будет шириной кривой </a:t>
            </a:r>
            <a:r>
              <a:rPr lang="en-US" altLang="ru-RU" sz="2000" i="1" dirty="0"/>
              <a:t>h </a:t>
            </a:r>
            <a:r>
              <a:rPr lang="ru-RU" altLang="ru-RU" sz="2000" dirty="0"/>
              <a:t>в направлении прямой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4</a:t>
            </a:r>
            <a:r>
              <a:rPr lang="en-US" altLang="ru-RU" sz="2000" dirty="0"/>
              <a:t>, </a:t>
            </a:r>
            <a:r>
              <a:rPr lang="en-US" altLang="ru-RU" sz="2000" i="1" dirty="0"/>
              <a:t>h =</a:t>
            </a:r>
            <a:r>
              <a:rPr lang="ru-RU" altLang="ru-RU" sz="2000" dirty="0"/>
              <a:t> </a:t>
            </a:r>
            <a:r>
              <a:rPr lang="en-US" altLang="ru-RU" sz="2000" i="1" dirty="0"/>
              <a:t>r + a + r – b - c</a:t>
            </a:r>
            <a:r>
              <a:rPr lang="ru-RU" altLang="ru-RU" sz="2000" dirty="0"/>
              <a:t> </a:t>
            </a:r>
            <a:r>
              <a:rPr lang="en-US" altLang="ru-RU" sz="2000" dirty="0"/>
              <a:t>= 2</a:t>
            </a:r>
            <a:r>
              <a:rPr lang="en-US" altLang="ru-RU" sz="2000" i="1" dirty="0"/>
              <a:t>r + a – b – c</a:t>
            </a:r>
            <a:r>
              <a:rPr lang="en-US" altLang="ru-RU" sz="2000" dirty="0"/>
              <a:t>. </a:t>
            </a:r>
            <a:r>
              <a:rPr lang="ru-RU" altLang="ru-RU" sz="2000" dirty="0"/>
              <a:t>Ясно, что это значение не зависит от выбора точки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dirty="0"/>
              <a:t> </a:t>
            </a:r>
            <a:r>
              <a:rPr lang="ru-RU" altLang="ru-RU" sz="2000" dirty="0"/>
              <a:t>на дуге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  <p:sp>
        <p:nvSpPr>
          <p:cNvPr id="739336" name="Text Box 8">
            <a:extLst>
              <a:ext uri="{FF2B5EF4-FFF2-40B4-BE49-F238E27FC236}">
                <a16:creationId xmlns:a16="http://schemas.microsoft.com/office/drawing/2014/main" id="{5149D30C-4CB5-460B-82D5-9522F458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Рассмотрим теперь точку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2</a:t>
            </a:r>
            <a:r>
              <a:rPr lang="en-US" altLang="ru-RU" sz="2000" dirty="0"/>
              <a:t> </a:t>
            </a:r>
            <a:r>
              <a:rPr lang="ru-RU" altLang="ru-RU" sz="2000" dirty="0"/>
              <a:t>на дуге </a:t>
            </a:r>
            <a:r>
              <a:rPr lang="en-US" altLang="ru-RU" sz="2000" i="1" dirty="0"/>
              <a:t>D</a:t>
            </a:r>
            <a:r>
              <a:rPr lang="ru-RU" altLang="ru-RU" sz="2000" baseline="-25000" dirty="0"/>
              <a:t>2</a:t>
            </a:r>
            <a:r>
              <a:rPr lang="en-US" altLang="ru-RU" sz="2000" i="1" dirty="0"/>
              <a:t>D</a:t>
            </a:r>
            <a:r>
              <a:rPr lang="ru-RU" altLang="ru-RU" sz="2000" baseline="-25000" dirty="0"/>
              <a:t>3</a:t>
            </a:r>
            <a:r>
              <a:rPr lang="ru-RU" altLang="ru-RU" sz="2000" dirty="0"/>
              <a:t>. Через неё</a:t>
            </a:r>
            <a:r>
              <a:rPr lang="en-US" altLang="ru-RU" sz="2000" dirty="0"/>
              <a:t> </a:t>
            </a:r>
            <a:r>
              <a:rPr lang="ru-RU" altLang="ru-RU" sz="2000" dirty="0"/>
              <a:t>и точку </a:t>
            </a:r>
            <a:r>
              <a:rPr lang="ru-RU" altLang="ru-RU" sz="2000" i="1" dirty="0"/>
              <a:t>С</a:t>
            </a:r>
            <a:r>
              <a:rPr lang="en-US" altLang="ru-RU" sz="2000" i="1" dirty="0"/>
              <a:t> </a:t>
            </a:r>
            <a:r>
              <a:rPr lang="ru-RU" altLang="ru-RU" sz="2000" dirty="0"/>
              <a:t>проведём прямую. Её точку пересечения с дугой </a:t>
            </a:r>
            <a:r>
              <a:rPr lang="en-US" altLang="ru-RU" sz="2000" i="1" dirty="0"/>
              <a:t>D</a:t>
            </a:r>
            <a:r>
              <a:rPr lang="ru-RU" altLang="ru-RU" sz="2000" baseline="-25000" dirty="0"/>
              <a:t>5</a:t>
            </a:r>
            <a:r>
              <a:rPr lang="en-US" altLang="ru-RU" sz="2000" i="1" dirty="0"/>
              <a:t>D</a:t>
            </a:r>
            <a:r>
              <a:rPr lang="ru-RU" altLang="ru-RU" sz="2000" baseline="-25000" dirty="0"/>
              <a:t>6</a:t>
            </a:r>
            <a:r>
              <a:rPr lang="ru-RU" altLang="ru-RU" sz="2000" dirty="0"/>
              <a:t> обозначим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5</a:t>
            </a:r>
            <a:r>
              <a:rPr lang="en-US" altLang="ru-RU" sz="2000" dirty="0"/>
              <a:t>. </a:t>
            </a:r>
            <a:r>
              <a:rPr lang="ru-RU" altLang="ru-RU" sz="2000" dirty="0"/>
              <a:t>Касательные к кривой в точках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2</a:t>
            </a:r>
            <a:r>
              <a:rPr lang="en-US" altLang="ru-RU" sz="2000" dirty="0"/>
              <a:t>,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5</a:t>
            </a:r>
            <a:r>
              <a:rPr lang="en-US" altLang="ru-RU" sz="2000" dirty="0"/>
              <a:t> </a:t>
            </a:r>
            <a:r>
              <a:rPr lang="ru-RU" altLang="ru-RU" sz="2000" dirty="0"/>
              <a:t>будут перпендикулярны отрезку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2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5</a:t>
            </a:r>
            <a:r>
              <a:rPr lang="ru-RU" altLang="ru-RU" sz="2000" dirty="0"/>
              <a:t>. Следовательно, длина этого отрезка будет шириной кривой в направлении прямой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2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5</a:t>
            </a:r>
            <a:r>
              <a:rPr lang="en-US" altLang="ru-RU" sz="2000" dirty="0"/>
              <a:t>. </a:t>
            </a:r>
            <a:r>
              <a:rPr lang="ru-RU" altLang="ru-RU" sz="2000" dirty="0"/>
              <a:t>Она равна </a:t>
            </a:r>
            <a:r>
              <a:rPr lang="en-US" altLang="ru-RU" sz="2000" i="1" dirty="0"/>
              <a:t>r </a:t>
            </a:r>
            <a:r>
              <a:rPr lang="ru-RU" altLang="ru-RU" sz="2000" i="1" dirty="0"/>
              <a:t>– </a:t>
            </a:r>
            <a:r>
              <a:rPr lang="en-US" altLang="ru-RU" sz="2000" i="1" dirty="0"/>
              <a:t>b + a + r - c</a:t>
            </a:r>
            <a:r>
              <a:rPr lang="ru-RU" altLang="ru-RU" sz="2000" dirty="0"/>
              <a:t> </a:t>
            </a:r>
            <a:r>
              <a:rPr lang="en-US" altLang="ru-RU" sz="2000" dirty="0"/>
              <a:t>= 2</a:t>
            </a:r>
            <a:r>
              <a:rPr lang="en-US" altLang="ru-RU" sz="2000" i="1" dirty="0"/>
              <a:t>r + a – b – c = h</a:t>
            </a:r>
            <a:r>
              <a:rPr lang="en-US" altLang="ru-RU" sz="2000" dirty="0"/>
              <a:t>. </a:t>
            </a:r>
            <a:r>
              <a:rPr lang="ru-RU" altLang="ru-RU" sz="2000" dirty="0"/>
              <a:t>Ясно, что это значение не зависит от выбора точки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</a:t>
            </a:r>
            <a:r>
              <a:rPr lang="ru-RU" altLang="ru-RU" sz="2000" dirty="0"/>
              <a:t>на дуге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2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3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  <p:sp>
        <p:nvSpPr>
          <p:cNvPr id="739339" name="Text Box 11">
            <a:extLst>
              <a:ext uri="{FF2B5EF4-FFF2-40B4-BE49-F238E27FC236}">
                <a16:creationId xmlns:a16="http://schemas.microsoft.com/office/drawing/2014/main" id="{77AFD411-B057-4968-9822-525CB197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8261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Аналогичным образом показывается, что для точек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3</a:t>
            </a:r>
            <a:r>
              <a:rPr lang="en-US" altLang="ru-RU" sz="2000" dirty="0"/>
              <a:t> </a:t>
            </a:r>
            <a:r>
              <a:rPr lang="ru-RU" altLang="ru-RU" sz="2000" dirty="0"/>
              <a:t>дуги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3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4</a:t>
            </a:r>
            <a:r>
              <a:rPr lang="en-US" altLang="ru-RU" sz="2000" dirty="0"/>
              <a:t> </a:t>
            </a:r>
            <a:r>
              <a:rPr lang="ru-RU" altLang="ru-RU" sz="2000" dirty="0"/>
              <a:t>ширина кривой также будет равна </a:t>
            </a:r>
            <a:r>
              <a:rPr lang="en-US" altLang="ru-RU" sz="2000" dirty="0"/>
              <a:t>2</a:t>
            </a:r>
            <a:r>
              <a:rPr lang="en-US" altLang="ru-RU" sz="2000" i="1" dirty="0"/>
              <a:t>r + a – b – c = h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  <p:pic>
        <p:nvPicPr>
          <p:cNvPr id="739341" name="Picture 13">
            <a:extLst>
              <a:ext uri="{FF2B5EF4-FFF2-40B4-BE49-F238E27FC236}">
                <a16:creationId xmlns:a16="http://schemas.microsoft.com/office/drawing/2014/main" id="{44B35A50-0E8D-42E1-822F-6C4B4DD6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655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2" name="Picture 14">
            <a:extLst>
              <a:ext uri="{FF2B5EF4-FFF2-40B4-BE49-F238E27FC236}">
                <a16:creationId xmlns:a16="http://schemas.microsoft.com/office/drawing/2014/main" id="{11D640AF-23E4-4E5E-98BE-ED518843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116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3" name="Picture 15">
            <a:extLst>
              <a:ext uri="{FF2B5EF4-FFF2-40B4-BE49-F238E27FC236}">
                <a16:creationId xmlns:a16="http://schemas.microsoft.com/office/drawing/2014/main" id="{D1FFF637-CD45-4409-835D-AC74C9FD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655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3" grpId="0" autoUpdateAnimBg="0"/>
      <p:bldP spid="739336" grpId="0" autoUpdateAnimBg="0"/>
      <p:bldP spid="7393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>
            <a:extLst>
              <a:ext uri="{FF2B5EF4-FFF2-40B4-BE49-F238E27FC236}">
                <a16:creationId xmlns:a16="http://schemas.microsoft.com/office/drawing/2014/main" id="{D576A470-0658-424C-94D0-8EC0E0485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741379" name="Text Box 3">
            <a:extLst>
              <a:ext uri="{FF2B5EF4-FFF2-40B4-BE49-F238E27FC236}">
                <a16:creationId xmlns:a16="http://schemas.microsoft.com/office/drawing/2014/main" id="{E548681B-3409-4EA1-B7D9-66204F49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 sz="2200"/>
              <a:t>Докажите, что длина полученной кривой равна длине окружности с диаметром, равным ширине </a:t>
            </a:r>
            <a:r>
              <a:rPr lang="en-US" altLang="ru-RU" sz="2200" i="1"/>
              <a:t>h </a:t>
            </a:r>
            <a:r>
              <a:rPr lang="ru-RU" altLang="ru-RU" sz="2200"/>
              <a:t>кривой.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1380" name="Text Box 4">
                <a:extLst>
                  <a:ext uri="{FF2B5EF4-FFF2-40B4-BE49-F238E27FC236}">
                    <a16:creationId xmlns:a16="http://schemas.microsoft.com/office/drawing/2014/main" id="{A04FB570-AEDA-426A-9B6B-88C144C86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870325"/>
                <a:ext cx="9144000" cy="3016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000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altLang="ru-RU" sz="2000" dirty="0"/>
                  <a:t> Напомним, что длина </a:t>
                </a:r>
                <a:r>
                  <a:rPr lang="en-US" altLang="ru-RU" sz="2000" i="1" dirty="0"/>
                  <a:t>l </a:t>
                </a:r>
                <a:r>
                  <a:rPr lang="ru-RU" altLang="ru-RU" sz="2000" dirty="0"/>
                  <a:t>дуги окружности радиуса </a:t>
                </a:r>
                <a:r>
                  <a:rPr lang="en-US" altLang="ru-RU" sz="2000" i="1" dirty="0"/>
                  <a:t>R </a:t>
                </a:r>
                <a:r>
                  <a:rPr lang="ru-RU" altLang="ru-RU" sz="2000" dirty="0"/>
                  <a:t>и центральным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altLang="ru-RU" sz="2000" dirty="0"/>
                  <a:t> выражается формулой </a:t>
                </a:r>
                <a:r>
                  <a:rPr lang="en-US" altLang="ru-RU" sz="2000" i="1" dirty="0"/>
                  <a:t>l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ru-RU" sz="2000" i="1" dirty="0"/>
                  <a:t>R</a:t>
                </a:r>
                <a:r>
                  <a:rPr lang="en-US" altLang="ru-RU" sz="2000" dirty="0"/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ru-RU" sz="2000" i="1" dirty="0"/>
                  <a:t>	</a:t>
                </a:r>
                <a:r>
                  <a:rPr lang="ru-RU" altLang="ru-RU" sz="2000" dirty="0"/>
                  <a:t>Пусть углы треугольника </a:t>
                </a:r>
                <a:r>
                  <a:rPr lang="en-US" altLang="ru-RU" sz="2000" i="1" dirty="0"/>
                  <a:t>ABC </a:t>
                </a:r>
                <a:r>
                  <a:rPr lang="ru-RU" altLang="ru-RU" sz="2000" dirty="0"/>
                  <a:t>равны соответственно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000" i="1" dirty="0"/>
                  <a:t> </a:t>
                </a:r>
                <a:r>
                  <a:rPr lang="ru-RU" altLang="ru-RU" sz="2000" dirty="0"/>
                  <a:t>Тогда длина дуги 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1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2</a:t>
                </a:r>
                <a:r>
                  <a:rPr lang="en-US" altLang="ru-RU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000" i="1" dirty="0"/>
                  <a:t>r</a:t>
                </a:r>
                <a:r>
                  <a:rPr lang="en-US" altLang="ru-RU" sz="2000" dirty="0"/>
                  <a:t>, </a:t>
                </a:r>
                <a:r>
                  <a:rPr lang="ru-RU" altLang="ru-RU" sz="2000" dirty="0"/>
                  <a:t>длина дуги 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4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5</a:t>
                </a:r>
                <a:r>
                  <a:rPr lang="ru-RU" altLang="ru-RU" sz="2000" dirty="0"/>
                  <a:t>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sz="2000" dirty="0"/>
                  <a:t>(</a:t>
                </a:r>
                <a:r>
                  <a:rPr lang="en-US" altLang="ru-RU" sz="2000" i="1" dirty="0"/>
                  <a:t>a + r – b – c</a:t>
                </a:r>
                <a:r>
                  <a:rPr lang="ru-RU" altLang="ru-RU" sz="2000" dirty="0"/>
                  <a:t>). Их сумма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ru-RU" altLang="ru-RU" sz="2000" dirty="0"/>
                  <a:t>Аналогично, сумма длин дуг </a:t>
                </a:r>
                <a:r>
                  <a:rPr lang="en-US" altLang="ru-RU" sz="2000" i="1" dirty="0"/>
                  <a:t>D</a:t>
                </a:r>
                <a:r>
                  <a:rPr lang="ru-RU" altLang="ru-RU" sz="2000" baseline="-25000" dirty="0"/>
                  <a:t>2</a:t>
                </a:r>
                <a:r>
                  <a:rPr lang="en-US" altLang="ru-RU" sz="2000" i="1" dirty="0"/>
                  <a:t>D</a:t>
                </a:r>
                <a:r>
                  <a:rPr lang="ru-RU" altLang="ru-RU" sz="2000" baseline="-25000" dirty="0"/>
                  <a:t>3</a:t>
                </a:r>
                <a:r>
                  <a:rPr lang="ru-RU" altLang="ru-RU" sz="2000" dirty="0"/>
                  <a:t> и </a:t>
                </a:r>
                <a:r>
                  <a:rPr lang="en-US" altLang="ru-RU" sz="2000" i="1" dirty="0"/>
                  <a:t>D</a:t>
                </a:r>
                <a:r>
                  <a:rPr lang="ru-RU" altLang="ru-RU" sz="2000" baseline="-25000" dirty="0"/>
                  <a:t>5</a:t>
                </a:r>
                <a:r>
                  <a:rPr lang="en-US" altLang="ru-RU" sz="2000" i="1" dirty="0"/>
                  <a:t>D</a:t>
                </a:r>
                <a:r>
                  <a:rPr lang="ru-RU" altLang="ru-RU" sz="2000" baseline="-25000" dirty="0"/>
                  <a:t>6</a:t>
                </a:r>
                <a:r>
                  <a:rPr lang="ru-RU" altLang="ru-RU" sz="2000" dirty="0"/>
                  <a:t>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/>
                  <a:t>сумма длин дуг 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3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4</a:t>
                </a:r>
                <a:r>
                  <a:rPr lang="ru-RU" altLang="ru-RU" sz="2000" dirty="0"/>
                  <a:t> и 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6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1</a:t>
                </a:r>
                <a:r>
                  <a:rPr lang="ru-RU" altLang="ru-RU" sz="2000" dirty="0"/>
                  <a:t>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ru-RU" sz="2000" dirty="0"/>
                  <a:t>	</a:t>
                </a:r>
                <a:r>
                  <a:rPr lang="ru-RU" altLang="ru-RU" sz="2000" dirty="0"/>
                  <a:t>Таким образом, длина всей кривой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i="1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i="1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i="1" dirty="0"/>
                  <a:t> = </a:t>
                </a:r>
                <a:r>
                  <a:rPr lang="ru-RU" altLang="ru-RU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ru-RU" altLang="ru-RU" sz="2000" dirty="0"/>
                  <a:t>)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dirty="0"/>
                  <a:t>, т.</a:t>
                </a:r>
                <a:r>
                  <a:rPr lang="en-US" altLang="ru-RU" sz="2000" dirty="0"/>
                  <a:t> </a:t>
                </a:r>
                <a:r>
                  <a:rPr lang="ru-RU" altLang="ru-RU" sz="2000" dirty="0"/>
                  <a:t>е. равна длине окружности с диаметром </a:t>
                </a:r>
                <a:r>
                  <a:rPr lang="en-US" altLang="ru-RU" sz="2000" i="1" dirty="0"/>
                  <a:t>h</a:t>
                </a:r>
                <a:r>
                  <a:rPr lang="en-US" altLang="ru-RU" sz="2000" dirty="0"/>
                  <a:t>.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741380" name="Text Box 4">
                <a:extLst>
                  <a:ext uri="{FF2B5EF4-FFF2-40B4-BE49-F238E27FC236}">
                    <a16:creationId xmlns:a16="http://schemas.microsoft.com/office/drawing/2014/main" id="{A04FB570-AEDA-426A-9B6B-88C144C8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70325"/>
                <a:ext cx="9144000" cy="3016210"/>
              </a:xfrm>
              <a:prstGeom prst="rect">
                <a:avLst/>
              </a:prstGeom>
              <a:blipFill>
                <a:blip r:embed="rId3"/>
                <a:stretch>
                  <a:fillRect l="-667" t="-1212" r="-667" b="-26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1386" name="Picture 10">
            <a:extLst>
              <a:ext uri="{FF2B5EF4-FFF2-40B4-BE49-F238E27FC236}">
                <a16:creationId xmlns:a16="http://schemas.microsoft.com/office/drawing/2014/main" id="{325ABCAE-F441-4539-9DAB-5B9B6C04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37338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>
            <a:extLst>
              <a:ext uri="{FF2B5EF4-FFF2-40B4-BE49-F238E27FC236}">
                <a16:creationId xmlns:a16="http://schemas.microsoft.com/office/drawing/2014/main" id="{72823458-CBBA-44D3-BDEE-F8A70FE97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743427" name="Text Box 3">
            <a:extLst>
              <a:ext uri="{FF2B5EF4-FFF2-40B4-BE49-F238E27FC236}">
                <a16:creationId xmlns:a16="http://schemas.microsoft.com/office/drawing/2014/main" id="{35179A5B-C397-4325-A01C-305A81B4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67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000" dirty="0"/>
              <a:t>Рассмотрим четыре прямые, попарно пересекающиеся в точках </a:t>
            </a:r>
            <a:r>
              <a:rPr lang="en-US" altLang="ru-RU" sz="2000" i="1" dirty="0"/>
              <a:t>A</a:t>
            </a:r>
            <a:r>
              <a:rPr lang="en-US" altLang="ru-RU" sz="2000" dirty="0"/>
              <a:t>, </a:t>
            </a:r>
            <a:r>
              <a:rPr lang="en-US" altLang="ru-RU" sz="2000" i="1" dirty="0"/>
              <a:t>B</a:t>
            </a:r>
            <a:r>
              <a:rPr lang="en-US" altLang="ru-RU" sz="2000" dirty="0"/>
              <a:t>, </a:t>
            </a:r>
            <a:r>
              <a:rPr lang="en-US" altLang="ru-RU" sz="2000" i="1" dirty="0"/>
              <a:t>C</a:t>
            </a:r>
            <a:r>
              <a:rPr lang="en-US" altLang="ru-RU" sz="2000" dirty="0"/>
              <a:t>, </a:t>
            </a:r>
            <a:r>
              <a:rPr lang="en-US" altLang="ru-RU" sz="2000" i="1" dirty="0"/>
              <a:t>D</a:t>
            </a:r>
            <a:r>
              <a:rPr lang="en-US" altLang="ru-RU" sz="2000" dirty="0"/>
              <a:t>. </a:t>
            </a:r>
            <a:r>
              <a:rPr lang="ru-RU" altLang="ru-RU" sz="2000" dirty="0"/>
              <a:t>Обозначим стороны четырёхугольника </a:t>
            </a:r>
            <a:r>
              <a:rPr lang="en-US" altLang="ru-RU" sz="2000" i="1" dirty="0"/>
              <a:t>ABCD </a:t>
            </a:r>
            <a:r>
              <a:rPr lang="ru-RU" altLang="ru-RU" sz="2000" dirty="0"/>
              <a:t>соответственно </a:t>
            </a:r>
            <a:r>
              <a:rPr lang="en-US" altLang="ru-RU" sz="2000" i="1" dirty="0"/>
              <a:t>a</a:t>
            </a:r>
            <a:r>
              <a:rPr lang="en-US" altLang="ru-RU" sz="2000" dirty="0"/>
              <a:t>, </a:t>
            </a:r>
            <a:r>
              <a:rPr lang="en-US" altLang="ru-RU" sz="2000" i="1" dirty="0"/>
              <a:t>b</a:t>
            </a:r>
            <a:r>
              <a:rPr lang="en-US" altLang="ru-RU" sz="2000" dirty="0"/>
              <a:t>, </a:t>
            </a:r>
            <a:r>
              <a:rPr lang="en-US" altLang="ru-RU" sz="2000" i="1" dirty="0"/>
              <a:t>c</a:t>
            </a:r>
            <a:r>
              <a:rPr lang="en-US" altLang="ru-RU" sz="2000" dirty="0"/>
              <a:t>, </a:t>
            </a:r>
            <a:r>
              <a:rPr lang="en-US" altLang="ru-RU" sz="2000" i="1" dirty="0"/>
              <a:t>d</a:t>
            </a:r>
            <a:r>
              <a:rPr lang="en-US" altLang="ru-RU" sz="2000" dirty="0"/>
              <a:t>.</a:t>
            </a:r>
            <a:r>
              <a:rPr lang="en-US" altLang="ru-RU" sz="2000" i="1" dirty="0"/>
              <a:t> </a:t>
            </a:r>
            <a:endParaRPr lang="ru-RU" altLang="ru-RU" sz="2000" dirty="0"/>
          </a:p>
        </p:txBody>
      </p:sp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90800"/>
            <a:ext cx="5486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Проведите дальнейшее построение кривой постоянной ширины самостоятельно, найдите её ширину.</a:t>
            </a:r>
            <a:r>
              <a:rPr lang="en-US" altLang="ru-RU" sz="2000" dirty="0"/>
              <a:t> </a:t>
            </a:r>
            <a:r>
              <a:rPr lang="ru-RU" altLang="ru-RU" sz="2000" dirty="0"/>
              <a:t>Докажите, что её длина равна длине окружности с диаметром, равным ширине </a:t>
            </a:r>
            <a:r>
              <a:rPr lang="en-US" altLang="ru-RU" sz="2000" i="1" dirty="0"/>
              <a:t>h </a:t>
            </a:r>
            <a:r>
              <a:rPr lang="ru-RU" altLang="ru-RU" sz="2000" dirty="0"/>
              <a:t>кривой.</a:t>
            </a:r>
          </a:p>
        </p:txBody>
      </p:sp>
      <p:pic>
        <p:nvPicPr>
          <p:cNvPr id="743442" name="Picture 18">
            <a:extLst>
              <a:ext uri="{FF2B5EF4-FFF2-40B4-BE49-F238E27FC236}">
                <a16:creationId xmlns:a16="http://schemas.microsoft.com/office/drawing/2014/main" id="{53975A4A-BB40-4DCE-8914-C0EA2801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1623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3449" name="Group 25">
            <a:extLst>
              <a:ext uri="{FF2B5EF4-FFF2-40B4-BE49-F238E27FC236}">
                <a16:creationId xmlns:a16="http://schemas.microsoft.com/office/drawing/2014/main" id="{D1A70A0C-F088-4EC4-9B4F-8F9C0B47136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9200"/>
            <a:ext cx="8763000" cy="2900363"/>
            <a:chOff x="144" y="768"/>
            <a:chExt cx="5520" cy="1827"/>
          </a:xfrm>
        </p:grpSpPr>
        <p:sp>
          <p:nvSpPr>
            <p:cNvPr id="743428" name="Text Box 4">
              <a:extLst>
                <a:ext uri="{FF2B5EF4-FFF2-40B4-BE49-F238E27FC236}">
                  <a16:creationId xmlns:a16="http://schemas.microsoft.com/office/drawing/2014/main" id="{170F879F-E40D-49E7-B733-72FC38B4C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816"/>
              <a:ext cx="345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sz="2000" dirty="0"/>
                <a:t>	</a:t>
              </a:r>
              <a:r>
                <a:rPr lang="ru-RU" altLang="ru-RU" sz="2000" dirty="0"/>
                <a:t>На продолжении отрезка </a:t>
              </a:r>
              <a:r>
                <a:rPr lang="en-US" altLang="ru-RU" sz="2000" i="1" dirty="0"/>
                <a:t>AB </a:t>
              </a:r>
              <a:r>
                <a:rPr lang="ru-RU" altLang="ru-RU" sz="2000" dirty="0"/>
                <a:t>возьмём точку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1</a:t>
              </a:r>
              <a:r>
                <a:rPr lang="ru-RU" altLang="ru-RU" sz="2000" dirty="0"/>
                <a:t>. С центром в точке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r = AE</a:t>
              </a:r>
              <a:r>
                <a:rPr lang="en-US" altLang="ru-RU" sz="2000" baseline="-25000" dirty="0"/>
                <a:t>1</a:t>
              </a:r>
              <a:r>
                <a:rPr lang="ru-RU" altLang="ru-RU" sz="2000" dirty="0"/>
                <a:t> проведём дугу окружности, соединяющую точку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 </a:t>
              </a:r>
              <a:r>
                <a:rPr lang="ru-RU" altLang="ru-RU" sz="2000" dirty="0"/>
                <a:t>и точку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2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на луче </a:t>
              </a:r>
              <a:r>
                <a:rPr lang="en-US" altLang="ru-RU" sz="2000" i="1" dirty="0"/>
                <a:t>AD</a:t>
              </a:r>
              <a:r>
                <a:rPr lang="ru-RU" altLang="ru-RU" sz="2000" dirty="0"/>
                <a:t>. </a:t>
              </a:r>
            </a:p>
          </p:txBody>
        </p:sp>
        <p:pic>
          <p:nvPicPr>
            <p:cNvPr id="743443" name="Picture 19">
              <a:extLst>
                <a:ext uri="{FF2B5EF4-FFF2-40B4-BE49-F238E27FC236}">
                  <a16:creationId xmlns:a16="http://schemas.microsoft.com/office/drawing/2014/main" id="{381F313C-9C9D-4126-8EF8-0D35C1E1D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1992" cy="1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3448" name="Group 24">
            <a:extLst>
              <a:ext uri="{FF2B5EF4-FFF2-40B4-BE49-F238E27FC236}">
                <a16:creationId xmlns:a16="http://schemas.microsoft.com/office/drawing/2014/main" id="{C29996CE-8DE8-4D62-A07D-FCCB7DF1FCA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219200"/>
            <a:ext cx="9067800" cy="5273675"/>
            <a:chOff x="48" y="768"/>
            <a:chExt cx="5712" cy="3322"/>
          </a:xfrm>
        </p:grpSpPr>
        <p:sp>
          <p:nvSpPr>
            <p:cNvPr id="743439" name="Text Box 15">
              <a:extLst>
                <a:ext uri="{FF2B5EF4-FFF2-40B4-BE49-F238E27FC236}">
                  <a16:creationId xmlns:a16="http://schemas.microsoft.com/office/drawing/2014/main" id="{9ACDD0ED-4A6E-4B8E-A3B7-2C38FE397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688"/>
              <a:ext cx="5712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000" dirty="0">
                  <a:solidFill>
                    <a:srgbClr val="FF3300"/>
                  </a:solidFill>
                </a:rPr>
                <a:t>	Ответ.</a:t>
              </a:r>
              <a:r>
                <a:rPr lang="ru-RU" altLang="ru-RU" sz="2000" dirty="0"/>
                <a:t> Искомая кривая изображена на рисунке, где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D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r – d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3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4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C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c + r – d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4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5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B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b + c + r – d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5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6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b + c + r – d – a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6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7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D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b + c + r – a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7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8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C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b + r – a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8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B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r – a</a:t>
              </a:r>
              <a:r>
                <a:rPr lang="ru-RU" altLang="ru-RU" sz="2000" dirty="0"/>
                <a:t>. Ширина </a:t>
              </a:r>
              <a:r>
                <a:rPr lang="en-US" altLang="ru-RU" sz="2000" i="1" dirty="0"/>
                <a:t>h </a:t>
              </a:r>
              <a:r>
                <a:rPr lang="ru-RU" altLang="ru-RU" sz="2000" dirty="0"/>
                <a:t>кривой равна</a:t>
              </a:r>
              <a:r>
                <a:rPr lang="en-US" altLang="ru-RU" sz="2000" dirty="0"/>
                <a:t> 2</a:t>
              </a:r>
              <a:r>
                <a:rPr lang="en-US" altLang="ru-RU" sz="2000" i="1" dirty="0"/>
                <a:t>r + b + c – a – d</a:t>
              </a:r>
              <a:r>
                <a:rPr lang="en-US" altLang="ru-RU" sz="2000" dirty="0"/>
                <a:t>.</a:t>
              </a:r>
              <a:endParaRPr lang="ru-RU" altLang="ru-RU" sz="2000" dirty="0"/>
            </a:p>
          </p:txBody>
        </p:sp>
        <p:pic>
          <p:nvPicPr>
            <p:cNvPr id="743444" name="Picture 20">
              <a:extLst>
                <a:ext uri="{FF2B5EF4-FFF2-40B4-BE49-F238E27FC236}">
                  <a16:creationId xmlns:a16="http://schemas.microsoft.com/office/drawing/2014/main" id="{EBE7C0F5-6CEF-474E-8826-035FFE479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1992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>
            <a:extLst>
              <a:ext uri="{FF2B5EF4-FFF2-40B4-BE49-F238E27FC236}">
                <a16:creationId xmlns:a16="http://schemas.microsoft.com/office/drawing/2014/main" id="{72823458-CBBA-44D3-BDEE-F8A70FE97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попробуйте смоделировать движение треугольника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внутри полосы, ограниченной параллельными прямыми, так, чтобы он все время касался обеих прямых. 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A7E9D-91A1-7AB6-BBB0-222E724B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76872"/>
            <a:ext cx="5579198" cy="33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524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Создадим ползунок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изменяющийся от 0 до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Проведём параллельные прямые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расстояние между которыми равно 1. На прямой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отметим начальную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Через неё проведём прямую, перпендикулярную прямой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Обозначим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точку пересечения этой прямой с прямой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1800" dirty="0">
                    <a:ea typeface="Times New Roman" panose="02020603050405020304" pitchFamily="18" charset="0"/>
                  </a:rPr>
                  <a:t>       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прямых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отметим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для которых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AA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Повернём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вокруг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 часовой стрелке на угол величиной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Полученную точку обозначим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 Если(0 ≤ t ≤ π / 3, Многоугольник(B_1, A'_1, 3)). Получим правильный треугольник со стороной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 Повернуть(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’_1, π / 3,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_1). Полученную точку обозначим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 ≤ t ≤ π / 3,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(A'_1, C_1, B_1))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 ≤ t ≤ π / 3,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(B_1, A'_1, C_1))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 ≤ t ≤ π / 3,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(C_1, B_1, A'_1))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Получим правильный треугольник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дуги окружностей, составляющие треугольник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Рело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altLang="ru-RU" dirty="0"/>
              </a:p>
            </p:txBody>
          </p:sp>
        </mc:Choice>
        <mc:Fallback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524315"/>
              </a:xfrm>
              <a:prstGeom prst="rect">
                <a:avLst/>
              </a:prstGeom>
              <a:blipFill>
                <a:blip r:embed="rId3"/>
                <a:stretch>
                  <a:fillRect l="-533" t="-674" r="-533" b="-12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D1D72-42DE-97FC-73CC-6A0B60F35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132158"/>
            <a:ext cx="3384376" cy="26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1435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ru-RU" dirty="0"/>
                  <a:t>При изменении параметра </a:t>
                </a:r>
                <a:r>
                  <a:rPr lang="en-US" i="1" dirty="0"/>
                  <a:t>t</a:t>
                </a:r>
                <a:r>
                  <a:rPr lang="ru-RU" dirty="0"/>
                  <a:t> от нуля до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/>
                          <m:t>π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</m:oMath>
                </a14:m>
                <a:r>
                  <a:rPr lang="ru-RU" dirty="0"/>
                  <a:t> этот треугольник </a:t>
                </a:r>
                <a:r>
                  <a:rPr lang="ru-RU" dirty="0" err="1"/>
                  <a:t>Рело</a:t>
                </a:r>
                <a:r>
                  <a:rPr lang="ru-RU" dirty="0"/>
                  <a:t> будет катиться по прямой </a:t>
                </a:r>
                <a:r>
                  <a:rPr lang="en-US" i="1" dirty="0"/>
                  <a:t>a</a:t>
                </a:r>
                <a:r>
                  <a:rPr lang="ru-RU" dirty="0"/>
                  <a:t>, касаясь прямой </a:t>
                </a:r>
                <a:r>
                  <a:rPr lang="en-US" i="1" dirty="0"/>
                  <a:t>b</a:t>
                </a:r>
                <a:r>
                  <a:rPr lang="ru-RU" dirty="0"/>
                  <a:t>. При </a:t>
                </a:r>
                <a:r>
                  <a:rPr lang="en-US" i="1" dirty="0"/>
                  <a:t>t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/>
                          <m:t>π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Он займёт положение, показанное на рисунке.</a:t>
                </a:r>
                <a:endParaRPr lang="ru-RU" altLang="ru-RU" dirty="0"/>
              </a:p>
            </p:txBody>
          </p:sp>
        </mc:Choice>
        <mc:Fallback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1435393"/>
              </a:xfrm>
              <a:prstGeom prst="rect">
                <a:avLst/>
              </a:prstGeom>
              <a:blipFill>
                <a:blip r:embed="rId3"/>
                <a:stretch>
                  <a:fillRect l="-1000" t="-847" r="-1000" b="-84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517162-7793-AEEC-611B-4ADDC502D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392" y="1919077"/>
            <a:ext cx="3877216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289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</a:t>
                </a:r>
                <a:r>
                  <a:rPr lang="ru-RU" sz="2000" dirty="0"/>
                  <a:t>На прямых </a:t>
                </a:r>
                <a:r>
                  <a:rPr lang="en-US" sz="2000" i="1" dirty="0"/>
                  <a:t>a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 </a:t>
                </a:r>
                <a:r>
                  <a:rPr lang="ru-RU" sz="2000" dirty="0"/>
                  <a:t>отметим точки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для которых </a:t>
                </a:r>
                <a:r>
                  <a:rPr lang="en-US" sz="2000" i="1" dirty="0"/>
                  <a:t>AA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:r>
                  <a:rPr lang="en-US" sz="2000" i="1" dirty="0"/>
                  <a:t>BB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000"/>
                          <m:t>π</m:t>
                        </m:r>
                      </m:num>
                      <m:den>
                        <m:r>
                          <a:rPr lang="ru-RU" sz="2000" i="1"/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Повернём точку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вокруг точки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по часовой стрелке на угол величиной </a:t>
                </a:r>
                <a:r>
                  <a:rPr lang="en-US" sz="2000" i="1" dirty="0"/>
                  <a:t>t </a:t>
                </a:r>
                <a:r>
                  <a:rPr lang="ru-RU" sz="20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000"/>
                          <m:t>π</m:t>
                        </m:r>
                      </m:num>
                      <m:den>
                        <m:r>
                          <a:rPr lang="ru-RU" sz="2000" i="1"/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Полученную точку обозначим 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 </a:t>
                </a:r>
              </a:p>
              <a:p>
                <a:pPr algn="just"/>
                <a:r>
                  <a:rPr lang="ru-RU" sz="2000" dirty="0"/>
                  <a:t>	В строке «Ввод» наберём: Если(π / 3 ≤ t ≤ 2π / 3, Многоугольник(A_2, B’_2, 3)). Получим правильный треугольник со стороной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 Повернуть(</a:t>
                </a:r>
                <a:r>
                  <a:rPr lang="en-US" sz="2000" dirty="0"/>
                  <a:t>B</a:t>
                </a:r>
                <a:r>
                  <a:rPr lang="ru-RU" sz="2000" dirty="0"/>
                  <a:t>’_2, π / 3, </a:t>
                </a:r>
                <a:r>
                  <a:rPr lang="en-US" sz="2000" dirty="0"/>
                  <a:t>A</a:t>
                </a:r>
                <a:r>
                  <a:rPr lang="ru-RU" sz="2000" dirty="0"/>
                  <a:t>_2). Полученную точку обозначим </a:t>
                </a:r>
                <a:r>
                  <a:rPr lang="en-US" sz="2000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</a:t>
                </a:r>
              </a:p>
              <a:p>
                <a:r>
                  <a:rPr lang="ru-RU" sz="2000" dirty="0"/>
                  <a:t>	В строке «Ввод» наберём:</a:t>
                </a:r>
              </a:p>
              <a:p>
                <a:r>
                  <a:rPr lang="ru-RU" sz="2000" dirty="0"/>
                  <a:t>	Если(π / 3 ≤ t ≤ 2π / 3,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(A_2, B’_2, C_2))</a:t>
                </a:r>
              </a:p>
              <a:p>
                <a:r>
                  <a:rPr lang="ru-RU" sz="2000" dirty="0"/>
                  <a:t>	Если(π / 3 ≤ t ≤ 2π / 3,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(B’_2, C_2, A_2))</a:t>
                </a:r>
              </a:p>
              <a:p>
                <a:r>
                  <a:rPr lang="ru-RU" sz="2000" dirty="0"/>
                  <a:t>	Если(π / 3  ≤ t ≤ 2π / 3,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(C_2, A_2, B’_2))</a:t>
                </a:r>
              </a:p>
              <a:p>
                <a:pPr algn="just"/>
                <a:r>
                  <a:rPr lang="ru-RU" sz="2000" dirty="0"/>
                  <a:t>	Получим правильный треугольник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дуги окружностей, составляющие треугольник </a:t>
                </a:r>
                <a:r>
                  <a:rPr lang="ru-RU" sz="2000" dirty="0" err="1"/>
                  <a:t>Рело</a:t>
                </a:r>
                <a:r>
                  <a:rPr lang="ru-RU" sz="2000" dirty="0"/>
                  <a:t>.</a:t>
                </a:r>
              </a:p>
            </p:txBody>
          </p:sp>
        </mc:Choice>
        <mc:Fallback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289379"/>
              </a:xfrm>
              <a:prstGeom prst="rect">
                <a:avLst/>
              </a:prstGeom>
              <a:blipFill>
                <a:blip r:embed="rId3"/>
                <a:stretch>
                  <a:fillRect l="-667" r="-667" b="-15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62D30D-E59A-1C5E-54E1-29F0B6F6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325626"/>
            <a:ext cx="3627013" cy="25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1528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При изменении параметра </a:t>
                </a:r>
                <a:r>
                  <a:rPr lang="en-US" i="1" dirty="0"/>
                  <a:t>t</a:t>
                </a:r>
                <a:r>
                  <a:rPr lang="ru-RU" dirty="0"/>
                  <a:t> от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/>
                          <m:t>π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</m:oMath>
                </a14:m>
                <a:r>
                  <a:rPr lang="ru-RU" dirty="0"/>
                  <a:t> до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/>
                          <m:t>2</m:t>
                        </m:r>
                        <m:r>
                          <m:rPr>
                            <m:sty m:val="p"/>
                          </m:rPr>
                          <a:rPr lang="ru-RU"/>
                          <m:t>π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</m:oMath>
                </a14:m>
                <a:r>
                  <a:rPr lang="ru-RU" dirty="0"/>
                  <a:t> этот треугольник </a:t>
                </a:r>
                <a:r>
                  <a:rPr lang="ru-RU" dirty="0" err="1"/>
                  <a:t>Рело</a:t>
                </a:r>
                <a:r>
                  <a:rPr lang="ru-RU" dirty="0"/>
                  <a:t> будет катиться по прямой </a:t>
                </a:r>
                <a:r>
                  <a:rPr lang="en-US" i="1" dirty="0"/>
                  <a:t>a</a:t>
                </a:r>
                <a:r>
                  <a:rPr lang="ru-RU" dirty="0"/>
                  <a:t>, касаясь прямой </a:t>
                </a:r>
                <a:r>
                  <a:rPr lang="en-US" i="1" dirty="0"/>
                  <a:t>b</a:t>
                </a:r>
                <a:r>
                  <a:rPr lang="ru-RU" dirty="0"/>
                  <a:t>. При </a:t>
                </a:r>
                <a:r>
                  <a:rPr lang="en-US" i="1" dirty="0"/>
                  <a:t>t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/>
                          <m:t>2</m:t>
                        </m:r>
                        <m:r>
                          <m:rPr>
                            <m:sty m:val="p"/>
                          </m:rPr>
                          <a:rPr lang="ru-RU"/>
                          <m:t>π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Он займёт положение, показанное на рисунке. </a:t>
                </a:r>
                <a:endParaRPr lang="ru-RU" sz="2000" dirty="0"/>
              </a:p>
            </p:txBody>
          </p:sp>
        </mc:Choice>
        <mc:Fallback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1528624"/>
              </a:xfrm>
              <a:prstGeom prst="rect">
                <a:avLst/>
              </a:prstGeom>
              <a:blipFill>
                <a:blip r:embed="rId3"/>
                <a:stretch>
                  <a:fillRect l="-1000" r="-1200" b="-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752A9-17AC-B4E4-B32C-55C67E2EF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759" y="1933366"/>
            <a:ext cx="5420481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5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328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</a:t>
                </a:r>
                <a:r>
                  <a:rPr lang="ru-RU" sz="2000" dirty="0"/>
                  <a:t>На прямых </a:t>
                </a:r>
                <a:r>
                  <a:rPr lang="en-US" sz="2000" i="1" dirty="0"/>
                  <a:t>a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 </a:t>
                </a:r>
                <a:r>
                  <a:rPr lang="ru-RU" sz="2000" dirty="0"/>
                  <a:t>отметим точки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, для которых </a:t>
                </a:r>
                <a:r>
                  <a:rPr lang="en-US" sz="2000" i="1" dirty="0"/>
                  <a:t>AA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= </a:t>
                </a:r>
                <a:r>
                  <a:rPr lang="en-US" sz="2000" i="1" dirty="0"/>
                  <a:t>BB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r>
                      <a:rPr lang="ru-RU" sz="2000" i="1"/>
                      <m:t>𝑡</m:t>
                    </m:r>
                    <m:r>
                      <a:rPr lang="ru-RU" sz="2000" i="1"/>
                      <m:t>−</m:t>
                    </m:r>
                    <m:f>
                      <m:fPr>
                        <m:ctrlPr>
                          <a:rPr lang="ru-RU" sz="2000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000"/>
                          <m:t>π</m:t>
                        </m:r>
                      </m:num>
                      <m:den>
                        <m:r>
                          <a:rPr lang="ru-RU" sz="2000" i="1"/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Повернём точку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вокруг точки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по часовой стрелке на угол величиной </a:t>
                </a:r>
                <a14:m>
                  <m:oMath xmlns:m="http://schemas.openxmlformats.org/officeDocument/2006/math">
                    <m:r>
                      <a:rPr lang="ru-RU" sz="2000" i="1"/>
                      <m:t>𝑡</m:t>
                    </m:r>
                    <m:r>
                      <a:rPr lang="ru-RU" sz="2000" i="1"/>
                      <m:t>−</m:t>
                    </m:r>
                    <m:f>
                      <m:fPr>
                        <m:ctrlPr>
                          <a:rPr lang="ru-RU" sz="2000" i="1"/>
                        </m:ctrlPr>
                      </m:fPr>
                      <m:num>
                        <m:r>
                          <a:rPr lang="ru-RU" sz="2000"/>
                          <m:t>2</m:t>
                        </m:r>
                        <m:r>
                          <m:rPr>
                            <m:sty m:val="p"/>
                          </m:rPr>
                          <a:rPr lang="ru-RU" sz="2000"/>
                          <m:t>π</m:t>
                        </m:r>
                      </m:num>
                      <m:den>
                        <m:r>
                          <a:rPr lang="ru-RU" sz="2000" i="1"/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	Полученную точку обозначим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 </a:t>
                </a:r>
              </a:p>
              <a:p>
                <a:r>
                  <a:rPr lang="ru-RU" sz="2000" dirty="0"/>
                  <a:t>	В строке «Ввод» наберём: Если(2π / 3 ≤ t ≤ π, Многоугольник(B_3, A'_3, 3)). Получим правильный треугольник со стороной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</a:t>
                </a:r>
              </a:p>
              <a:p>
                <a:r>
                  <a:rPr lang="ru-RU" sz="2000" dirty="0"/>
                  <a:t>	В строке «Ввод» наберём: Повернуть(</a:t>
                </a:r>
                <a:r>
                  <a:rPr lang="en-US" sz="2000" dirty="0"/>
                  <a:t>A</a:t>
                </a:r>
                <a:r>
                  <a:rPr lang="ru-RU" sz="2000" dirty="0"/>
                  <a:t>’_3, π / 3, </a:t>
                </a:r>
                <a:r>
                  <a:rPr lang="en-US" sz="2000" dirty="0"/>
                  <a:t>B</a:t>
                </a:r>
                <a:r>
                  <a:rPr lang="ru-RU" sz="2000" dirty="0"/>
                  <a:t>_3). Полученную точку обозначим </a:t>
                </a:r>
                <a:r>
                  <a:rPr lang="en-US" sz="2000" dirty="0"/>
                  <a:t>C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</a:t>
                </a:r>
              </a:p>
              <a:p>
                <a:r>
                  <a:rPr lang="ru-RU" sz="2000" dirty="0"/>
                  <a:t>	В строке «Ввод» наберём:</a:t>
                </a:r>
              </a:p>
              <a:p>
                <a:r>
                  <a:rPr lang="ru-RU" sz="2000" dirty="0"/>
                  <a:t>	Если(2π / 3 ≤ t ≤ π,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(A'_3, C_3, B_3))</a:t>
                </a:r>
              </a:p>
              <a:p>
                <a:r>
                  <a:rPr lang="ru-RU" sz="2000" dirty="0"/>
                  <a:t>	Если(2π / 3 ≤ t ≤ π,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(B_3, A'_3, C_3))</a:t>
                </a:r>
              </a:p>
              <a:p>
                <a:r>
                  <a:rPr lang="ru-RU" sz="2000" dirty="0"/>
                  <a:t>	Если(2π / 3 ≤ t ≤ π,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(C_3, B_3, A'_3))</a:t>
                </a:r>
              </a:p>
              <a:p>
                <a:pPr algn="just"/>
                <a:r>
                  <a:rPr lang="ru-RU" sz="2000" dirty="0"/>
                  <a:t>	Получим правильный треугольник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и дуги окружностей, составляющие треугольник </a:t>
                </a:r>
                <a:r>
                  <a:rPr lang="ru-RU" sz="2000" dirty="0" err="1"/>
                  <a:t>Рело</a:t>
                </a:r>
                <a:r>
                  <a:rPr lang="ru-RU" sz="2000" dirty="0"/>
                  <a:t>.</a:t>
                </a:r>
              </a:p>
            </p:txBody>
          </p:sp>
        </mc:Choice>
        <mc:Fallback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328236"/>
              </a:xfrm>
              <a:prstGeom prst="rect">
                <a:avLst/>
              </a:prstGeom>
              <a:blipFill>
                <a:blip r:embed="rId3"/>
                <a:stretch>
                  <a:fillRect l="-667" r="-1067" b="-15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AA0613-DF5C-12A5-CFD7-0D2DFAC44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3" y="4292380"/>
            <a:ext cx="4309613" cy="24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5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5856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Если мы хотим увидеть кривую, которую описывает центр треугольника </a:t>
            </a:r>
            <a:r>
              <a:rPr lang="ru-RU" dirty="0" err="1"/>
              <a:t>Рело</a:t>
            </a:r>
            <a:r>
              <a:rPr lang="ru-RU" dirty="0"/>
              <a:t>, то нужно, используя инструмент «Середина или центр», отметить центры правильных треугольников, и в их свойствах выбрать опцию «Оставлять след. </a:t>
            </a:r>
          </a:p>
          <a:p>
            <a:pPr algn="just"/>
            <a:r>
              <a:rPr lang="ru-RU" dirty="0"/>
              <a:t>	В результате получим соответствующую кривую.</a:t>
            </a:r>
          </a:p>
          <a:p>
            <a:pPr algn="just"/>
            <a:r>
              <a:rPr lang="ru-RU" dirty="0"/>
              <a:t>	Убрав лишние точки и включив анимацию по параметру </a:t>
            </a:r>
            <a:r>
              <a:rPr lang="en-US" i="1" dirty="0"/>
              <a:t>t</a:t>
            </a:r>
            <a:r>
              <a:rPr lang="ru-RU" dirty="0"/>
              <a:t>, получим движение треугольника </a:t>
            </a:r>
            <a:r>
              <a:rPr lang="ru-RU" dirty="0" err="1"/>
              <a:t>Рело</a:t>
            </a:r>
            <a:r>
              <a:rPr lang="ru-RU" dirty="0"/>
              <a:t> внутри полосы ограниченной прямыми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9EE03-5C68-7AA1-EF0B-064AE914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12976"/>
            <a:ext cx="579200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58" name="Text Box 102">
            <a:extLst>
              <a:ext uri="{FF2B5EF4-FFF2-40B4-BE49-F238E27FC236}">
                <a16:creationId xmlns:a16="http://schemas.microsoft.com/office/drawing/2014/main" id="{0420DB77-D190-44D8-A7B9-1148F492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99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Для определения ширины </a:t>
            </a:r>
            <a:r>
              <a:rPr lang="en-US" altLang="ru-RU" sz="2200" i="1" dirty="0">
                <a:cs typeface="Times New Roman" panose="02020603050405020304" pitchFamily="18" charset="0"/>
              </a:rPr>
              <a:t>h </a:t>
            </a:r>
            <a:r>
              <a:rPr lang="ru-RU" altLang="ru-RU" sz="2200" dirty="0">
                <a:cs typeface="Times New Roman" panose="02020603050405020304" pitchFamily="18" charset="0"/>
              </a:rPr>
              <a:t>замкнутой кривой рассмотрим две параллельные прямые, между которыми расположена данная кривая. Будем сдвигать друг к другу эти прямые до тех пор, пока они не коснутся кривой. Расстояние между полученными параллельными прямыми и будет шириной кривой в направлении перпендикулярном этим прямым.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9965" name="Picture 109">
            <a:extLst>
              <a:ext uri="{FF2B5EF4-FFF2-40B4-BE49-F238E27FC236}">
                <a16:creationId xmlns:a16="http://schemas.microsoft.com/office/drawing/2014/main" id="{B4CF16B9-C394-4596-9E2E-161DA944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40689"/>
            <a:ext cx="354806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968" name="Picture 112">
            <a:extLst>
              <a:ext uri="{FF2B5EF4-FFF2-40B4-BE49-F238E27FC236}">
                <a16:creationId xmlns:a16="http://schemas.microsoft.com/office/drawing/2014/main" id="{263798D1-EFA8-4482-854B-03A1DDA6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6889"/>
            <a:ext cx="3098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969" name="Text Box 113">
            <a:extLst>
              <a:ext uri="{FF2B5EF4-FFF2-40B4-BE49-F238E27FC236}">
                <a16:creationId xmlns:a16="http://schemas.microsoft.com/office/drawing/2014/main" id="{FD282B6B-0631-4CBA-99FD-2DABAC47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2858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Для разных направлений ширина кривой может быть разной. </a:t>
            </a:r>
            <a:r>
              <a:rPr lang="ru-RU" altLang="ru-RU" sz="2200" dirty="0">
                <a:cs typeface="Times New Roman" panose="02020603050405020304" pitchFamily="18" charset="0"/>
              </a:rPr>
              <a:t>Примером кривой </a:t>
            </a:r>
            <a:r>
              <a:rPr lang="ru-RU" altLang="ru-RU" sz="2200" dirty="0"/>
              <a:t>одинаковой (постоянной) ширины по всем направлениям </a:t>
            </a:r>
            <a:r>
              <a:rPr lang="ru-RU" altLang="ru-RU" sz="2200" dirty="0">
                <a:cs typeface="Times New Roman" panose="02020603050405020304" pitchFamily="18" charset="0"/>
              </a:rPr>
              <a:t>является окружность. Её ширина равна диаметру. </a:t>
            </a:r>
          </a:p>
        </p:txBody>
      </p:sp>
    </p:spTree>
    <p:extLst>
      <p:ext uri="{BB962C8B-B14F-4D97-AF65-F5344CB8AC3E}">
        <p14:creationId xmlns:p14="http://schemas.microsoft.com/office/powerpoint/2010/main" val="371663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>
            <a:extLst>
              <a:ext uri="{FF2B5EF4-FFF2-40B4-BE49-F238E27FC236}">
                <a16:creationId xmlns:a16="http://schemas.microsoft.com/office/drawing/2014/main" id="{72823458-CBBA-44D3-BDEE-F8A70FE97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попробуйте смоделировать вращение треугольника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внутри квадрата так, чтобы он все время касался сторон этого квадрата.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A708C-2F58-7D5B-5676-B2BB1147B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49" y="2276872"/>
            <a:ext cx="3057901" cy="31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5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806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ru-RU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Построим квадрат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ABCD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 стороной, равной 1. Создадим ползунок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изменяющийся от 0 до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2(</m:t>
                    </m:r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стороне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этого квадрата отметим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для которое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AE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С центром в этой точке и радиусом 1 проведём окружность. Обозначим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её точку пересечения со стороной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BC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 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Если(0≤ t ≤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sqrt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(3)-1)/2, Многоугольник(E_1, F_1, 3)). Получим правильный треугольник со стороной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 Повернуть(F_1, π / 3, E_1). Полученную точку обозначим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Если(0≤ t ≤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sqrt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(3)-1)/2,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Если(0≤ t ≤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sqrt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(3)-1)/2,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Если(0≤ t ≤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sqrt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(3)-1)/2,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_1))</a:t>
                </a:r>
              </a:p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Получим правильный треугольник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дуги окружностей, составляющие треугольник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Рело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000" dirty="0"/>
              </a:p>
            </p:txBody>
          </p:sp>
        </mc:Choice>
        <mc:Fallback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806316"/>
              </a:xfrm>
              <a:prstGeom prst="rect">
                <a:avLst/>
              </a:prstGeom>
              <a:blipFill>
                <a:blip r:embed="rId3"/>
                <a:stretch>
                  <a:fillRect l="-533" r="-533" b="-10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396B19-4619-A647-7783-9EE82A897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3" y="4446003"/>
            <a:ext cx="2376264" cy="24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78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536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000" dirty="0"/>
                  <a:t>На стороне </a:t>
                </a:r>
                <a:r>
                  <a:rPr lang="en-US" sz="2000" i="1" dirty="0"/>
                  <a:t>AD </a:t>
                </a:r>
                <a:r>
                  <a:rPr lang="ru-RU" sz="2000" dirty="0"/>
                  <a:t>квадрата отметим точку 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для которое </a:t>
                </a:r>
                <a:r>
                  <a:rPr lang="en-US" sz="2000" i="1" dirty="0"/>
                  <a:t>AG</a:t>
                </a:r>
                <a:r>
                  <a:rPr lang="ru-RU" sz="2000" baseline="-25000" dirty="0"/>
                  <a:t>2</a:t>
                </a:r>
                <a:r>
                  <a:rPr lang="ru-RU" sz="2000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/>
                        </m:ctrlPr>
                      </m:radPr>
                      <m:deg/>
                      <m:e>
                        <m:r>
                          <a:rPr lang="ru-RU" sz="2000" i="1"/>
                          <m:t>3</m:t>
                        </m:r>
                      </m:e>
                    </m:rad>
                    <m:r>
                      <a:rPr lang="ru-RU" sz="2000" i="1"/>
                      <m:t>−</m:t>
                    </m:r>
                    <m:f>
                      <m:fPr>
                        <m:ctrlPr>
                          <a:rPr lang="ru-RU" sz="2000" i="1"/>
                        </m:ctrlPr>
                      </m:fPr>
                      <m:num>
                        <m:r>
                          <a:rPr lang="ru-RU" sz="2000" i="1"/>
                          <m:t>1</m:t>
                        </m:r>
                      </m:num>
                      <m:den>
                        <m:r>
                          <a:rPr lang="ru-RU" sz="2000" i="1"/>
                          <m:t>2</m:t>
                        </m:r>
                      </m:den>
                    </m:f>
                    <m:r>
                      <a:rPr lang="ru-RU" sz="2000" i="1"/>
                      <m:t>−</m:t>
                    </m:r>
                    <m:r>
                      <a:rPr lang="ru-RU" sz="2000" i="1"/>
                      <m:t>𝑡</m:t>
                    </m:r>
                  </m:oMath>
                </a14:m>
                <a:r>
                  <a:rPr lang="ru-RU" sz="2000" dirty="0"/>
                  <a:t>. С центром в этой точке и радиусом 1 проведём окружность. Обозначим </a:t>
                </a:r>
                <a:r>
                  <a:rPr lang="en-US" sz="2000" i="1" dirty="0"/>
                  <a:t>E</a:t>
                </a:r>
                <a:r>
                  <a:rPr lang="ru-RU" sz="2000" baseline="-25000" dirty="0"/>
                  <a:t>2</a:t>
                </a:r>
                <a:r>
                  <a:rPr lang="ru-RU" sz="2000" i="1" dirty="0"/>
                  <a:t> </a:t>
                </a:r>
                <a:r>
                  <a:rPr lang="ru-RU" sz="2000" dirty="0"/>
                  <a:t>её точку пересечения со стороной </a:t>
                </a:r>
                <a:r>
                  <a:rPr lang="en-US" sz="2000" i="1" dirty="0"/>
                  <a:t>AB</a:t>
                </a:r>
                <a:r>
                  <a:rPr lang="ru-RU" sz="2000" dirty="0"/>
                  <a:t>. </a:t>
                </a:r>
              </a:p>
              <a:p>
                <a:pPr algn="just"/>
                <a:r>
                  <a:rPr lang="ru-RU" sz="2000" dirty="0"/>
                  <a:t>	В строке «Ввод» наберём: 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(3)-1)/2 ≤ t ≤ </a:t>
                </a:r>
                <a:r>
                  <a:rPr lang="en-US" sz="2000" dirty="0"/>
                  <a:t>sqrt</a:t>
                </a:r>
                <a:r>
                  <a:rPr lang="ru-RU" sz="2000" dirty="0"/>
                  <a:t>(3)-1, Многоугольник(</a:t>
                </a:r>
                <a:r>
                  <a:rPr lang="en-US" sz="2000" dirty="0"/>
                  <a:t>G</a:t>
                </a:r>
                <a:r>
                  <a:rPr lang="ru-RU" sz="2000" dirty="0"/>
                  <a:t>_2, </a:t>
                </a:r>
                <a:r>
                  <a:rPr lang="en-US" sz="2000" dirty="0"/>
                  <a:t>E</a:t>
                </a:r>
                <a:r>
                  <a:rPr lang="ru-RU" sz="2000" dirty="0"/>
                  <a:t>_2, 3)). Получим правильный треугольник со стороной </a:t>
                </a:r>
                <a:r>
                  <a:rPr lang="en-US" sz="2000" i="1" dirty="0"/>
                  <a:t>E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 Повернуть(</a:t>
                </a:r>
                <a:r>
                  <a:rPr lang="en-US" sz="2000" dirty="0"/>
                  <a:t>E</a:t>
                </a:r>
                <a:r>
                  <a:rPr lang="ru-RU" sz="2000" dirty="0"/>
                  <a:t>_2, π / 3, </a:t>
                </a:r>
                <a:r>
                  <a:rPr lang="en-US" sz="2000" dirty="0"/>
                  <a:t>G</a:t>
                </a:r>
                <a:r>
                  <a:rPr lang="ru-RU" sz="2000" dirty="0"/>
                  <a:t>_2). Полученную точку обозначим </a:t>
                </a:r>
                <a:r>
                  <a:rPr lang="en-US" sz="2000" dirty="0"/>
                  <a:t>F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</a:t>
                </a:r>
              </a:p>
              <a:p>
                <a:pPr algn="just"/>
                <a:r>
                  <a:rPr lang="ru-RU" sz="2000" dirty="0"/>
                  <a:t>	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(3)-1)/2≤ t ≤ </a:t>
                </a:r>
                <a:r>
                  <a:rPr lang="en-US" sz="2000" dirty="0"/>
                  <a:t>sqrt</a:t>
                </a:r>
                <a:r>
                  <a:rPr lang="ru-RU" sz="2000" dirty="0"/>
                  <a:t>(3)-1,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E</a:t>
                </a:r>
                <a:r>
                  <a:rPr lang="ru-RU" sz="2000" dirty="0"/>
                  <a:t>_2, </a:t>
                </a:r>
                <a:r>
                  <a:rPr lang="en-US" sz="2000" dirty="0"/>
                  <a:t>F</a:t>
                </a:r>
                <a:r>
                  <a:rPr lang="ru-RU" sz="2000" dirty="0"/>
                  <a:t>_2, </a:t>
                </a:r>
                <a:r>
                  <a:rPr lang="en-US" sz="2000" dirty="0"/>
                  <a:t>G</a:t>
                </a:r>
                <a:r>
                  <a:rPr lang="ru-RU" sz="2000" dirty="0"/>
                  <a:t>_2))</a:t>
                </a:r>
              </a:p>
              <a:p>
                <a:pPr algn="just"/>
                <a:r>
                  <a:rPr lang="ru-RU" sz="2000" dirty="0"/>
                  <a:t>	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(3)-1)/2≤ t ≤ </a:t>
                </a:r>
                <a:r>
                  <a:rPr lang="en-US" sz="2000" dirty="0"/>
                  <a:t>sqrt</a:t>
                </a:r>
                <a:r>
                  <a:rPr lang="ru-RU" sz="2000" dirty="0"/>
                  <a:t>(3)-1,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F</a:t>
                </a:r>
                <a:r>
                  <a:rPr lang="ru-RU" sz="2000" dirty="0"/>
                  <a:t>_2, </a:t>
                </a:r>
                <a:r>
                  <a:rPr lang="en-US" sz="2000" dirty="0"/>
                  <a:t>G</a:t>
                </a:r>
                <a:r>
                  <a:rPr lang="ru-RU" sz="2000" dirty="0"/>
                  <a:t>_2, </a:t>
                </a:r>
                <a:r>
                  <a:rPr lang="en-US" sz="2000" dirty="0"/>
                  <a:t>E</a:t>
                </a:r>
                <a:r>
                  <a:rPr lang="ru-RU" sz="2000" dirty="0"/>
                  <a:t>_2))</a:t>
                </a:r>
              </a:p>
              <a:p>
                <a:pPr algn="just"/>
                <a:r>
                  <a:rPr lang="ru-RU" sz="2000" dirty="0"/>
                  <a:t>	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(3)-1)/2≤ t ≤ </a:t>
                </a:r>
                <a:r>
                  <a:rPr lang="en-US" sz="2000" dirty="0"/>
                  <a:t>sqrt</a:t>
                </a:r>
                <a:r>
                  <a:rPr lang="ru-RU" sz="2000" dirty="0"/>
                  <a:t>(3)-1,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G</a:t>
                </a:r>
                <a:r>
                  <a:rPr lang="ru-RU" sz="2000" dirty="0"/>
                  <a:t>_2, </a:t>
                </a:r>
                <a:r>
                  <a:rPr lang="en-US" sz="2000" dirty="0"/>
                  <a:t>E</a:t>
                </a:r>
                <a:r>
                  <a:rPr lang="ru-RU" sz="2000" dirty="0"/>
                  <a:t>_2, </a:t>
                </a:r>
                <a:r>
                  <a:rPr lang="en-US" sz="2000" dirty="0"/>
                  <a:t>F</a:t>
                </a:r>
                <a:r>
                  <a:rPr lang="ru-RU" sz="2000" dirty="0"/>
                  <a:t>_2))</a:t>
                </a:r>
              </a:p>
              <a:p>
                <a:pPr algn="just"/>
                <a:r>
                  <a:rPr lang="ru-RU" sz="2000" dirty="0"/>
                  <a:t>	Получим правильный треугольник </a:t>
                </a:r>
                <a:r>
                  <a:rPr lang="en-US" sz="2000" i="1" dirty="0"/>
                  <a:t>E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дуги окружностей, составляющие треугольник </a:t>
                </a:r>
                <a:r>
                  <a:rPr lang="ru-RU" sz="2000" dirty="0" err="1"/>
                  <a:t>Рело</a:t>
                </a:r>
                <a:r>
                  <a:rPr lang="ru-RU" sz="2000" dirty="0"/>
                  <a:t>.</a:t>
                </a:r>
              </a:p>
            </p:txBody>
          </p:sp>
        </mc:Choice>
        <mc:Fallback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536563"/>
              </a:xfrm>
              <a:prstGeom prst="rect">
                <a:avLst/>
              </a:prstGeom>
              <a:blipFill>
                <a:blip r:embed="rId3"/>
                <a:stretch>
                  <a:fillRect l="-667" r="-667" b="-1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160372-3D69-0A42-4D16-D079AD098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649" y="4458000"/>
            <a:ext cx="2556701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5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58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000" dirty="0"/>
                  <a:t>На стороне </a:t>
                </a:r>
                <a:r>
                  <a:rPr lang="en-US" sz="2000" i="1" dirty="0"/>
                  <a:t>CD </a:t>
                </a:r>
                <a:r>
                  <a:rPr lang="ru-RU" sz="2000" dirty="0"/>
                  <a:t>квадрата отметим точку 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, для которое </a:t>
                </a:r>
                <a:r>
                  <a:rPr lang="en-US" sz="2000" i="1" dirty="0"/>
                  <a:t>DF</a:t>
                </a:r>
                <a:r>
                  <a:rPr lang="ru-RU" sz="2000" baseline="-25000" dirty="0"/>
                  <a:t>3</a:t>
                </a:r>
                <a:r>
                  <a:rPr lang="ru-RU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/>
                        </m:ctrlPr>
                      </m:fPr>
                      <m:num>
                        <m:r>
                          <a:rPr lang="ru-RU" sz="2000" i="1"/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sz="2000" i="1"/>
                            </m:ctrlPr>
                          </m:radPr>
                          <m:deg/>
                          <m:e>
                            <m:r>
                              <a:rPr lang="ru-RU" sz="2000" i="1"/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i="1"/>
                          <m:t>2</m:t>
                        </m:r>
                      </m:den>
                    </m:f>
                    <m:r>
                      <a:rPr lang="ru-RU" sz="2000" i="1"/>
                      <m:t>−1−</m:t>
                    </m:r>
                    <m:r>
                      <a:rPr lang="ru-RU" sz="2000" i="1"/>
                      <m:t>𝑡</m:t>
                    </m:r>
                  </m:oMath>
                </a14:m>
                <a:r>
                  <a:rPr lang="ru-RU" sz="2000" dirty="0"/>
                  <a:t>. С центром в этой точке и радиусом 1 проведём окружность. Обозначим 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3</a:t>
                </a:r>
                <a:r>
                  <a:rPr lang="ru-RU" sz="2000" i="1" dirty="0"/>
                  <a:t> </a:t>
                </a:r>
                <a:r>
                  <a:rPr lang="ru-RU" sz="2000" dirty="0"/>
                  <a:t>её точку пересечения со стороной </a:t>
                </a:r>
                <a:r>
                  <a:rPr lang="en-US" sz="2000" i="1" dirty="0"/>
                  <a:t>AD</a:t>
                </a:r>
                <a:r>
                  <a:rPr lang="ru-RU" sz="2000" dirty="0"/>
                  <a:t>. </a:t>
                </a:r>
              </a:p>
              <a:p>
                <a:pPr algn="just"/>
                <a:r>
                  <a:rPr lang="ru-RU" sz="2000" dirty="0"/>
                  <a:t>	В строке «Ввод» наберём: Если(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 ≤ t ≤ 3(</a:t>
                </a:r>
                <a:r>
                  <a:rPr lang="ru-RU" sz="2000" dirty="0" err="1"/>
                  <a:t>sqrt</a:t>
                </a:r>
                <a:r>
                  <a:rPr lang="ru-RU" sz="2000" dirty="0"/>
                  <a:t>(3) - 1)/2, Многоугольник(</a:t>
                </a:r>
                <a:r>
                  <a:rPr lang="en-US" sz="2000" dirty="0"/>
                  <a:t>F</a:t>
                </a:r>
                <a:r>
                  <a:rPr lang="ru-RU" sz="2000" dirty="0"/>
                  <a:t>_3, </a:t>
                </a:r>
                <a:r>
                  <a:rPr lang="en-US" sz="2000" dirty="0"/>
                  <a:t>G</a:t>
                </a:r>
                <a:r>
                  <a:rPr lang="ru-RU" sz="2000" dirty="0"/>
                  <a:t>_3, 3)). Получим правильный треугольник со стороной 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 Повернуть(</a:t>
                </a:r>
                <a:r>
                  <a:rPr lang="en-US" sz="2000" dirty="0"/>
                  <a:t>G</a:t>
                </a:r>
                <a:r>
                  <a:rPr lang="ru-RU" sz="2000" dirty="0"/>
                  <a:t>_3, π / 3, </a:t>
                </a:r>
                <a:r>
                  <a:rPr lang="en-US" sz="2000" dirty="0"/>
                  <a:t>F</a:t>
                </a:r>
                <a:r>
                  <a:rPr lang="ru-RU" sz="2000" dirty="0"/>
                  <a:t>_3). Полученную точку обозначим </a:t>
                </a:r>
                <a:r>
                  <a:rPr lang="en-US" sz="2000" dirty="0"/>
                  <a:t>E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</a:t>
                </a:r>
              </a:p>
              <a:p>
                <a:pPr algn="just"/>
                <a:r>
                  <a:rPr lang="ru-RU" sz="2000" dirty="0"/>
                  <a:t>	Если(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(3)-1≤ t ≤ 3(</a:t>
                </a:r>
                <a:r>
                  <a:rPr lang="ru-RU" sz="2000" dirty="0" err="1"/>
                  <a:t>sqrt</a:t>
                </a:r>
                <a:r>
                  <a:rPr lang="ru-RU" sz="2000" dirty="0"/>
                  <a:t>(3) - 1) / 2,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E</a:t>
                </a:r>
                <a:r>
                  <a:rPr lang="ru-RU" sz="2000" dirty="0"/>
                  <a:t>_3, </a:t>
                </a:r>
                <a:r>
                  <a:rPr lang="en-US" sz="2000" dirty="0"/>
                  <a:t>F</a:t>
                </a:r>
                <a:r>
                  <a:rPr lang="ru-RU" sz="2000" dirty="0"/>
                  <a:t>_3, </a:t>
                </a:r>
                <a:r>
                  <a:rPr lang="en-US" sz="2000" dirty="0"/>
                  <a:t>G</a:t>
                </a:r>
                <a:r>
                  <a:rPr lang="ru-RU" sz="2000" dirty="0"/>
                  <a:t>_3))</a:t>
                </a:r>
              </a:p>
              <a:p>
                <a:pPr algn="just"/>
                <a:r>
                  <a:rPr lang="ru-RU" sz="2000" dirty="0"/>
                  <a:t>	Если(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(3)-1≤ t ≤ 3(</a:t>
                </a:r>
                <a:r>
                  <a:rPr lang="ru-RU" sz="2000" dirty="0" err="1"/>
                  <a:t>sqrt</a:t>
                </a:r>
                <a:r>
                  <a:rPr lang="ru-RU" sz="2000" dirty="0"/>
                  <a:t>(3) - 1) / 2,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F</a:t>
                </a:r>
                <a:r>
                  <a:rPr lang="ru-RU" sz="2000" dirty="0"/>
                  <a:t>_3, </a:t>
                </a:r>
                <a:r>
                  <a:rPr lang="en-US" sz="2000" dirty="0"/>
                  <a:t>G</a:t>
                </a:r>
                <a:r>
                  <a:rPr lang="ru-RU" sz="2000" dirty="0"/>
                  <a:t>_3, </a:t>
                </a:r>
                <a:r>
                  <a:rPr lang="en-US" sz="2000" dirty="0"/>
                  <a:t>E</a:t>
                </a:r>
                <a:r>
                  <a:rPr lang="ru-RU" sz="2000" dirty="0"/>
                  <a:t>_3))</a:t>
                </a:r>
              </a:p>
              <a:p>
                <a:pPr algn="just"/>
                <a:r>
                  <a:rPr lang="ru-RU" sz="2000" dirty="0"/>
                  <a:t>	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(3)-1≤ t ≤ 3(</a:t>
                </a:r>
                <a:r>
                  <a:rPr lang="ru-RU" sz="2000" dirty="0" err="1"/>
                  <a:t>sqrt</a:t>
                </a:r>
                <a:r>
                  <a:rPr lang="ru-RU" sz="2000" dirty="0"/>
                  <a:t>(3) - 1) / 2,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G</a:t>
                </a:r>
                <a:r>
                  <a:rPr lang="ru-RU" sz="2000" dirty="0"/>
                  <a:t>_3, </a:t>
                </a:r>
                <a:r>
                  <a:rPr lang="en-US" sz="2000" dirty="0"/>
                  <a:t>E</a:t>
                </a:r>
                <a:r>
                  <a:rPr lang="ru-RU" sz="2000" dirty="0"/>
                  <a:t>_3, </a:t>
                </a:r>
                <a:r>
                  <a:rPr lang="en-US" sz="2000" dirty="0"/>
                  <a:t>F</a:t>
                </a:r>
                <a:r>
                  <a:rPr lang="ru-RU" sz="2000" dirty="0"/>
                  <a:t>_3))</a:t>
                </a:r>
              </a:p>
              <a:p>
                <a:pPr algn="just"/>
                <a:r>
                  <a:rPr lang="ru-RU" sz="2000" dirty="0"/>
                  <a:t>	Получим правильный треугольник </a:t>
                </a:r>
                <a:r>
                  <a:rPr lang="en-US" sz="2000" i="1" dirty="0"/>
                  <a:t>E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и дуги окружностей, составляющие треугольник </a:t>
                </a:r>
                <a:r>
                  <a:rPr lang="ru-RU" sz="2000" dirty="0" err="1"/>
                  <a:t>Рело</a:t>
                </a:r>
                <a:r>
                  <a:rPr lang="ru-RU" sz="2000" dirty="0"/>
                  <a:t>.</a:t>
                </a:r>
              </a:p>
            </p:txBody>
          </p:sp>
        </mc:Choice>
        <mc:Fallback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587153"/>
              </a:xfrm>
              <a:prstGeom prst="rect">
                <a:avLst/>
              </a:prstGeom>
              <a:blipFill>
                <a:blip r:embed="rId3"/>
                <a:stretch>
                  <a:fillRect l="-667" r="-667" b="-1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82858E-3251-2E0E-70CC-C592D0DFB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269264"/>
            <a:ext cx="2647762" cy="25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2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3819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</a:t>
                </a:r>
                <a:r>
                  <a:rPr lang="ru-RU" sz="1800" dirty="0"/>
                  <a:t>На стороне </a:t>
                </a:r>
                <a:r>
                  <a:rPr lang="en-US" sz="1800" i="1" dirty="0"/>
                  <a:t>BC </a:t>
                </a:r>
                <a:r>
                  <a:rPr lang="ru-RU" sz="1800" dirty="0"/>
                  <a:t>квадрата отметим точку </a:t>
                </a:r>
                <a:r>
                  <a:rPr lang="en-US" sz="1800" i="1" dirty="0"/>
                  <a:t>E</a:t>
                </a:r>
                <a:r>
                  <a:rPr lang="ru-RU" sz="1800" baseline="-25000" dirty="0"/>
                  <a:t>4</a:t>
                </a:r>
                <a:r>
                  <a:rPr lang="ru-RU" sz="1800" dirty="0"/>
                  <a:t>, для которое </a:t>
                </a:r>
                <a:r>
                  <a:rPr lang="en-US" sz="1800" i="1" dirty="0"/>
                  <a:t>BF</a:t>
                </a:r>
                <a:r>
                  <a:rPr lang="ru-RU" sz="1800" baseline="-25000" dirty="0"/>
                  <a:t>4</a:t>
                </a:r>
                <a:r>
                  <a:rPr lang="ru-RU" sz="1800" i="1" dirty="0"/>
                  <a:t> = </a:t>
                </a:r>
                <a14:m>
                  <m:oMath xmlns:m="http://schemas.openxmlformats.org/officeDocument/2006/math">
                    <m:r>
                      <a:rPr lang="ru-RU" sz="1800" i="1"/>
                      <m:t>𝑡</m:t>
                    </m:r>
                    <m:r>
                      <a:rPr lang="ru-RU" sz="1800" i="1"/>
                      <m:t>−2</m:t>
                    </m:r>
                    <m:rad>
                      <m:radPr>
                        <m:degHide m:val="on"/>
                        <m:ctrlPr>
                          <a:rPr lang="ru-RU" sz="1800" i="1"/>
                        </m:ctrlPr>
                      </m:radPr>
                      <m:deg/>
                      <m:e>
                        <m:r>
                          <a:rPr lang="ru-RU" sz="1800" i="1"/>
                          <m:t>3</m:t>
                        </m:r>
                      </m:e>
                    </m:rad>
                    <m:r>
                      <a:rPr lang="ru-RU" sz="1800" i="1"/>
                      <m:t>+</m:t>
                    </m:r>
                    <m:f>
                      <m:fPr>
                        <m:ctrlPr>
                          <a:rPr lang="ru-RU" sz="1800" i="1"/>
                        </m:ctrlPr>
                      </m:fPr>
                      <m:num>
                        <m:r>
                          <a:rPr lang="ru-RU" sz="1800" i="1"/>
                          <m:t>5</m:t>
                        </m:r>
                      </m:num>
                      <m:den>
                        <m:r>
                          <a:rPr lang="ru-RU" sz="1800" i="1"/>
                          <m:t>2</m:t>
                        </m:r>
                      </m:den>
                    </m:f>
                  </m:oMath>
                </a14:m>
                <a:r>
                  <a:rPr lang="ru-RU" sz="1800" dirty="0"/>
                  <a:t>. С центром в этой точке и радиусом 1 проведём окружность. Обозначим </a:t>
                </a:r>
                <a:r>
                  <a:rPr lang="en-US" sz="1800" i="1" dirty="0"/>
                  <a:t>F</a:t>
                </a:r>
                <a:r>
                  <a:rPr lang="ru-RU" sz="1800" baseline="-25000" dirty="0"/>
                  <a:t>4</a:t>
                </a:r>
                <a:r>
                  <a:rPr lang="ru-RU" sz="1800" i="1" dirty="0"/>
                  <a:t> </a:t>
                </a:r>
                <a:r>
                  <a:rPr lang="ru-RU" sz="1800" dirty="0"/>
                  <a:t>её точку пересечения со стороной </a:t>
                </a:r>
                <a:r>
                  <a:rPr lang="en-US" sz="1800" i="1" dirty="0"/>
                  <a:t>CD</a:t>
                </a:r>
                <a:r>
                  <a:rPr lang="ru-RU" sz="1800" dirty="0"/>
                  <a:t>. </a:t>
                </a:r>
              </a:p>
              <a:p>
                <a:r>
                  <a:rPr lang="ru-RU" sz="1800" dirty="0"/>
                  <a:t>	В строке «Ввод» наберём: Если(3(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- 1)/2 ≤ t ≤ 2(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- 1), Многоугольник(</a:t>
                </a:r>
                <a:r>
                  <a:rPr lang="en-US" sz="1800" dirty="0"/>
                  <a:t>E</a:t>
                </a:r>
                <a:r>
                  <a:rPr lang="ru-RU" sz="1800" dirty="0"/>
                  <a:t>_4, </a:t>
                </a:r>
                <a:r>
                  <a:rPr lang="en-US" sz="1800" dirty="0"/>
                  <a:t>F</a:t>
                </a:r>
                <a:r>
                  <a:rPr lang="ru-RU" sz="1800" dirty="0"/>
                  <a:t>_4, 3)). Получим правильный треугольник со стороной </a:t>
                </a:r>
                <a:r>
                  <a:rPr lang="en-US" sz="1800" i="1" dirty="0"/>
                  <a:t>E</a:t>
                </a:r>
                <a:r>
                  <a:rPr lang="ru-RU" sz="1800" baseline="-25000" dirty="0"/>
                  <a:t>4</a:t>
                </a:r>
                <a:r>
                  <a:rPr lang="en-US" sz="1800" i="1" dirty="0"/>
                  <a:t>F</a:t>
                </a:r>
                <a:r>
                  <a:rPr lang="ru-RU" sz="1800" baseline="-25000" dirty="0"/>
                  <a:t>4</a:t>
                </a:r>
                <a:r>
                  <a:rPr lang="ru-RU" sz="1800" dirty="0"/>
                  <a:t>.</a:t>
                </a:r>
              </a:p>
              <a:p>
                <a:r>
                  <a:rPr lang="ru-RU" sz="1800" dirty="0"/>
                  <a:t>	В строке «Ввод» наберём: Повернуть(</a:t>
                </a:r>
                <a:r>
                  <a:rPr lang="en-US" sz="1800" dirty="0"/>
                  <a:t>F</a:t>
                </a:r>
                <a:r>
                  <a:rPr lang="ru-RU" sz="1800" dirty="0"/>
                  <a:t>_4, π / 3, </a:t>
                </a:r>
                <a:r>
                  <a:rPr lang="en-US" sz="1800" dirty="0"/>
                  <a:t>E</a:t>
                </a:r>
                <a:r>
                  <a:rPr lang="ru-RU" sz="1800" dirty="0"/>
                  <a:t>_4). Полученную точку обозначим </a:t>
                </a:r>
                <a:r>
                  <a:rPr lang="en-US" sz="1800" dirty="0"/>
                  <a:t>G</a:t>
                </a:r>
                <a:r>
                  <a:rPr lang="ru-RU" sz="1800" baseline="-25000" dirty="0"/>
                  <a:t>4</a:t>
                </a:r>
                <a:r>
                  <a:rPr lang="ru-RU" sz="1800" dirty="0"/>
                  <a:t>.</a:t>
                </a:r>
              </a:p>
              <a:p>
                <a:r>
                  <a:rPr lang="ru-RU" sz="1800" dirty="0"/>
                  <a:t>	В строке «Ввод» наберём:</a:t>
                </a:r>
              </a:p>
              <a:p>
                <a:r>
                  <a:rPr lang="ru-RU" sz="1800" dirty="0"/>
                  <a:t>	Если(3(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- 1)/2 ≤ t ≤ 2(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- 1), </a:t>
                </a:r>
                <a:r>
                  <a:rPr lang="ru-RU" sz="1800" dirty="0" err="1"/>
                  <a:t>ДугаОкружности</a:t>
                </a:r>
                <a:r>
                  <a:rPr lang="ru-RU" sz="1800" dirty="0"/>
                  <a:t>(</a:t>
                </a:r>
                <a:r>
                  <a:rPr lang="en-US" sz="1800" dirty="0"/>
                  <a:t>E</a:t>
                </a:r>
                <a:r>
                  <a:rPr lang="ru-RU" sz="1800" dirty="0"/>
                  <a:t>_4, </a:t>
                </a:r>
                <a:r>
                  <a:rPr lang="en-US" sz="1800" dirty="0"/>
                  <a:t>F</a:t>
                </a:r>
                <a:r>
                  <a:rPr lang="ru-RU" sz="1800" dirty="0"/>
                  <a:t>_4, </a:t>
                </a:r>
                <a:r>
                  <a:rPr lang="en-US" sz="1800" dirty="0"/>
                  <a:t>G</a:t>
                </a:r>
                <a:r>
                  <a:rPr lang="ru-RU" sz="1800" dirty="0"/>
                  <a:t>_4))</a:t>
                </a:r>
              </a:p>
              <a:p>
                <a:r>
                  <a:rPr lang="ru-RU" sz="1800" dirty="0"/>
                  <a:t>	Если(3(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- 1)/2 ≤ t ≤ 2(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- 1), </a:t>
                </a:r>
                <a:r>
                  <a:rPr lang="ru-RU" sz="1800" dirty="0" err="1"/>
                  <a:t>ДугаОкружности</a:t>
                </a:r>
                <a:r>
                  <a:rPr lang="ru-RU" sz="1800" dirty="0"/>
                  <a:t>(</a:t>
                </a:r>
                <a:r>
                  <a:rPr lang="en-US" sz="1800" dirty="0"/>
                  <a:t>F</a:t>
                </a:r>
                <a:r>
                  <a:rPr lang="ru-RU" sz="1800" dirty="0"/>
                  <a:t>_4, </a:t>
                </a:r>
                <a:r>
                  <a:rPr lang="en-US" sz="1800" dirty="0"/>
                  <a:t>G</a:t>
                </a:r>
                <a:r>
                  <a:rPr lang="ru-RU" sz="1800" dirty="0"/>
                  <a:t>_4, </a:t>
                </a:r>
                <a:r>
                  <a:rPr lang="en-US" sz="1800" dirty="0"/>
                  <a:t>E</a:t>
                </a:r>
                <a:r>
                  <a:rPr lang="ru-RU" sz="1800" dirty="0"/>
                  <a:t>_4))</a:t>
                </a:r>
              </a:p>
              <a:p>
                <a:r>
                  <a:rPr lang="ru-RU" sz="1800" dirty="0"/>
                  <a:t>	Если(3(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- 1)/2 ≤ t ≤ 2(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- 1), </a:t>
                </a:r>
                <a:r>
                  <a:rPr lang="ru-RU" sz="1800" dirty="0" err="1"/>
                  <a:t>ДугаОкружности</a:t>
                </a:r>
                <a:r>
                  <a:rPr lang="ru-RU" sz="1800" dirty="0"/>
                  <a:t>(</a:t>
                </a:r>
                <a:r>
                  <a:rPr lang="en-US" sz="1800" dirty="0"/>
                  <a:t>G</a:t>
                </a:r>
                <a:r>
                  <a:rPr lang="ru-RU" sz="1800" dirty="0"/>
                  <a:t>_4, </a:t>
                </a:r>
                <a:r>
                  <a:rPr lang="en-US" sz="1800" dirty="0"/>
                  <a:t>E</a:t>
                </a:r>
                <a:r>
                  <a:rPr lang="ru-RU" sz="1800" dirty="0"/>
                  <a:t>_4, </a:t>
                </a:r>
                <a:r>
                  <a:rPr lang="en-US" sz="1800" dirty="0"/>
                  <a:t>F</a:t>
                </a:r>
                <a:r>
                  <a:rPr lang="ru-RU" sz="1800" dirty="0"/>
                  <a:t>_4))</a:t>
                </a:r>
              </a:p>
              <a:p>
                <a:r>
                  <a:rPr lang="ru-RU" sz="1800" dirty="0"/>
                  <a:t>	Получим правильный треугольник </a:t>
                </a:r>
                <a:r>
                  <a:rPr lang="en-US" sz="1800" i="1" dirty="0"/>
                  <a:t>E</a:t>
                </a:r>
                <a:r>
                  <a:rPr lang="ru-RU" sz="1800" baseline="-25000" dirty="0"/>
                  <a:t>4</a:t>
                </a:r>
                <a:r>
                  <a:rPr lang="en-US" sz="1800" i="1" dirty="0"/>
                  <a:t>F</a:t>
                </a:r>
                <a:r>
                  <a:rPr lang="ru-RU" sz="1800" baseline="-25000" dirty="0"/>
                  <a:t>4</a:t>
                </a:r>
                <a:r>
                  <a:rPr lang="en-US" sz="1800" i="1" dirty="0"/>
                  <a:t>G</a:t>
                </a:r>
                <a:r>
                  <a:rPr lang="ru-RU" sz="1800" baseline="-25000" dirty="0"/>
                  <a:t>4</a:t>
                </a:r>
                <a:r>
                  <a:rPr lang="ru-RU" sz="1800" dirty="0"/>
                  <a:t> и дуги окружностей, составляющие треугольник </a:t>
                </a:r>
                <a:r>
                  <a:rPr lang="ru-RU" sz="1800" dirty="0" err="1"/>
                  <a:t>Рело</a:t>
                </a:r>
                <a:r>
                  <a:rPr lang="ru-RU" sz="1800" dirty="0"/>
                  <a:t>.</a:t>
                </a:r>
              </a:p>
            </p:txBody>
          </p:sp>
        </mc:Choice>
        <mc:Fallback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3819187"/>
              </a:xfrm>
              <a:prstGeom prst="rect">
                <a:avLst/>
              </a:prstGeom>
              <a:blipFill>
                <a:blip r:embed="rId3"/>
                <a:stretch>
                  <a:fillRect l="-533" b="-15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D51EFE-ABC7-E12C-9FE5-05643FCB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828675"/>
            <a:ext cx="2924583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6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5856"/>
            <a:ext cx="9144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1800" dirty="0"/>
              <a:t>Если мы хотим увидеть кривую, которую описывают вершины треугольника </a:t>
            </a:r>
            <a:r>
              <a:rPr lang="ru-RU" sz="1800" dirty="0" err="1"/>
              <a:t>Рело</a:t>
            </a:r>
            <a:r>
              <a:rPr lang="ru-RU" sz="1800" dirty="0"/>
              <a:t>, то нужно в строке «Ввод» набрать следующие строки:</a:t>
            </a:r>
          </a:p>
          <a:p>
            <a:r>
              <a:rPr lang="ru-RU" sz="1800" dirty="0"/>
              <a:t>	Если(0 ≤ </a:t>
            </a:r>
            <a:r>
              <a:rPr lang="en-US" sz="1800" dirty="0"/>
              <a:t>t</a:t>
            </a:r>
            <a:r>
              <a:rPr lang="ru-RU" sz="1800" dirty="0"/>
              <a:t> ≤ 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E</a:t>
            </a:r>
            <a:r>
              <a:rPr lang="ru-RU" sz="1800" dirty="0"/>
              <a:t>_1)</a:t>
            </a:r>
          </a:p>
          <a:p>
            <a:r>
              <a:rPr lang="ru-RU" sz="1800" dirty="0"/>
              <a:t>	Если(0 ≤ </a:t>
            </a:r>
            <a:r>
              <a:rPr lang="en-US" sz="1800" dirty="0"/>
              <a:t>t</a:t>
            </a:r>
            <a:r>
              <a:rPr lang="ru-RU" sz="1800" dirty="0"/>
              <a:t> ≤ 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F</a:t>
            </a:r>
            <a:r>
              <a:rPr lang="ru-RU" sz="1800" dirty="0"/>
              <a:t>_1)</a:t>
            </a:r>
          </a:p>
          <a:p>
            <a:r>
              <a:rPr lang="ru-RU" sz="1800" dirty="0"/>
              <a:t>	Если(0 ≤ </a:t>
            </a:r>
            <a:r>
              <a:rPr lang="en-US" sz="1800" dirty="0"/>
              <a:t>t</a:t>
            </a:r>
            <a:r>
              <a:rPr lang="ru-RU" sz="1800" dirty="0"/>
              <a:t> ≤ 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G</a:t>
            </a:r>
            <a:r>
              <a:rPr lang="ru-RU" sz="1800" dirty="0"/>
              <a:t>_1)</a:t>
            </a:r>
          </a:p>
          <a:p>
            <a:r>
              <a:rPr lang="ru-RU" sz="1800" dirty="0"/>
              <a:t>	Если((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</a:t>
            </a:r>
            <a:r>
              <a:rPr lang="en-US" sz="1800" dirty="0"/>
              <a:t>sqrt</a:t>
            </a:r>
            <a:r>
              <a:rPr lang="ru-RU" sz="1800" dirty="0"/>
              <a:t>(3) - 1, </a:t>
            </a:r>
            <a:r>
              <a:rPr lang="en-US" sz="1800" dirty="0"/>
              <a:t>E</a:t>
            </a:r>
            <a:r>
              <a:rPr lang="ru-RU" sz="1800" dirty="0"/>
              <a:t>_2)</a:t>
            </a:r>
          </a:p>
          <a:p>
            <a:r>
              <a:rPr lang="ru-RU" sz="1800" dirty="0"/>
              <a:t>	Если((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</a:t>
            </a:r>
            <a:r>
              <a:rPr lang="en-US" sz="1800" dirty="0"/>
              <a:t>sqrt</a:t>
            </a:r>
            <a:r>
              <a:rPr lang="ru-RU" sz="1800" dirty="0"/>
              <a:t>(3) - 1, </a:t>
            </a:r>
            <a:r>
              <a:rPr lang="en-US" sz="1800" dirty="0"/>
              <a:t>F</a:t>
            </a:r>
            <a:r>
              <a:rPr lang="ru-RU" sz="1800" dirty="0"/>
              <a:t>_2)</a:t>
            </a:r>
          </a:p>
          <a:p>
            <a:r>
              <a:rPr lang="ru-RU" sz="1800" dirty="0"/>
              <a:t>	Если((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</a:t>
            </a:r>
            <a:r>
              <a:rPr lang="en-US" sz="1800" dirty="0"/>
              <a:t>sqrt</a:t>
            </a:r>
            <a:r>
              <a:rPr lang="ru-RU" sz="1800" dirty="0"/>
              <a:t>(3) - 1, </a:t>
            </a:r>
            <a:r>
              <a:rPr lang="en-US" sz="1800" dirty="0"/>
              <a:t>G</a:t>
            </a:r>
            <a:r>
              <a:rPr lang="ru-RU" sz="1800" dirty="0"/>
              <a:t>_2)</a:t>
            </a:r>
          </a:p>
          <a:p>
            <a:r>
              <a:rPr lang="ru-RU" sz="1800" dirty="0"/>
              <a:t>	Если(</a:t>
            </a:r>
            <a:r>
              <a:rPr lang="en-US" sz="1800" dirty="0"/>
              <a:t>sqrt</a:t>
            </a:r>
            <a:r>
              <a:rPr lang="ru-RU" sz="1800" dirty="0"/>
              <a:t>(3) - 1 ≤ </a:t>
            </a:r>
            <a:r>
              <a:rPr lang="en-US" sz="1800" dirty="0"/>
              <a:t>t</a:t>
            </a:r>
            <a:r>
              <a:rPr lang="ru-RU" sz="1800" dirty="0"/>
              <a:t> ≤ 3(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E</a:t>
            </a:r>
            <a:r>
              <a:rPr lang="ru-RU" sz="1800" dirty="0"/>
              <a:t>_3)</a:t>
            </a:r>
          </a:p>
          <a:p>
            <a:r>
              <a:rPr lang="ru-RU" sz="1800" dirty="0"/>
              <a:t>	Если(</a:t>
            </a:r>
            <a:r>
              <a:rPr lang="en-US" sz="1800" dirty="0"/>
              <a:t>sqrt</a:t>
            </a:r>
            <a:r>
              <a:rPr lang="ru-RU" sz="1800" dirty="0"/>
              <a:t>(3) - 1 ≤ </a:t>
            </a:r>
            <a:r>
              <a:rPr lang="en-US" sz="1800" dirty="0"/>
              <a:t>t</a:t>
            </a:r>
            <a:r>
              <a:rPr lang="ru-RU" sz="1800" dirty="0"/>
              <a:t> ≤ 3(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F</a:t>
            </a:r>
            <a:r>
              <a:rPr lang="ru-RU" sz="1800" dirty="0"/>
              <a:t>_3)</a:t>
            </a:r>
          </a:p>
          <a:p>
            <a:r>
              <a:rPr lang="ru-RU" sz="1800" dirty="0"/>
              <a:t>	Если(</a:t>
            </a:r>
            <a:r>
              <a:rPr lang="en-US" sz="1800" dirty="0"/>
              <a:t>sqrt</a:t>
            </a:r>
            <a:r>
              <a:rPr lang="ru-RU" sz="1800" dirty="0"/>
              <a:t>(3) - 1 ≤ </a:t>
            </a:r>
            <a:r>
              <a:rPr lang="en-US" sz="1800" dirty="0"/>
              <a:t>t</a:t>
            </a:r>
            <a:r>
              <a:rPr lang="ru-RU" sz="1800" dirty="0"/>
              <a:t> ≤ 3(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G</a:t>
            </a:r>
            <a:r>
              <a:rPr lang="ru-RU" sz="1800" dirty="0"/>
              <a:t>_3)</a:t>
            </a:r>
          </a:p>
          <a:p>
            <a:r>
              <a:rPr lang="ru-RU" sz="1800" dirty="0"/>
              <a:t>	Если(3(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2 (</a:t>
            </a:r>
            <a:r>
              <a:rPr lang="en-US" sz="1800" dirty="0"/>
              <a:t>sqrt</a:t>
            </a:r>
            <a:r>
              <a:rPr lang="ru-RU" sz="1800" dirty="0"/>
              <a:t>(3) - 1), </a:t>
            </a:r>
            <a:r>
              <a:rPr lang="en-US" sz="1800" dirty="0"/>
              <a:t>E</a:t>
            </a:r>
            <a:r>
              <a:rPr lang="ru-RU" sz="1800" dirty="0"/>
              <a:t>_4)</a:t>
            </a:r>
          </a:p>
          <a:p>
            <a:r>
              <a:rPr lang="ru-RU" sz="1800" dirty="0"/>
              <a:t>	Если(3(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2 (</a:t>
            </a:r>
            <a:r>
              <a:rPr lang="en-US" sz="1800" dirty="0"/>
              <a:t>sqrt</a:t>
            </a:r>
            <a:r>
              <a:rPr lang="ru-RU" sz="1800" dirty="0"/>
              <a:t>(3) - 1), </a:t>
            </a:r>
            <a:r>
              <a:rPr lang="en-US" sz="1800" dirty="0"/>
              <a:t>F</a:t>
            </a:r>
            <a:r>
              <a:rPr lang="ru-RU" sz="1800" dirty="0"/>
              <a:t>_4)</a:t>
            </a:r>
          </a:p>
          <a:p>
            <a:r>
              <a:rPr lang="ru-RU" sz="1800" dirty="0"/>
              <a:t>	Если(3(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2 (</a:t>
            </a:r>
            <a:r>
              <a:rPr lang="en-US" sz="1800" dirty="0"/>
              <a:t>sqrt</a:t>
            </a:r>
            <a:r>
              <a:rPr lang="ru-RU" sz="1800" dirty="0"/>
              <a:t>(3) - 1), </a:t>
            </a:r>
            <a:r>
              <a:rPr lang="en-US" sz="1800" dirty="0"/>
              <a:t>G</a:t>
            </a:r>
            <a:r>
              <a:rPr lang="ru-RU" sz="1800" dirty="0"/>
              <a:t>_4)</a:t>
            </a:r>
          </a:p>
          <a:p>
            <a:r>
              <a:rPr lang="ru-RU" sz="1800" dirty="0"/>
              <a:t>В результате получим точки, в свойствах которых нужно выбрать опцию «Оставлять след».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BF625C-8732-B34F-57A4-FAB51E8C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303794"/>
            <a:ext cx="2360873" cy="23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>
            <a:extLst>
              <a:ext uri="{FF2B5EF4-FFF2-40B4-BE49-F238E27FC236}">
                <a16:creationId xmlns:a16="http://schemas.microsoft.com/office/drawing/2014/main" id="{EDB6E859-0F81-4B22-A9E4-44540B136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733187" name="Text Box 3">
            <a:extLst>
              <a:ext uri="{FF2B5EF4-FFF2-40B4-BE49-F238E27FC236}">
                <a16:creationId xmlns:a16="http://schemas.microsoft.com/office/drawing/2014/main" id="{4D02FE1A-77F8-4FBE-BE94-45BA689E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Бывают ли кривые, отличные от окружности и имеющие постоянную ширину?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33191" name="Text Box 7">
            <a:extLst>
              <a:ext uri="{FF2B5EF4-FFF2-40B4-BE49-F238E27FC236}">
                <a16:creationId xmlns:a16="http://schemas.microsoft.com/office/drawing/2014/main" id="{280BD642-7AC4-4AFD-8598-3F098F28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117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Оказывается, бывают. Примером такой кривой является кривая, придуманная французским учёным Ф. </a:t>
            </a:r>
            <a:r>
              <a:rPr lang="ru-RU" altLang="ru-RU" dirty="0" err="1"/>
              <a:t>Рело</a:t>
            </a:r>
            <a:r>
              <a:rPr lang="ru-RU" altLang="ru-RU" dirty="0"/>
              <a:t> (1829 – 1905), называемая «треугольник </a:t>
            </a:r>
            <a:r>
              <a:rPr lang="ru-RU" altLang="ru-RU" dirty="0" err="1"/>
              <a:t>Рело</a:t>
            </a:r>
            <a:r>
              <a:rPr lang="ru-RU" altLang="ru-RU" dirty="0"/>
              <a:t>».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E4DA37B-C3EC-BF05-586F-1A0806C62D69}"/>
              </a:ext>
            </a:extLst>
          </p:cNvPr>
          <p:cNvGrpSpPr/>
          <p:nvPr/>
        </p:nvGrpSpPr>
        <p:grpSpPr>
          <a:xfrm>
            <a:off x="0" y="2186570"/>
            <a:ext cx="9144000" cy="4671430"/>
            <a:chOff x="0" y="2186570"/>
            <a:chExt cx="9144000" cy="4671430"/>
          </a:xfrm>
        </p:grpSpPr>
        <p:sp>
          <p:nvSpPr>
            <p:cNvPr id="733192" name="Text Box 8">
              <a:extLst>
                <a:ext uri="{FF2B5EF4-FFF2-40B4-BE49-F238E27FC236}">
                  <a16:creationId xmlns:a16="http://schemas.microsoft.com/office/drawing/2014/main" id="{6009D7B7-0756-402D-BB5E-A8B2BA362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86570"/>
              <a:ext cx="91440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dirty="0"/>
                <a:t>	</a:t>
              </a:r>
              <a:r>
                <a:rPr lang="ru-RU" altLang="ru-RU" dirty="0"/>
                <a:t>Для его построения рассмотрим правильный треугольник </a:t>
              </a:r>
              <a:r>
                <a:rPr lang="en-US" altLang="ru-RU" i="1" dirty="0"/>
                <a:t>ABC</a:t>
              </a:r>
              <a:r>
                <a:rPr lang="ru-RU" altLang="ru-RU" dirty="0"/>
                <a:t> со стороной </a:t>
              </a:r>
              <a:r>
                <a:rPr lang="en-US" altLang="ru-RU" i="1" dirty="0"/>
                <a:t>a</a:t>
              </a:r>
              <a:r>
                <a:rPr lang="ru-RU" altLang="ru-RU" dirty="0"/>
                <a:t>. С центром в вершине </a:t>
              </a:r>
              <a:r>
                <a:rPr lang="en-US" altLang="ru-RU" i="1" dirty="0"/>
                <a:t>A </a:t>
              </a:r>
              <a:r>
                <a:rPr lang="ru-RU" altLang="ru-RU" dirty="0"/>
                <a:t>и радиусом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проведем дугу </a:t>
              </a:r>
              <a:r>
                <a:rPr lang="en-US" altLang="ru-RU" i="1" dirty="0"/>
                <a:t>BC </a:t>
              </a:r>
              <a:r>
                <a:rPr lang="ru-RU" altLang="ru-RU" dirty="0"/>
                <a:t>окружности</a:t>
              </a:r>
              <a:r>
                <a:rPr lang="en-US" altLang="ru-RU" dirty="0"/>
                <a:t>. </a:t>
              </a:r>
              <a:r>
                <a:rPr lang="ru-RU" altLang="ru-RU" dirty="0"/>
                <a:t>Аналогично, с центрами в вершинах </a:t>
              </a:r>
              <a:r>
                <a:rPr lang="en-US" altLang="ru-RU" i="1" dirty="0"/>
                <a:t>B </a:t>
              </a:r>
              <a:r>
                <a:rPr lang="ru-RU" altLang="ru-RU" dirty="0"/>
                <a:t>и </a:t>
              </a:r>
              <a:r>
                <a:rPr lang="en-US" altLang="ru-RU" i="1" dirty="0"/>
                <a:t>C </a:t>
              </a:r>
              <a:r>
                <a:rPr lang="ru-RU" altLang="ru-RU" dirty="0"/>
                <a:t>и радиусом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проведём</a:t>
              </a:r>
              <a:r>
                <a:rPr lang="en-US" altLang="ru-RU" dirty="0"/>
                <a:t> </a:t>
              </a:r>
              <a:r>
                <a:rPr lang="ru-RU" altLang="ru-RU" dirty="0"/>
                <a:t>дуги окружности </a:t>
              </a:r>
              <a:r>
                <a:rPr lang="en-US" altLang="ru-RU" i="1" dirty="0"/>
                <a:t>AC </a:t>
              </a:r>
              <a:r>
                <a:rPr lang="ru-RU" altLang="ru-RU" dirty="0"/>
                <a:t>и </a:t>
              </a:r>
              <a:r>
                <a:rPr lang="en-US" altLang="ru-RU" i="1" dirty="0"/>
                <a:t>AB</a:t>
              </a:r>
              <a:r>
                <a:rPr lang="ru-RU" altLang="ru-RU" dirty="0"/>
                <a:t>. В результате получим искомую кривую, состоящую из трёх дуг окружности. Её ширина равна стороне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правильного треугольника.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733194" name="Picture 10">
              <a:extLst>
                <a:ext uri="{FF2B5EF4-FFF2-40B4-BE49-F238E27FC236}">
                  <a16:creationId xmlns:a16="http://schemas.microsoft.com/office/drawing/2014/main" id="{440A4F00-873C-4EA7-A48E-D867856D6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565879"/>
              <a:ext cx="2321404" cy="2121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197" name="Picture 13">
              <a:extLst>
                <a:ext uri="{FF2B5EF4-FFF2-40B4-BE49-F238E27FC236}">
                  <a16:creationId xmlns:a16="http://schemas.microsoft.com/office/drawing/2014/main" id="{0E2CAA23-2A8C-42FE-B8D0-6DFF586FE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467666"/>
              <a:ext cx="2736304" cy="2390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 Box 114">
            <a:extLst>
              <a:ext uri="{FF2B5EF4-FFF2-40B4-BE49-F238E27FC236}">
                <a16:creationId xmlns:a16="http://schemas.microsoft.com/office/drawing/2014/main" id="{A8EBD19E-64A5-83E6-34E2-7E571831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647" y="4565879"/>
            <a:ext cx="341987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</a:rPr>
              <a:t>О кривых постоянной ширины можно посмотреть фильм на сайте </a:t>
            </a:r>
            <a:r>
              <a:rPr lang="en-US" altLang="ru-RU" dirty="0">
                <a:solidFill>
                  <a:srgbClr val="FF0000"/>
                </a:solidFill>
              </a:rPr>
              <a:t>https://etudes.ru</a:t>
            </a:r>
            <a:endParaRPr lang="ru-RU" alt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>
            <a:extLst>
              <a:ext uri="{FF2B5EF4-FFF2-40B4-BE49-F238E27FC236}">
                <a16:creationId xmlns:a16="http://schemas.microsoft.com/office/drawing/2014/main" id="{0F078607-3698-44EA-9479-7B038BE10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735235" name="Text Box 3">
            <a:extLst>
              <a:ext uri="{FF2B5EF4-FFF2-40B4-BE49-F238E27FC236}">
                <a16:creationId xmlns:a16="http://schemas.microsoft.com/office/drawing/2014/main" id="{CE5E962A-EDDE-44EF-8722-B07D38D3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/>
              <a:t>Докажите, что периметр треугольника Рело равен длине окружности, диаметр которой равен ширине треугольника Рело.</a:t>
            </a:r>
          </a:p>
        </p:txBody>
      </p:sp>
      <p:pic>
        <p:nvPicPr>
          <p:cNvPr id="735238" name="Picture 6">
            <a:extLst>
              <a:ext uri="{FF2B5EF4-FFF2-40B4-BE49-F238E27FC236}">
                <a16:creationId xmlns:a16="http://schemas.microsoft.com/office/drawing/2014/main" id="{C62EB640-39A4-4C07-8844-D187154A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72415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5240" name="Text Box 8">
                <a:extLst>
                  <a:ext uri="{FF2B5EF4-FFF2-40B4-BE49-F238E27FC236}">
                    <a16:creationId xmlns:a16="http://schemas.microsoft.com/office/drawing/2014/main" id="{DC3B5ECA-51D9-4A98-B969-CE8848B1F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67200"/>
                <a:ext cx="9144000" cy="2124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/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altLang="ru-RU" dirty="0"/>
                  <a:t> Напомним, что длина дуги окружности с центральным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altLang="ru-RU" dirty="0"/>
                  <a:t> и радиусом </a:t>
                </a:r>
                <a:r>
                  <a:rPr lang="en-US" altLang="ru-RU" i="1" dirty="0"/>
                  <a:t>r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/>
                  <a:t>Так как треугольник </a:t>
                </a:r>
                <a:r>
                  <a:rPr lang="ru-RU" altLang="ru-RU" dirty="0" err="1"/>
                  <a:t>Рело</a:t>
                </a:r>
                <a:r>
                  <a:rPr lang="ru-RU" altLang="ru-RU" dirty="0"/>
                  <a:t> состоит из трех дуг окружностей, для которых </a:t>
                </a:r>
                <a:r>
                  <a:rPr lang="en-US" altLang="ru-RU" i="1" dirty="0"/>
                  <a:t>r = a</a:t>
                </a:r>
                <a:r>
                  <a:rPr lang="en-US" altLang="ru-RU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dirty="0"/>
                  <a:t>, то их общая длина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r</a:t>
                </a:r>
                <a:r>
                  <a:rPr lang="ru-RU" altLang="ru-RU" dirty="0"/>
                  <a:t>, т.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е. равна длине окружности, диаметр которой равен ширине треугольника </a:t>
                </a:r>
                <a:r>
                  <a:rPr lang="ru-RU" altLang="ru-RU" dirty="0" err="1"/>
                  <a:t>Рело</a:t>
                </a:r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735240" name="Text Box 8">
                <a:extLst>
                  <a:ext uri="{FF2B5EF4-FFF2-40B4-BE49-F238E27FC236}">
                    <a16:creationId xmlns:a16="http://schemas.microsoft.com/office/drawing/2014/main" id="{DC3B5ECA-51D9-4A98-B969-CE8848B1F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67200"/>
                <a:ext cx="9144000" cy="2124684"/>
              </a:xfrm>
              <a:prstGeom prst="rect">
                <a:avLst/>
              </a:prstGeom>
              <a:blipFill>
                <a:blip r:embed="rId4"/>
                <a:stretch>
                  <a:fillRect l="-1000" t="-2292" r="-1000" b="-2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>
            <a:extLst>
              <a:ext uri="{FF2B5EF4-FFF2-40B4-BE49-F238E27FC236}">
                <a16:creationId xmlns:a16="http://schemas.microsoft.com/office/drawing/2014/main" id="{7153437A-6183-488D-A552-FEB2F6E5F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747523" name="Text Box 3">
            <a:extLst>
              <a:ext uri="{FF2B5EF4-FFF2-40B4-BE49-F238E27FC236}">
                <a16:creationId xmlns:a16="http://schemas.microsoft.com/office/drawing/2014/main" id="{E65CCA01-4C97-4939-A00C-4C9BFD43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Найдите углы треугольника </a:t>
            </a:r>
            <a:r>
              <a:rPr lang="ru-RU" altLang="ru-RU" dirty="0" err="1"/>
              <a:t>Рело</a:t>
            </a:r>
            <a:r>
              <a:rPr lang="ru-RU" altLang="ru-RU" dirty="0"/>
              <a:t>, образованные касательными к дугам окружностей в его вершинах.</a:t>
            </a:r>
          </a:p>
        </p:txBody>
      </p:sp>
      <p:sp>
        <p:nvSpPr>
          <p:cNvPr id="747525" name="Text Box 5">
            <a:extLst>
              <a:ext uri="{FF2B5EF4-FFF2-40B4-BE49-F238E27FC236}">
                <a16:creationId xmlns:a16="http://schemas.microsoft.com/office/drawing/2014/main" id="{223C09AA-BDC4-468F-94D3-02F0C2234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120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</a:p>
        </p:txBody>
      </p:sp>
      <p:pic>
        <p:nvPicPr>
          <p:cNvPr id="747527" name="Picture 7">
            <a:extLst>
              <a:ext uri="{FF2B5EF4-FFF2-40B4-BE49-F238E27FC236}">
                <a16:creationId xmlns:a16="http://schemas.microsoft.com/office/drawing/2014/main" id="{58FB33BE-7298-4757-BBBC-DB60AF08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0448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>
            <a:extLst>
              <a:ext uri="{FF2B5EF4-FFF2-40B4-BE49-F238E27FC236}">
                <a16:creationId xmlns:a16="http://schemas.microsoft.com/office/drawing/2014/main" id="{D91201AE-2491-4883-BFFC-BDDA94776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Правильные многоугольники Рело</a:t>
            </a:r>
          </a:p>
        </p:txBody>
      </p:sp>
      <p:sp>
        <p:nvSpPr>
          <p:cNvPr id="745475" name="Text Box 3">
            <a:extLst>
              <a:ext uri="{FF2B5EF4-FFF2-40B4-BE49-F238E27FC236}">
                <a16:creationId xmlns:a16="http://schemas.microsoft.com/office/drawing/2014/main" id="{117B9685-BC36-496C-870C-73117989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/>
              <a:t>Кривые постоянной ширины можно получать не только из правильного треугольника, но и из правильных многоугольников с нечетным числом сторон. На рисунке показаны такие кривые для правильных пятиугольника и семиугольника.</a:t>
            </a:r>
          </a:p>
        </p:txBody>
      </p:sp>
      <p:pic>
        <p:nvPicPr>
          <p:cNvPr id="745478" name="Picture 6">
            <a:extLst>
              <a:ext uri="{FF2B5EF4-FFF2-40B4-BE49-F238E27FC236}">
                <a16:creationId xmlns:a16="http://schemas.microsoft.com/office/drawing/2014/main" id="{B9D265FB-AE6F-4AA4-AE74-64910A2D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27781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9" name="Picture 7">
            <a:extLst>
              <a:ext uri="{FF2B5EF4-FFF2-40B4-BE49-F238E27FC236}">
                <a16:creationId xmlns:a16="http://schemas.microsoft.com/office/drawing/2014/main" id="{159E7932-62DC-47DF-9FA6-9268EA80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27241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>
            <a:extLst>
              <a:ext uri="{FF2B5EF4-FFF2-40B4-BE49-F238E27FC236}">
                <a16:creationId xmlns:a16="http://schemas.microsoft.com/office/drawing/2014/main" id="{9AD4ADF3-80BB-4983-A793-A185C96EB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749571" name="Text Box 3">
            <a:extLst>
              <a:ext uri="{FF2B5EF4-FFF2-40B4-BE49-F238E27FC236}">
                <a16:creationId xmlns:a16="http://schemas.microsoft.com/office/drawing/2014/main" id="{13252E8F-6927-4CBA-884F-9848C048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/>
              <a:t>Сторона правильного пятиугольника равна 1. Найдите ширину соответствующего пятиугольника Рело.</a:t>
            </a:r>
          </a:p>
        </p:txBody>
      </p:sp>
      <p:pic>
        <p:nvPicPr>
          <p:cNvPr id="749572" name="Picture 4">
            <a:extLst>
              <a:ext uri="{FF2B5EF4-FFF2-40B4-BE49-F238E27FC236}">
                <a16:creationId xmlns:a16="http://schemas.microsoft.com/office/drawing/2014/main" id="{C6AF314C-AF10-4CD7-B852-577AE4D7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7781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9574" name="Text Box 6">
                <a:extLst>
                  <a:ext uri="{FF2B5EF4-FFF2-40B4-BE49-F238E27FC236}">
                    <a16:creationId xmlns:a16="http://schemas.microsoft.com/office/drawing/2014/main" id="{3798E05E-7C2B-4015-9A8E-6CE63659C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257800"/>
                <a:ext cx="4724400" cy="682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9574" name="Text Box 6">
                <a:extLst>
                  <a:ext uri="{FF2B5EF4-FFF2-40B4-BE49-F238E27FC236}">
                    <a16:creationId xmlns:a16="http://schemas.microsoft.com/office/drawing/2014/main" id="{3798E05E-7C2B-4015-9A8E-6CE63659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257800"/>
                <a:ext cx="4724400" cy="682303"/>
              </a:xfrm>
              <a:prstGeom prst="rect">
                <a:avLst/>
              </a:prstGeom>
              <a:blipFill>
                <a:blip r:embed="rId4"/>
                <a:stretch>
                  <a:fillRect l="-2065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>
            <a:extLst>
              <a:ext uri="{FF2B5EF4-FFF2-40B4-BE49-F238E27FC236}">
                <a16:creationId xmlns:a16="http://schemas.microsoft.com/office/drawing/2014/main" id="{194733F5-FD09-427D-910D-9A2D58573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751619" name="Text Box 3">
            <a:extLst>
              <a:ext uri="{FF2B5EF4-FFF2-40B4-BE49-F238E27FC236}">
                <a16:creationId xmlns:a16="http://schemas.microsoft.com/office/drawing/2014/main" id="{F0B08F7A-92BC-4148-A2EF-AFF13863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 </a:t>
            </a:r>
            <a:r>
              <a:rPr lang="ru-RU" altLang="ru-RU"/>
              <a:t>Найдите углы пятиугольника Рело, образованные касательными к дугам окружностей в его вершинах.</a:t>
            </a:r>
          </a:p>
        </p:txBody>
      </p:sp>
      <p:sp>
        <p:nvSpPr>
          <p:cNvPr id="751622" name="Text Box 6">
            <a:extLst>
              <a:ext uri="{FF2B5EF4-FFF2-40B4-BE49-F238E27FC236}">
                <a16:creationId xmlns:a16="http://schemas.microsoft.com/office/drawing/2014/main" id="{E138978E-0445-42C6-890B-28FA85C3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 </a:t>
            </a:r>
            <a:r>
              <a:rPr lang="ru-RU" altLang="ru-RU"/>
              <a:t>144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</a:p>
        </p:txBody>
      </p:sp>
      <p:pic>
        <p:nvPicPr>
          <p:cNvPr id="751624" name="Picture 8">
            <a:extLst>
              <a:ext uri="{FF2B5EF4-FFF2-40B4-BE49-F238E27FC236}">
                <a16:creationId xmlns:a16="http://schemas.microsoft.com/office/drawing/2014/main" id="{8BDC8152-8E01-4739-ABFF-2AB7DB72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7781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>
            <a:extLst>
              <a:ext uri="{FF2B5EF4-FFF2-40B4-BE49-F238E27FC236}">
                <a16:creationId xmlns:a16="http://schemas.microsoft.com/office/drawing/2014/main" id="{54612773-BB81-45C8-9ACC-9C90F78D5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Неравносторонний треугольник</a:t>
            </a:r>
          </a:p>
        </p:txBody>
      </p:sp>
      <p:sp>
        <p:nvSpPr>
          <p:cNvPr id="737283" name="Text Box 3">
            <a:extLst>
              <a:ext uri="{FF2B5EF4-FFF2-40B4-BE49-F238E27FC236}">
                <a16:creationId xmlns:a16="http://schemas.microsoft.com/office/drawing/2014/main" id="{82882B96-74E6-4B42-B44C-4ED12EC82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 sz="2000"/>
              <a:t>Рассмотрим три прямые, попарно пересекающиеся в точках </a:t>
            </a:r>
            <a:r>
              <a:rPr lang="en-US" altLang="ru-RU" sz="2000" i="1"/>
              <a:t>A</a:t>
            </a:r>
            <a:r>
              <a:rPr lang="en-US" altLang="ru-RU" sz="2000"/>
              <a:t>, </a:t>
            </a:r>
            <a:r>
              <a:rPr lang="en-US" altLang="ru-RU" sz="2000" i="1"/>
              <a:t>B</a:t>
            </a:r>
            <a:r>
              <a:rPr lang="en-US" altLang="ru-RU" sz="2000"/>
              <a:t>, </a:t>
            </a:r>
            <a:r>
              <a:rPr lang="en-US" altLang="ru-RU" sz="2000" i="1"/>
              <a:t>C</a:t>
            </a:r>
            <a:r>
              <a:rPr lang="en-US" altLang="ru-RU" sz="2000"/>
              <a:t>. </a:t>
            </a:r>
            <a:r>
              <a:rPr lang="ru-RU" altLang="ru-RU" sz="2000"/>
              <a:t>Обозначим стороны треугольника </a:t>
            </a:r>
            <a:r>
              <a:rPr lang="en-US" altLang="ru-RU" sz="2000" i="1"/>
              <a:t>ABC </a:t>
            </a:r>
            <a:r>
              <a:rPr lang="ru-RU" altLang="ru-RU" sz="2000"/>
              <a:t>соответственно </a:t>
            </a:r>
            <a:r>
              <a:rPr lang="en-US" altLang="ru-RU" sz="2000" i="1"/>
              <a:t>a</a:t>
            </a:r>
            <a:r>
              <a:rPr lang="en-US" altLang="ru-RU" sz="2000"/>
              <a:t>, </a:t>
            </a:r>
            <a:r>
              <a:rPr lang="en-US" altLang="ru-RU" sz="2000" i="1"/>
              <a:t>b</a:t>
            </a:r>
            <a:r>
              <a:rPr lang="en-US" altLang="ru-RU" sz="2000"/>
              <a:t>, </a:t>
            </a:r>
            <a:r>
              <a:rPr lang="en-US" altLang="ru-RU" sz="2000" i="1"/>
              <a:t>c</a:t>
            </a:r>
            <a:r>
              <a:rPr lang="en-US" altLang="ru-RU" sz="2000"/>
              <a:t>.</a:t>
            </a:r>
            <a:r>
              <a:rPr lang="en-US" altLang="ru-RU" sz="2000" i="1"/>
              <a:t> </a:t>
            </a:r>
            <a:endParaRPr lang="ru-RU" altLang="ru-RU" sz="2000"/>
          </a:p>
        </p:txBody>
      </p:sp>
      <p:sp>
        <p:nvSpPr>
          <p:cNvPr id="737286" name="Text Box 6">
            <a:extLst>
              <a:ext uri="{FF2B5EF4-FFF2-40B4-BE49-F238E27FC236}">
                <a16:creationId xmlns:a16="http://schemas.microsoft.com/office/drawing/2014/main" id="{8DF7D265-D0D1-4C3F-9F78-A6A1FCD2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43000"/>
            <a:ext cx="525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На продолжении отрезка </a:t>
            </a:r>
            <a:r>
              <a:rPr lang="en-US" altLang="ru-RU" sz="2000" i="1" dirty="0"/>
              <a:t>AB </a:t>
            </a:r>
            <a:r>
              <a:rPr lang="ru-RU" altLang="ru-RU" sz="2000" dirty="0"/>
              <a:t>возьмем точку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1</a:t>
            </a:r>
            <a:r>
              <a:rPr lang="ru-RU" altLang="ru-RU" sz="2000" dirty="0"/>
              <a:t>. С центром в точке </a:t>
            </a:r>
            <a:r>
              <a:rPr lang="en-US" altLang="ru-RU" sz="2000" i="1" dirty="0"/>
              <a:t>A </a:t>
            </a:r>
            <a:r>
              <a:rPr lang="ru-RU" altLang="ru-RU" sz="2000" dirty="0"/>
              <a:t>и радиусом </a:t>
            </a:r>
            <a:r>
              <a:rPr lang="en-US" altLang="ru-RU" sz="2000" i="1" dirty="0"/>
              <a:t>r = AD</a:t>
            </a:r>
            <a:r>
              <a:rPr lang="en-US" altLang="ru-RU" sz="2000" baseline="-25000" dirty="0"/>
              <a:t>1</a:t>
            </a:r>
            <a:r>
              <a:rPr lang="ru-RU" altLang="ru-RU" sz="2000" dirty="0"/>
              <a:t> проведем дугу окружности, соединяющую точку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 </a:t>
            </a:r>
            <a:r>
              <a:rPr lang="ru-RU" altLang="ru-RU" sz="2000" dirty="0"/>
              <a:t>и точку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</a:t>
            </a:r>
            <a:r>
              <a:rPr lang="ru-RU" altLang="ru-RU" sz="2000" dirty="0"/>
              <a:t>на луче </a:t>
            </a:r>
            <a:r>
              <a:rPr lang="en-US" altLang="ru-RU" sz="2000" i="1" dirty="0"/>
              <a:t>AC</a:t>
            </a:r>
            <a:r>
              <a:rPr lang="ru-RU" altLang="ru-RU" sz="2000" dirty="0"/>
              <a:t>. </a:t>
            </a:r>
          </a:p>
        </p:txBody>
      </p:sp>
      <p:pic>
        <p:nvPicPr>
          <p:cNvPr id="737290" name="Picture 10">
            <a:extLst>
              <a:ext uri="{FF2B5EF4-FFF2-40B4-BE49-F238E27FC236}">
                <a16:creationId xmlns:a16="http://schemas.microsoft.com/office/drawing/2014/main" id="{959DFC8E-39CB-4AA9-B6D6-5D2C96AE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5369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91" name="Picture 11">
            <a:extLst>
              <a:ext uri="{FF2B5EF4-FFF2-40B4-BE49-F238E27FC236}">
                <a16:creationId xmlns:a16="http://schemas.microsoft.com/office/drawing/2014/main" id="{385DE9B4-2891-4982-B1CF-FEEBA025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2" name="Text Box 12">
            <a:extLst>
              <a:ext uri="{FF2B5EF4-FFF2-40B4-BE49-F238E27FC236}">
                <a16:creationId xmlns:a16="http://schemas.microsoft.com/office/drawing/2014/main" id="{F83B8301-2A2C-4226-8E52-FD30FD62F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362200"/>
            <a:ext cx="525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Далее, с центром в точке </a:t>
            </a:r>
            <a:r>
              <a:rPr lang="ru-RU" altLang="ru-RU" sz="2000" i="1"/>
              <a:t>С</a:t>
            </a:r>
            <a:r>
              <a:rPr lang="en-US" altLang="ru-RU" sz="2000" i="1"/>
              <a:t> </a:t>
            </a:r>
            <a:r>
              <a:rPr lang="ru-RU" altLang="ru-RU" sz="2000"/>
              <a:t>и радиусом </a:t>
            </a:r>
            <a:r>
              <a:rPr lang="en-US" altLang="ru-RU" sz="2000" i="1"/>
              <a:t>CD</a:t>
            </a:r>
            <a:r>
              <a:rPr lang="en-US" altLang="ru-RU" sz="2000" baseline="-25000"/>
              <a:t>2</a:t>
            </a:r>
            <a:r>
              <a:rPr lang="en-US" altLang="ru-RU" sz="2000"/>
              <a:t> = </a:t>
            </a:r>
            <a:r>
              <a:rPr lang="en-US" altLang="ru-RU" sz="2000" i="1"/>
              <a:t>r-b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2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3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BC</a:t>
            </a:r>
            <a:r>
              <a:rPr lang="ru-RU" altLang="ru-RU" sz="2000"/>
              <a:t>. </a:t>
            </a:r>
          </a:p>
        </p:txBody>
      </p:sp>
      <p:pic>
        <p:nvPicPr>
          <p:cNvPr id="737293" name="Picture 13">
            <a:extLst>
              <a:ext uri="{FF2B5EF4-FFF2-40B4-BE49-F238E27FC236}">
                <a16:creationId xmlns:a16="http://schemas.microsoft.com/office/drawing/2014/main" id="{21FE8366-4BDB-4EFB-A37A-6C41D709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4" name="Text Box 14">
            <a:extLst>
              <a:ext uri="{FF2B5EF4-FFF2-40B4-BE49-F238E27FC236}">
                <a16:creationId xmlns:a16="http://schemas.microsoft.com/office/drawing/2014/main" id="{39D793ED-4390-4333-971C-70D73A803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76600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Затем, с центром в точке </a:t>
            </a:r>
            <a:r>
              <a:rPr lang="en-US" altLang="ru-RU" sz="2000" i="1"/>
              <a:t>B </a:t>
            </a:r>
            <a:r>
              <a:rPr lang="ru-RU" altLang="ru-RU" sz="2000"/>
              <a:t>и радиусом </a:t>
            </a:r>
            <a:r>
              <a:rPr lang="en-US" altLang="ru-RU" sz="2000" i="1"/>
              <a:t>BD</a:t>
            </a:r>
            <a:r>
              <a:rPr lang="en-US" altLang="ru-RU" sz="2000" baseline="-25000"/>
              <a:t>3</a:t>
            </a:r>
            <a:r>
              <a:rPr lang="en-US" altLang="ru-RU" sz="2000"/>
              <a:t> = </a:t>
            </a:r>
            <a:r>
              <a:rPr lang="en-US" altLang="ru-RU" sz="2000" i="1"/>
              <a:t>a+r-b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3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4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BA</a:t>
            </a:r>
            <a:r>
              <a:rPr lang="ru-RU" altLang="ru-RU" sz="2000"/>
              <a:t>. </a:t>
            </a:r>
          </a:p>
        </p:txBody>
      </p:sp>
      <p:pic>
        <p:nvPicPr>
          <p:cNvPr id="737295" name="Picture 15">
            <a:extLst>
              <a:ext uri="{FF2B5EF4-FFF2-40B4-BE49-F238E27FC236}">
                <a16:creationId xmlns:a16="http://schemas.microsoft.com/office/drawing/2014/main" id="{B5B5F6AA-9B33-4EEA-8EB7-7C091D65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6" name="Text Box 16">
            <a:extLst>
              <a:ext uri="{FF2B5EF4-FFF2-40B4-BE49-F238E27FC236}">
                <a16:creationId xmlns:a16="http://schemas.microsoft.com/office/drawing/2014/main" id="{54593374-8902-4AFD-BAE7-4CB7C8A4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58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/>
              <a:t>C</a:t>
            </a:r>
            <a:r>
              <a:rPr lang="ru-RU" altLang="ru-RU" sz="2000"/>
              <a:t> центром в точке </a:t>
            </a:r>
            <a:r>
              <a:rPr lang="en-US" altLang="ru-RU" sz="2000" i="1"/>
              <a:t>A </a:t>
            </a:r>
            <a:r>
              <a:rPr lang="ru-RU" altLang="ru-RU" sz="2000"/>
              <a:t>и радиусом </a:t>
            </a:r>
            <a:r>
              <a:rPr lang="en-US" altLang="ru-RU" sz="2000" i="1"/>
              <a:t>AD</a:t>
            </a:r>
            <a:r>
              <a:rPr lang="en-US" altLang="ru-RU" sz="2000" baseline="-25000"/>
              <a:t>4</a:t>
            </a:r>
            <a:r>
              <a:rPr lang="en-US" altLang="ru-RU" sz="2000"/>
              <a:t> = </a:t>
            </a:r>
            <a:r>
              <a:rPr lang="en-US" altLang="ru-RU" sz="2000" i="1"/>
              <a:t>a + r – b - c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4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5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CA</a:t>
            </a:r>
            <a:r>
              <a:rPr lang="ru-RU" altLang="ru-RU" sz="2000"/>
              <a:t>. </a:t>
            </a:r>
          </a:p>
        </p:txBody>
      </p:sp>
      <p:pic>
        <p:nvPicPr>
          <p:cNvPr id="737297" name="Picture 17">
            <a:extLst>
              <a:ext uri="{FF2B5EF4-FFF2-40B4-BE49-F238E27FC236}">
                <a16:creationId xmlns:a16="http://schemas.microsoft.com/office/drawing/2014/main" id="{7D27FF50-AB3A-44E9-907C-F9F95405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8" name="Text Box 18">
            <a:extLst>
              <a:ext uri="{FF2B5EF4-FFF2-40B4-BE49-F238E27FC236}">
                <a16:creationId xmlns:a16="http://schemas.microsoft.com/office/drawing/2014/main" id="{A959B6F1-555C-4252-A8CB-058A4B56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054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/>
              <a:t>C</a:t>
            </a:r>
            <a:r>
              <a:rPr lang="ru-RU" altLang="ru-RU" sz="2000"/>
              <a:t> центром в точке </a:t>
            </a:r>
            <a:r>
              <a:rPr lang="en-US" altLang="ru-RU" sz="2000" i="1"/>
              <a:t>C </a:t>
            </a:r>
            <a:r>
              <a:rPr lang="ru-RU" altLang="ru-RU" sz="2000"/>
              <a:t>и радиусом </a:t>
            </a:r>
            <a:r>
              <a:rPr lang="en-US" altLang="ru-RU" sz="2000" i="1"/>
              <a:t>CD</a:t>
            </a:r>
            <a:r>
              <a:rPr lang="en-US" altLang="ru-RU" sz="2000" baseline="-25000"/>
              <a:t>5</a:t>
            </a:r>
            <a:r>
              <a:rPr lang="en-US" altLang="ru-RU" sz="2000"/>
              <a:t> = </a:t>
            </a:r>
            <a:r>
              <a:rPr lang="en-US" altLang="ru-RU" sz="2000" i="1"/>
              <a:t>a + r - c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5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6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CB</a:t>
            </a:r>
            <a:r>
              <a:rPr lang="ru-RU" altLang="ru-RU" sz="2000"/>
              <a:t>. </a:t>
            </a:r>
          </a:p>
        </p:txBody>
      </p:sp>
      <p:pic>
        <p:nvPicPr>
          <p:cNvPr id="737305" name="Picture 25">
            <a:extLst>
              <a:ext uri="{FF2B5EF4-FFF2-40B4-BE49-F238E27FC236}">
                <a16:creationId xmlns:a16="http://schemas.microsoft.com/office/drawing/2014/main" id="{32260475-4AAA-4DF8-BA80-6BB4C47F1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48063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6" name="Text Box 26">
            <a:extLst>
              <a:ext uri="{FF2B5EF4-FFF2-40B4-BE49-F238E27FC236}">
                <a16:creationId xmlns:a16="http://schemas.microsoft.com/office/drawing/2014/main" id="{2C26D312-3656-4A06-83A7-01B1DBBF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150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/>
              <a:t>C</a:t>
            </a:r>
            <a:r>
              <a:rPr lang="ru-RU" altLang="ru-RU" sz="2000"/>
              <a:t> центром в точке </a:t>
            </a:r>
            <a:r>
              <a:rPr lang="en-US" altLang="ru-RU" sz="2000" i="1"/>
              <a:t>B </a:t>
            </a:r>
            <a:r>
              <a:rPr lang="ru-RU" altLang="ru-RU" sz="2000"/>
              <a:t>и радиусом </a:t>
            </a:r>
            <a:r>
              <a:rPr lang="en-US" altLang="ru-RU" sz="2000" i="1"/>
              <a:t>BD</a:t>
            </a:r>
            <a:r>
              <a:rPr lang="en-US" altLang="ru-RU" sz="2000" baseline="-25000"/>
              <a:t>6</a:t>
            </a:r>
            <a:r>
              <a:rPr lang="en-US" altLang="ru-RU" sz="2000"/>
              <a:t> = </a:t>
            </a:r>
            <a:r>
              <a:rPr lang="en-US" altLang="ru-RU" sz="2000" i="1"/>
              <a:t>r - c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6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1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AB</a:t>
            </a:r>
            <a:r>
              <a:rPr lang="ru-RU" altLang="ru-RU" sz="2000"/>
              <a:t>. Получим замкнутую кривую.</a:t>
            </a:r>
          </a:p>
        </p:txBody>
      </p:sp>
      <p:pic>
        <p:nvPicPr>
          <p:cNvPr id="737307" name="Picture 27">
            <a:extLst>
              <a:ext uri="{FF2B5EF4-FFF2-40B4-BE49-F238E27FC236}">
                <a16:creationId xmlns:a16="http://schemas.microsoft.com/office/drawing/2014/main" id="{DD6767D1-EEF8-4A95-95AD-520B4FAD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48063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6" grpId="0" autoUpdateAnimBg="0"/>
      <p:bldP spid="737292" grpId="0" autoUpdateAnimBg="0"/>
      <p:bldP spid="737294" grpId="0" autoUpdateAnimBg="0"/>
      <p:bldP spid="737296" grpId="0" autoUpdateAnimBg="0"/>
      <p:bldP spid="737298" grpId="0" autoUpdateAnimBg="0"/>
      <p:bldP spid="737306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4085733</TotalTime>
  <Words>3697</Words>
  <Application>Microsoft Office PowerPoint</Application>
  <PresentationFormat>Экран (4:3)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Times New Roman</vt:lpstr>
      <vt:lpstr>Оформление по умолчанию</vt:lpstr>
      <vt:lpstr>27,в*. Кривые постоянной ширины</vt:lpstr>
      <vt:lpstr>Презентация PowerPoint</vt:lpstr>
      <vt:lpstr>Упражнение 1</vt:lpstr>
      <vt:lpstr>Упражнение 2</vt:lpstr>
      <vt:lpstr>Упражнение 3</vt:lpstr>
      <vt:lpstr>Правильные многоугольники Рело</vt:lpstr>
      <vt:lpstr>Упражнение 4</vt:lpstr>
      <vt:lpstr>Упражнение 5</vt:lpstr>
      <vt:lpstr>Неравносторонний треугольник</vt:lpstr>
      <vt:lpstr>Упражнение 6</vt:lpstr>
      <vt:lpstr>Упражнение 7</vt:lpstr>
      <vt:lpstr>Упражнение 8</vt:lpstr>
      <vt:lpstr>Упражнение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181</cp:revision>
  <dcterms:created xsi:type="dcterms:W3CDTF">2008-04-30T05:51:18Z</dcterms:created>
  <dcterms:modified xsi:type="dcterms:W3CDTF">2024-12-07T09:09:15Z</dcterms:modified>
</cp:coreProperties>
</file>