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5" r:id="rId2"/>
    <p:sldId id="521" r:id="rId3"/>
    <p:sldId id="535" r:id="rId4"/>
    <p:sldId id="538" r:id="rId5"/>
    <p:sldId id="539" r:id="rId6"/>
    <p:sldId id="536" r:id="rId7"/>
    <p:sldId id="545" r:id="rId8"/>
    <p:sldId id="546" r:id="rId9"/>
    <p:sldId id="541" r:id="rId10"/>
    <p:sldId id="542" r:id="rId11"/>
    <p:sldId id="543" r:id="rId12"/>
    <p:sldId id="544" r:id="rId13"/>
    <p:sldId id="547" r:id="rId14"/>
    <p:sldId id="522" r:id="rId15"/>
    <p:sldId id="540" r:id="rId16"/>
    <p:sldId id="537" r:id="rId17"/>
    <p:sldId id="527" r:id="rId18"/>
    <p:sldId id="528" r:id="rId19"/>
    <p:sldId id="523" r:id="rId20"/>
    <p:sldId id="530" r:id="rId21"/>
    <p:sldId id="531" r:id="rId22"/>
    <p:sldId id="548" r:id="rId23"/>
    <p:sldId id="551" r:id="rId24"/>
    <p:sldId id="550" r:id="rId25"/>
    <p:sldId id="554" r:id="rId26"/>
    <p:sldId id="553" r:id="rId27"/>
    <p:sldId id="549" r:id="rId28"/>
    <p:sldId id="55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0929"/>
  </p:normalViewPr>
  <p:slideViewPr>
    <p:cSldViewPr>
      <p:cViewPr varScale="1">
        <p:scale>
          <a:sx n="95" d="100"/>
          <a:sy n="95" d="100"/>
        </p:scale>
        <p:origin x="3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E5D055B-5C05-F4CD-DF38-0D92644109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8F079CC-7EAC-36D8-572A-0AF35D2893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5C743F1-7F98-7FDB-3619-D7E83F04DD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7415F02-124C-57F8-A509-61E928AE07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C4D342D-5394-1B6D-AA43-B36E62CC93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8543A12-557C-3472-B9E0-145DDC5A0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438C28E-F517-43E6-AD8B-390DE7B86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3841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9EA4A9E-74A9-E704-E256-8E79C9506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DFD81C-B2FE-49BF-9E4C-07ACEE12B09A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3F14CF4-90F7-871C-BD13-2B672D74E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C445678-5204-83EC-6246-954A13F0B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1384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743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834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5E35C01-8849-1AD1-738F-C297C6272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FCEDA9-9522-4BF2-8A2C-71A9683BF733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78B74EC-96B1-BC18-BF86-959434028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714E9C4-930E-8321-908D-3AA2A2C90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EA6A72E-6309-D470-F188-3A19B56752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A3F517-74F2-4282-A858-7BCD0E793CAE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5F53234-10EE-2676-60DA-9F0CAE87D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7F2B2E4-D071-27E7-AB4A-8DE1D9B5B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4AB7C38-8975-8336-033C-34ADACF821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64074E-A73A-47DB-9C30-7F926E9EA00E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36995EE-7BDF-A397-D36A-58A9551F7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4CCE8DF-57C4-AA64-470F-5E034F600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EAEA6ED-084F-6A6D-BCF2-7D1CF78AB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56A1FD-12DB-4B98-89AE-3842C02E16FD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1D7E327-41F4-6556-E500-BCA748F63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884C5B-88B4-98C0-5787-2462EFBBE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B67069C-5C40-D28B-E793-CCEABFAC58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857AAA-002B-4C05-B773-9F2F9290B8AC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1A61B4C7-002E-EA36-7DCA-DD47F94E1F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1027">
            <a:extLst>
              <a:ext uri="{FF2B5EF4-FFF2-40B4-BE49-F238E27FC236}">
                <a16:creationId xmlns:a16="http://schemas.microsoft.com/office/drawing/2014/main" id="{299F4C0D-2F51-B0AB-86BF-A13270076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A7D5B7C-C36C-CE05-65E0-A3B6DAACF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AE5C2B-7908-45AA-8D79-E5284D585F9A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D1EA6BC-8109-75B4-355A-3CA5EDF31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5ED3D10-03D5-0EBA-AEA1-708D12A6A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9EA4A9E-74A9-E704-E256-8E79C9506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DFD81C-B2FE-49BF-9E4C-07ACEE12B09A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3F14CF4-90F7-871C-BD13-2B672D74E8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C445678-5204-83EC-6246-954A13F0B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9271EAC-5D40-7BDA-8915-907932D04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F7C2F2-7BA5-4872-9458-8976FDF9D4F3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BB34849-B6B5-C24C-4AB2-58AD58FFD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45FF143-1293-4D24-9E4A-919A8E17D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22601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75527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458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7254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13102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5593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D80800-0DEB-B405-D44D-EB69BDAF2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25CC7-42FA-4C48-9686-EDE2A8082792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5B20F9-3CBB-51EB-CAFA-0E1573B04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B1AE3F-F706-5F29-9029-A762832D5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752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9C7AE8A-AF14-D55D-2A23-023C4DCD1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23BAF3-F1BF-4BF0-87AC-3C8CAD94996E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EBE7945-1C49-FED2-5188-C421106366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8FF7DC5-EBB5-82EC-BF28-F5F54D695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6B030D-552C-29AB-E0EB-8F6B9E83A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59C509-4939-4626-9603-AC69ECA54394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10243" name="Rectangle 1026">
            <a:extLst>
              <a:ext uri="{FF2B5EF4-FFF2-40B4-BE49-F238E27FC236}">
                <a16:creationId xmlns:a16="http://schemas.microsoft.com/office/drawing/2014/main" id="{B74F9442-9E97-4F41-EE7C-7C6C2BBD9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1027">
            <a:extLst>
              <a:ext uri="{FF2B5EF4-FFF2-40B4-BE49-F238E27FC236}">
                <a16:creationId xmlns:a16="http://schemas.microsoft.com/office/drawing/2014/main" id="{A5685249-F3C3-3625-186F-F42DEB686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C7EE573-2ADA-63FA-93EC-B7FF785AE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8916DC-52CA-4EB3-961A-33923C84928B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12291" name="Rectangle 1026">
            <a:extLst>
              <a:ext uri="{FF2B5EF4-FFF2-40B4-BE49-F238E27FC236}">
                <a16:creationId xmlns:a16="http://schemas.microsoft.com/office/drawing/2014/main" id="{0C872BA0-4137-90D2-08D8-9A96DE5D6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1027">
            <a:extLst>
              <a:ext uri="{FF2B5EF4-FFF2-40B4-BE49-F238E27FC236}">
                <a16:creationId xmlns:a16="http://schemas.microsoft.com/office/drawing/2014/main" id="{E746D961-11C7-191C-9CDE-CB0033908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ACDC094-C609-9FAA-5409-39DB8DD4A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DC2030-FDD4-4A07-844B-206642EB5A1D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EBA2ED3-78A9-BEFB-348C-C29C060D2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6230A9C-F238-F829-B932-9E2EEE9DA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311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1526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FFF55CA-35E4-1D3D-E594-6DD6446BC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664276-35AE-48E2-BA2E-BD1B4EEC14D0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9B47C73-A1DA-1717-9132-DE302BACED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F866D86-3092-A4A5-15F6-8093F6478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4067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458AC-4C7C-5EFB-45FF-BBF1A436D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4815E5-1457-0ECA-E892-CE782B59E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837F04-F774-FDCB-A660-96E1A9E44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0A61-8CF6-4A24-92F2-ED799FC8E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0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6194C4-2FFC-A3CA-9097-78297F784F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B207E7-06CC-373C-9385-9CF9DCA1C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22BA70-CFB6-F654-3573-7ABCDA31D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54AA-944C-4944-A4C8-53A0087CF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88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D7C0F-D9DF-6D6F-3B9B-566200A17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AB679-5094-F591-7624-9A89C504C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EBDD6-8318-A210-6129-A6C5A9693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4C7B-B7C7-4291-BB48-FF0C1E68A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9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C1A37C-0890-27CC-E1F1-AD38B1114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948FBC-D86E-E05F-9FEE-DDFDE8168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93C3E-5EF3-AFEC-BEBC-340574DAA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D7AA3-A664-40A9-B0FF-8BDF138AC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0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C69A9-0892-16AC-7E54-B89296A57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B673CC-C094-EB38-CA6C-FA64E13EA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3E224-800E-5E4D-11B1-EC075DACE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EDE6-D282-4D15-BCDB-3A5A413E99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16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C72B2-DA49-8F38-0D77-521E8BEF6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266F4-EC1A-F71B-55D5-B566DADA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607D3-4D03-7EA6-3412-13522F6D2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0568B-7636-43E2-8B0A-17C24CF46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93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30E7FC-579B-570F-809A-2B5783EA4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DE0C6E-4152-8782-1434-CF565DD65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8FAB7D-EBBA-89D9-57AD-29B796118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6163-D365-4FE5-836D-DFDB75E02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04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5250C2-08DC-7274-19C6-7B3964AF2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E8F134-204C-DDE7-FA70-5D3F24BA8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9E58AB-1001-4479-43AD-DF5C3796D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D872-F23C-4F70-BF37-696ED7820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63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783951-E321-8B3E-4027-BD00139D1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95281E-EA89-313E-5A30-F27991283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DE9403-A2F7-DEBC-C330-383AE7F6D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6A72-4CB5-4E86-B07F-B43F85AC6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7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54D7E-5651-C8D7-F536-FDE82A4BA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41E71B-ADAF-333D-140A-FC5E2F2F5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FA812-970A-57D1-ED63-5221EC4F8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E3C39-4FA9-4741-81AC-29CBFF3CB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00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B1727-0E2B-D180-BDAC-7CF07AF4F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F44D4-08E1-8C28-383D-B87EBE689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51930-9F18-BAA6-1E81-416690C45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DFEC-09FC-4E4D-9BEE-A9254667CD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9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BFBEF-5361-BFD5-E4E7-DF27C8EB9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D4909C-FC01-C994-1233-BC6DE98D6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08A394-BD80-97A3-3D12-85041C281B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006088-B716-4ECE-5CBB-21282506AA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2D1C46-2122-6868-AEEF-062A1632EA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A3C2B5B-BB86-4AC0-B6F4-AB07C3F13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5140EC-C000-8849-D50E-9C1364F36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Теорема Менелая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4" name="Text Box 81">
                <a:extLst>
                  <a:ext uri="{FF2B5EF4-FFF2-40B4-BE49-F238E27FC236}">
                    <a16:creationId xmlns:a16="http://schemas.microsoft.com/office/drawing/2014/main" id="{41052F36-A294-9750-130C-935A09003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4" y="387143"/>
                <a:ext cx="9123985" cy="1770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продолжении стороны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лежат на одной прямой тогда и только тогда, когда выполняется равенство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(*)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3084" name="Text Box 81">
                <a:extLst>
                  <a:ext uri="{FF2B5EF4-FFF2-40B4-BE49-F238E27FC236}">
                    <a16:creationId xmlns:a16="http://schemas.microsoft.com/office/drawing/2014/main" id="{41052F36-A294-9750-130C-935A09003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14" y="387143"/>
                <a:ext cx="9123985" cy="1770741"/>
              </a:xfrm>
              <a:prstGeom prst="rect">
                <a:avLst/>
              </a:prstGeom>
              <a:blipFill>
                <a:blip r:embed="rId3"/>
                <a:stretch>
                  <a:fillRect l="-1002" t="-2759" r="-10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92">
            <a:extLst>
              <a:ext uri="{FF2B5EF4-FFF2-40B4-BE49-F238E27FC236}">
                <a16:creationId xmlns:a16="http://schemas.microsoft.com/office/drawing/2014/main" id="{9D9123A3-5750-0229-B195-75E1AC223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8" y="2751934"/>
            <a:ext cx="35369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9951" name="Group 95">
            <a:extLst>
              <a:ext uri="{FF2B5EF4-FFF2-40B4-BE49-F238E27FC236}">
                <a16:creationId xmlns:a16="http://schemas.microsoft.com/office/drawing/2014/main" id="{5B43E8F2-0109-AB56-7AA3-A675C6B58D3D}"/>
              </a:ext>
            </a:extLst>
          </p:cNvPr>
          <p:cNvGrpSpPr>
            <a:grpSpLocks/>
          </p:cNvGrpSpPr>
          <p:nvPr/>
        </p:nvGrpSpPr>
        <p:grpSpPr bwMode="auto">
          <a:xfrm>
            <a:off x="128968" y="2313784"/>
            <a:ext cx="9015413" cy="4187826"/>
            <a:chOff x="673" y="1083"/>
            <a:chExt cx="5679" cy="2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8" name="Text Box 82">
                  <a:extLst>
                    <a:ext uri="{FF2B5EF4-FFF2-40B4-BE49-F238E27FC236}">
                      <a16:creationId xmlns:a16="http://schemas.microsoft.com/office/drawing/2014/main" id="{C406B753-CDDC-F952-62DE-2D69C042E4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6" y="1083"/>
                  <a:ext cx="3456" cy="2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Доказательство: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Пусть точки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принадлежат одной прямой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Опустим из вершин треугольника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перпендикуляры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AA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CC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’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на эту прямую. </a:t>
                  </a:r>
                  <a:r>
                    <a:rPr lang="ru-RU" altLang="ru-RU" dirty="0"/>
                    <a:t>Т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’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’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подобны и, следовательно,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altLang="ru-RU" dirty="0">
                      <a:cs typeface="Times New Roman" panose="02020603050405020304" pitchFamily="18" charset="0"/>
                    </a:rPr>
                    <a:t>Аналогичным</a:t>
                  </a:r>
                  <a:r>
                    <a:rPr lang="ru-RU" altLang="ru-RU" dirty="0"/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образом показывается, что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a14:m>
                  <a:r>
                    <a:rPr lang="ru-RU" altLang="ru-RU" dirty="0"/>
                    <a:t> 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Перемножая</a:t>
                  </a:r>
                  <a:r>
                    <a:rPr lang="ru-RU" altLang="ru-RU" dirty="0"/>
                    <a:t> эти три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равенства, будем иметь</a:t>
                  </a:r>
                  <a:r>
                    <a:rPr lang="ru-RU" altLang="ru-RU" dirty="0"/>
                    <a:t> требуемое равенство.</a:t>
                  </a:r>
                </a:p>
              </p:txBody>
            </p:sp>
          </mc:Choice>
          <mc:Fallback xmlns="">
            <p:sp>
              <p:nvSpPr>
                <p:cNvPr id="3078" name="Text Box 82">
                  <a:extLst>
                    <a:ext uri="{FF2B5EF4-FFF2-40B4-BE49-F238E27FC236}">
                      <a16:creationId xmlns:a16="http://schemas.microsoft.com/office/drawing/2014/main" id="{C406B753-CDDC-F952-62DE-2D69C042E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96" y="1083"/>
                  <a:ext cx="3456" cy="2638"/>
                </a:xfrm>
                <a:prstGeom prst="rect">
                  <a:avLst/>
                </a:prstGeom>
                <a:blipFill>
                  <a:blip r:embed="rId5"/>
                  <a:stretch>
                    <a:fillRect l="-1667" t="-1164" r="-1778" b="-24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82" name="Picture 93">
              <a:extLst>
                <a:ext uri="{FF2B5EF4-FFF2-40B4-BE49-F238E27FC236}">
                  <a16:creationId xmlns:a16="http://schemas.microsoft.com/office/drawing/2014/main" id="{10ED6586-F7B7-AE50-4E45-BBFDB3091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" y="1359"/>
              <a:ext cx="2228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82">
            <a:extLst>
              <a:ext uri="{FF2B5EF4-FFF2-40B4-BE49-F238E27FC236}">
                <a16:creationId xmlns:a16="http://schemas.microsoft.com/office/drawing/2014/main" id="{C406B753-CDDC-F952-62DE-2D69C04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Пусть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принадлежат одной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Опустим из вершин треугольника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перпендикуляры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BB</a:t>
            </a:r>
            <a:r>
              <a:rPr lang="ru-RU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CC</a:t>
            </a:r>
            <a:r>
              <a:rPr lang="ru-RU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 на эту прямую. </a:t>
            </a:r>
            <a:endParaRPr lang="ru-RU" altLang="ru-RU" dirty="0"/>
          </a:p>
        </p:txBody>
      </p:sp>
      <p:sp>
        <p:nvSpPr>
          <p:cNvPr id="3080" name="Object 84">
            <a:extLst>
              <a:ext uri="{FF2B5EF4-FFF2-40B4-BE49-F238E27FC236}">
                <a16:creationId xmlns:a16="http://schemas.microsoft.com/office/drawing/2014/main" id="{581AF433-C5F7-8DE6-F3FD-BB44B95DD0F1}"/>
              </a:ext>
            </a:extLst>
          </p:cNvPr>
          <p:cNvSpPr txBox="1"/>
          <p:nvPr/>
        </p:nvSpPr>
        <p:spPr bwMode="auto">
          <a:xfrm>
            <a:off x="4451350" y="4155976"/>
            <a:ext cx="14097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081" name="Object 85">
            <a:extLst>
              <a:ext uri="{FF2B5EF4-FFF2-40B4-BE49-F238E27FC236}">
                <a16:creationId xmlns:a16="http://schemas.microsoft.com/office/drawing/2014/main" id="{832CCDA7-83A4-1B60-B2B9-27C2F5082325}"/>
              </a:ext>
            </a:extLst>
          </p:cNvPr>
          <p:cNvSpPr txBox="1"/>
          <p:nvPr/>
        </p:nvSpPr>
        <p:spPr bwMode="auto">
          <a:xfrm>
            <a:off x="6432550" y="4155976"/>
            <a:ext cx="14732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2">
                <a:extLst>
                  <a:ext uri="{FF2B5EF4-FFF2-40B4-BE49-F238E27FC236}">
                    <a16:creationId xmlns:a16="http://schemas.microsoft.com/office/drawing/2014/main" id="{17320616-6431-924D-1E5E-9C185BEC3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65104"/>
                <a:ext cx="9144000" cy="1602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dirty="0"/>
                  <a:t>Т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’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 и,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Аналогичным</a:t>
                </a:r>
                <a:r>
                  <a:rPr lang="ru-RU" alt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образом показывается,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что 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/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Перемножая</a:t>
                </a:r>
                <a:r>
                  <a:rPr lang="ru-RU" altLang="ru-RU" dirty="0"/>
                  <a:t> эти три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равенства, будем иметь</a:t>
                </a:r>
                <a:r>
                  <a:rPr lang="ru-RU" altLang="ru-RU" dirty="0"/>
                  <a:t> требуемое равенство.</a:t>
                </a:r>
              </a:p>
            </p:txBody>
          </p:sp>
        </mc:Choice>
        <mc:Fallback xmlns="">
          <p:sp>
            <p:nvSpPr>
              <p:cNvPr id="6" name="Text Box 82">
                <a:extLst>
                  <a:ext uri="{FF2B5EF4-FFF2-40B4-BE49-F238E27FC236}">
                    <a16:creationId xmlns:a16="http://schemas.microsoft.com/office/drawing/2014/main" id="{17320616-6431-924D-1E5E-9C185BEC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65104"/>
                <a:ext cx="9144000" cy="1602490"/>
              </a:xfrm>
              <a:prstGeom prst="rect">
                <a:avLst/>
              </a:prstGeom>
              <a:blipFill>
                <a:blip r:embed="rId3"/>
                <a:stretch>
                  <a:fillRect l="-1000" b="-79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F4C878-48B7-670B-AB83-673C4310F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863" y="1357945"/>
            <a:ext cx="3744974" cy="27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0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 Box 7">
                <a:extLst>
                  <a:ext uri="{FF2B5EF4-FFF2-40B4-BE49-F238E27FC236}">
                    <a16:creationId xmlns:a16="http://schemas.microsoft.com/office/drawing/2014/main" id="{C285BA98-7A3E-EF55-DF58-2B8DC9F87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24368"/>
                <a:ext cx="9144000" cy="2140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Докажем обратное.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продолжениях сторон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для которых выполняется равенство (*). Предположим, что прямая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пересекает прямую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 некоторой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По доказанному, выполняется равенство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5124" name="Text Box 7">
                <a:extLst>
                  <a:ext uri="{FF2B5EF4-FFF2-40B4-BE49-F238E27FC236}">
                    <a16:creationId xmlns:a16="http://schemas.microsoft.com/office/drawing/2014/main" id="{C285BA98-7A3E-EF55-DF58-2B8DC9F8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24368"/>
                <a:ext cx="9144000" cy="2140073"/>
              </a:xfrm>
              <a:prstGeom prst="rect">
                <a:avLst/>
              </a:prstGeom>
              <a:blipFill>
                <a:blip r:embed="rId3"/>
                <a:stretch>
                  <a:fillRect l="-1000" t="-227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16">
                <a:extLst>
                  <a:ext uri="{FF2B5EF4-FFF2-40B4-BE49-F238E27FC236}">
                    <a16:creationId xmlns:a16="http://schemas.microsoft.com/office/drawing/2014/main" id="{37D0A957-493F-52F3-59A1-398CA8EA9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73754"/>
                <a:ext cx="9144000" cy="23408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Учитывая равенство (*),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Прибавим к его обеим частям единицу и приведём к общему знаменателю. Получим равенство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altLang="ru-RU" dirty="0"/>
                  <a:t>из которого следует, что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совпадают. Следовательно, точки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принадлежат одной прямой.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126" name="Text Box 16">
                <a:extLst>
                  <a:ext uri="{FF2B5EF4-FFF2-40B4-BE49-F238E27FC236}">
                    <a16:creationId xmlns:a16="http://schemas.microsoft.com/office/drawing/2014/main" id="{37D0A957-493F-52F3-59A1-398CA8EA9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73754"/>
                <a:ext cx="9144000" cy="2340897"/>
              </a:xfrm>
              <a:prstGeom prst="rect">
                <a:avLst/>
              </a:prstGeom>
              <a:blipFill>
                <a:blip r:embed="rId4"/>
                <a:stretch>
                  <a:fillRect l="-1000" r="-1000" b="-52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Object 17">
            <a:extLst>
              <a:ext uri="{FF2B5EF4-FFF2-40B4-BE49-F238E27FC236}">
                <a16:creationId xmlns:a16="http://schemas.microsoft.com/office/drawing/2014/main" id="{23C293B5-E595-20EA-48BF-3217D74B4C36}"/>
              </a:ext>
            </a:extLst>
          </p:cNvPr>
          <p:cNvSpPr txBox="1"/>
          <p:nvPr/>
        </p:nvSpPr>
        <p:spPr bwMode="auto">
          <a:xfrm>
            <a:off x="5867400" y="3429000"/>
            <a:ext cx="15494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170D63-93B7-894E-3BEE-59B6F69DD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782" y="2115705"/>
            <a:ext cx="3178436" cy="23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81">
            <a:extLst>
              <a:ext uri="{FF2B5EF4-FFF2-40B4-BE49-F238E27FC236}">
                <a16:creationId xmlns:a16="http://schemas.microsoft.com/office/drawing/2014/main" id="{41052F36-A294-9750-130C-935A0900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8" y="509587"/>
            <a:ext cx="91640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111125" indent="450215" algn="just"/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разностороннего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пересечения биссектрис его внешних углов с прямыми, на которых лежат стороны, противолежащие вершинам этих углов, принадлежат одной прямой.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BA35-5F9E-FC2A-9059-62F68EB8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38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BDB14-D9E6-2A86-C04C-0E145B45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4"/>
            <a:ext cx="4178077" cy="2263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1">
                <a:extLst>
                  <a:ext uri="{FF2B5EF4-FFF2-40B4-BE49-F238E27FC236}">
                    <a16:creationId xmlns:a16="http://schemas.microsoft.com/office/drawing/2014/main" id="{072F21E8-17A4-EBCB-9543-01DBDE93E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098" y="4594108"/>
                <a:ext cx="9164097" cy="1723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R="111125" indent="450215" algn="just"/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 них следует выполнимость равенства</a:t>
                </a:r>
              </a:p>
              <a:p>
                <a:pPr marR="111125" indent="45021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111125" indent="450215" algn="just"/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По теореме Менелая, отсюда следует, что точки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принадлежат одной прямой.</a:t>
                </a:r>
              </a:p>
            </p:txBody>
          </p:sp>
        </mc:Choice>
        <mc:Fallback xmlns="">
          <p:sp>
            <p:nvSpPr>
              <p:cNvPr id="6" name="Text Box 81">
                <a:extLst>
                  <a:ext uri="{FF2B5EF4-FFF2-40B4-BE49-F238E27FC236}">
                    <a16:creationId xmlns:a16="http://schemas.microsoft.com/office/drawing/2014/main" id="{072F21E8-17A4-EBCB-9543-01DBDE93E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098" y="4594108"/>
                <a:ext cx="9164097" cy="1723613"/>
              </a:xfrm>
              <a:prstGeom prst="rect">
                <a:avLst/>
              </a:prstGeom>
              <a:blipFill>
                <a:blip r:embed="rId4"/>
                <a:stretch>
                  <a:fillRect l="-732" b="-46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81">
                <a:extLst>
                  <a:ext uri="{FF2B5EF4-FFF2-40B4-BE49-F238E27FC236}">
                    <a16:creationId xmlns:a16="http://schemas.microsoft.com/office/drawing/2014/main" id="{D6356D15-8EFC-66F4-3AA9-EFBADCDC6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1950" y="2200729"/>
                <a:ext cx="4571999" cy="2283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R="111125" indent="450215" algn="just"/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Доказательство.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Воспользуемся тем, что биссектрисы внешних углов пересекают противолежащие стороны в точках, для которых выполняются равенства</a:t>
                </a:r>
              </a:p>
              <a:p>
                <a:pPr marR="111125" indent="45021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81">
                <a:extLst>
                  <a:ext uri="{FF2B5EF4-FFF2-40B4-BE49-F238E27FC236}">
                    <a16:creationId xmlns:a16="http://schemas.microsoft.com/office/drawing/2014/main" id="{D6356D15-8EFC-66F4-3AA9-EFBADCDC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1950" y="2200729"/>
                <a:ext cx="4571999" cy="2283189"/>
              </a:xfrm>
              <a:prstGeom prst="rect">
                <a:avLst/>
              </a:prstGeom>
              <a:blipFill>
                <a:blip r:embed="rId5"/>
                <a:stretch>
                  <a:fillRect l="-1333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9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81">
            <a:extLst>
              <a:ext uri="{FF2B5EF4-FFF2-40B4-BE49-F238E27FC236}">
                <a16:creationId xmlns:a16="http://schemas.microsoft.com/office/drawing/2014/main" id="{41052F36-A294-9750-130C-935A0900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8" y="509587"/>
            <a:ext cx="91640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111125" indent="450215" algn="just"/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к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асательные к окружности, описанной около треугольника, проведённые через его вершины, пересекают прямые, содержащие соответствующие противолежащие стороны этого треугольника, в точках, принадлежащих одной прямой.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BA35-5F9E-FC2A-9059-62F68EB8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38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1">
                <a:extLst>
                  <a:ext uri="{FF2B5EF4-FFF2-40B4-BE49-F238E27FC236}">
                    <a16:creationId xmlns:a16="http://schemas.microsoft.com/office/drawing/2014/main" id="{072F21E8-17A4-EBCB-9543-01DBDE93E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098" y="4778754"/>
                <a:ext cx="9164097" cy="1936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sz="2000" dirty="0"/>
                  <a:t>Следовательно, треугольники </a:t>
                </a:r>
                <a:r>
                  <a:rPr lang="en-US" sz="2000" i="1" dirty="0"/>
                  <a:t>ABB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BCB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подобны. Значит,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ru-RU" sz="2000" dirty="0"/>
                  <a:t>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/>
                  <a:t>. Аналогичным образом доказывается, что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dirty="0"/>
                  <a:t>. 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sz="2000" dirty="0"/>
                  <a:t> Значит, точки </a:t>
                </a:r>
                <a:r>
                  <a:rPr lang="ru-RU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ru-RU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и </a:t>
                </a:r>
                <a:r>
                  <a:rPr lang="ru-RU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принадлежат одной прямой.</a:t>
                </a:r>
                <a:endParaRPr lang="ru-RU" sz="20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81">
                <a:extLst>
                  <a:ext uri="{FF2B5EF4-FFF2-40B4-BE49-F238E27FC236}">
                    <a16:creationId xmlns:a16="http://schemas.microsoft.com/office/drawing/2014/main" id="{072F21E8-17A4-EBCB-9543-01DBDE93E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098" y="4778754"/>
                <a:ext cx="9164097" cy="1936236"/>
              </a:xfrm>
              <a:prstGeom prst="rect">
                <a:avLst/>
              </a:prstGeom>
              <a:blipFill>
                <a:blip r:embed="rId3"/>
                <a:stretch>
                  <a:fillRect l="-732" r="-865" b="-47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81">
            <a:extLst>
              <a:ext uri="{FF2B5EF4-FFF2-40B4-BE49-F238E27FC236}">
                <a16:creationId xmlns:a16="http://schemas.microsoft.com/office/drawing/2014/main" id="{D6356D15-8EFC-66F4-3AA9-EFBADCDC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085192"/>
            <a:ext cx="529207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R="111125" indent="450215" algn="just"/>
            <a:r>
              <a:rPr lang="ru-RU" sz="2000" b="1" dirty="0">
                <a:effectLst/>
                <a:ea typeface="Times New Roman" panose="02020603050405020304" pitchFamily="18" charset="0"/>
              </a:rPr>
              <a:t>Доказательство.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/>
              <a:t>Рассмотрим треугольник </a:t>
            </a:r>
            <a:r>
              <a:rPr lang="ru-RU" sz="2000" i="1" dirty="0"/>
              <a:t>ABC</a:t>
            </a:r>
            <a:r>
              <a:rPr lang="ru-RU" sz="2000" dirty="0"/>
              <a:t>. Пусть касательные к окружности, описанной около этого треугольника, проведённые через вершины </a:t>
            </a:r>
            <a:r>
              <a:rPr lang="ru-RU" sz="2000" i="1" dirty="0"/>
              <a:t>A</a:t>
            </a:r>
            <a:r>
              <a:rPr lang="ru-RU" sz="2000" dirty="0"/>
              <a:t>, </a:t>
            </a:r>
            <a:r>
              <a:rPr lang="ru-RU" sz="2000" i="1" dirty="0"/>
              <a:t>B</a:t>
            </a:r>
            <a:r>
              <a:rPr lang="ru-RU" sz="2000" dirty="0"/>
              <a:t>, </a:t>
            </a:r>
            <a:r>
              <a:rPr lang="ru-RU" sz="2000" i="1" dirty="0"/>
              <a:t>C</a:t>
            </a:r>
            <a:r>
              <a:rPr lang="ru-RU" sz="2000" dirty="0"/>
              <a:t>,</a:t>
            </a:r>
            <a:r>
              <a:rPr lang="ru-RU" sz="2000" i="1" dirty="0"/>
              <a:t> </a:t>
            </a:r>
            <a:r>
              <a:rPr lang="ru-RU" sz="2000" dirty="0"/>
              <a:t>пересекают прямые соответственно </a:t>
            </a:r>
            <a:r>
              <a:rPr lang="ru-RU" sz="2000" i="1" dirty="0"/>
              <a:t>BC</a:t>
            </a:r>
            <a:r>
              <a:rPr lang="ru-RU" sz="2000" dirty="0"/>
              <a:t>, </a:t>
            </a:r>
            <a:r>
              <a:rPr lang="ru-RU" sz="2000" i="1" dirty="0"/>
              <a:t>AC</a:t>
            </a:r>
            <a:r>
              <a:rPr lang="ru-RU" sz="2000" dirty="0"/>
              <a:t>, </a:t>
            </a:r>
            <a:r>
              <a:rPr lang="ru-RU" sz="2000" i="1" dirty="0"/>
              <a:t>AB </a:t>
            </a:r>
            <a:r>
              <a:rPr lang="ru-RU" sz="2000" dirty="0"/>
              <a:t>в точках </a:t>
            </a:r>
            <a:r>
              <a:rPr lang="ru-RU" sz="2000" i="1" dirty="0"/>
              <a:t>A</a:t>
            </a:r>
            <a:r>
              <a:rPr lang="ru-RU" sz="2000" baseline="-25000" dirty="0"/>
              <a:t>1</a:t>
            </a:r>
            <a:r>
              <a:rPr lang="ru-RU" sz="2000" dirty="0"/>
              <a:t>, </a:t>
            </a:r>
            <a:r>
              <a:rPr lang="ru-RU" sz="2000" i="1" dirty="0"/>
              <a:t>B</a:t>
            </a:r>
            <a:r>
              <a:rPr lang="ru-RU" sz="2000" baseline="-25000" dirty="0"/>
              <a:t>1</a:t>
            </a:r>
            <a:r>
              <a:rPr lang="ru-RU" sz="2000" dirty="0"/>
              <a:t>, </a:t>
            </a:r>
            <a:r>
              <a:rPr lang="ru-RU" sz="2000" i="1" dirty="0"/>
              <a:t>C</a:t>
            </a:r>
            <a:r>
              <a:rPr lang="ru-RU" sz="2000" baseline="-25000" dirty="0"/>
              <a:t>1</a:t>
            </a:r>
            <a:r>
              <a:rPr lang="ru-RU" sz="2000" dirty="0"/>
              <a:t>. Углы </a:t>
            </a:r>
            <a:r>
              <a:rPr lang="en-US" sz="2000" i="1" dirty="0"/>
              <a:t>BAC </a:t>
            </a:r>
            <a:r>
              <a:rPr lang="ru-RU" sz="2000" dirty="0"/>
              <a:t>и </a:t>
            </a:r>
            <a:r>
              <a:rPr lang="en-US" sz="2000" i="1" dirty="0"/>
              <a:t>B</a:t>
            </a:r>
            <a:r>
              <a:rPr lang="ru-RU" sz="2000" baseline="-25000" dirty="0"/>
              <a:t>1</a:t>
            </a:r>
            <a:r>
              <a:rPr lang="en-US" sz="2000" i="1" dirty="0"/>
              <a:t>BC </a:t>
            </a:r>
            <a:r>
              <a:rPr lang="ru-RU" sz="2000" dirty="0"/>
              <a:t>равны, так как измеряются половиной дуги </a:t>
            </a:r>
            <a:r>
              <a:rPr lang="en-US" sz="2000" i="1" dirty="0"/>
              <a:t>BC </a:t>
            </a:r>
            <a:r>
              <a:rPr lang="ru-RU" sz="2000" dirty="0"/>
              <a:t>окружности.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DB16D2-53A5-D60B-D7E7-DD38D082D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2037808"/>
            <a:ext cx="3276953" cy="27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6D1AE24-A51F-46BC-93CA-47FB0322A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Теорема Чевы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5">
                <a:extLst>
                  <a:ext uri="{FF2B5EF4-FFF2-40B4-BE49-F238E27FC236}">
                    <a16:creationId xmlns:a16="http://schemas.microsoft.com/office/drawing/2014/main" id="{767773F5-A272-6BCF-5DD0-8DDACCFD9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3321"/>
                <a:ext cx="9144000" cy="1770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Прямые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AA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BB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CC</a:t>
                </a:r>
                <a:r>
                  <a:rPr lang="ru-RU" altLang="ru-RU" baseline="-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пересекаются в одной точке тогда и только тогда, когда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(∗) 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3" name="Text Box 5">
                <a:extLst>
                  <a:ext uri="{FF2B5EF4-FFF2-40B4-BE49-F238E27FC236}">
                    <a16:creationId xmlns:a16="http://schemas.microsoft.com/office/drawing/2014/main" id="{767773F5-A272-6BCF-5DD0-8DDACCFD9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3321"/>
                <a:ext cx="9144000" cy="1770741"/>
              </a:xfrm>
              <a:prstGeom prst="rect">
                <a:avLst/>
              </a:prstGeom>
              <a:blipFill>
                <a:blip r:embed="rId3"/>
                <a:stretch>
                  <a:fillRect l="-1000" t="-275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5" name="Picture 19">
            <a:extLst>
              <a:ext uri="{FF2B5EF4-FFF2-40B4-BE49-F238E27FC236}">
                <a16:creationId xmlns:a16="http://schemas.microsoft.com/office/drawing/2014/main" id="{6159CE80-C75F-1497-90B8-D81D2A06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9625"/>
            <a:ext cx="31956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8764" name="Group 28">
            <a:extLst>
              <a:ext uri="{FF2B5EF4-FFF2-40B4-BE49-F238E27FC236}">
                <a16:creationId xmlns:a16="http://schemas.microsoft.com/office/drawing/2014/main" id="{01E0FF62-7BAA-BA86-16A5-D797C58BF897}"/>
              </a:ext>
            </a:extLst>
          </p:cNvPr>
          <p:cNvGrpSpPr>
            <a:grpSpLocks/>
          </p:cNvGrpSpPr>
          <p:nvPr/>
        </p:nvGrpSpPr>
        <p:grpSpPr bwMode="auto">
          <a:xfrm>
            <a:off x="0" y="2359025"/>
            <a:ext cx="9144000" cy="4122738"/>
            <a:chOff x="0" y="1486"/>
            <a:chExt cx="5760" cy="25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67" name="Text Box 7">
                  <a:extLst>
                    <a:ext uri="{FF2B5EF4-FFF2-40B4-BE49-F238E27FC236}">
                      <a16:creationId xmlns:a16="http://schemas.microsoft.com/office/drawing/2014/main" id="{8E245A5F-4F7E-A117-5542-FFD850810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9" y="1486"/>
                  <a:ext cx="3603" cy="1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/>
                    <a:t>Пусть прямые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пересекаются в одной точке</a:t>
                  </a:r>
                  <a:r>
                    <a:rPr lang="ru-RU" altLang="ru-RU" dirty="0"/>
                    <a:t>.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dirty="0"/>
                    <a:t>Применим теорему Менелая к треугольнику </a:t>
                  </a:r>
                  <a:r>
                    <a:rPr lang="en-US" altLang="ru-RU" i="1" dirty="0"/>
                    <a:t>BCC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прямой </a:t>
                  </a: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Получим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5367" name="Text Box 7">
                  <a:extLst>
                    <a:ext uri="{FF2B5EF4-FFF2-40B4-BE49-F238E27FC236}">
                      <a16:creationId xmlns:a16="http://schemas.microsoft.com/office/drawing/2014/main" id="{8E245A5F-4F7E-A117-5542-FFD850810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09" y="1486"/>
                  <a:ext cx="3603" cy="1348"/>
                </a:xfrm>
                <a:prstGeom prst="rect">
                  <a:avLst/>
                </a:prstGeom>
                <a:blipFill>
                  <a:blip r:embed="rId5"/>
                  <a:stretch>
                    <a:fillRect l="-1597" t="-2279" r="-15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70" name="Text Box 25">
              <a:extLst>
                <a:ext uri="{FF2B5EF4-FFF2-40B4-BE49-F238E27FC236}">
                  <a16:creationId xmlns:a16="http://schemas.microsoft.com/office/drawing/2014/main" id="{A132587E-2365-F3D0-42AF-603653A54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92"/>
              <a:ext cx="57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dirty="0"/>
                <a:t>Перемножая эти два равенства, получим искомое равенство (*).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71" name="Text Box 26">
                  <a:extLst>
                    <a:ext uri="{FF2B5EF4-FFF2-40B4-BE49-F238E27FC236}">
                      <a16:creationId xmlns:a16="http://schemas.microsoft.com/office/drawing/2014/main" id="{7DCB9780-C91F-B6B8-AD85-2356D8947D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072"/>
                  <a:ext cx="5760" cy="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/>
                    <a:t>	Аналогично, применяя теорему Менелая к треугольнику </a:t>
                  </a:r>
                  <a:r>
                    <a:rPr lang="en-US" altLang="ru-RU" i="1" dirty="0"/>
                    <a:t>AC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ru-RU" altLang="ru-RU" dirty="0"/>
                    <a:t> и прямой </a:t>
                  </a:r>
                  <a:r>
                    <a:rPr lang="en-US" altLang="ru-RU" i="1" dirty="0"/>
                    <a:t>BB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получим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5371" name="Text Box 26">
                  <a:extLst>
                    <a:ext uri="{FF2B5EF4-FFF2-40B4-BE49-F238E27FC236}">
                      <a16:creationId xmlns:a16="http://schemas.microsoft.com/office/drawing/2014/main" id="{7DCB9780-C91F-B6B8-AD85-2356D8947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072"/>
                  <a:ext cx="5760" cy="650"/>
                </a:xfrm>
                <a:prstGeom prst="rect">
                  <a:avLst/>
                </a:prstGeom>
                <a:blipFill>
                  <a:blip r:embed="rId6"/>
                  <a:stretch>
                    <a:fillRect l="-1000" t="-4734" r="-1000" b="-5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9B4DF496-300E-37F0-C8DA-6C1C0405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5725"/>
            <a:ext cx="8991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	Докажем обратное.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Пусть на сторонах </a:t>
            </a:r>
            <a:r>
              <a:rPr lang="en-US" altLang="ru-RU" i="1">
                <a:cs typeface="Times New Roman" panose="02020603050405020304" pitchFamily="18" charset="0"/>
              </a:rPr>
              <a:t>AB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BC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AC</a:t>
            </a:r>
            <a:r>
              <a:rPr lang="ru-RU" altLang="ru-RU">
                <a:cs typeface="Times New Roman" panose="02020603050405020304" pitchFamily="18" charset="0"/>
              </a:rPr>
              <a:t> треугольника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  <a:r>
              <a:rPr lang="en-US" altLang="ru-RU" i="1">
                <a:cs typeface="Times New Roman" panose="02020603050405020304" pitchFamily="18" charset="0"/>
              </a:rPr>
              <a:t>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, для которых выполняется равенство (*). Предположим, что прям</a:t>
            </a:r>
            <a:r>
              <a:rPr lang="ru-RU" altLang="ru-RU"/>
              <a:t>ые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en-US" altLang="ru-RU" i="1">
                <a:cs typeface="Times New Roman" panose="02020603050405020304" pitchFamily="18" charset="0"/>
              </a:rPr>
              <a:t>AA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и </a:t>
            </a:r>
            <a:r>
              <a:rPr lang="en-US" altLang="ru-RU" i="1"/>
              <a:t>BB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en-US" altLang="ru-RU" i="1"/>
              <a:t> </a:t>
            </a:r>
            <a:r>
              <a:rPr lang="ru-RU" altLang="ru-RU">
                <a:cs typeface="Times New Roman" panose="02020603050405020304" pitchFamily="18" charset="0"/>
              </a:rPr>
              <a:t>пересека</a:t>
            </a:r>
            <a:r>
              <a:rPr lang="ru-RU" altLang="ru-RU"/>
              <a:t>ются в точке </a:t>
            </a:r>
            <a:r>
              <a:rPr lang="en-US" altLang="ru-RU" i="1"/>
              <a:t>O</a:t>
            </a:r>
            <a:r>
              <a:rPr lang="en-US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Проведем прямую </a:t>
            </a:r>
            <a:r>
              <a:rPr lang="en-US" altLang="ru-RU" i="1"/>
              <a:t>CO </a:t>
            </a:r>
            <a:r>
              <a:rPr lang="ru-RU" altLang="ru-RU"/>
              <a:t>и обозначим </a:t>
            </a:r>
            <a:r>
              <a:rPr lang="ru-RU" altLang="ru-RU" i="1"/>
              <a:t>С</a:t>
            </a:r>
            <a:r>
              <a:rPr lang="en-US" altLang="ru-RU" i="1"/>
              <a:t>’ </a:t>
            </a:r>
            <a:r>
              <a:rPr lang="ru-RU" altLang="ru-RU"/>
              <a:t>ее</a:t>
            </a:r>
            <a:r>
              <a:rPr lang="ru-RU" altLang="ru-RU" i="1"/>
              <a:t> </a:t>
            </a:r>
            <a:r>
              <a:rPr lang="ru-RU" altLang="ru-RU"/>
              <a:t>точку пересечения со стороной </a:t>
            </a:r>
            <a:r>
              <a:rPr lang="en-US" altLang="ru-RU" i="1"/>
              <a:t>AB</a:t>
            </a:r>
            <a:r>
              <a:rPr lang="ru-RU" altLang="ru-RU"/>
              <a:t>. Докажем, что </a:t>
            </a:r>
            <a:r>
              <a:rPr lang="en-US" altLang="ru-RU" i="1"/>
              <a:t>C’ </a:t>
            </a:r>
            <a:r>
              <a:rPr lang="ru-RU" altLang="ru-RU"/>
              <a:t>совпадает с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Text Box 7">
                <a:extLst>
                  <a:ext uri="{FF2B5EF4-FFF2-40B4-BE49-F238E27FC236}">
                    <a16:creationId xmlns:a16="http://schemas.microsoft.com/office/drawing/2014/main" id="{3376F544-4470-EF12-B16D-6C43C1EE2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25144"/>
                <a:ext cx="8915400" cy="1971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/>
                  <a:t>	Для точек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dirty="0"/>
                  <a:t> Учитывая равенство (*),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dirty="0"/>
                  <a:t> из которого следует, что точки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совпадают, значит, прямые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</a:t>
                </a:r>
                <a:r>
                  <a:rPr lang="en-US" altLang="ru-RU" i="1" dirty="0"/>
                  <a:t> CC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пересекаются в одной точке.</a:t>
                </a:r>
              </a:p>
            </p:txBody>
          </p:sp>
        </mc:Choice>
        <mc:Fallback xmlns="">
          <p:sp>
            <p:nvSpPr>
              <p:cNvPr id="17412" name="Text Box 7">
                <a:extLst>
                  <a:ext uri="{FF2B5EF4-FFF2-40B4-BE49-F238E27FC236}">
                    <a16:creationId xmlns:a16="http://schemas.microsoft.com/office/drawing/2014/main" id="{3376F544-4470-EF12-B16D-6C43C1EE2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25144"/>
                <a:ext cx="8915400" cy="1971822"/>
              </a:xfrm>
              <a:prstGeom prst="rect">
                <a:avLst/>
              </a:prstGeom>
              <a:blipFill>
                <a:blip r:embed="rId3"/>
                <a:stretch>
                  <a:fillRect l="-1025" r="-957" b="-61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9">
            <a:extLst>
              <a:ext uri="{FF2B5EF4-FFF2-40B4-BE49-F238E27FC236}">
                <a16:creationId xmlns:a16="http://schemas.microsoft.com/office/drawing/2014/main" id="{AF09B84F-576A-E303-F89E-51EF03D9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58169"/>
            <a:ext cx="31956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60D58F1-19BD-C329-2C37-0AB054C41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B1CF795-5FB5-D370-2885-D31F4FF16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773"/>
            <a:ext cx="9067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делят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BC </a:t>
            </a:r>
            <a:r>
              <a:rPr lang="ru-RU" altLang="ru-RU" sz="28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1:2. Прямые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 точке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отношение, в котором прямая </a:t>
            </a:r>
            <a:r>
              <a:rPr lang="en-US" altLang="ru-RU" sz="2800" i="1" dirty="0">
                <a:cs typeface="Times New Roman" panose="02020603050405020304" pitchFamily="18" charset="0"/>
              </a:rPr>
              <a:t>BO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CA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Text Box 5">
                <a:extLst>
                  <a:ext uri="{FF2B5EF4-FFF2-40B4-BE49-F238E27FC236}">
                    <a16:creationId xmlns:a16="http://schemas.microsoft.com/office/drawing/2014/main" id="{2854F112-D2D7-85F2-B3A6-E05785D82A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13350"/>
                <a:ext cx="9144000" cy="14230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Решение:</a:t>
                </a:r>
                <a:r>
                  <a:rPr lang="ru-RU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По условию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800" dirty="0"/>
                  <a:t> </a:t>
                </a:r>
                <a:r>
                  <a:rPr lang="ru-RU" altLang="ru-RU" sz="2800" dirty="0"/>
                  <a:t>И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спользуя теорему </a:t>
                </a:r>
                <a:r>
                  <a:rPr lang="ru-RU" altLang="ru-RU" sz="2800" dirty="0" err="1"/>
                  <a:t>Чевы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находим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62" name="Text Box 5">
                <a:extLst>
                  <a:ext uri="{FF2B5EF4-FFF2-40B4-BE49-F238E27FC236}">
                    <a16:creationId xmlns:a16="http://schemas.microsoft.com/office/drawing/2014/main" id="{2854F112-D2D7-85F2-B3A6-E05785D82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13350"/>
                <a:ext cx="9144000" cy="1423082"/>
              </a:xfrm>
              <a:prstGeom prst="rect">
                <a:avLst/>
              </a:prstGeom>
              <a:blipFill>
                <a:blip r:embed="rId3"/>
                <a:stretch>
                  <a:fillRect l="-1333" r="-1333" b="-8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1" name="Picture 8">
            <a:extLst>
              <a:ext uri="{FF2B5EF4-FFF2-40B4-BE49-F238E27FC236}">
                <a16:creationId xmlns:a16="http://schemas.microsoft.com/office/drawing/2014/main" id="{FD7C7912-2B08-B428-E8E9-A0D7F7B9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4637"/>
            <a:ext cx="359092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8BFB85A-4C2B-40A6-8EFA-F4CA489C0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E147242-A10E-A342-5F6D-D65075E24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067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делят стороны </a:t>
            </a:r>
            <a:r>
              <a:rPr lang="en-US" altLang="ru-RU" sz="2800" i="1" dirty="0">
                <a:cs typeface="Times New Roman" panose="02020603050405020304" pitchFamily="18" charset="0"/>
              </a:rPr>
              <a:t>AB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, соответственно, в отношениях 4:1, 2:1, 1:2. Выясните, пересекаются ли прямые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в одной точке.</a:t>
            </a:r>
          </a:p>
        </p:txBody>
      </p:sp>
      <p:sp>
        <p:nvSpPr>
          <p:cNvPr id="641028" name="Text Box 4">
            <a:extLst>
              <a:ext uri="{FF2B5EF4-FFF2-40B4-BE49-F238E27FC236}">
                <a16:creationId xmlns:a16="http://schemas.microsoft.com/office/drawing/2014/main" id="{8DB3D15D-CFBD-FEBA-2E75-17765E9DB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EB42352-301B-205C-C63B-BC8907C0D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C9034490-58C7-B46F-37A9-8CD7D31F2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0678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 в отношении 1:3. В каком отношении должна делить 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2800" i="1" dirty="0">
                <a:cs typeface="Times New Roman" panose="02020603050405020304" pitchFamily="18" charset="0"/>
              </a:rPr>
              <a:t>AC</a:t>
            </a:r>
            <a:r>
              <a:rPr lang="ru-RU" altLang="ru-RU" sz="2800" dirty="0">
                <a:cs typeface="Times New Roman" panose="02020603050405020304" pitchFamily="18" charset="0"/>
              </a:rPr>
              <a:t>, чтобы точка пересечения прямых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принадлежала медиане </a:t>
            </a:r>
            <a:r>
              <a:rPr lang="en-US" altLang="ru-RU" sz="2800" i="1" dirty="0">
                <a:cs typeface="Times New Roman" panose="02020603050405020304" pitchFamily="18" charset="0"/>
              </a:rPr>
              <a:t>CC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3076" name="Text Box 4">
            <a:extLst>
              <a:ext uri="{FF2B5EF4-FFF2-40B4-BE49-F238E27FC236}">
                <a16:creationId xmlns:a16="http://schemas.microsoft.com/office/drawing/2014/main" id="{A2FD239F-94AA-B225-C1D1-9B51E8E2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1:3.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C20346E-9E05-8919-2685-AAECEF348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7261FB70-C92B-130C-4A1B-EC160EF23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Докажите, что п</a:t>
            </a:r>
            <a:r>
              <a:rPr lang="ru-RU" altLang="ru-RU" sz="2800" dirty="0">
                <a:cs typeface="Times New Roman" panose="02020603050405020304" pitchFamily="18" charset="0"/>
              </a:rPr>
              <a:t>рямые, проходящие через вершины треугольника и точки касания вписанной окружности пересекаются в одной точке, называемой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Жергонна</a:t>
            </a: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604" name="Picture 9">
            <a:extLst>
              <a:ext uri="{FF2B5EF4-FFF2-40B4-BE49-F238E27FC236}">
                <a16:creationId xmlns:a16="http://schemas.microsoft.com/office/drawing/2014/main" id="{8130A6AE-3B72-7036-4A47-9C4186B4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3655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2845" name="Group 13">
            <a:extLst>
              <a:ext uri="{FF2B5EF4-FFF2-40B4-BE49-F238E27FC236}">
                <a16:creationId xmlns:a16="http://schemas.microsoft.com/office/drawing/2014/main" id="{8535F461-6509-B569-F554-A06332C66173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9144000" cy="5133975"/>
            <a:chOff x="0" y="1056"/>
            <a:chExt cx="5760" cy="3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06" name="Text Box 5">
                  <a:extLst>
                    <a:ext uri="{FF2B5EF4-FFF2-40B4-BE49-F238E27FC236}">
                      <a16:creationId xmlns:a16="http://schemas.microsoft.com/office/drawing/2014/main" id="{A30434BB-E7E1-4060-2DAC-0C5A7ADAA4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727"/>
                  <a:ext cx="5760" cy="1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Решение:</a:t>
                  </a:r>
                  <a:r>
                    <a:rPr lang="ru-RU" altLang="ru-RU" sz="2800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800" dirty="0"/>
                    <a:t>П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усть окружность касается сторон треугольника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соответственно в точках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. Тогда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AB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AC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BC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BA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CA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 = </a:t>
                  </a:r>
                  <a:r>
                    <a:rPr lang="en-US" altLang="ru-RU" sz="2800" i="1" dirty="0">
                      <a:cs typeface="Times New Roman" panose="02020603050405020304" pitchFamily="18" charset="0"/>
                    </a:rPr>
                    <a:t>CB</a:t>
                  </a:r>
                  <a:r>
                    <a:rPr lang="en-US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sz="2800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</m:oMath>
                  </a14:m>
                  <a:r>
                    <a:rPr lang="ru-RU" sz="2800" dirty="0"/>
                    <a:t> </a:t>
                  </a:r>
                  <a:r>
                    <a:rPr lang="ru-RU" altLang="ru-RU" sz="2800" dirty="0"/>
                    <a:t>По теореме </a:t>
                  </a:r>
                  <a:r>
                    <a:rPr lang="ru-RU" altLang="ru-RU" sz="2800" dirty="0" err="1"/>
                    <a:t>Чевы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прямые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AA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BB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:r>
                    <a:rPr lang="ru-RU" altLang="ru-RU" sz="2800" i="1" dirty="0">
                      <a:cs typeface="Times New Roman" panose="02020603050405020304" pitchFamily="18" charset="0"/>
                    </a:rPr>
                    <a:t>CC</a:t>
                  </a:r>
                  <a:r>
                    <a:rPr lang="ru-RU" altLang="ru-RU" sz="2800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 пересекаются в одной точке.</a:t>
                  </a:r>
                </a:p>
              </p:txBody>
            </p:sp>
          </mc:Choice>
          <mc:Fallback xmlns="">
            <p:sp>
              <p:nvSpPr>
                <p:cNvPr id="25606" name="Text Box 5">
                  <a:extLst>
                    <a:ext uri="{FF2B5EF4-FFF2-40B4-BE49-F238E27FC236}">
                      <a16:creationId xmlns:a16="http://schemas.microsoft.com/office/drawing/2014/main" id="{A30434BB-E7E1-4060-2DAC-0C5A7ADAA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27"/>
                  <a:ext cx="5760" cy="1563"/>
                </a:xfrm>
                <a:prstGeom prst="rect">
                  <a:avLst/>
                </a:prstGeom>
                <a:blipFill>
                  <a:blip r:embed="rId4"/>
                  <a:stretch>
                    <a:fillRect l="-1333" t="-2457" r="-1333" b="-58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608" name="Picture 10">
              <a:extLst>
                <a:ext uri="{FF2B5EF4-FFF2-40B4-BE49-F238E27FC236}">
                  <a16:creationId xmlns:a16="http://schemas.microsoft.com/office/drawing/2014/main" id="{30D40A3B-8F72-34BB-174A-911E8AD18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56"/>
              <a:ext cx="2120" cy="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CF6A29-B0B1-1533-B15F-A0B9CCAF6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Продолжение</a:t>
            </a:r>
          </a:p>
        </p:txBody>
      </p:sp>
      <p:pic>
        <p:nvPicPr>
          <p:cNvPr id="5123" name="Picture 14">
            <a:extLst>
              <a:ext uri="{FF2B5EF4-FFF2-40B4-BE49-F238E27FC236}">
                <a16:creationId xmlns:a16="http://schemas.microsoft.com/office/drawing/2014/main" id="{E8BFDCC0-FDBB-7EA1-ECD8-BFD0919D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35369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4" name="Text Box 7">
                <a:extLst>
                  <a:ext uri="{FF2B5EF4-FFF2-40B4-BE49-F238E27FC236}">
                    <a16:creationId xmlns:a16="http://schemas.microsoft.com/office/drawing/2014/main" id="{C285BA98-7A3E-EF55-DF58-2B8DC9F87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33400"/>
                <a:ext cx="9144000" cy="2140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Докажем обратное.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продолжении стороны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для которых выполняется равенство (*). Предположим, что прямая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пересекает прямую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 некоторой точке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По доказанному, выполняется равенство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5124" name="Text Box 7">
                <a:extLst>
                  <a:ext uri="{FF2B5EF4-FFF2-40B4-BE49-F238E27FC236}">
                    <a16:creationId xmlns:a16="http://schemas.microsoft.com/office/drawing/2014/main" id="{C285BA98-7A3E-EF55-DF58-2B8DC9F8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33400"/>
                <a:ext cx="9144000" cy="2140073"/>
              </a:xfrm>
              <a:prstGeom prst="rect">
                <a:avLst/>
              </a:prstGeom>
              <a:blipFill>
                <a:blip r:embed="rId4"/>
                <a:stretch>
                  <a:fillRect l="-1000" t="-2279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16">
                <a:extLst>
                  <a:ext uri="{FF2B5EF4-FFF2-40B4-BE49-F238E27FC236}">
                    <a16:creationId xmlns:a16="http://schemas.microsoft.com/office/drawing/2014/main" id="{37D0A957-493F-52F3-59A1-398CA8EA9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2819400"/>
                <a:ext cx="4876800" cy="1032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Учитывая равенство (*),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5126" name="Text Box 16">
                <a:extLst>
                  <a:ext uri="{FF2B5EF4-FFF2-40B4-BE49-F238E27FC236}">
                    <a16:creationId xmlns:a16="http://schemas.microsoft.com/office/drawing/2014/main" id="{37D0A957-493F-52F3-59A1-398CA8EA9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2819400"/>
                <a:ext cx="4876800" cy="1032077"/>
              </a:xfrm>
              <a:prstGeom prst="rect">
                <a:avLst/>
              </a:prstGeom>
              <a:blipFill>
                <a:blip r:embed="rId5"/>
                <a:stretch>
                  <a:fillRect l="-1875" t="-4734" r="-1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7" name="Object 17">
            <a:extLst>
              <a:ext uri="{FF2B5EF4-FFF2-40B4-BE49-F238E27FC236}">
                <a16:creationId xmlns:a16="http://schemas.microsoft.com/office/drawing/2014/main" id="{23C293B5-E595-20EA-48BF-3217D74B4C36}"/>
              </a:ext>
            </a:extLst>
          </p:cNvPr>
          <p:cNvSpPr txBox="1"/>
          <p:nvPr/>
        </p:nvSpPr>
        <p:spPr bwMode="auto">
          <a:xfrm>
            <a:off x="5867400" y="3429000"/>
            <a:ext cx="15494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Text Box 19">
                <a:extLst>
                  <a:ext uri="{FF2B5EF4-FFF2-40B4-BE49-F238E27FC236}">
                    <a16:creationId xmlns:a16="http://schemas.microsoft.com/office/drawing/2014/main" id="{E4BB8A2E-D4D0-5BF8-5FB9-9CDEBEA4A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827630"/>
                <a:ext cx="4876800" cy="2139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Прибавим к его обеим частям единицу и приведём к общему знаменателю. Получим равенство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altLang="ru-RU" dirty="0"/>
                  <a:t>из которого следует, что </a:t>
                </a:r>
                <a:r>
                  <a:rPr lang="en-US" altLang="ru-RU" i="1" dirty="0"/>
                  <a:t>C’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совпадают.</a:t>
                </a:r>
              </a:p>
            </p:txBody>
          </p:sp>
        </mc:Choice>
        <mc:Fallback xmlns="">
          <p:sp>
            <p:nvSpPr>
              <p:cNvPr id="5128" name="Text Box 19">
                <a:extLst>
                  <a:ext uri="{FF2B5EF4-FFF2-40B4-BE49-F238E27FC236}">
                    <a16:creationId xmlns:a16="http://schemas.microsoft.com/office/drawing/2014/main" id="{E4BB8A2E-D4D0-5BF8-5FB9-9CDEBEA4A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3827630"/>
                <a:ext cx="4876800" cy="2139817"/>
              </a:xfrm>
              <a:prstGeom prst="rect">
                <a:avLst/>
              </a:prstGeom>
              <a:blipFill>
                <a:blip r:embed="rId6"/>
                <a:stretch>
                  <a:fillRect l="-1875" t="-2279" r="-1875" b="-56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0" name="Text Box 21">
            <a:extLst>
              <a:ext uri="{FF2B5EF4-FFF2-40B4-BE49-F238E27FC236}">
                <a16:creationId xmlns:a16="http://schemas.microsoft.com/office/drawing/2014/main" id="{0B514E3B-792E-CA5E-5C16-D90D63F0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515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Следовательно,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принадлежат одной прямой.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5332BF-1CF8-C4B6-5D3F-B318FE7E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ADDE383-30A5-2FF1-D412-246D8CBE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Докажите, что п</a:t>
            </a:r>
            <a:r>
              <a:rPr lang="ru-RU" altLang="ru-RU" sz="2800" dirty="0">
                <a:cs typeface="Times New Roman" panose="02020603050405020304" pitchFamily="18" charset="0"/>
              </a:rPr>
              <a:t>рямые, проходящие через вершины треугольника и точки касания </a:t>
            </a:r>
            <a:r>
              <a:rPr lang="ru-RU" altLang="ru-RU" sz="2800" dirty="0"/>
              <a:t>вне</a:t>
            </a:r>
            <a:r>
              <a:rPr lang="ru-RU" altLang="ru-RU" sz="2800" dirty="0">
                <a:cs typeface="Times New Roman" panose="02020603050405020304" pitchFamily="18" charset="0"/>
              </a:rPr>
              <a:t>вписанн</a:t>
            </a:r>
            <a:r>
              <a:rPr lang="ru-RU" altLang="ru-RU" sz="2800" dirty="0"/>
              <a:t>ых</a:t>
            </a:r>
            <a:r>
              <a:rPr lang="ru-RU" altLang="ru-RU" sz="2800" dirty="0">
                <a:cs typeface="Times New Roman" panose="02020603050405020304" pitchFamily="18" charset="0"/>
              </a:rPr>
              <a:t> окружност</a:t>
            </a:r>
            <a:r>
              <a:rPr lang="ru-RU" altLang="ru-RU" sz="2800" dirty="0"/>
              <a:t>ей</a:t>
            </a:r>
            <a:r>
              <a:rPr lang="ru-RU" altLang="ru-RU" sz="2800" dirty="0">
                <a:cs typeface="Times New Roman" panose="02020603050405020304" pitchFamily="18" charset="0"/>
              </a:rPr>
              <a:t> пересекаются в одной точке, называемой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точкой </a:t>
            </a:r>
            <a:r>
              <a:rPr lang="ru-RU" altLang="ru-RU" sz="2800" dirty="0">
                <a:solidFill>
                  <a:srgbClr val="FF3300"/>
                </a:solidFill>
              </a:rPr>
              <a:t>Нагеля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652" name="Picture 10">
            <a:extLst>
              <a:ext uri="{FF2B5EF4-FFF2-40B4-BE49-F238E27FC236}">
                <a16:creationId xmlns:a16="http://schemas.microsoft.com/office/drawing/2014/main" id="{8F2DC52E-52E8-41CF-37F4-3583442A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92" y="1988840"/>
            <a:ext cx="4611216" cy="3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4">
            <a:extLst>
              <a:ext uri="{FF2B5EF4-FFF2-40B4-BE49-F238E27FC236}">
                <a16:creationId xmlns:a16="http://schemas.microsoft.com/office/drawing/2014/main" id="{C6907680-36D2-E38A-B4AD-52D13BC9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>
                <a:solidFill>
                  <a:srgbClr val="FF0000"/>
                </a:solidFill>
              </a:rPr>
              <a:t>Решение. </a:t>
            </a:r>
            <a:r>
              <a:rPr lang="ru-RU" altLang="ru-RU" dirty="0"/>
              <a:t>П</a:t>
            </a:r>
            <a:r>
              <a:rPr lang="ru-RU" altLang="ru-RU" dirty="0">
                <a:cs typeface="Times New Roman" panose="02020603050405020304" pitchFamily="18" charset="0"/>
              </a:rPr>
              <a:t>усть окружность касается сторон</a:t>
            </a:r>
            <a:r>
              <a:rPr lang="ru-RU" altLang="ru-RU" dirty="0"/>
              <a:t>ы </a:t>
            </a:r>
            <a:r>
              <a:rPr lang="en-US" altLang="ru-RU" i="1" dirty="0"/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и продолжения сторон </a:t>
            </a:r>
            <a:r>
              <a:rPr lang="en-US" altLang="ru-RU" i="1" dirty="0"/>
              <a:t>AC </a:t>
            </a:r>
            <a:r>
              <a:rPr lang="ru-RU" altLang="ru-RU" dirty="0"/>
              <a:t>и </a:t>
            </a:r>
            <a:r>
              <a:rPr lang="en-US" altLang="ru-RU" i="1" dirty="0"/>
              <a:t>AB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треугольника </a:t>
            </a:r>
            <a:r>
              <a:rPr lang="ru-RU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соответственно в точках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cs typeface="Times New Roman" panose="02020603050405020304" pitchFamily="18" charset="0"/>
              </a:rPr>
              <a:t>B</a:t>
            </a:r>
            <a:r>
              <a:rPr lang="en-US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i="1" dirty="0">
                <a:cs typeface="Times New Roman" panose="02020603050405020304" pitchFamily="18" charset="0"/>
              </a:rPr>
              <a:t>’</a:t>
            </a:r>
            <a:r>
              <a:rPr lang="ru-RU" altLang="ru-RU" dirty="0">
                <a:cs typeface="Times New Roman" panose="02020603050405020304" pitchFamily="18" charset="0"/>
              </a:rPr>
              <a:t>. Тогда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CA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CB’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BA’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AB’</a:t>
            </a:r>
            <a:r>
              <a:rPr lang="en-US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AC’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Обозначим </a:t>
            </a:r>
            <a:r>
              <a:rPr lang="en-US" altLang="ru-RU" i="1" dirty="0"/>
              <a:t>AB = </a:t>
            </a:r>
            <a:r>
              <a:rPr lang="ru-RU" altLang="ru-RU" i="1" dirty="0"/>
              <a:t>с</a:t>
            </a:r>
            <a:r>
              <a:rPr lang="en-US" altLang="ru-RU" dirty="0"/>
              <a:t>, </a:t>
            </a:r>
            <a:r>
              <a:rPr lang="en-US" altLang="ru-RU" i="1" dirty="0"/>
              <a:t>AC = b</a:t>
            </a:r>
            <a:r>
              <a:rPr lang="en-US" altLang="ru-RU" dirty="0"/>
              <a:t>, </a:t>
            </a:r>
            <a:r>
              <a:rPr lang="en-US" altLang="ru-RU" i="1" dirty="0"/>
              <a:t>BC = a</a:t>
            </a:r>
            <a:r>
              <a:rPr lang="en-US" altLang="ru-RU" dirty="0"/>
              <a:t>, </a:t>
            </a:r>
            <a:r>
              <a:rPr lang="en-US" altLang="ru-RU" i="1" dirty="0"/>
              <a:t>p </a:t>
            </a:r>
            <a:r>
              <a:rPr lang="ru-RU" altLang="ru-RU" i="1" dirty="0"/>
              <a:t>– </a:t>
            </a:r>
            <a:r>
              <a:rPr lang="ru-RU" altLang="ru-RU" dirty="0"/>
              <a:t>полупериметр треугольника </a:t>
            </a:r>
            <a:r>
              <a:rPr lang="en-US" altLang="ru-RU" i="1" dirty="0"/>
              <a:t>ABC</a:t>
            </a:r>
            <a:r>
              <a:rPr lang="ru-RU" altLang="ru-RU" i="1" dirty="0"/>
              <a:t>. </a:t>
            </a:r>
            <a:r>
              <a:rPr lang="ru-RU" altLang="ru-RU" dirty="0"/>
              <a:t>Имеем </a:t>
            </a:r>
            <a:r>
              <a:rPr lang="en-US" altLang="ru-RU" i="1" dirty="0"/>
              <a:t>AB’ = AC’ = p</a:t>
            </a:r>
            <a:r>
              <a:rPr lang="en-US" altLang="ru-RU" dirty="0"/>
              <a:t> </a:t>
            </a:r>
            <a:r>
              <a:rPr lang="ru-RU" altLang="ru-RU" dirty="0"/>
              <a:t>и, следовательно, </a:t>
            </a:r>
            <a:r>
              <a:rPr lang="en-US" altLang="ru-RU" i="1" dirty="0"/>
              <a:t>BA</a:t>
            </a:r>
            <a:r>
              <a:rPr lang="en-US" altLang="ru-RU" baseline="-25000" dirty="0"/>
              <a:t>1</a:t>
            </a:r>
            <a:r>
              <a:rPr lang="en-US" altLang="ru-RU" dirty="0"/>
              <a:t> = </a:t>
            </a:r>
            <a:r>
              <a:rPr lang="en-US" altLang="ru-RU" i="1" dirty="0"/>
              <a:t>BC’ = p – c</a:t>
            </a:r>
            <a:r>
              <a:rPr lang="en-US" altLang="ru-RU" dirty="0"/>
              <a:t>,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i="1" dirty="0"/>
              <a:t>C = CB’ = p – b. </a:t>
            </a:r>
            <a:endParaRPr lang="ru-RU" altLang="ru-RU" i="1" dirty="0"/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D606DE20-6174-4C0D-07E4-C10E2C53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2217"/>
            <a:ext cx="3708338" cy="291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Text Box 7">
                <a:extLst>
                  <a:ext uri="{FF2B5EF4-FFF2-40B4-BE49-F238E27FC236}">
                    <a16:creationId xmlns:a16="http://schemas.microsoft.com/office/drawing/2014/main" id="{5567665E-3056-0EC4-61F0-983B27AFD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32334"/>
                <a:ext cx="9144000" cy="17707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/>
                  <a:t>	Аналогично, для точек касания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имеем: </a:t>
                </a:r>
                <a:r>
                  <a:rPr lang="en-US" altLang="ru-RU" i="1" dirty="0"/>
                  <a:t>AC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</a:t>
                </a:r>
                <a:r>
                  <a:rPr lang="en-US" altLang="ru-RU" i="1" dirty="0"/>
                  <a:t> p – b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B = p – a</a:t>
                </a:r>
                <a:r>
                  <a:rPr lang="en-US" altLang="ru-RU" dirty="0"/>
                  <a:t>; </a:t>
                </a:r>
                <a:r>
                  <a:rPr lang="en-US" altLang="ru-RU" i="1" dirty="0"/>
                  <a:t>CB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</a:t>
                </a:r>
                <a:r>
                  <a:rPr lang="en-US" altLang="ru-RU" i="1" dirty="0"/>
                  <a:t>p – 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A = p – b.</a:t>
                </a:r>
                <a:r>
                  <a:rPr lang="ru-RU" altLang="ru-RU" i="1" dirty="0"/>
                  <a:t> </a:t>
                </a:r>
                <a:r>
                  <a:rPr lang="ru-RU" altLang="ru-RU" dirty="0"/>
                  <a:t>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ледовательно, </a:t>
                </a:r>
                <a:r>
                  <a:rPr lang="ru-RU" altLang="ru-RU" dirty="0"/>
                  <a:t>выполняется равенство</a:t>
                </a:r>
                <a:r>
                  <a:rPr lang="ru-RU" altLang="ru-RU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dirty="0"/>
                  <a:t> По теореме </a:t>
                </a:r>
                <a:r>
                  <a:rPr lang="ru-RU" altLang="ru-RU" dirty="0" err="1"/>
                  <a:t>Чевы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прямые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BB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CC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пересекаются в одной точке.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9701" name="Text Box 7">
                <a:extLst>
                  <a:ext uri="{FF2B5EF4-FFF2-40B4-BE49-F238E27FC236}">
                    <a16:creationId xmlns:a16="http://schemas.microsoft.com/office/drawing/2014/main" id="{5567665E-3056-0EC4-61F0-983B27A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32334"/>
                <a:ext cx="9144000" cy="1770741"/>
              </a:xfrm>
              <a:prstGeom prst="rect">
                <a:avLst/>
              </a:prstGeom>
              <a:blipFill>
                <a:blip r:embed="rId4"/>
                <a:stretch>
                  <a:fillRect l="-1000" t="-2759" r="-1000" b="-72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5332BF-1CF8-C4B6-5D3F-B318FE7E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1000"/>
                <a:ext cx="9144000" cy="2212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dirty="0">
                    <a:latin typeface="+mj-lt"/>
                  </a:rPr>
                  <a:t>Докажите</a:t>
                </a:r>
                <a:r>
                  <a:rPr lang="en-US" altLang="ru-RU" dirty="0">
                    <a:latin typeface="+mj-lt"/>
                  </a:rPr>
                  <a:t> </a:t>
                </a:r>
                <a:r>
                  <a:rPr lang="ru-RU" altLang="ru-RU" dirty="0">
                    <a:latin typeface="+mj-lt"/>
                  </a:rPr>
                  <a:t>тригонометрический аналог теоремы </a:t>
                </a:r>
                <a:r>
                  <a:rPr lang="ru-RU" altLang="ru-RU" dirty="0" err="1">
                    <a:latin typeface="+mj-lt"/>
                  </a:rPr>
                  <a:t>Чевы</a:t>
                </a:r>
                <a:r>
                  <a:rPr lang="ru-RU" altLang="ru-RU" dirty="0">
                    <a:latin typeface="+mj-lt"/>
                  </a:rPr>
                  <a:t>.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	Теорема. 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Пусть на сторонах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взяты соответственно точки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. Прямые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AA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BB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CC</a:t>
                </a:r>
                <a:r>
                  <a:rPr lang="ru-RU" altLang="ru-RU" baseline="-300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 пересекаются в одной точке тогда и только тогда, когда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ru-RU" altLang="ru-RU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dirty="0">
                    <a:solidFill>
                      <a:schemeClr val="accent1"/>
                    </a:solidFill>
                    <a:latin typeface="+mj-lt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000"/>
                <a:ext cx="9144000" cy="2212337"/>
              </a:xfrm>
              <a:prstGeom prst="rect">
                <a:avLst/>
              </a:prstGeom>
              <a:blipFill>
                <a:blip r:embed="rId3"/>
                <a:stretch>
                  <a:fillRect l="-1000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9">
            <a:extLst>
              <a:ext uri="{FF2B5EF4-FFF2-40B4-BE49-F238E27FC236}">
                <a16:creationId xmlns:a16="http://schemas.microsoft.com/office/drawing/2014/main" id="{409BDA24-7C04-B3ED-F595-6DC8CD9C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3337"/>
            <a:ext cx="31956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E561E51-C9A4-1917-A23C-073BF1DD7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646" y="2593337"/>
                <a:ext cx="5733354" cy="2266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altLang="ru-RU" sz="20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/>
                  <a:t>По теореме синусов имеют место равенства</a:t>
                </a:r>
              </a:p>
              <a:p>
                <a:pPr algn="just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</m:e>
                    </m:func>
                    <m:r>
                      <a:rPr lang="ru-RU" sz="20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то имеем равенство</a:t>
                </a:r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𝐴𝐶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ru-RU" altLang="ru-RU" sz="2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9E561E51-C9A4-1917-A23C-073BF1DD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646" y="2593337"/>
                <a:ext cx="5733354" cy="2266133"/>
              </a:xfrm>
              <a:prstGeom prst="rect">
                <a:avLst/>
              </a:prstGeom>
              <a:blipFill>
                <a:blip r:embed="rId5"/>
                <a:stretch>
                  <a:fillRect l="-1063" r="-10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D0CAC1C-03CE-47C2-8381-C70A12B41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30555"/>
                <a:ext cx="9144000" cy="1545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sz="2800" dirty="0"/>
                  <a:t>	</a:t>
                </a:r>
                <a:r>
                  <a:rPr lang="ru-RU" altLang="ru-RU" sz="2000" dirty="0">
                    <a:latin typeface="+mj-lt"/>
                  </a:rPr>
                  <a:t>Аналогично, имеют место равенства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ru-RU" sz="2000" dirty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Перемножая эти три равенства, получаем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𝐶𝐴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∠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altLang="ru-RU" sz="2000" dirty="0">
                    <a:latin typeface="+mj-lt"/>
                    <a:cs typeface="Times New Roman" panose="02020603050405020304" pitchFamily="18" charset="0"/>
                  </a:rPr>
                  <a:t> из которого следует данное утверждение.</a:t>
                </a: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9D0CAC1C-03CE-47C2-8381-C70A12B41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30555"/>
                <a:ext cx="9144000" cy="1545423"/>
              </a:xfrm>
              <a:prstGeom prst="rect">
                <a:avLst/>
              </a:prstGeom>
              <a:blipFill>
                <a:blip r:embed="rId6"/>
                <a:stretch>
                  <a:fillRect l="-667" r="-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8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5332BF-1CF8-C4B6-5D3F-B318FE7E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ADDE383-30A5-2FF1-D412-246D8CBE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На сторонах треугольника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взяты точки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A’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так, что прямые </a:t>
            </a:r>
            <a:r>
              <a:rPr lang="en-US" altLang="ru-RU" sz="2800" i="1" dirty="0"/>
              <a:t>AA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BB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CC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пересекаются в точке </a:t>
            </a:r>
            <a:r>
              <a:rPr lang="en-US" altLang="ru-RU" sz="2800" i="1" dirty="0"/>
              <a:t>P</a:t>
            </a:r>
            <a:r>
              <a:rPr lang="ru-RU" altLang="ru-RU" sz="2800" dirty="0"/>
              <a:t>, и равны углы 1 и 1</a:t>
            </a:r>
            <a:r>
              <a:rPr lang="en-US" altLang="ru-RU" sz="2800" dirty="0"/>
              <a:t>’, 2 </a:t>
            </a:r>
            <a:r>
              <a:rPr lang="ru-RU" altLang="ru-RU" sz="2800" dirty="0"/>
              <a:t>и 2</a:t>
            </a:r>
            <a:r>
              <a:rPr lang="en-US" altLang="ru-RU" sz="2800" dirty="0"/>
              <a:t>’, 3 </a:t>
            </a:r>
            <a:r>
              <a:rPr lang="ru-RU" altLang="ru-RU" sz="2800" dirty="0"/>
              <a:t>и </a:t>
            </a:r>
            <a:r>
              <a:rPr lang="en-US" altLang="ru-RU" sz="2800" dirty="0"/>
              <a:t>3’. </a:t>
            </a:r>
            <a:r>
              <a:rPr lang="ru-RU" altLang="ru-RU" sz="2800" dirty="0"/>
              <a:t>Докажите, что прямые </a:t>
            </a:r>
            <a:r>
              <a:rPr lang="en-US" altLang="ru-RU" sz="2800" i="1" dirty="0"/>
              <a:t>AA’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BB’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, </a:t>
            </a:r>
            <a:r>
              <a:rPr lang="en-US" altLang="ru-RU" sz="2800" i="1" dirty="0"/>
              <a:t>CC’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пересекаются в одной точке. </a:t>
            </a:r>
            <a:endParaRPr lang="ru-RU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1DDE2-1AB6-436C-DE21-91E9F5D8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420888"/>
            <a:ext cx="3384376" cy="3155156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2A721DC-FDBF-9B6D-CB21-739DDE04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" y="560180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 Такие точки </a:t>
            </a:r>
            <a:r>
              <a:rPr lang="en-US" altLang="ru-RU" sz="2800" i="1" dirty="0"/>
              <a:t>P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P’ </a:t>
            </a:r>
            <a:r>
              <a:rPr lang="ru-RU" altLang="ru-RU" sz="2800" dirty="0"/>
              <a:t>называются изогонально сопряжёнными.</a:t>
            </a:r>
            <a:endParaRPr lang="ru-RU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8ADDE383-30A5-2FF1-D412-246D8CBE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Доказательство непосредственно следует из тригонометрического аналога теоремы </a:t>
            </a:r>
            <a:r>
              <a:rPr lang="ru-RU" altLang="ru-RU" sz="2800" dirty="0" err="1"/>
              <a:t>Чевы</a:t>
            </a:r>
            <a:r>
              <a:rPr lang="ru-RU" altLang="ru-RU" sz="2800" dirty="0"/>
              <a:t>.</a:t>
            </a:r>
            <a:endParaRPr lang="ru-RU" altLang="ru-RU" sz="2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1DDE2-1AB6-436C-DE21-91E9F5D8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16832"/>
            <a:ext cx="4047293" cy="37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77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5332BF-1CF8-C4B6-5D3F-B318FE7E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ADDE383-30A5-2FF1-D412-246D8CBE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dirty="0"/>
              <a:t>На сторонах треугольника </a:t>
            </a:r>
            <a:r>
              <a:rPr lang="en-US" altLang="ru-RU" i="1" dirty="0"/>
              <a:t>ABC </a:t>
            </a:r>
            <a:r>
              <a:rPr lang="ru-RU" altLang="ru-RU" dirty="0"/>
              <a:t>взяты точки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A’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B’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C’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так, что прямые </a:t>
            </a:r>
            <a:r>
              <a:rPr lang="en-US" altLang="ru-RU" i="1" dirty="0"/>
              <a:t>AA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BB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CC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пересекаются в точке </a:t>
            </a:r>
            <a:r>
              <a:rPr lang="en-US" altLang="ru-RU" i="1" dirty="0"/>
              <a:t>P</a:t>
            </a:r>
            <a:r>
              <a:rPr lang="ru-RU" altLang="ru-RU" dirty="0"/>
              <a:t>, прямые </a:t>
            </a:r>
            <a:r>
              <a:rPr lang="en-US" altLang="ru-RU" i="1" dirty="0"/>
              <a:t>AA’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BB’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en-US" altLang="ru-RU" i="1" dirty="0"/>
              <a:t>CC’</a:t>
            </a:r>
            <a:r>
              <a:rPr lang="en-US" altLang="ru-RU" baseline="-25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пересекаются в точке </a:t>
            </a:r>
            <a:r>
              <a:rPr lang="en-US" altLang="ru-RU" i="1" dirty="0"/>
              <a:t>P’,</a:t>
            </a:r>
            <a:r>
              <a:rPr lang="ru-RU" altLang="ru-RU" dirty="0"/>
              <a:t> и равны углы 1 и 1</a:t>
            </a:r>
            <a:r>
              <a:rPr lang="en-US" altLang="ru-RU" dirty="0"/>
              <a:t>’, 2 </a:t>
            </a:r>
            <a:r>
              <a:rPr lang="ru-RU" altLang="ru-RU" dirty="0"/>
              <a:t>и 2</a:t>
            </a:r>
            <a:r>
              <a:rPr lang="en-US" altLang="ru-RU" dirty="0"/>
              <a:t>’. </a:t>
            </a:r>
            <a:r>
              <a:rPr lang="ru-RU" altLang="ru-RU" dirty="0"/>
              <a:t>Докажите, что</a:t>
            </a:r>
            <a:r>
              <a:rPr lang="en-US" altLang="ru-RU" dirty="0"/>
              <a:t> </a:t>
            </a:r>
            <a:r>
              <a:rPr lang="ru-RU" altLang="ru-RU" dirty="0"/>
              <a:t>равны углы 3 и 3</a:t>
            </a:r>
            <a:r>
              <a:rPr lang="en-US" altLang="ru-RU" dirty="0"/>
              <a:t>’.</a:t>
            </a:r>
            <a:endParaRPr lang="ru-RU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1DDE2-1AB6-436C-DE21-91E9F5D8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229432"/>
            <a:ext cx="3758374" cy="35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816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altLang="ru-RU" dirty="0"/>
                  <a:t>Пусть углы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C </a:t>
                </a:r>
                <a:r>
                  <a:rPr lang="ru-RU" altLang="ru-RU" dirty="0"/>
                  <a:t>треугольника </a:t>
                </a:r>
                <a:r>
                  <a:rPr lang="en-US" altLang="ru-RU" i="1" dirty="0"/>
                  <a:t>ABC </a:t>
                </a:r>
                <a:r>
                  <a:rPr lang="ru-RU" altLang="ru-RU" dirty="0"/>
                  <a:t>равны соответственно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ru-RU" i="1" dirty="0"/>
                  <a:t>. </a:t>
                </a:r>
                <a:r>
                  <a:rPr lang="ru-RU" altLang="ru-RU" dirty="0"/>
                  <a:t>Из теоремы </a:t>
                </a:r>
                <a:r>
                  <a:rPr lang="ru-RU" altLang="ru-RU" dirty="0" err="1"/>
                  <a:t>Чевы</a:t>
                </a:r>
                <a:r>
                  <a:rPr lang="ru-RU" altLang="ru-RU" dirty="0"/>
                  <a:t> следует выполнимость равенств </a:t>
                </a:r>
                <a:endParaRPr lang="en-US" altLang="ru-RU" dirty="0"/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−3)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ru-R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ru-RU" dirty="0"/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altLang="ru-RU" dirty="0"/>
                  <a:t>Из этих равенств и равенства углов 1 и 1</a:t>
                </a:r>
                <a:r>
                  <a:rPr lang="en-US" altLang="ru-RU" dirty="0"/>
                  <a:t>’, 2 </a:t>
                </a:r>
                <a:r>
                  <a:rPr lang="ru-RU" altLang="ru-RU" dirty="0"/>
                  <a:t>и </a:t>
                </a:r>
                <a:r>
                  <a:rPr lang="en-US" altLang="ru-RU" dirty="0"/>
                  <a:t>2’ </a:t>
                </a:r>
                <a:r>
                  <a:rPr lang="ru-RU" altLang="ru-RU" dirty="0"/>
                  <a:t>следует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−3)</m:t>
                        </m:r>
                        <m: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ru-RU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den>
                    </m:f>
                    <m:r>
                      <a:rPr lang="ru-RU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ru-RU" altLang="ru-RU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ru-R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altLang="ru-RU" dirty="0"/>
                  <a:t>из которого получаем равенство углов 3 и 3</a:t>
                </a:r>
                <a:r>
                  <a:rPr lang="en-US" altLang="ru-RU" dirty="0"/>
                  <a:t>’.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2816540"/>
              </a:xfrm>
              <a:prstGeom prst="rect">
                <a:avLst/>
              </a:prstGeom>
              <a:blipFill>
                <a:blip r:embed="rId3"/>
                <a:stretch>
                  <a:fillRect l="-1000" t="-1732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1DDE2-1AB6-436C-DE21-91E9F5D8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813" y="2925360"/>
            <a:ext cx="3758374" cy="35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97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5332BF-1CF8-C4B6-5D3F-B318FE7E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ADDE383-30A5-2FF1-D412-246D8CBE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Докажите следующую теорему Паскаля.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2800" dirty="0">
                <a:cs typeface="Times New Roman" panose="02020603050405020304" pitchFamily="18" charset="0"/>
              </a:rPr>
              <a:t> Для замкнутой ломаной </a:t>
            </a:r>
            <a:r>
              <a:rPr lang="en-US" altLang="ru-RU" sz="2800" i="1" dirty="0">
                <a:cs typeface="Times New Roman" panose="02020603050405020304" pitchFamily="18" charset="0"/>
              </a:rPr>
              <a:t>ABCDEF</a:t>
            </a:r>
            <a:r>
              <a:rPr lang="ru-RU" altLang="ru-RU" sz="2800" i="1" dirty="0">
                <a:cs typeface="Times New Roman" panose="02020603050405020304" pitchFamily="18" charset="0"/>
              </a:rPr>
              <a:t>, </a:t>
            </a:r>
            <a:r>
              <a:rPr lang="ru-RU" altLang="ru-RU" sz="2800" dirty="0">
                <a:cs typeface="Times New Roman" panose="02020603050405020304" pitchFamily="18" charset="0"/>
              </a:rPr>
              <a:t>вписанной в окружность,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P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en-US" altLang="ru-RU" sz="2800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Q </a:t>
            </a:r>
            <a:r>
              <a:rPr lang="ru-RU" altLang="ru-RU" sz="2800" dirty="0">
                <a:cs typeface="Times New Roman" panose="02020603050405020304" pitchFamily="18" charset="0"/>
              </a:rPr>
              <a:t>пересечения противолежащих сторон или их продолжений принадлежат одной прямой.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FB3BD-3226-5BE6-02CB-38EFB72D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627769"/>
            <a:ext cx="3889551" cy="41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5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7350"/>
                <a:ext cx="914400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ADR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CFR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подобны.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𝐵𝐴𝐹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𝐵𝐶𝐹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𝐶𝐷𝐸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𝐶𝐹𝐸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Преобразование подобия переводит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D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R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</a:t>
                </a:r>
                <a:r>
                  <a:rPr lang="en-US" altLang="ru-RU" i="1">
                    <a:cs typeface="Times New Roman" panose="02020603050405020304" pitchFamily="18" charset="0"/>
                  </a:rPr>
                  <a:t>R</a:t>
                </a:r>
                <a:r>
                  <a:rPr lang="en-US" altLang="ru-RU">
                    <a:cs typeface="Times New Roman" panose="02020603050405020304" pitchFamily="18" charset="0"/>
                  </a:rPr>
                  <a:t>,</a:t>
                </a:r>
                <a:r>
                  <a:rPr lang="ru-RU" altLang="ru-RU">
                    <a:cs typeface="Times New Roman" panose="02020603050405020304" pitchFamily="18" charset="0"/>
                  </a:rPr>
                  <a:t>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P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 некоторую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P’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для которой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𝐶𝑅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𝑃𝐴𝑅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𝑄𝐶𝐹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𝐹𝑅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𝑃𝐷𝑅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𝑄𝐹𝐶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P’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Q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изогонально сопряжены. Значит,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𝐶𝑅𝑄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𝑅𝑄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𝑃𝑅𝑄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P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R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Q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принадлежать одной прямой.</a:t>
                </a:r>
              </a:p>
            </p:txBody>
          </p:sp>
        </mc:Choice>
        <mc:Fallback>
          <p:sp>
            <p:nvSpPr>
              <p:cNvPr id="27651" name="Text Box 3">
                <a:extLst>
                  <a:ext uri="{FF2B5EF4-FFF2-40B4-BE49-F238E27FC236}">
                    <a16:creationId xmlns:a16="http://schemas.microsoft.com/office/drawing/2014/main" id="{8ADDE383-30A5-2FF1-D412-246D8CBE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7350"/>
                <a:ext cx="9144000" cy="2369880"/>
              </a:xfrm>
              <a:prstGeom prst="rect">
                <a:avLst/>
              </a:prstGeom>
              <a:blipFill>
                <a:blip r:embed="rId3"/>
                <a:stretch>
                  <a:fillRect l="-1000" r="-1000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FE21F-843C-2668-8605-4B1EBCA27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564904"/>
            <a:ext cx="3600400" cy="37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505973B-DFF4-923A-FDFB-D4022C2E3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941FBB0-6582-44CD-6138-0B55EBA8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– середина 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– середина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CC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В каком отношении делит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AO</a:t>
            </a:r>
            <a:r>
              <a:rPr lang="ru-RU" altLang="ru-RU" sz="32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7412" name="Text Box 4">
            <a:extLst>
              <a:ext uri="{FF2B5EF4-FFF2-40B4-BE49-F238E27FC236}">
                <a16:creationId xmlns:a16="http://schemas.microsoft.com/office/drawing/2014/main" id="{137D4C37-2059-2CDE-06CE-416DDF5A5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2:1. 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AB00EF04-82D8-D053-6E53-F04B0BF3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26289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050">
            <a:extLst>
              <a:ext uri="{FF2B5EF4-FFF2-40B4-BE49-F238E27FC236}">
                <a16:creationId xmlns:a16="http://schemas.microsoft.com/office/drawing/2014/main" id="{45188D8D-E14E-9E77-8331-2D7C00215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9219" name="Text Box 2051">
            <a:extLst>
              <a:ext uri="{FF2B5EF4-FFF2-40B4-BE49-F238E27FC236}">
                <a16:creationId xmlns:a16="http://schemas.microsoft.com/office/drawing/2014/main" id="{F899BCEE-260F-312C-1E79-0E81AB25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в отношении 1:2.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 в отношении 2:1.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пересекает продолжение 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AB </a:t>
            </a:r>
            <a:r>
              <a:rPr lang="ru-RU" altLang="ru-RU" sz="3200" dirty="0">
                <a:cs typeface="Times New Roman" panose="02020603050405020304" pitchFamily="18" charset="0"/>
              </a:rPr>
              <a:t>в точке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250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отношение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: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3556" name="Text Box 2052">
            <a:extLst>
              <a:ext uri="{FF2B5EF4-FFF2-40B4-BE49-F238E27FC236}">
                <a16:creationId xmlns:a16="http://schemas.microsoft.com/office/drawing/2014/main" id="{E518839A-85D3-F350-5589-BC457329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3:1. </a:t>
            </a:r>
          </a:p>
        </p:txBody>
      </p:sp>
      <p:pic>
        <p:nvPicPr>
          <p:cNvPr id="9221" name="Picture 2053">
            <a:extLst>
              <a:ext uri="{FF2B5EF4-FFF2-40B4-BE49-F238E27FC236}">
                <a16:creationId xmlns:a16="http://schemas.microsoft.com/office/drawing/2014/main" id="{55C6C7D3-4326-26EB-91D9-2AA3CE3B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3376613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E3FCF57F-C68E-CECC-5971-D6A04255E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11267" name="Text Box 1027">
            <a:extLst>
              <a:ext uri="{FF2B5EF4-FFF2-40B4-BE49-F238E27FC236}">
                <a16:creationId xmlns:a16="http://schemas.microsoft.com/office/drawing/2014/main" id="{1FBF95EF-BCA0-AFD1-EF3B-1F81C2C00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 продолжениях сторон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CA </a:t>
            </a:r>
            <a:r>
              <a:rPr lang="ru-RU" altLang="ru-RU" sz="3200" dirty="0">
                <a:cs typeface="Times New Roman" panose="02020603050405020304" pitchFamily="18" charset="0"/>
              </a:rPr>
              <a:t>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взяты соответственно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так, что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CA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CA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отношение, в котором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04" name="Text Box 1028">
            <a:extLst>
              <a:ext uri="{FF2B5EF4-FFF2-40B4-BE49-F238E27FC236}">
                <a16:creationId xmlns:a16="http://schemas.microsoft.com/office/drawing/2014/main" id="{F844FA36-E0F7-A153-475F-749B78C4C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1:2. </a:t>
            </a:r>
          </a:p>
        </p:txBody>
      </p:sp>
      <p:pic>
        <p:nvPicPr>
          <p:cNvPr id="11269" name="Picture 1029">
            <a:extLst>
              <a:ext uri="{FF2B5EF4-FFF2-40B4-BE49-F238E27FC236}">
                <a16:creationId xmlns:a16="http://schemas.microsoft.com/office/drawing/2014/main" id="{27613B8E-70E0-7A08-5FA7-20BEEE57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33655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0AF7ABE-ADF8-DE9F-F3BE-C5113F842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7D187F73-D2B3-193B-6C24-CA4FC4DAB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делит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 в отношении </a:t>
            </a:r>
            <a:r>
              <a:rPr lang="ru-RU" altLang="ru-RU" sz="3200" dirty="0"/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:</a:t>
            </a:r>
            <a:r>
              <a:rPr lang="ru-RU" altLang="ru-RU" sz="3200" dirty="0"/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. Точка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лежит на продолжении стороны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ru-RU" altLang="ru-RU" sz="3200" dirty="0"/>
              <a:t>2</a:t>
            </a:r>
            <a:r>
              <a:rPr lang="en-US" altLang="ru-RU" sz="3200" i="1" dirty="0">
                <a:cs typeface="Times New Roman" panose="02020603050405020304" pitchFamily="18" charset="0"/>
              </a:rPr>
              <a:t>CB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. В каком отношении делит прямая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3200" dirty="0">
                <a:cs typeface="Times New Roman" panose="02020603050405020304" pitchFamily="18" charset="0"/>
              </a:rPr>
              <a:t> сторону </a:t>
            </a:r>
            <a:r>
              <a:rPr lang="en-US" altLang="ru-RU" sz="3200" i="1" dirty="0">
                <a:cs typeface="Times New Roman" panose="02020603050405020304" pitchFamily="18" charset="0"/>
              </a:rPr>
              <a:t>BC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5">
                <a:extLst>
                  <a:ext uri="{FF2B5EF4-FFF2-40B4-BE49-F238E27FC236}">
                    <a16:creationId xmlns:a16="http://schemas.microsoft.com/office/drawing/2014/main" id="{8B10751F-16AD-FE9D-65CC-7E9C6FC95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410201"/>
                <a:ext cx="9144000" cy="1422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Решение:</a:t>
                </a:r>
                <a:r>
                  <a:rPr lang="ru-RU" altLang="ru-RU" sz="28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По условию</a:t>
                </a: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800" dirty="0">
                    <a:cs typeface="Times New Roman" panose="02020603050405020304" pitchFamily="18" charset="0"/>
                  </a:rPr>
                  <a:t>  </a:t>
                </a:r>
                <a:r>
                  <a:rPr lang="ru-RU" altLang="ru-RU" sz="2800" dirty="0"/>
                  <a:t>И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спользуя теорему Менелая, находим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18" name="Text Box 5">
                <a:extLst>
                  <a:ext uri="{FF2B5EF4-FFF2-40B4-BE49-F238E27FC236}">
                    <a16:creationId xmlns:a16="http://schemas.microsoft.com/office/drawing/2014/main" id="{8B10751F-16AD-FE9D-65CC-7E9C6FC9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10201"/>
                <a:ext cx="9144000" cy="1422825"/>
              </a:xfrm>
              <a:prstGeom prst="rect">
                <a:avLst/>
              </a:prstGeom>
              <a:blipFill>
                <a:blip r:embed="rId3"/>
                <a:stretch>
                  <a:fillRect l="-1333" b="-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8">
            <a:extLst>
              <a:ext uri="{FF2B5EF4-FFF2-40B4-BE49-F238E27FC236}">
                <a16:creationId xmlns:a16="http://schemas.microsoft.com/office/drawing/2014/main" id="{AD9EA48C-B43E-3EF8-340B-EB792A53C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280987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81">
            <a:extLst>
              <a:ext uri="{FF2B5EF4-FFF2-40B4-BE49-F238E27FC236}">
                <a16:creationId xmlns:a16="http://schemas.microsoft.com/office/drawing/2014/main" id="{41052F36-A294-9750-130C-935A0900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098" y="620688"/>
            <a:ext cx="91640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т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очки пересечения биссектрис двух внутренних и одного внешнего углов треугольника с прямыми, содержащими соответствующие противолежащие стороны, принадлежат одной прямой.</a:t>
            </a:r>
            <a:r>
              <a:rPr lang="ru-RU" alt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altLang="ru-R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BBBA35-5F9E-FC2A-9059-62F68EB8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38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1FF9C0-CB90-C388-C954-F933AAAB1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492896"/>
            <a:ext cx="5323901" cy="2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82">
            <a:extLst>
              <a:ext uri="{FF2B5EF4-FFF2-40B4-BE49-F238E27FC236}">
                <a16:creationId xmlns:a16="http://schemas.microsoft.com/office/drawing/2014/main" id="{C406B753-CDDC-F952-62DE-2D69C04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биссектрисы внутренних углов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этого треугольника пересекают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биссектриса внешнего угла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пересекает прямую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altLang="ru-RU" dirty="0"/>
          </a:p>
        </p:txBody>
      </p:sp>
      <p:sp>
        <p:nvSpPr>
          <p:cNvPr id="3080" name="Object 84">
            <a:extLst>
              <a:ext uri="{FF2B5EF4-FFF2-40B4-BE49-F238E27FC236}">
                <a16:creationId xmlns:a16="http://schemas.microsoft.com/office/drawing/2014/main" id="{581AF433-C5F7-8DE6-F3FD-BB44B95DD0F1}"/>
              </a:ext>
            </a:extLst>
          </p:cNvPr>
          <p:cNvSpPr txBox="1"/>
          <p:nvPr/>
        </p:nvSpPr>
        <p:spPr bwMode="auto">
          <a:xfrm>
            <a:off x="4451350" y="4155976"/>
            <a:ext cx="14097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081" name="Object 85">
            <a:extLst>
              <a:ext uri="{FF2B5EF4-FFF2-40B4-BE49-F238E27FC236}">
                <a16:creationId xmlns:a16="http://schemas.microsoft.com/office/drawing/2014/main" id="{832CCDA7-83A4-1B60-B2B9-27C2F5082325}"/>
              </a:ext>
            </a:extLst>
          </p:cNvPr>
          <p:cNvSpPr txBox="1"/>
          <p:nvPr/>
        </p:nvSpPr>
        <p:spPr bwMode="auto">
          <a:xfrm>
            <a:off x="6432550" y="4155976"/>
            <a:ext cx="1473200" cy="800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2">
                <a:extLst>
                  <a:ext uri="{FF2B5EF4-FFF2-40B4-BE49-F238E27FC236}">
                    <a16:creationId xmlns:a16="http://schemas.microsoft.com/office/drawing/2014/main" id="{17320616-6431-924D-1E5E-9C185BEC3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206922"/>
                <a:ext cx="9144000" cy="2162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/>
                  <a:t>Имеем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dirty="0"/>
              </a:p>
              <a:p>
                <a:r>
                  <a:rPr lang="en-US" dirty="0"/>
                  <a:t>	</a:t>
                </a:r>
                <a:r>
                  <a:rPr lang="ru-RU" dirty="0"/>
                  <a:t>Следовательно, выполняется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dirty="0"/>
                  <a:t> </a:t>
                </a:r>
                <a:endParaRPr lang="en-US" dirty="0"/>
              </a:p>
              <a:p>
                <a:r>
                  <a:rPr lang="en-US" dirty="0"/>
                  <a:t>	</a:t>
                </a:r>
                <a:r>
                  <a:rPr lang="ru-RU" dirty="0"/>
                  <a:t>Значит, точки </a:t>
                </a:r>
                <a:r>
                  <a:rPr lang="ru-RU" i="1" dirty="0"/>
                  <a:t>A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:r>
                  <a:rPr lang="ru-RU" i="1" dirty="0"/>
                  <a:t>B</a:t>
                </a:r>
                <a:r>
                  <a:rPr lang="ru-RU" baseline="-25000" dirty="0"/>
                  <a:t>1</a:t>
                </a:r>
                <a:r>
                  <a:rPr lang="ru-RU" dirty="0"/>
                  <a:t>, и </a:t>
                </a:r>
                <a:r>
                  <a:rPr lang="ru-RU" i="1" dirty="0"/>
                  <a:t>C</a:t>
                </a:r>
                <a:r>
                  <a:rPr lang="ru-RU" baseline="-25000" dirty="0"/>
                  <a:t>1</a:t>
                </a:r>
                <a:r>
                  <a:rPr lang="ru-RU" dirty="0"/>
                  <a:t> принадлежат одной прямой.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6" name="Text Box 82">
                <a:extLst>
                  <a:ext uri="{FF2B5EF4-FFF2-40B4-BE49-F238E27FC236}">
                    <a16:creationId xmlns:a16="http://schemas.microsoft.com/office/drawing/2014/main" id="{17320616-6431-924D-1E5E-9C185BEC3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06922"/>
                <a:ext cx="9144000" cy="2162836"/>
              </a:xfrm>
              <a:prstGeom prst="rect">
                <a:avLst/>
              </a:prstGeom>
              <a:blipFill>
                <a:blip r:embed="rId3"/>
                <a:stretch>
                  <a:fillRect t="-2254" b="-5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388DEA-A3D6-A6C9-827C-FEAE2AB59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49" y="1569660"/>
            <a:ext cx="5323901" cy="2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84" name="Text Box 81">
                <a:extLst>
                  <a:ext uri="{FF2B5EF4-FFF2-40B4-BE49-F238E27FC236}">
                    <a16:creationId xmlns:a16="http://schemas.microsoft.com/office/drawing/2014/main" id="{41052F36-A294-9750-130C-935A09003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097" y="620688"/>
                <a:ext cx="8763000" cy="2235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ru-RU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Докажите, что точки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baseline="-30000" dirty="0">
                    <a:cs typeface="Times New Roman" panose="02020603050405020304" pitchFamily="18" charset="0"/>
                  </a:rPr>
                  <a:t>1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принадлежащие продолжениям сторон соответственно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треугольника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принадлежат одной прямой тогда и только тогда, когда выполняется равенство</a:t>
                </a:r>
                <a:endParaRPr lang="ru-RU" altLang="ru-RU" dirty="0"/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(*) 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ru-RU" altLang="ru-RU" sz="2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ru-RU" altLang="ru-RU" sz="2800" dirty="0"/>
              </a:p>
            </p:txBody>
          </p:sp>
        </mc:Choice>
        <mc:Fallback xmlns="">
          <p:sp>
            <p:nvSpPr>
              <p:cNvPr id="3084" name="Text Box 81">
                <a:extLst>
                  <a:ext uri="{FF2B5EF4-FFF2-40B4-BE49-F238E27FC236}">
                    <a16:creationId xmlns:a16="http://schemas.microsoft.com/office/drawing/2014/main" id="{41052F36-A294-9750-130C-935A09003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097" y="620688"/>
                <a:ext cx="8763000" cy="2235035"/>
              </a:xfrm>
              <a:prstGeom prst="rect">
                <a:avLst/>
              </a:prstGeom>
              <a:blipFill>
                <a:blip r:embed="rId3"/>
                <a:stretch>
                  <a:fillRect l="-1113" t="-2186" r="-10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BBBA35-5F9E-FC2A-9059-62F68EB8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387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  <a:r>
              <a:rPr lang="en-US" altLang="ru-RU" sz="3600" dirty="0">
                <a:solidFill>
                  <a:srgbClr val="FF3300"/>
                </a:solidFill>
              </a:rPr>
              <a:t>*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BC8BDF-6A08-0CE7-F4EE-607951C31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966824"/>
            <a:ext cx="3766578" cy="28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9263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</TotalTime>
  <Words>2489</Words>
  <Application>Microsoft Office PowerPoint</Application>
  <PresentationFormat>Экран (4:3)</PresentationFormat>
  <Paragraphs>146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Times New Roman</vt:lpstr>
      <vt:lpstr>Оформление по умолчанию</vt:lpstr>
      <vt:lpstr>Теорема Менелая </vt:lpstr>
      <vt:lpstr>Продолжение</vt:lpstr>
      <vt:lpstr>Упражнение 1</vt:lpstr>
      <vt:lpstr>Упражнение 2</vt:lpstr>
      <vt:lpstr>Упражнение 3</vt:lpstr>
      <vt:lpstr>Упражнение 4</vt:lpstr>
      <vt:lpstr>Упражнение 5*</vt:lpstr>
      <vt:lpstr>Презентация PowerPoint</vt:lpstr>
      <vt:lpstr>Упражнение 6*</vt:lpstr>
      <vt:lpstr>Презентация PowerPoint</vt:lpstr>
      <vt:lpstr>Презентация PowerPoint</vt:lpstr>
      <vt:lpstr>Упражнение 7*</vt:lpstr>
      <vt:lpstr>Упражнение 8*</vt:lpstr>
      <vt:lpstr>Теорема Чевы</vt:lpstr>
      <vt:lpstr>Презентация PowerPoint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Презентация PowerPoint</vt:lpstr>
      <vt:lpstr>Упражнение 14</vt:lpstr>
      <vt:lpstr>Упражнение 15</vt:lpstr>
      <vt:lpstr>Презентация PowerPoint</vt:lpstr>
      <vt:lpstr>Упражнение 16</vt:lpstr>
      <vt:lpstr>Презентация PowerPoint</vt:lpstr>
      <vt:lpstr>Упражнение 17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Смирнов Владимир Алексеевич</cp:lastModifiedBy>
  <cp:revision>157</cp:revision>
  <dcterms:created xsi:type="dcterms:W3CDTF">2008-04-30T05:51:18Z</dcterms:created>
  <dcterms:modified xsi:type="dcterms:W3CDTF">2025-04-07T06:39:41Z</dcterms:modified>
</cp:coreProperties>
</file>