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073" r:id="rId2"/>
    <p:sldId id="1174" r:id="rId3"/>
    <p:sldId id="447" r:id="rId4"/>
    <p:sldId id="1175" r:id="rId5"/>
    <p:sldId id="1178" r:id="rId6"/>
    <p:sldId id="1177" r:id="rId7"/>
    <p:sldId id="1179" r:id="rId8"/>
    <p:sldId id="371" r:id="rId9"/>
    <p:sldId id="405" r:id="rId10"/>
    <p:sldId id="481" r:id="rId11"/>
    <p:sldId id="492" r:id="rId12"/>
    <p:sldId id="482" r:id="rId13"/>
    <p:sldId id="493" r:id="rId14"/>
    <p:sldId id="400" r:id="rId15"/>
    <p:sldId id="364" r:id="rId16"/>
    <p:sldId id="438" r:id="rId17"/>
    <p:sldId id="418" r:id="rId18"/>
    <p:sldId id="392" r:id="rId19"/>
    <p:sldId id="387" r:id="rId20"/>
    <p:sldId id="424" r:id="rId21"/>
    <p:sldId id="425" r:id="rId22"/>
    <p:sldId id="420" r:id="rId23"/>
    <p:sldId id="426" r:id="rId24"/>
    <p:sldId id="1180" r:id="rId25"/>
    <p:sldId id="333" r:id="rId26"/>
    <p:sldId id="1184" r:id="rId27"/>
    <p:sldId id="334" r:id="rId28"/>
    <p:sldId id="1182" r:id="rId29"/>
    <p:sldId id="1181" r:id="rId30"/>
    <p:sldId id="335" r:id="rId31"/>
    <p:sldId id="455" r:id="rId32"/>
    <p:sldId id="456" r:id="rId33"/>
    <p:sldId id="11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929"/>
  </p:normalViewPr>
  <p:slideViewPr>
    <p:cSldViewPr>
      <p:cViewPr varScale="1">
        <p:scale>
          <a:sx n="95" d="100"/>
          <a:sy n="95" d="100"/>
        </p:scale>
        <p:origin x="3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D54301-6ACA-42DB-9CA9-F7D8F697DDB6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6695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D54301-6ACA-42DB-9CA9-F7D8F697DDB6}" type="slidenum">
              <a:rPr lang="ru-RU" altLang="ru-RU" sz="1200"/>
              <a:pPr eaLnBrk="1" hangingPunct="1"/>
              <a:t>13</a:t>
            </a:fld>
            <a:endParaRPr lang="ru-RU" altLang="ru-RU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1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14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829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15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739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9D2197-8E00-44C7-ABB5-2617DA7C73E3}" type="slidenum">
              <a:rPr lang="ru-RU" altLang="ru-RU" sz="1200"/>
              <a:pPr eaLnBrk="1" hangingPunct="1"/>
              <a:t>16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8622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89AB61-29C8-4E73-B42C-5964C7ACCFC4}" type="slidenum">
              <a:rPr lang="ru-RU" altLang="ru-RU" sz="1200"/>
              <a:pPr eaLnBrk="1" hangingPunct="1"/>
              <a:t>17</a:t>
            </a:fld>
            <a:endParaRPr lang="ru-RU" altLang="ru-RU" sz="120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7831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18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4741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19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92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14053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549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9176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67208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42579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04293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57888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A5F0D-B45A-4573-AAC1-53F9AA0081F9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311359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9645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40192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81779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ED6204-D843-4FC3-8B41-6A2181E8F97D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3129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5900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31B8E4-AE98-49E4-9481-2C9362D663EA}" type="slidenum">
              <a:rPr lang="ru-RU" sz="1200" smtClean="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228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CC8D24-E104-4EAE-B3CC-8D1190AC0B2B}" type="slidenum">
              <a:rPr lang="ru-RU" altLang="ru-RU" sz="1200"/>
              <a:pPr eaLnBrk="1" hangingPunct="1"/>
              <a:t>7</a:t>
            </a:fld>
            <a:endParaRPr lang="ru-RU" altLang="ru-RU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0584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764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9E8157-7D61-4916-8A7B-40E9C68145A6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3263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4250BC-2AD5-4672-AE35-7CEE8CBFFFD9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1275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4250BC-2AD5-4672-AE35-7CEE8CBFFFD9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5335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708359" y="2744143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6"/>
                </a:solidFill>
                <a:effectLst/>
              </a:rPr>
              <a:t>Признаки равенства треугольников</a:t>
            </a:r>
            <a:endParaRPr lang="ru-RU" sz="48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699792" y="-40449"/>
            <a:ext cx="63367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770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Упражнение 18.23*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662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4299"/>
            <a:ext cx="3323708" cy="284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DAC5E91-1A8F-2D18-0A31-940BE22D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27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Докажите, что медиана треугольника лежит ближе к большей стороне, т. е. если в треугольнике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выполняется неравенство </a:t>
            </a:r>
            <a:r>
              <a:rPr lang="en-US" altLang="ru-RU" sz="2800" i="1" dirty="0"/>
              <a:t>AC </a:t>
            </a:r>
            <a:r>
              <a:rPr lang="en-US" altLang="ru-RU" sz="2800" dirty="0"/>
              <a:t>&gt; </a:t>
            </a:r>
            <a:r>
              <a:rPr lang="en-US" altLang="ru-RU" sz="2800" i="1" dirty="0"/>
              <a:t>BC</a:t>
            </a:r>
            <a:r>
              <a:rPr lang="en-US" altLang="ru-RU" sz="2800" dirty="0"/>
              <a:t>, </a:t>
            </a:r>
            <a:r>
              <a:rPr lang="ru-RU" altLang="ru-RU" sz="2800" dirty="0"/>
              <a:t>то для медианы </a:t>
            </a:r>
            <a:r>
              <a:rPr lang="en-US" altLang="ru-RU" sz="2800" i="1" dirty="0"/>
              <a:t>CD </a:t>
            </a:r>
            <a:r>
              <a:rPr lang="ru-RU" altLang="ru-RU" sz="2800" dirty="0"/>
              <a:t>угол</a:t>
            </a:r>
            <a:r>
              <a:rPr lang="en-US" altLang="ru-RU" sz="2800" dirty="0"/>
              <a:t> </a:t>
            </a:r>
            <a:r>
              <a:rPr lang="en-US" altLang="ru-RU" sz="2800" i="1" dirty="0"/>
              <a:t>BCD</a:t>
            </a:r>
            <a:r>
              <a:rPr lang="ru-RU" altLang="ru-RU" sz="2800" dirty="0"/>
              <a:t> больше угла </a:t>
            </a:r>
            <a:r>
              <a:rPr lang="en-US" altLang="ru-RU" sz="2800" i="1" dirty="0"/>
              <a:t>ACD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98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-108520" y="3687901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 </a:t>
            </a:r>
            <a:r>
              <a:rPr lang="ru-RU" altLang="ru-RU" sz="2800" dirty="0"/>
              <a:t>Отложим на продолжении медианы </a:t>
            </a:r>
            <a:r>
              <a:rPr lang="en-US" altLang="ru-RU" sz="2800" i="1" dirty="0"/>
              <a:t>CD</a:t>
            </a:r>
            <a:r>
              <a:rPr lang="ru-RU" altLang="ru-RU" sz="2800" i="1" dirty="0"/>
              <a:t> </a:t>
            </a:r>
            <a:r>
              <a:rPr lang="ru-RU" altLang="ru-RU" sz="2800" dirty="0"/>
              <a:t>отрезок </a:t>
            </a:r>
            <a:r>
              <a:rPr lang="en-US" altLang="ru-RU" sz="2800" i="1" dirty="0"/>
              <a:t>DE</a:t>
            </a:r>
            <a:r>
              <a:rPr lang="ru-RU" altLang="ru-RU" sz="2800" dirty="0"/>
              <a:t>, равный отрезку </a:t>
            </a:r>
            <a:r>
              <a:rPr lang="en-US" altLang="ru-RU" sz="2800" i="1" dirty="0"/>
              <a:t>CD</a:t>
            </a:r>
            <a:r>
              <a:rPr lang="en-US" altLang="ru-RU" sz="2800" dirty="0"/>
              <a:t>. </a:t>
            </a:r>
            <a:r>
              <a:rPr lang="ru-RU" altLang="ru-RU" sz="2800" dirty="0"/>
              <a:t>Треугольники </a:t>
            </a:r>
            <a:r>
              <a:rPr lang="en-US" altLang="ru-RU" sz="2800" i="1" dirty="0"/>
              <a:t>BCD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AED </a:t>
            </a:r>
            <a:r>
              <a:rPr lang="ru-RU" altLang="ru-RU" sz="2800" dirty="0"/>
              <a:t>равны по двум сторонам и углу между ними. Следовательно, </a:t>
            </a:r>
            <a:r>
              <a:rPr lang="en-US" altLang="ru-RU" sz="2800" i="1" dirty="0"/>
              <a:t>BC = AE </a:t>
            </a:r>
            <a:r>
              <a:rPr lang="ru-RU" altLang="ru-RU" sz="2800" dirty="0"/>
              <a:t>и угол </a:t>
            </a:r>
            <a:r>
              <a:rPr lang="en-US" altLang="ru-RU" sz="2800" i="1" dirty="0"/>
              <a:t>BCD </a:t>
            </a:r>
            <a:r>
              <a:rPr lang="ru-RU" altLang="ru-RU" sz="2800" dirty="0"/>
              <a:t>равен углу </a:t>
            </a:r>
            <a:r>
              <a:rPr lang="en-US" altLang="ru-RU" sz="2800" i="1" dirty="0"/>
              <a:t>AED</a:t>
            </a:r>
            <a:r>
              <a:rPr lang="ru-RU" altLang="ru-RU" sz="2800" dirty="0"/>
              <a:t>. В треугольнике </a:t>
            </a:r>
            <a:r>
              <a:rPr lang="en-US" altLang="ru-RU" sz="2800" i="1" dirty="0"/>
              <a:t>ACE </a:t>
            </a:r>
            <a:r>
              <a:rPr lang="ru-RU" altLang="ru-RU" sz="2800" dirty="0"/>
              <a:t>сторона </a:t>
            </a:r>
            <a:r>
              <a:rPr lang="en-US" altLang="ru-RU" sz="2800" i="1" dirty="0"/>
              <a:t>AC </a:t>
            </a:r>
            <a:r>
              <a:rPr lang="ru-RU" altLang="ru-RU" sz="2800" dirty="0"/>
              <a:t>больше стороны </a:t>
            </a:r>
            <a:r>
              <a:rPr lang="en-US" altLang="ru-RU" sz="2800" i="1" dirty="0"/>
              <a:t>AE</a:t>
            </a:r>
            <a:r>
              <a:rPr lang="ru-RU" altLang="ru-RU" sz="2800" dirty="0"/>
              <a:t>, следовательно, угол </a:t>
            </a:r>
            <a:r>
              <a:rPr lang="en-US" altLang="ru-RU" sz="2800" i="1" dirty="0"/>
              <a:t>E </a:t>
            </a:r>
            <a:r>
              <a:rPr lang="ru-RU" altLang="ru-RU" sz="2800" dirty="0"/>
              <a:t>больше угла </a:t>
            </a:r>
            <a:r>
              <a:rPr lang="ru-RU" altLang="ru-RU" sz="2800" i="1" dirty="0"/>
              <a:t>С</a:t>
            </a:r>
            <a:r>
              <a:rPr lang="en-US" altLang="ru-RU" sz="2800" i="1" dirty="0"/>
              <a:t>. </a:t>
            </a:r>
            <a:r>
              <a:rPr lang="ru-RU" altLang="ru-RU" sz="2800" dirty="0"/>
              <a:t>Значит, угол</a:t>
            </a:r>
            <a:r>
              <a:rPr lang="en-US" altLang="ru-RU" sz="2800" dirty="0"/>
              <a:t> </a:t>
            </a:r>
            <a:r>
              <a:rPr lang="en-US" altLang="ru-RU" sz="2800" i="1" dirty="0"/>
              <a:t>BCD</a:t>
            </a:r>
            <a:r>
              <a:rPr lang="ru-RU" altLang="ru-RU" sz="2800" dirty="0"/>
              <a:t> больше угла </a:t>
            </a:r>
            <a:r>
              <a:rPr lang="en-US" altLang="ru-RU" sz="2800" i="1" dirty="0"/>
              <a:t>ACD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63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2554288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800" dirty="0"/>
              <a:t>	</a:t>
            </a:r>
            <a:r>
              <a:rPr lang="ru-RU" altLang="ru-RU" sz="2800" dirty="0"/>
              <a:t>В треугольнике </a:t>
            </a:r>
            <a:r>
              <a:rPr lang="en-US" altLang="ru-RU" sz="2800" i="1" dirty="0"/>
              <a:t>ABC </a:t>
            </a:r>
            <a:r>
              <a:rPr lang="ru-RU" altLang="ru-RU" sz="2800" dirty="0"/>
              <a:t>выполняется неравенство </a:t>
            </a:r>
            <a:r>
              <a:rPr lang="en-US" altLang="ru-RU" sz="2800" i="1" dirty="0"/>
              <a:t>AC </a:t>
            </a:r>
            <a:r>
              <a:rPr lang="en-US" altLang="ru-RU" sz="2800" dirty="0"/>
              <a:t>&gt; </a:t>
            </a:r>
            <a:r>
              <a:rPr lang="en-US" altLang="ru-RU" sz="2800" i="1" dirty="0"/>
              <a:t>BC</a:t>
            </a:r>
            <a:r>
              <a:rPr lang="en-US" altLang="ru-RU" sz="2800" dirty="0"/>
              <a:t>, </a:t>
            </a:r>
            <a:r>
              <a:rPr lang="en-US" altLang="ru-RU" sz="2800" i="1" dirty="0"/>
              <a:t>CD </a:t>
            </a:r>
            <a:r>
              <a:rPr lang="ru-RU" altLang="ru-RU" sz="2800" dirty="0"/>
              <a:t>– биссектриса. Докажите, что </a:t>
            </a:r>
            <a:r>
              <a:rPr lang="en-US" altLang="ru-RU" sz="2800" i="1" dirty="0"/>
              <a:t>AD</a:t>
            </a:r>
            <a:r>
              <a:rPr lang="ru-RU" altLang="ru-RU" sz="2800" dirty="0"/>
              <a:t> больше </a:t>
            </a:r>
            <a:r>
              <a:rPr lang="en-US" altLang="ru-RU" sz="2800" i="1" dirty="0"/>
              <a:t>BD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700808"/>
            <a:ext cx="4536837" cy="3488324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401DE42-D148-2C58-57F1-D51801B4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0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Упражнение 18.24*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5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112268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Решение. </a:t>
            </a:r>
            <a:r>
              <a:rPr lang="ru-RU" altLang="ru-RU" sz="2800" dirty="0"/>
              <a:t>В силу предыдущей задачи, для медианы </a:t>
            </a:r>
            <a:r>
              <a:rPr lang="en-US" altLang="ru-RU" sz="2800" i="1" dirty="0"/>
              <a:t>CM </a:t>
            </a:r>
            <a:r>
              <a:rPr lang="ru-RU" altLang="ru-RU" sz="2800" dirty="0"/>
              <a:t>угол </a:t>
            </a:r>
            <a:r>
              <a:rPr lang="en-US" altLang="ru-RU" sz="2800" i="1" dirty="0"/>
              <a:t>ACM </a:t>
            </a:r>
            <a:r>
              <a:rPr lang="ru-RU" altLang="ru-RU" sz="2800" dirty="0"/>
              <a:t>меньше угла </a:t>
            </a:r>
            <a:r>
              <a:rPr lang="en-US" altLang="ru-RU" sz="2800" i="1" dirty="0"/>
              <a:t>BCM</a:t>
            </a:r>
            <a:r>
              <a:rPr lang="ru-RU" altLang="ru-RU" sz="2800" dirty="0"/>
              <a:t>. Следовательно, медиана </a:t>
            </a:r>
            <a:r>
              <a:rPr lang="en-US" altLang="ru-RU" sz="2800" i="1" dirty="0"/>
              <a:t>CM </a:t>
            </a:r>
            <a:r>
              <a:rPr lang="ru-RU" altLang="ru-RU" sz="2800" dirty="0"/>
              <a:t>лежит внутри угла </a:t>
            </a:r>
            <a:r>
              <a:rPr lang="en-US" altLang="ru-RU" sz="2800" i="1" dirty="0"/>
              <a:t>ACD</a:t>
            </a:r>
            <a:r>
              <a:rPr lang="ru-RU" altLang="ru-RU" sz="2800" dirty="0"/>
              <a:t>. Значит, </a:t>
            </a:r>
            <a:r>
              <a:rPr lang="en-US" altLang="ru-RU" sz="2800" i="1" dirty="0"/>
              <a:t>AD &gt; BD</a:t>
            </a:r>
            <a:r>
              <a:rPr lang="en-US" altLang="ru-RU" sz="2800" dirty="0"/>
              <a:t>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72816"/>
            <a:ext cx="4443185" cy="34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345167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Дополнительные пособия на сайте </a:t>
            </a:r>
            <a:r>
              <a:rPr lang="en-US" altLang="ru-RU" sz="2800" dirty="0">
                <a:cs typeface="Times New Roman" panose="02020603050405020304" pitchFamily="18" charset="0"/>
              </a:rPr>
              <a:t>vasmirnov.ru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198F2BC-23EE-4600-A890-52FF6627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8760"/>
            <a:ext cx="8915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1. </a:t>
            </a:r>
            <a:r>
              <a:rPr lang="ru-RU" altLang="ru-RU" dirty="0"/>
              <a:t>Тренировочные задачи на доказательство 1 (65 стр.).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2. Тренировочные задачи на доказательство 2 (31 стр.).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3. Задачи на доказательства (309 стр.).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4. Признаки равенства треугольников. Самостоятельные и контрольные работы (65 стр.).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5. 50 задач на признаки равенства треугольников по трём элементам (30 стр.).</a:t>
            </a:r>
          </a:p>
        </p:txBody>
      </p:sp>
    </p:spTree>
    <p:extLst>
      <p:ext uri="{BB962C8B-B14F-4D97-AF65-F5344CB8AC3E}">
        <p14:creationId xmlns:p14="http://schemas.microsoft.com/office/powerpoint/2010/main" val="36807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85273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1.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биссектриса </a:t>
            </a:r>
            <a:r>
              <a:rPr lang="en-US" altLang="ru-RU" i="1" dirty="0">
                <a:cs typeface="Times New Roman" panose="02020603050405020304" pitchFamily="18" charset="0"/>
              </a:rPr>
              <a:t>AD </a:t>
            </a:r>
            <a:r>
              <a:rPr lang="ru-RU" altLang="ru-RU" dirty="0">
                <a:cs typeface="Times New Roman" panose="02020603050405020304" pitchFamily="18" charset="0"/>
              </a:rPr>
              <a:t>равна биссектрисе </a:t>
            </a:r>
            <a:r>
              <a:rPr lang="ru-RU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307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9772"/>
            <a:ext cx="57912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rgbClr val="FF3300"/>
                </a:solidFill>
              </a:rPr>
              <a:t>Признаки равенства треугольников по трём элементам*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47617C73-F616-281F-AD69-31DADA11D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7404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 Значит,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стороне и двум прилежащим к ней углам.</a:t>
            </a:r>
          </a:p>
        </p:txBody>
      </p:sp>
    </p:spTree>
    <p:extLst>
      <p:ext uri="{BB962C8B-B14F-4D97-AF65-F5344CB8AC3E}">
        <p14:creationId xmlns:p14="http://schemas.microsoft.com/office/powerpoint/2010/main" val="349565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-1524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высота </a:t>
            </a:r>
            <a:r>
              <a:rPr lang="en-US" altLang="ru-RU" i="1" dirty="0">
                <a:cs typeface="Times New Roman" panose="02020603050405020304" pitchFamily="18" charset="0"/>
              </a:rPr>
              <a:t>CH </a:t>
            </a:r>
            <a:r>
              <a:rPr lang="ru-RU" altLang="ru-RU" dirty="0">
                <a:cs typeface="Times New Roman" panose="02020603050405020304" pitchFamily="18" charset="0"/>
              </a:rPr>
              <a:t>равна высоте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80428"/>
            <a:ext cx="614783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E80206-A1D0-D13B-E6AF-FECDD7B0E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703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altLang="ru-RU" dirty="0"/>
              <a:t>Прямоугольные 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ACH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H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катету и острому углу. Значит, </a:t>
            </a:r>
            <a:r>
              <a:rPr lang="en-US" altLang="ru-RU" i="1" dirty="0"/>
              <a:t>AC = 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Таким образом,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двум сторонам и углу между ними.</a:t>
            </a:r>
          </a:p>
        </p:txBody>
      </p:sp>
    </p:spTree>
    <p:extLst>
      <p:ext uri="{BB962C8B-B14F-4D97-AF65-F5344CB8AC3E}">
        <p14:creationId xmlns:p14="http://schemas.microsoft.com/office/powerpoint/2010/main" val="28704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3.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dirty="0">
                <a:cs typeface="Times New Roman" panose="02020603050405020304" pitchFamily="18" charset="0"/>
              </a:rPr>
              <a:t> 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8342"/>
            <a:ext cx="5825257" cy="21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B9E277-7B3D-C283-64E0-DF921CBF8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Т</a:t>
            </a:r>
            <a:r>
              <a:rPr lang="ru-RU" altLang="ru-RU" dirty="0">
                <a:cs typeface="Times New Roman" panose="02020603050405020304" pitchFamily="18" charset="0"/>
              </a:rPr>
              <a:t>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ACM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 по трем сторонам. Значит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углы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/>
              <a:t>и</a:t>
            </a:r>
            <a:r>
              <a:rPr lang="en-US" altLang="ru-RU" i="1" dirty="0">
                <a:cs typeface="Times New Roman" panose="02020603050405020304" pitchFamily="18" charset="0"/>
              </a:rPr>
              <a:t> A</a:t>
            </a:r>
            <a:r>
              <a:rPr lang="en-US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 равны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С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dirty="0"/>
              <a:t>угол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равен углу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.  Следовательно, эти треугольники равны по двум сторонам и углу между ними.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4*. Докажите, что если</a:t>
            </a:r>
            <a:r>
              <a:rPr lang="ru-RU" altLang="ru-RU" dirty="0">
                <a:cs typeface="Times New Roman" panose="02020603050405020304" pitchFamily="18" charset="0"/>
              </a:rPr>
              <a:t> в треугольниках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AC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i="1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медиана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en-US" altLang="ru-RU" i="1" dirty="0">
                <a:cs typeface="Times New Roman" panose="02020603050405020304" pitchFamily="18" charset="0"/>
              </a:rPr>
              <a:t>M </a:t>
            </a:r>
            <a:r>
              <a:rPr lang="ru-RU" altLang="ru-RU" dirty="0">
                <a:cs typeface="Times New Roman" panose="02020603050405020304" pitchFamily="18" charset="0"/>
              </a:rPr>
              <a:t>равна медиане </a:t>
            </a:r>
            <a:r>
              <a:rPr lang="ru-RU" altLang="ru-RU" i="1" dirty="0">
                <a:cs typeface="Times New Roman" panose="02020603050405020304" pitchFamily="18" charset="0"/>
              </a:rPr>
              <a:t>С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M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/>
              <a:t>, то</a:t>
            </a:r>
            <a:r>
              <a:rPr lang="ru-RU" altLang="ru-RU" baseline="-30000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ABC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равны.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85515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29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-14288"/>
            <a:ext cx="9144000" cy="6434139"/>
            <a:chOff x="0" y="-9"/>
            <a:chExt cx="5760" cy="40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 </m:t>
                      </m:r>
                    </m:oMath>
                  </a14:m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Аналогично,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трем сторонам. Следовательно, </a:t>
                  </a:r>
                  <a:r>
                    <a:rPr lang="ru-RU" altLang="ru-RU" dirty="0"/>
                    <a:t>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  </a:t>
                  </a:r>
                  <a:r>
                    <a:rPr lang="ru-RU" altLang="ru-RU" dirty="0"/>
                    <a:t>равен углу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D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. Значит, </a:t>
                  </a:r>
                  <a:r>
                    <a:rPr lang="ru-RU" altLang="ru-RU" dirty="0"/>
                    <a:t>угол 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С </a:t>
                  </a:r>
                  <a:r>
                    <a:rPr lang="ru-RU" altLang="ru-RU" dirty="0"/>
                    <a:t>равен углу</a:t>
                  </a:r>
                  <a:r>
                    <a:rPr lang="ru-RU" altLang="ru-RU" i="1" dirty="0">
                      <a:cs typeface="Times New Roman" panose="02020603050405020304" pitchFamily="18" charset="0"/>
                    </a:rPr>
                    <a:t> С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и треугольники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ABC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и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A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C</a:t>
                  </a:r>
                  <a:r>
                    <a:rPr lang="ru-RU" altLang="ru-RU" baseline="-30000" dirty="0">
                      <a:cs typeface="Times New Roman" panose="02020603050405020304" pitchFamily="18" charset="0"/>
                    </a:rPr>
                    <a:t>1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 равны по двум сторонам и углу между ними.</a:t>
                  </a:r>
                  <a:endParaRPr lang="en-US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01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784"/>
                  <a:ext cx="5760" cy="1260"/>
                </a:xfrm>
                <a:prstGeom prst="rect">
                  <a:avLst/>
                </a:prstGeom>
                <a:blipFill>
                  <a:blip r:embed="rId3"/>
                  <a:stretch>
                    <a:fillRect l="-1000" r="-1000" b="-609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0" y="-9"/>
              <a:ext cx="576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Доказательство.</a:t>
              </a:r>
              <a:r>
                <a:rPr lang="ru-RU" altLang="ru-RU" dirty="0">
                  <a:cs typeface="Times New Roman" panose="02020603050405020304" pitchFamily="18" charset="0"/>
                </a:rPr>
                <a:t> Продолжим медианы и отложим отрезки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MD</a:t>
              </a:r>
              <a:r>
                <a:rPr lang="ru-RU" altLang="ru-RU" i="1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CM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=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M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. Тогда четырехугольники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ACBD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i="1" dirty="0">
                  <a:cs typeface="Times New Roman" panose="02020603050405020304" pitchFamily="18" charset="0"/>
                </a:rPr>
                <a:t>С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B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– параллелограммы. Треугольники </a:t>
              </a:r>
              <a:r>
                <a:rPr lang="en-US" altLang="ru-RU" i="1" dirty="0">
                  <a:cs typeface="Times New Roman" panose="02020603050405020304" pitchFamily="18" charset="0"/>
                </a:rPr>
                <a:t>ACD </a:t>
              </a:r>
              <a:r>
                <a:rPr lang="ru-RU" altLang="ru-RU" dirty="0">
                  <a:cs typeface="Times New Roman" panose="02020603050405020304" pitchFamily="18" charset="0"/>
                </a:rPr>
                <a:t>и </a:t>
              </a:r>
              <a:r>
                <a:rPr lang="en-US" altLang="ru-RU" i="1" dirty="0">
                  <a:cs typeface="Times New Roman" panose="02020603050405020304" pitchFamily="18" charset="0"/>
                </a:rPr>
                <a:t>A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C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i="1" dirty="0">
                  <a:cs typeface="Times New Roman" panose="02020603050405020304" pitchFamily="18" charset="0"/>
                </a:rPr>
                <a:t>D</a:t>
              </a:r>
              <a:r>
                <a:rPr lang="ru-RU" altLang="ru-RU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dirty="0">
                  <a:cs typeface="Times New Roman" panose="02020603050405020304" pitchFamily="18" charset="0"/>
                </a:rPr>
                <a:t> равны по трем сторонам. </a:t>
              </a:r>
              <a:endParaRPr lang="en-US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935"/>
              <a:ext cx="2868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218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615464" cy="33269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47" y="1341116"/>
            <a:ext cx="2626073" cy="33265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40767"/>
            <a:ext cx="2615465" cy="3326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B9B8F6-3B02-5C63-D6F5-FB83F95B5F8F}"/>
              </a:ext>
            </a:extLst>
          </p:cNvPr>
          <p:cNvSpPr txBox="1"/>
          <p:nvPr/>
        </p:nvSpPr>
        <p:spPr>
          <a:xfrm>
            <a:off x="20097" y="-73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</p:spTree>
    <p:extLst>
      <p:ext uri="{BB962C8B-B14F-4D97-AF65-F5344CB8AC3E}">
        <p14:creationId xmlns:p14="http://schemas.microsoft.com/office/powerpoint/2010/main" val="1197024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FF0000"/>
                </a:solidFill>
              </a:rPr>
              <a:t>Верны ли следующие утверждения?</a:t>
            </a:r>
          </a:p>
          <a:p>
            <a:pPr algn="just"/>
            <a:r>
              <a:rPr lang="ru-RU" dirty="0"/>
              <a:t>	1. Если две стороны и высота, проведённая из их общей вершины, одного треугольника соответственно равны двум сторонам и высоте другого треугольника, то эти треугольники равны.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943702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8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Ответ</a:t>
            </a:r>
            <a:r>
              <a:rPr lang="ru-RU" dirty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80" y="908720"/>
            <a:ext cx="3960440" cy="31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Если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две стороны и высота, проведённая к одной из них, одного треугольника соответственно равны двум сторонам и высоте другого треугольника, то такие треугольники равны.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55" y="2132856"/>
            <a:ext cx="5635689" cy="204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43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solidFill>
                  <a:srgbClr val="FF0000"/>
                </a:solidFill>
              </a:rPr>
              <a:t>	Ответ</a:t>
            </a:r>
            <a:r>
              <a:rPr lang="ru-RU" dirty="0"/>
              <a:t>. Неверно. Пример приведён на рисунке.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833741" cy="21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5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Text Box 2"/>
              <p:cNvSpPr txBox="1">
                <a:spLocks noChangeArrowheads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Найдите ошибку в доказательстве следующих утверждений</a:t>
                </a:r>
                <a:endParaRPr lang="ru-RU" altLang="ru-RU" sz="2000" dirty="0"/>
              </a:p>
              <a:p>
                <a:pPr algn="just"/>
                <a:r>
                  <a:rPr lang="ru-RU" sz="2000" dirty="0"/>
                  <a:t>	1. Если две стороны и угол, противолежащий одной из них, одного треугольника соответственно равны двум сторонам и углу другого треугольника, то такие треугольники равны.</a:t>
                </a:r>
              </a:p>
              <a:p>
                <a:pPr algn="just"/>
                <a:r>
                  <a:rPr lang="ru-RU" sz="2000" dirty="0"/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Доказательство</a:t>
                </a:r>
                <a:r>
                  <a:rPr lang="ru-RU" sz="2000" dirty="0"/>
                  <a:t>. Пусть в треугольниках </a:t>
                </a:r>
                <a:r>
                  <a:rPr lang="en-US" sz="2000" i="1" dirty="0"/>
                  <a:t>ABC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</a:t>
                </a:r>
                <a:r>
                  <a:rPr lang="en-US" sz="2000" i="1" dirty="0"/>
                  <a:t>AB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:r>
                  <a:rPr lang="en-US" sz="2000" i="1" dirty="0"/>
                  <a:t>AC</a:t>
                </a:r>
                <a:r>
                  <a:rPr lang="ru-RU" sz="2000" i="1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.</a:t>
                </a:r>
                <a:endParaRPr lang="ru-RU" altLang="ru-RU" sz="20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11610"/>
                <a:ext cx="9144000" cy="2062103"/>
              </a:xfrm>
              <a:prstGeom prst="rect">
                <a:avLst/>
              </a:prstGeom>
              <a:blipFill>
                <a:blip r:embed="rId3"/>
                <a:stretch>
                  <a:fillRect l="-667" r="-667" b="-4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0" y="3780468"/>
            <a:ext cx="63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a typeface="Times New Roman" panose="02020603050405020304" pitchFamily="18" charset="0"/>
              </a:rPr>
              <a:t>	</a:t>
            </a:r>
            <a:r>
              <a:rPr lang="ru-RU" sz="2000" dirty="0">
                <a:ea typeface="Times New Roman" panose="02020603050405020304" pitchFamily="18" charset="0"/>
              </a:rPr>
              <a:t>Отложим треугольник </a:t>
            </a:r>
            <a:r>
              <a:rPr lang="en-US" sz="2000" i="1" dirty="0">
                <a:ea typeface="Times New Roman" panose="02020603050405020304" pitchFamily="18" charset="0"/>
              </a:rPr>
              <a:t>ABC </a:t>
            </a:r>
            <a:r>
              <a:rPr lang="ru-RU" sz="2000" dirty="0">
                <a:ea typeface="Times New Roman" panose="02020603050405020304" pitchFamily="18" charset="0"/>
              </a:rPr>
              <a:t>от луча 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a typeface="Times New Roman" panose="02020603050405020304" pitchFamily="18" charset="0"/>
              </a:rPr>
              <a:t>B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так, чтобы вершина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dirty="0">
                <a:ea typeface="Times New Roman" panose="02020603050405020304" pitchFamily="18" charset="0"/>
              </a:rPr>
              <a:t> перешла бы в точку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i="1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a typeface="Times New Roman" panose="02020603050405020304" pitchFamily="18" charset="0"/>
              </a:rPr>
              <a:t>, лежащую по другую сторону от точки </a:t>
            </a:r>
            <a:r>
              <a:rPr lang="ru-RU" sz="2000" i="1" dirty="0">
                <a:ea typeface="Times New Roman" panose="02020603050405020304" pitchFamily="18" charset="0"/>
              </a:rPr>
              <a:t>С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 относительно прямой </a:t>
            </a:r>
            <a:r>
              <a:rPr lang="ru-RU" sz="2000" i="1" dirty="0">
                <a:ea typeface="Times New Roman" panose="02020603050405020304" pitchFamily="18" charset="0"/>
              </a:rPr>
              <a:t>А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i="1" dirty="0">
                <a:ea typeface="Times New Roman" panose="02020603050405020304" pitchFamily="18" charset="0"/>
              </a:rPr>
              <a:t>В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ea typeface="Times New Roman" panose="02020603050405020304" pitchFamily="18" charset="0"/>
                  </a:rPr>
                  <a:t>	</a:t>
                </a:r>
                <a:r>
                  <a:rPr lang="ru-RU" sz="2000" dirty="0"/>
                  <a:t>Из равенства сторон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следует, что треугольник 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равнобедренный, значит,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Из этого и равенства углов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следует равенство углов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 Значит, треугольник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равнобедренный. Следовательно, его стороны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 </a:t>
                </a:r>
                <a:r>
                  <a:rPr lang="ru-RU" sz="2000" dirty="0"/>
                  <a:t>и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равны. Треугольники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и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 равны по двум сторонам и углу между ними (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 = </a:t>
                </a:r>
                <a:r>
                  <a:rPr lang="en-US" sz="2000" i="1" dirty="0"/>
                  <a:t>B</a:t>
                </a:r>
                <a:r>
                  <a:rPr lang="ru-RU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ru-RU" sz="2000" baseline="-25000" dirty="0"/>
                  <a:t>2</a:t>
                </a:r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</a:rPr>
                      <m:t>=∠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/>
                  <a:t>).</a:t>
                </a:r>
                <a:r>
                  <a:rPr lang="ru-RU" sz="2000" i="1" dirty="0"/>
                  <a:t> </a:t>
                </a:r>
                <a:r>
                  <a:rPr lang="ru-RU" sz="2000" dirty="0"/>
                  <a:t>Следовательно, равны и треугольники </a:t>
                </a:r>
                <a:r>
                  <a:rPr lang="ru-RU" sz="2000" i="1" dirty="0"/>
                  <a:t>АВС</a:t>
                </a:r>
                <a:r>
                  <a:rPr lang="ru-RU" sz="2000" dirty="0"/>
                  <a:t> и </a:t>
                </a:r>
                <a:r>
                  <a:rPr lang="ru-RU" sz="2000" i="1" dirty="0"/>
                  <a:t>А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В</a:t>
                </a:r>
                <a:r>
                  <a:rPr lang="ru-RU" sz="2000" baseline="-25000" dirty="0"/>
                  <a:t>1</a:t>
                </a:r>
                <a:r>
                  <a:rPr lang="ru-RU" sz="2000" i="1" dirty="0"/>
                  <a:t>С</a:t>
                </a:r>
                <a:r>
                  <a:rPr lang="ru-RU" sz="2000" baseline="-25000" dirty="0"/>
                  <a:t>1</a:t>
                </a:r>
                <a:r>
                  <a:rPr lang="ru-RU" sz="2000" dirty="0"/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57452"/>
                <a:ext cx="9144000" cy="2000548"/>
              </a:xfrm>
              <a:prstGeom prst="rect">
                <a:avLst/>
              </a:prstGeom>
              <a:blipFill>
                <a:blip r:embed="rId4"/>
                <a:stretch>
                  <a:fillRect l="-667" r="-667" b="-4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701" y="1916832"/>
            <a:ext cx="2564148" cy="29454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00" y="2055240"/>
            <a:ext cx="5688632" cy="17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1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-1161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Э</a:t>
            </a:r>
            <a:r>
              <a:rPr lang="ru-RU" dirty="0"/>
              <a:t>то утверждение неверно. Контрпример приведён на рисунке. Треугольники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en-US" i="1" dirty="0"/>
              <a:t>C </a:t>
            </a:r>
            <a:r>
              <a:rPr lang="ru-RU" dirty="0"/>
              <a:t>не равны, но у них </a:t>
            </a:r>
            <a:r>
              <a:rPr lang="en-US" i="1" dirty="0"/>
              <a:t>AB</a:t>
            </a:r>
            <a:r>
              <a:rPr lang="ru-RU" i="1" dirty="0"/>
              <a:t> = </a:t>
            </a:r>
            <a:r>
              <a:rPr lang="en-US" i="1" dirty="0"/>
              <a:t>AB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i="1" dirty="0"/>
              <a:t>AC </a:t>
            </a:r>
            <a:r>
              <a:rPr lang="ru-RU" dirty="0"/>
              <a:t>– общая сторона, угол </a:t>
            </a:r>
            <a:r>
              <a:rPr lang="en-US" i="1" dirty="0"/>
              <a:t>C </a:t>
            </a:r>
            <a:r>
              <a:rPr lang="ru-RU" dirty="0"/>
              <a:t>общий.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1628800"/>
            <a:ext cx="3168352" cy="27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A244D8D-61DF-290B-41C3-11B0F217A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altLang="ru-RU" dirty="0"/>
              <a:t>Если это утверждение подправить, то получим следующий (четвёртый) признак равенства треугольников.</a:t>
            </a:r>
          </a:p>
          <a:p>
            <a:pPr algn="just"/>
            <a:r>
              <a:rPr lang="ru-RU" dirty="0"/>
              <a:t>	Если две стороны и угол, противолежащий большей из них, одного треугольника соответственно равны двум сторонам и углу другого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C5CCF3E-CCA4-341A-9C75-36D71AAA9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58354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altLang="ru-RU" dirty="0"/>
              <a:t>Частным случаем этого признака является признак равенства прямоугольных треугольников по гипотенузе и катету.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5F9B3-8FB5-2568-2B58-C5E15C628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1" y="2529501"/>
            <a:ext cx="5688632" cy="17254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806352-3735-FAB8-5E64-63890A152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340" y="1919490"/>
            <a:ext cx="2564148" cy="2945484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0036D0E-14A6-533C-F02E-4BE074E93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884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/>
              <a:t>	</a:t>
            </a:r>
            <a:r>
              <a:rPr lang="ru-RU" altLang="ru-RU" dirty="0"/>
              <a:t>Приведённое выше доказательство становится верным.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2.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сторона и две высоты, опущенные из её концов, одного треугольника соответственно равны стороне и двум высотам другого треугольника, то такие треугольники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00361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Доказательство.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в треугольниках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высота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высоте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высота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равна высоте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Прямоугольные треугольники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равен углу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Прямоугольные треугольники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гипотенузе и катету. Следовательно,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равен углу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треугольники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по стороне и двум прилежащим к ней углам.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0917BE-018D-5645-75D0-888E1BE5B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340768"/>
            <a:ext cx="61808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4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равенства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ABG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следует равенство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Угол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быть смежным с углом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dirty="0">
                <a:ea typeface="Times New Roman" panose="02020603050405020304" pitchFamily="18" charset="0"/>
              </a:rPr>
              <a:t>	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треугольниках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сторона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общая, высота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dirty="0">
                <a:ea typeface="Times New Roman" panose="02020603050405020304" pitchFamily="18" charset="0"/>
              </a:rPr>
              <a:t>H </a:t>
            </a:r>
            <a:r>
              <a:rPr lang="ru-RU" dirty="0">
                <a:ea typeface="Times New Roman" panose="02020603050405020304" pitchFamily="18" charset="0"/>
              </a:rPr>
              <a:t>общая, высота </a:t>
            </a:r>
            <a:r>
              <a:rPr lang="en-US" i="1" dirty="0">
                <a:ea typeface="Times New Roman" panose="02020603050405020304" pitchFamily="18" charset="0"/>
              </a:rPr>
              <a:t>AG </a:t>
            </a:r>
            <a:r>
              <a:rPr lang="ru-RU" dirty="0">
                <a:ea typeface="Times New Roman" panose="02020603050405020304" pitchFamily="18" charset="0"/>
              </a:rPr>
              <a:t>равна высоте </a:t>
            </a:r>
            <a:r>
              <a:rPr lang="en-US" i="1" dirty="0">
                <a:ea typeface="Times New Roman" panose="02020603050405020304" pitchFamily="18" charset="0"/>
              </a:rPr>
              <a:t>AG</a:t>
            </a:r>
            <a:r>
              <a:rPr lang="en-US" baseline="-25000" dirty="0">
                <a:ea typeface="Times New Roman" panose="02020603050405020304" pitchFamily="18" charset="0"/>
              </a:rPr>
              <a:t>1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ru-RU" dirty="0">
                <a:ea typeface="Times New Roman" panose="02020603050405020304" pitchFamily="18" charset="0"/>
              </a:rPr>
              <a:t>однако треугольники </a:t>
            </a:r>
            <a:r>
              <a:rPr lang="en-US" i="1" dirty="0">
                <a:ea typeface="Times New Roman" panose="02020603050405020304" pitchFamily="18" charset="0"/>
              </a:rPr>
              <a:t>ABC </a:t>
            </a:r>
            <a:r>
              <a:rPr lang="ru-RU" dirty="0">
                <a:ea typeface="Times New Roman" panose="02020603050405020304" pitchFamily="18" charset="0"/>
              </a:rPr>
              <a:t>и </a:t>
            </a:r>
            <a:r>
              <a:rPr lang="en-US" i="1" dirty="0">
                <a:ea typeface="Times New Roman" panose="02020603050405020304" pitchFamily="18" charset="0"/>
              </a:rPr>
              <a:t>ABC</a:t>
            </a:r>
            <a:r>
              <a:rPr lang="en-US" baseline="-25000" dirty="0">
                <a:ea typeface="Times New Roman" panose="02020603050405020304" pitchFamily="18" charset="0"/>
              </a:rPr>
              <a:t>1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не равны.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2AA4DB-F539-7509-5D28-495B42873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24744"/>
            <a:ext cx="431730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6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dirty="0"/>
              <a:t>3. Г</a:t>
            </a:r>
            <a:r>
              <a:rPr lang="ru-RU" dirty="0"/>
              <a:t>ипотенуза прямоугольного треугольника равна его катету.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2944607"/>
            <a:ext cx="91440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Доказательство. </a:t>
            </a:r>
            <a:r>
              <a:rPr lang="ru-RU" sz="2000" dirty="0"/>
              <a:t>Пусть </a:t>
            </a:r>
            <a:r>
              <a:rPr lang="en-US" sz="2000" i="1" dirty="0"/>
              <a:t>ABC </a:t>
            </a:r>
            <a:r>
              <a:rPr lang="ru-RU" sz="2000" dirty="0"/>
              <a:t>– прямоугольный треугольник (угол </a:t>
            </a:r>
            <a:r>
              <a:rPr lang="en-US" sz="2000" i="1" dirty="0"/>
              <a:t>C </a:t>
            </a:r>
            <a:r>
              <a:rPr lang="ru-RU" sz="2000" dirty="0"/>
              <a:t>– прямой). Докажем, что гипотенуза </a:t>
            </a:r>
            <a:r>
              <a:rPr lang="en-US" sz="2000" i="1" dirty="0"/>
              <a:t>AB </a:t>
            </a:r>
            <a:r>
              <a:rPr lang="ru-RU" sz="2000" dirty="0"/>
              <a:t>равна катету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r>
              <a:rPr lang="ru-RU" sz="2000" dirty="0"/>
              <a:t>Проведём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стороне </a:t>
            </a:r>
            <a:r>
              <a:rPr lang="en-US" sz="2000" i="1" dirty="0"/>
              <a:t>BC</a:t>
            </a:r>
            <a:r>
              <a:rPr lang="ru-RU" sz="2000" dirty="0"/>
              <a:t>. Обозначим через </a:t>
            </a:r>
            <a:r>
              <a:rPr lang="en-US" sz="2000" i="1" dirty="0"/>
              <a:t>E </a:t>
            </a:r>
            <a:r>
              <a:rPr lang="ru-RU" sz="2000" dirty="0"/>
              <a:t>их точку пересечения. Соединим отрезками точку </a:t>
            </a:r>
            <a:r>
              <a:rPr lang="en-US" sz="2000" i="1" dirty="0"/>
              <a:t>E</a:t>
            </a:r>
            <a:r>
              <a:rPr lang="ru-RU" sz="2000" dirty="0"/>
              <a:t> с вершинами </a:t>
            </a:r>
            <a:r>
              <a:rPr lang="en-US" sz="2000" i="1" dirty="0"/>
              <a:t>B </a:t>
            </a:r>
            <a:r>
              <a:rPr lang="ru-RU" sz="2000" dirty="0"/>
              <a:t>и </a:t>
            </a:r>
            <a:r>
              <a:rPr lang="en-US" sz="2000" i="1" dirty="0"/>
              <a:t>C</a:t>
            </a:r>
            <a:r>
              <a:rPr lang="ru-RU" sz="2000" dirty="0"/>
              <a:t>. Из точки </a:t>
            </a:r>
            <a:r>
              <a:rPr lang="en-US" sz="2000" i="1" dirty="0"/>
              <a:t>E </a:t>
            </a:r>
            <a:r>
              <a:rPr lang="ru-RU" sz="2000" dirty="0"/>
              <a:t>опустим перпендикуляры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соответственно на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 </a:t>
            </a:r>
            <a:r>
              <a:rPr lang="ru-RU" sz="2000" dirty="0"/>
              <a:t>треугольника </a:t>
            </a:r>
            <a:r>
              <a:rPr lang="en-US" sz="2000" i="1" dirty="0"/>
              <a:t>ABC</a:t>
            </a:r>
            <a:r>
              <a:rPr lang="ru-RU" sz="2000" dirty="0"/>
              <a:t>. Так как точка </a:t>
            </a:r>
            <a:r>
              <a:rPr lang="en-US" sz="2000" i="1" dirty="0"/>
              <a:t>E </a:t>
            </a:r>
            <a:r>
              <a:rPr lang="ru-RU" sz="2000" dirty="0"/>
              <a:t>принадлежит серединному перпендикуляру к отрезку </a:t>
            </a:r>
            <a:r>
              <a:rPr lang="en-US" sz="2000" i="1" dirty="0"/>
              <a:t>BC</a:t>
            </a:r>
            <a:r>
              <a:rPr lang="ru-RU" sz="2000" dirty="0"/>
              <a:t>, то отрезки </a:t>
            </a:r>
            <a:r>
              <a:rPr lang="en-US" sz="2000" i="1" dirty="0"/>
              <a:t>BE </a:t>
            </a:r>
            <a:r>
              <a:rPr lang="ru-RU" sz="2000" dirty="0"/>
              <a:t>и </a:t>
            </a:r>
            <a:r>
              <a:rPr lang="en-US" sz="2000" i="1" dirty="0"/>
              <a:t>CE </a:t>
            </a:r>
            <a:r>
              <a:rPr lang="ru-RU" sz="2000" dirty="0"/>
              <a:t>равны. Так как точка </a:t>
            </a:r>
            <a:r>
              <a:rPr lang="ru-RU" sz="2000" i="1" dirty="0"/>
              <a:t>Е </a:t>
            </a:r>
            <a:r>
              <a:rPr lang="ru-RU" sz="2000" dirty="0"/>
              <a:t>принадлежит биссектрисе угла </a:t>
            </a:r>
            <a:r>
              <a:rPr lang="en-US" sz="2000" i="1" dirty="0"/>
              <a:t>A</a:t>
            </a:r>
            <a:r>
              <a:rPr lang="ru-RU" sz="2000" dirty="0"/>
              <a:t>, то отрезки </a:t>
            </a:r>
            <a:r>
              <a:rPr lang="en-US" sz="2000" i="1" dirty="0"/>
              <a:t>EF </a:t>
            </a:r>
            <a:r>
              <a:rPr lang="ru-RU" sz="2000" dirty="0"/>
              <a:t>и </a:t>
            </a:r>
            <a:r>
              <a:rPr lang="en-US" sz="2000" i="1" dirty="0"/>
              <a:t>EG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BEG </a:t>
            </a:r>
            <a:r>
              <a:rPr lang="ru-RU" sz="2000" dirty="0"/>
              <a:t>и </a:t>
            </a:r>
            <a:r>
              <a:rPr lang="en-US" sz="2000" i="1" dirty="0"/>
              <a:t>CEF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BG </a:t>
            </a:r>
            <a:r>
              <a:rPr lang="ru-RU" sz="2000" dirty="0"/>
              <a:t>и </a:t>
            </a:r>
            <a:r>
              <a:rPr lang="en-US" sz="2000" i="1" dirty="0"/>
              <a:t>CF </a:t>
            </a:r>
            <a:r>
              <a:rPr lang="ru-RU" sz="2000" dirty="0"/>
              <a:t>равны. Прямоугольные треугольники </a:t>
            </a:r>
            <a:r>
              <a:rPr lang="en-US" sz="2000" i="1" dirty="0"/>
              <a:t>AEG </a:t>
            </a:r>
            <a:r>
              <a:rPr lang="ru-RU" sz="2000" dirty="0"/>
              <a:t>и </a:t>
            </a:r>
            <a:r>
              <a:rPr lang="en-US" sz="2000" i="1" dirty="0"/>
              <a:t>AEF </a:t>
            </a:r>
            <a:r>
              <a:rPr lang="ru-RU" sz="2000" dirty="0"/>
              <a:t>равны по катету и гипотенузе. Следовательно,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AF </a:t>
            </a:r>
            <a:r>
              <a:rPr lang="ru-RU" sz="2000" dirty="0"/>
              <a:t>равны. Складывая отрезки </a:t>
            </a:r>
            <a:r>
              <a:rPr lang="en-US" sz="2000" i="1" dirty="0"/>
              <a:t>AG </a:t>
            </a:r>
            <a:r>
              <a:rPr lang="ru-RU" sz="2000" dirty="0"/>
              <a:t>и </a:t>
            </a:r>
            <a:r>
              <a:rPr lang="en-US" sz="2000" i="1" dirty="0"/>
              <a:t>BG</a:t>
            </a:r>
            <a:r>
              <a:rPr lang="ru-RU" sz="2000" dirty="0"/>
              <a:t>, </a:t>
            </a:r>
            <a:r>
              <a:rPr lang="en-US" sz="2000" i="1" dirty="0"/>
              <a:t>AF </a:t>
            </a:r>
            <a:r>
              <a:rPr lang="ru-RU" sz="2000" dirty="0"/>
              <a:t>и </a:t>
            </a:r>
            <a:r>
              <a:rPr lang="en-US" sz="2000" i="1" dirty="0"/>
              <a:t>CF</a:t>
            </a:r>
            <a:r>
              <a:rPr lang="ru-RU" sz="2000" dirty="0"/>
              <a:t>, получаем равенство гипотенузы </a:t>
            </a:r>
            <a:r>
              <a:rPr lang="en-US" sz="2000" i="1" dirty="0"/>
              <a:t>AB </a:t>
            </a:r>
            <a:r>
              <a:rPr lang="ru-RU" sz="2000" dirty="0"/>
              <a:t>и катета </a:t>
            </a:r>
            <a:r>
              <a:rPr lang="en-US" sz="2000" i="1" dirty="0"/>
              <a:t>AC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501455"/>
            <a:ext cx="4608512" cy="24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Найти ошибку поможет программа </a:t>
            </a:r>
            <a:r>
              <a:rPr lang="en-US" sz="2000" dirty="0" err="1"/>
              <a:t>GeoGebra</a:t>
            </a:r>
            <a:r>
              <a:rPr lang="ru-RU" sz="2000" dirty="0"/>
              <a:t>. В ней можно построить прямоугольный треугольник </a:t>
            </a:r>
            <a:r>
              <a:rPr lang="en-US" sz="2000" i="1" dirty="0"/>
              <a:t>ABC</a:t>
            </a:r>
            <a:r>
              <a:rPr lang="ru-RU" sz="2000" dirty="0"/>
              <a:t>, провести биссектрису угла </a:t>
            </a:r>
            <a:r>
              <a:rPr lang="en-US" sz="2000" i="1" dirty="0"/>
              <a:t>A</a:t>
            </a:r>
            <a:r>
              <a:rPr lang="ru-RU" sz="2000" dirty="0"/>
              <a:t> и серединный перпендикуляр к отрезку </a:t>
            </a:r>
            <a:r>
              <a:rPr lang="en-US" sz="2000" i="1" dirty="0"/>
              <a:t>BC</a:t>
            </a:r>
            <a:r>
              <a:rPr lang="ru-RU" sz="2000" dirty="0"/>
              <a:t>, найти их точку пересечения </a:t>
            </a:r>
            <a:r>
              <a:rPr lang="en-US" sz="2000" i="1" dirty="0"/>
              <a:t>E</a:t>
            </a:r>
            <a:r>
              <a:rPr lang="ru-RU" sz="2000" dirty="0"/>
              <a:t>, опустить из неё перпендикуляры на прямые, содержащие стороны </a:t>
            </a:r>
            <a:r>
              <a:rPr lang="en-US" sz="2000" i="1" dirty="0"/>
              <a:t>AC </a:t>
            </a:r>
            <a:r>
              <a:rPr lang="ru-RU" sz="2000" dirty="0"/>
              <a:t>и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3564791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sz="2000" dirty="0"/>
              <a:t>В треугольнике </a:t>
            </a:r>
            <a:r>
              <a:rPr lang="en-US" sz="2000" i="1" dirty="0"/>
              <a:t>ABH AB</a:t>
            </a:r>
            <a:r>
              <a:rPr lang="ru-RU" sz="2000" i="1" dirty="0"/>
              <a:t> = </a:t>
            </a:r>
            <a:r>
              <a:rPr lang="en-US" sz="2000" i="1" dirty="0"/>
              <a:t>AH</a:t>
            </a:r>
            <a:r>
              <a:rPr lang="ru-RU" sz="2000" dirty="0"/>
              <a:t>. Следовательно, биссектриса угла </a:t>
            </a:r>
            <a:r>
              <a:rPr lang="en-US" sz="2000" i="1" dirty="0"/>
              <a:t>A</a:t>
            </a:r>
            <a:r>
              <a:rPr lang="ru-RU" sz="2000" dirty="0"/>
              <a:t> пересечёт отрезок </a:t>
            </a:r>
            <a:r>
              <a:rPr lang="en-US" sz="2000" i="1" dirty="0"/>
              <a:t>BH </a:t>
            </a:r>
            <a:r>
              <a:rPr lang="ru-RU" sz="2000" dirty="0"/>
              <a:t>в его середине </a:t>
            </a:r>
            <a:r>
              <a:rPr lang="en-US" sz="2000" i="1" dirty="0"/>
              <a:t>E</a:t>
            </a:r>
            <a:r>
              <a:rPr lang="ru-RU" sz="2000" dirty="0"/>
              <a:t>, которая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. Серединный перпендикуляр к отрезку </a:t>
            </a:r>
            <a:r>
              <a:rPr lang="en-US" sz="2000" i="1" dirty="0"/>
              <a:t>BC </a:t>
            </a:r>
            <a:r>
              <a:rPr lang="ru-RU" sz="2000" dirty="0"/>
              <a:t>содержит среднюю линию треугольника </a:t>
            </a:r>
            <a:r>
              <a:rPr lang="en-US" sz="2000" i="1" dirty="0"/>
              <a:t>BCH</a:t>
            </a:r>
            <a:r>
              <a:rPr lang="ru-RU" sz="2000" dirty="0"/>
              <a:t>, следовательно, пересекает отрезок </a:t>
            </a:r>
            <a:r>
              <a:rPr lang="en-US" sz="2000" i="1" dirty="0"/>
              <a:t>BH </a:t>
            </a:r>
            <a:r>
              <a:rPr lang="ru-RU" sz="2000" dirty="0"/>
              <a:t>в точке </a:t>
            </a:r>
            <a:r>
              <a:rPr lang="en-US" sz="2000" i="1" dirty="0"/>
              <a:t>E</a:t>
            </a:r>
            <a:r>
              <a:rPr lang="ru-RU" sz="2000" dirty="0"/>
              <a:t>. Таким образом, точка </a:t>
            </a:r>
            <a:r>
              <a:rPr lang="en-US" sz="2000" i="1" dirty="0"/>
              <a:t>E </a:t>
            </a:r>
            <a:r>
              <a:rPr lang="ru-RU" sz="2000" dirty="0"/>
              <a:t>является точкой пересечения биссектрисы угла </a:t>
            </a:r>
            <a:r>
              <a:rPr lang="en-US" sz="2000" i="1" dirty="0"/>
              <a:t>A </a:t>
            </a:r>
            <a:r>
              <a:rPr lang="ru-RU" sz="2000" dirty="0"/>
              <a:t>и серединного перпендикуляра к отрезку </a:t>
            </a:r>
            <a:r>
              <a:rPr lang="en-US" sz="2000" i="1" dirty="0"/>
              <a:t>BC</a:t>
            </a:r>
            <a:r>
              <a:rPr lang="ru-RU" sz="2000" dirty="0"/>
              <a:t>. Так как точка </a:t>
            </a:r>
            <a:r>
              <a:rPr lang="en-US" sz="2000" i="1" dirty="0"/>
              <a:t>E</a:t>
            </a:r>
            <a:r>
              <a:rPr lang="ru-RU" sz="2000" dirty="0"/>
              <a:t> расположена вне треугольника </a:t>
            </a:r>
            <a:r>
              <a:rPr lang="en-US" sz="2000" i="1" dirty="0"/>
              <a:t>ABC</a:t>
            </a:r>
            <a:r>
              <a:rPr lang="ru-RU" sz="2000" dirty="0"/>
              <a:t>, то основание </a:t>
            </a:r>
            <a:r>
              <a:rPr lang="en-US" sz="2000" i="1" dirty="0"/>
              <a:t>F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AC</a:t>
            </a:r>
            <a:r>
              <a:rPr lang="ru-RU" sz="2000" dirty="0"/>
              <a:t>, будет принадлежать продолжению стороны </a:t>
            </a:r>
            <a:r>
              <a:rPr lang="en-US" sz="2000" i="1" dirty="0"/>
              <a:t>AC</a:t>
            </a:r>
            <a:r>
              <a:rPr lang="ru-RU" sz="2000" dirty="0"/>
              <a:t>, а так как отрезок </a:t>
            </a:r>
            <a:r>
              <a:rPr lang="en-US" sz="2000" i="1" dirty="0"/>
              <a:t>AE </a:t>
            </a:r>
            <a:r>
              <a:rPr lang="ru-RU" sz="2000" dirty="0"/>
              <a:t>меньше отрезка </a:t>
            </a:r>
            <a:r>
              <a:rPr lang="en-US" sz="2000" i="1" dirty="0"/>
              <a:t>AB</a:t>
            </a:r>
            <a:r>
              <a:rPr lang="ru-RU" sz="2000" dirty="0"/>
              <a:t>, то основание </a:t>
            </a:r>
            <a:r>
              <a:rPr lang="en-US" sz="2000" i="1" dirty="0"/>
              <a:t>G </a:t>
            </a:r>
            <a:r>
              <a:rPr lang="ru-RU" sz="2000" dirty="0"/>
              <a:t>перпендикуляра, опущенного из точки </a:t>
            </a:r>
            <a:r>
              <a:rPr lang="en-US" sz="2000" i="1" dirty="0"/>
              <a:t>E </a:t>
            </a:r>
            <a:r>
              <a:rPr lang="ru-RU" sz="2000" dirty="0"/>
              <a:t>на прямую </a:t>
            </a:r>
            <a:r>
              <a:rPr lang="en-US" sz="2000" i="1" dirty="0"/>
              <a:t>AB</a:t>
            </a:r>
            <a:r>
              <a:rPr lang="ru-RU" sz="2000" dirty="0"/>
              <a:t>, будет принадлежать стороне </a:t>
            </a:r>
            <a:r>
              <a:rPr lang="en-US" sz="2000" i="1" dirty="0"/>
              <a:t>AB</a:t>
            </a:r>
            <a:r>
              <a:rPr lang="ru-RU" sz="2000" dirty="0"/>
              <a:t>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F4CF1-35E7-FBEA-548B-845F73C48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46550"/>
            <a:ext cx="3672408" cy="22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774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4. Прямой угол равен тупому углу.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-17748" y="461665"/>
                <a:ext cx="9107996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Доказательство.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Пусть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ABCD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– четырёхугольник, в котором 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прямой,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тупой. Докажем, что углы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равны. Проведём серединные перпендикуляры к сторонам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Обозначим через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их точку пересечения.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BEG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Прямоугольные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DFG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CFG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также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двум катетам. Следовательно,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DG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CG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𝐺𝐷𝐹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𝐺𝐶𝐹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48" y="461665"/>
                <a:ext cx="9107996" cy="2677656"/>
              </a:xfrm>
              <a:prstGeom prst="rect">
                <a:avLst/>
              </a:prstGeom>
              <a:blipFill>
                <a:blip r:embed="rId2"/>
                <a:stretch>
                  <a:fillRect l="-1004" t="-1822" r="-1071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A2EE7-7CEA-2AF1-F0FE-C209C0BE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19" y="3138338"/>
            <a:ext cx="3338827" cy="3371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453119-8C39-FF9D-745A-B92F879B36F8}"/>
                  </a:ext>
                </a:extLst>
              </p:cNvPr>
              <p:cNvSpPr txBox="1"/>
              <p:nvPr/>
            </p:nvSpPr>
            <p:spPr>
              <a:xfrm>
                <a:off x="3789172" y="3314943"/>
                <a:ext cx="52743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Треугольники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BCG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равны по трём сторонам.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en-US" i="1">
                        <a:latin typeface="Cambria Math"/>
                      </a:rPr>
                      <m:t>𝐴𝐷𝐺</m:t>
                    </m:r>
                    <m:r>
                      <a:rPr lang="ru-RU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∠</m:t>
                    </m:r>
                    <m:r>
                      <a:rPr lang="ru-RU" i="1">
                        <a:latin typeface="Cambria Math"/>
                      </a:rPr>
                      <m:t>𝐵𝐶𝐺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algn="just"/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	Вычитая из второго равенства углов первое, получаем равенство углов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т. е. получаем, что прямой угол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ADC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равен тупому углу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BCD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453119-8C39-FF9D-745A-B92F879B3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72" y="3314943"/>
                <a:ext cx="5274332" cy="3046988"/>
              </a:xfrm>
              <a:prstGeom prst="rect">
                <a:avLst/>
              </a:prstGeom>
              <a:blipFill>
                <a:blip r:embed="rId4"/>
                <a:stretch>
                  <a:fillRect l="-1850" t="-1600" r="-1734" b="-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373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97" y="377996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400" dirty="0"/>
              <a:t>Найти ошибку поможет программа </a:t>
            </a:r>
            <a:r>
              <a:rPr lang="en-US" sz="2400" dirty="0"/>
              <a:t>GeoGebra</a:t>
            </a:r>
            <a:r>
              <a:rPr lang="ru-RU" sz="2400" dirty="0"/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равенства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BCG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GDF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GCF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следует равенство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как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ADC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разности углов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ADG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угол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BCD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нет.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5DBC2B-A919-0094-3DD0-052587CFC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03" y="2276872"/>
            <a:ext cx="3191884" cy="40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2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752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 и другие задачи на развитие критического мышления имеются в нашей книге, изданной в издательстве Московского центра непрерывного математического образования в 2021 г.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B53CC-6C9C-3209-85BA-EBB81AF6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129" y="1947656"/>
            <a:ext cx="3343742" cy="2962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B90C78-EA5C-113E-CCB0-22A59A50D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8" y="1340768"/>
            <a:ext cx="3612324" cy="52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69DA84A-3C12-317C-2B6F-7BFA222B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FF0000"/>
                </a:solidFill>
              </a:rPr>
              <a:t>Принципы построения наших учебников геометрии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E119D93-8BD1-7188-327E-6079DB85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908720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dirty="0"/>
              <a:t>	</a:t>
            </a:r>
            <a:r>
              <a:rPr lang="ru-RU" sz="2800" dirty="0"/>
              <a:t>1. Преемственность, опора на традиции отечественного геометрического образования, заложенные ещё в учебнике А.П. </a:t>
            </a:r>
            <a:r>
              <a:rPr lang="ru-RU" sz="2800" dirty="0" err="1"/>
              <a:t>Киселева</a:t>
            </a:r>
            <a:r>
              <a:rPr lang="ru-RU" sz="2800" dirty="0"/>
              <a:t>, просуществовавшего до середины прошлого века.</a:t>
            </a:r>
          </a:p>
          <a:p>
            <a:pPr algn="just" eaLnBrk="1" hangingPunct="1"/>
            <a:r>
              <a:rPr lang="ru-RU" sz="2800" dirty="0"/>
              <a:t>	2. Научность, предполагающая строгие математические формулировки и строгие математические доказательства.</a:t>
            </a:r>
          </a:p>
          <a:p>
            <a:pPr algn="just" eaLnBrk="1" hangingPunct="1"/>
            <a:r>
              <a:rPr lang="ru-RU" sz="2800" dirty="0"/>
              <a:t>	3. Доступность, означающая, что формулировки определений, формулировки и доказательства свойств и теорем можно спросить с учащихся. </a:t>
            </a:r>
          </a:p>
          <a:p>
            <a:pPr algn="just" eaLnBrk="1" hangingPunct="1"/>
            <a:r>
              <a:rPr lang="ru-RU" sz="2800" dirty="0"/>
              <a:t>	4. Модульная структура. Ориентация на результаты обучения, подготовку к ОГЭ и ЕГЭ.</a:t>
            </a:r>
          </a:p>
        </p:txBody>
      </p:sp>
    </p:spTree>
    <p:extLst>
      <p:ext uri="{BB962C8B-B14F-4D97-AF65-F5344CB8AC3E}">
        <p14:creationId xmlns:p14="http://schemas.microsoft.com/office/powerpoint/2010/main" val="128313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FBC6F4-93F9-6742-02CD-C0516075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7" y="116632"/>
            <a:ext cx="4535493" cy="3202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6CB68E-CFFD-1F01-CCC3-12B624001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7" y="3429000"/>
            <a:ext cx="4500252" cy="23762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A54D42-F726-F755-BDA6-B83974117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19" y="105632"/>
            <a:ext cx="4565917" cy="36724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8BED4F-6E32-80A4-A725-B54885ED0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435" y="3810310"/>
            <a:ext cx="4496565" cy="28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E69DA84A-3C12-317C-2B6F-7BFA222B7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dirty="0">
                <a:solidFill>
                  <a:srgbClr val="FF0000"/>
                </a:solidFill>
              </a:rPr>
              <a:t>Структура нашего учебника 7 класса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B74DDB-BA25-A917-B16F-12F55F86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09" y="2996952"/>
            <a:ext cx="6244105" cy="35923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4A6EA-06FC-064D-3E07-7B952287A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230" y="489251"/>
            <a:ext cx="617828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8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" y="345167"/>
            <a:ext cx="8763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15.11. Докажите, что </a:t>
            </a:r>
            <a:r>
              <a:rPr lang="ru-RU" altLang="ru-RU" sz="2800" dirty="0"/>
              <a:t>если биссектриса треугольника является и высотой, то треугольник равнобедренный.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614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50031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198F2BC-23EE-4600-A890-52FF6627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0912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Доказательство: </a:t>
            </a:r>
            <a:r>
              <a:rPr lang="ru-RU" altLang="ru-RU" dirty="0"/>
              <a:t>Пусть 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биссектриса </a:t>
            </a:r>
            <a:r>
              <a:rPr lang="en-US" altLang="ru-RU" i="1" dirty="0"/>
              <a:t>CD </a:t>
            </a:r>
            <a:r>
              <a:rPr lang="ru-RU" altLang="ru-RU" dirty="0"/>
              <a:t>является высотой. Тогда треугольники </a:t>
            </a:r>
            <a:r>
              <a:rPr lang="en-US" altLang="ru-RU" i="1" dirty="0"/>
              <a:t>ACD </a:t>
            </a:r>
            <a:r>
              <a:rPr lang="ru-RU" altLang="ru-RU" dirty="0"/>
              <a:t>и </a:t>
            </a:r>
            <a:r>
              <a:rPr lang="en-US" altLang="ru-RU" i="1" dirty="0"/>
              <a:t>BCD </a:t>
            </a:r>
            <a:r>
              <a:rPr lang="ru-RU" altLang="ru-RU" dirty="0"/>
              <a:t>равны по стороне и двум прилежащим к ней углам</a:t>
            </a:r>
            <a:r>
              <a:rPr lang="en-US" altLang="ru-RU" dirty="0"/>
              <a:t>.</a:t>
            </a:r>
            <a:r>
              <a:rPr lang="ru-RU" altLang="ru-RU" dirty="0"/>
              <a:t> Следовательно, </a:t>
            </a:r>
            <a:r>
              <a:rPr lang="en-US" altLang="ru-RU" i="1" dirty="0"/>
              <a:t>AC = BC</a:t>
            </a:r>
            <a:r>
              <a:rPr lang="ru-RU" altLang="ru-RU" dirty="0"/>
              <a:t>, т. е. треугольник </a:t>
            </a:r>
            <a:r>
              <a:rPr lang="en-US" altLang="ru-RU" i="1" dirty="0"/>
              <a:t>ABC </a:t>
            </a:r>
            <a:r>
              <a:rPr lang="ru-RU" altLang="ru-RU" dirty="0"/>
              <a:t>равнобедренный.</a:t>
            </a:r>
          </a:p>
        </p:txBody>
      </p:sp>
    </p:spTree>
    <p:extLst>
      <p:ext uri="{BB962C8B-B14F-4D97-AF65-F5344CB8AC3E}">
        <p14:creationId xmlns:p14="http://schemas.microsoft.com/office/powerpoint/2010/main" val="22815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04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16.9. </a:t>
            </a:r>
            <a:r>
              <a:rPr lang="ru-RU" altLang="ru-RU" dirty="0">
                <a:cs typeface="Times New Roman" panose="02020603050405020304" pitchFamily="18" charset="0"/>
              </a:rPr>
              <a:t>Докажите, что медианы равнобедренного треугольника, проведенные к боковым сторонам, равны.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67676C65-6B37-36C4-4C82-887A1AE94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0912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/>
                  <a:t> Пусть </a:t>
                </a:r>
                <a:r>
                  <a:rPr lang="en-US" altLang="ru-RU" i="1" dirty="0"/>
                  <a:t>ABC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равнобедренный треугольник (</a:t>
                </a:r>
                <a:r>
                  <a:rPr lang="en-US" altLang="ru-RU" i="1" dirty="0"/>
                  <a:t>AC = BC</a:t>
                </a:r>
                <a:r>
                  <a:rPr lang="en-US" altLang="ru-RU" dirty="0"/>
                  <a:t>), </a:t>
                </a:r>
                <a:r>
                  <a:rPr lang="en-US" altLang="ru-RU" i="1" dirty="0"/>
                  <a:t>AA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медианы. Тогда треугольники </a:t>
                </a:r>
                <a:r>
                  <a:rPr lang="en-US" altLang="ru-RU" i="1" dirty="0"/>
                  <a:t>ABA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BAB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равны по первому признаку</a:t>
                </a:r>
                <a:r>
                  <a:rPr lang="en-US" altLang="ru-RU" dirty="0"/>
                  <a:t> (</a:t>
                </a:r>
                <a:r>
                  <a:rPr lang="en-US" altLang="ru-RU" i="1" dirty="0"/>
                  <a:t>BA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= </a:t>
                </a:r>
                <a:r>
                  <a:rPr lang="en-US" altLang="ru-RU" i="1" dirty="0"/>
                  <a:t>AB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AB </a:t>
                </a:r>
                <a:r>
                  <a:rPr lang="ru-RU" altLang="ru-RU" dirty="0"/>
                  <a:t>– общая сторона,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/>
                  <a:t>. Следовательно, </a:t>
                </a:r>
                <a:r>
                  <a:rPr lang="en-US" altLang="ru-RU" i="1" dirty="0"/>
                  <a:t>AA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= BB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67676C65-6B37-36C4-4C82-887A1AE94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09120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 l="-1000" t="-3113" r="-1000" b="-8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772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16.10. </a:t>
            </a:r>
            <a:r>
              <a:rPr lang="ru-RU" altLang="ru-RU" dirty="0">
                <a:cs typeface="Times New Roman" panose="02020603050405020304" pitchFamily="18" charset="0"/>
              </a:rPr>
              <a:t>Докажите, что биссектрисы равнобедренного треугольника, проведенные к боковым сторонам, равны.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29015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52E1B041-1FD2-727B-E2C0-8DC9C1D45F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81128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Решение.</a:t>
                </a:r>
                <a:r>
                  <a:rPr lang="ru-RU" altLang="ru-RU" dirty="0"/>
                  <a:t> Пусть </a:t>
                </a:r>
                <a:r>
                  <a:rPr lang="en-US" altLang="ru-RU" i="1" dirty="0"/>
                  <a:t>ABC </a:t>
                </a:r>
                <a:r>
                  <a:rPr lang="ru-RU" altLang="ru-RU" i="1" dirty="0"/>
                  <a:t>– </a:t>
                </a:r>
                <a:r>
                  <a:rPr lang="ru-RU" altLang="ru-RU" dirty="0"/>
                  <a:t>равнобедренный треугольник (</a:t>
                </a:r>
                <a:r>
                  <a:rPr lang="en-US" altLang="ru-RU" i="1" dirty="0"/>
                  <a:t>AC = BC</a:t>
                </a:r>
                <a:r>
                  <a:rPr lang="en-US" altLang="ru-RU" dirty="0"/>
                  <a:t>), </a:t>
                </a:r>
                <a:r>
                  <a:rPr lang="en-US" altLang="ru-RU" i="1" dirty="0"/>
                  <a:t>AA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i="1" dirty="0"/>
                  <a:t>–</a:t>
                </a:r>
                <a:r>
                  <a:rPr lang="ru-RU" altLang="ru-RU" dirty="0"/>
                  <a:t> биссектрисы Тогда треугольники </a:t>
                </a:r>
                <a:r>
                  <a:rPr lang="en-US" altLang="ru-RU" i="1" dirty="0"/>
                  <a:t>ABA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BAB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</a:t>
                </a:r>
                <a:r>
                  <a:rPr lang="ru-RU" altLang="ru-RU" dirty="0"/>
                  <a:t>равны по второму признаку</a:t>
                </a:r>
                <a:r>
                  <a:rPr lang="en-US" altLang="ru-RU" dirty="0"/>
                  <a:t> (</a:t>
                </a:r>
                <a:r>
                  <a:rPr lang="en-US" altLang="ru-RU" i="1" dirty="0"/>
                  <a:t>AB </a:t>
                </a:r>
                <a:r>
                  <a:rPr lang="ru-RU" altLang="ru-RU" dirty="0"/>
                  <a:t>– общая сторона,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/>
                  <a:t>,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/>
                  <a:t>. Следовательно, </a:t>
                </a:r>
                <a:r>
                  <a:rPr lang="en-US" altLang="ru-RU" i="1" dirty="0"/>
                  <a:t>AA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 = BB</a:t>
                </a:r>
                <a:r>
                  <a:rPr lang="en-US" altLang="ru-RU" baseline="-25000" dirty="0"/>
                  <a:t>1</a:t>
                </a:r>
                <a:r>
                  <a:rPr lang="ru-RU" altLang="ru-RU" dirty="0"/>
                  <a:t>.</a:t>
                </a: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52E1B041-1FD2-727B-E2C0-8DC9C1D45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81128"/>
                <a:ext cx="9144000" cy="1569660"/>
              </a:xfrm>
              <a:prstGeom prst="rect">
                <a:avLst/>
              </a:prstGeom>
              <a:blipFill>
                <a:blip r:embed="rId4"/>
                <a:stretch>
                  <a:fillRect l="-1000" t="-3101" r="-1000" b="-7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3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2525</Words>
  <Application>Microsoft Office PowerPoint</Application>
  <PresentationFormat>Экран (4:3)</PresentationFormat>
  <Paragraphs>130</Paragraphs>
  <Slides>33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равенства треугольников по трём элементам*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Vladimir Smirnov</cp:lastModifiedBy>
  <cp:revision>171</cp:revision>
  <dcterms:created xsi:type="dcterms:W3CDTF">2009-11-04T05:06:28Z</dcterms:created>
  <dcterms:modified xsi:type="dcterms:W3CDTF">2023-10-04T06:23:35Z</dcterms:modified>
</cp:coreProperties>
</file>